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1"/>
    <p:restoredTop sz="94712"/>
  </p:normalViewPr>
  <p:slideViewPr>
    <p:cSldViewPr snapToGrid="0" showGuides="1">
      <p:cViewPr varScale="1">
        <p:scale>
          <a:sx n="79" d="100"/>
          <a:sy n="79" d="100"/>
        </p:scale>
        <p:origin x="-9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56445" cy="3564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D770-406F-584B-A225-49FB2E2E7A10}" type="datetimeFigureOut">
              <a:rPr lang="lt-LT" smtClean="0"/>
              <a:t>2025-11-11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5047-CF37-F74E-9CB3-2F99D4828B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Tituli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33752577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kyriaus pava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4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kyriaus pav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72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6" name="Text Placeholder 43">
            <a:extLst>
              <a:ext uri="{FF2B5EF4-FFF2-40B4-BE49-F238E27FC236}">
                <a16:creationId xmlns=""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7" name="Text Placeholder 43">
            <a:extLst>
              <a:ext uri="{FF2B5EF4-FFF2-40B4-BE49-F238E27FC236}">
                <a16:creationId xmlns=""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4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=""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69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=""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8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=""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0351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Galinė skaidr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K</a:t>
            </a:r>
            <a:r>
              <a:rPr lang="lt-LT" dirty="0"/>
              <a:t>. Kalinausko </a:t>
            </a:r>
            <a:r>
              <a:rPr lang="lt-LT" dirty="0" err="1"/>
              <a:t>g</a:t>
            </a:r>
            <a:r>
              <a:rPr lang="lt-LT" dirty="0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Ačiū už dėmesį!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="" xmlns:a16="http://schemas.microsoft.com/office/drawing/2014/main" id="{0708A1F8-1418-4AA2-AB3B-48C224376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3" name="Graphic 2">
            <a:hlinkClick r:id="rId7"/>
            <a:extLst>
              <a:ext uri="{FF2B5EF4-FFF2-40B4-BE49-F238E27FC236}">
                <a16:creationId xmlns="" xmlns:a16="http://schemas.microsoft.com/office/drawing/2014/main" id="{734F392C-3DF2-044D-3884-BA3CB950FF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8E561817-6387-C6F1-5449-EB759E01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="" xmlns:a16="http://schemas.microsoft.com/office/drawing/2014/main" id="{7C8C1F45-FAF7-1640-3213-01B705FB7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95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86106" indent="0">
              <a:buNone/>
              <a:defRPr sz="2600" b="1"/>
            </a:lvl2pPr>
            <a:lvl3pPr marL="1172215" indent="0">
              <a:buNone/>
              <a:defRPr sz="2300" b="1"/>
            </a:lvl3pPr>
            <a:lvl4pPr marL="1758321" indent="0">
              <a:buNone/>
              <a:defRPr sz="2100" b="1"/>
            </a:lvl4pPr>
            <a:lvl5pPr marL="2344428" indent="0">
              <a:buNone/>
              <a:defRPr sz="2100" b="1"/>
            </a:lvl5pPr>
            <a:lvl6pPr marL="2930535" indent="0">
              <a:buNone/>
              <a:defRPr sz="2100" b="1"/>
            </a:lvl6pPr>
            <a:lvl7pPr marL="3516641" indent="0">
              <a:buNone/>
              <a:defRPr sz="2100" b="1"/>
            </a:lvl7pPr>
            <a:lvl8pPr marL="4102749" indent="0">
              <a:buNone/>
              <a:defRPr sz="2100" b="1"/>
            </a:lvl8pPr>
            <a:lvl9pPr marL="46888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6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6106" indent="0">
              <a:buNone/>
              <a:defRPr sz="2600" b="1"/>
            </a:lvl2pPr>
            <a:lvl3pPr marL="1172215" indent="0">
              <a:buNone/>
              <a:defRPr sz="2300" b="1"/>
            </a:lvl3pPr>
            <a:lvl4pPr marL="1758321" indent="0">
              <a:buNone/>
              <a:defRPr sz="2100" b="1"/>
            </a:lvl4pPr>
            <a:lvl5pPr marL="2344428" indent="0">
              <a:buNone/>
              <a:defRPr sz="2100" b="1"/>
            </a:lvl5pPr>
            <a:lvl6pPr marL="2930535" indent="0">
              <a:buNone/>
              <a:defRPr sz="2100" b="1"/>
            </a:lvl6pPr>
            <a:lvl7pPr marL="3516641" indent="0">
              <a:buNone/>
              <a:defRPr sz="2100" b="1"/>
            </a:lvl7pPr>
            <a:lvl8pPr marL="4102749" indent="0">
              <a:buNone/>
              <a:defRPr sz="2100" b="1"/>
            </a:lvl8pPr>
            <a:lvl9pPr marL="46888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05B0-AB28-4934-8ACC-6CAF13236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2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05B0-AB28-4934-8ACC-6CAF13236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05B0-AB28-4934-8ACC-6CAF13236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kyriaus pava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76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Skyriaus pav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Skyriaus</a:t>
            </a:r>
            <a:br>
              <a:rPr lang="lt-LT" dirty="0"/>
            </a:br>
            <a:r>
              <a:rPr lang="lt-LT" dirty="0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09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6" name="Text Placeholder 43">
            <a:extLst>
              <a:ext uri="{FF2B5EF4-FFF2-40B4-BE49-F238E27FC236}">
                <a16:creationId xmlns=""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47" name="Text Placeholder 43">
            <a:extLst>
              <a:ext uri="{FF2B5EF4-FFF2-40B4-BE49-F238E27FC236}">
                <a16:creationId xmlns=""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43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=""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530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 dirty="0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=""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0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STEAM mokytojo praktinė patirtis</a:t>
            </a:r>
            <a:endParaRPr lang="lt-LT" dirty="0"/>
          </a:p>
        </p:txBody>
      </p: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=""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t-LT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7816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Galinė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 err="1"/>
              <a:t>K</a:t>
            </a:r>
            <a:r>
              <a:rPr lang="lt-LT" dirty="0"/>
              <a:t>. Kalinausko </a:t>
            </a:r>
            <a:r>
              <a:rPr lang="lt-LT" dirty="0" err="1"/>
              <a:t>g</a:t>
            </a:r>
            <a:r>
              <a:rPr lang="lt-LT" dirty="0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Ačiū už dėmesį!</a:t>
            </a:r>
          </a:p>
        </p:txBody>
      </p:sp>
      <p:pic>
        <p:nvPicPr>
          <p:cNvPr id="6" name="Graphic 5">
            <a:hlinkClick r:id="rId4"/>
            <a:extLst>
              <a:ext uri="{FF2B5EF4-FFF2-40B4-BE49-F238E27FC236}">
                <a16:creationId xmlns="" xmlns:a16="http://schemas.microsoft.com/office/drawing/2014/main" id="{2E548A7D-520E-EB02-5349-A06FC517F6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7" name="Graphic 6">
            <a:hlinkClick r:id="rId7"/>
            <a:extLst>
              <a:ext uri="{FF2B5EF4-FFF2-40B4-BE49-F238E27FC236}">
                <a16:creationId xmlns="" xmlns:a16="http://schemas.microsoft.com/office/drawing/2014/main" id="{5369E908-3C07-DB6B-FD3B-D5F4AAD14D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791CC26-A952-6EB0-F7D2-8A47BDD2E9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="" xmlns:a16="http://schemas.microsoft.com/office/drawing/2014/main" id="{4F8C9507-7E25-3441-8195-DC24A09DA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5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Titulin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24779001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440FE2-144E-E13D-AF95-0E3FEB1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style</a:t>
            </a:r>
            <a:endParaRPr lang="lt-LT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7BD2AB-C292-2927-76C2-3A88F64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text</a:t>
            </a:r>
            <a:r>
              <a:rPr lang="lt-LT" noProof="0" dirty="0"/>
              <a:t> </a:t>
            </a:r>
            <a:r>
              <a:rPr lang="lt-LT" noProof="0" dirty="0" err="1"/>
              <a:t>styles</a:t>
            </a:r>
            <a:endParaRPr lang="lt-LT" noProof="0" dirty="0"/>
          </a:p>
          <a:p>
            <a:pPr lvl="1"/>
            <a:r>
              <a:rPr lang="lt-LT" noProof="0" dirty="0" err="1"/>
              <a:t>Second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2"/>
            <a:r>
              <a:rPr lang="lt-LT" noProof="0" dirty="0" err="1"/>
              <a:t>Third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3"/>
            <a:r>
              <a:rPr lang="lt-LT" noProof="0" dirty="0" err="1"/>
              <a:t>Fourth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4"/>
            <a:r>
              <a:rPr lang="lt-LT" noProof="0" dirty="0" err="1"/>
              <a:t>Fifth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8C2E1B-DC5A-5128-3AB0-F3F6E2B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3436F4-BD3E-E3E9-A921-60AB686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 smtClean="0"/>
              <a:t>STEAM mokytojo praktinė patirtis</a:t>
            </a:r>
            <a:endParaRPr lang="lt-LT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8CE545-BFE0-226F-F0C0-EB443F5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1A177-7C7F-8D4A-B39C-2DAF903038D6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2252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qelectrotech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5F22937-C3F0-B652-FA87-958AD2840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Paulius</a:t>
            </a:r>
            <a:r>
              <a:rPr lang="en-GB" dirty="0" smtClean="0"/>
              <a:t> </a:t>
            </a:r>
            <a:r>
              <a:rPr lang="en-GB" dirty="0" err="1" smtClean="0"/>
              <a:t>Kriaunevi</a:t>
            </a:r>
            <a:r>
              <a:rPr lang="lt-LT" dirty="0" err="1" smtClean="0"/>
              <a:t>čius</a:t>
            </a:r>
            <a:endParaRPr lang="lt-LT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002462-FB43-6DF8-F71F-3D7B89E20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6600" dirty="0"/>
              <a:t>STEAM </a:t>
            </a:r>
            <a:r>
              <a:rPr lang="lt-LT" sz="6600" dirty="0" smtClean="0"/>
              <a:t>mokytojo praktinė patirtis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38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0374" y="861647"/>
            <a:ext cx="4857149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Elektronikos grandinė</a:t>
            </a:r>
            <a:r>
              <a:rPr lang="en-GB" sz="3600" dirty="0"/>
              <a:t>s</a:t>
            </a:r>
            <a:r>
              <a:rPr lang="lt-LT" sz="3600" dirty="0"/>
              <a:t> </a:t>
            </a:r>
            <a:r>
              <a:rPr lang="en-GB" sz="3600" dirty="0" err="1"/>
              <a:t>tobulinimas</a:t>
            </a:r>
            <a:endParaRPr lang="lt-LT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b="2341"/>
          <a:stretch>
            <a:fillRect/>
          </a:stretch>
        </p:blipFill>
        <p:spPr>
          <a:xfrm>
            <a:off x="1154615" y="3020310"/>
            <a:ext cx="3783146" cy="271716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400" y="5907023"/>
            <a:ext cx="3303905" cy="368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000" i="1" dirty="0" smtClean="0"/>
              <a:t>Surinkta grandinė</a:t>
            </a:r>
            <a:endParaRPr lang="en-US" sz="2000" i="1" dirty="0"/>
          </a:p>
        </p:txBody>
      </p:sp>
      <p:pic>
        <p:nvPicPr>
          <p:cNvPr id="18" name="Picture 2" descr="D:\pic_8_9\pic_8_9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8" y="3020310"/>
            <a:ext cx="4976628" cy="26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668582" y="5916713"/>
            <a:ext cx="4379495" cy="358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i="1" dirty="0" err="1" smtClean="0"/>
              <a:t>Generuojamo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signalo</a:t>
            </a:r>
            <a:r>
              <a:rPr lang="en-GB" sz="2000" i="1" dirty="0" smtClean="0"/>
              <a:t> o</a:t>
            </a:r>
            <a:r>
              <a:rPr lang="lt-LT" sz="2000" i="1" dirty="0" err="1" smtClean="0"/>
              <a:t>scilograma</a:t>
            </a:r>
            <a:endParaRPr lang="en-US" sz="2000" i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51188"/>
            <a:ext cx="5429016" cy="211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STEAM </a:t>
            </a:r>
            <a:r>
              <a:rPr lang="en-GB" dirty="0" err="1" smtClean="0"/>
              <a:t>projekt</a:t>
            </a:r>
            <a:r>
              <a:rPr lang="lt-LT" dirty="0" smtClean="0"/>
              <a:t>ų pavyzdžiai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498" y="861647"/>
            <a:ext cx="5040029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Medienos pjaustymas lazeriu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79" b="5699"/>
          <a:stretch/>
        </p:blipFill>
        <p:spPr>
          <a:xfrm>
            <a:off x="1077613" y="2116481"/>
            <a:ext cx="4014151" cy="344692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1638" y="5845377"/>
            <a:ext cx="3303905" cy="266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000" i="1" dirty="0" smtClean="0"/>
              <a:t>„Fasadinis“ vaizdas</a:t>
            </a:r>
            <a:endParaRPr lang="en-US" sz="20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766559" y="5820509"/>
            <a:ext cx="3818022" cy="29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dirty="0" smtClean="0"/>
              <a:t>Apvertus aukštyn kojom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68" y="1180554"/>
            <a:ext cx="4826484" cy="441172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5760" y="842397"/>
            <a:ext cx="5076436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Žaislinio lifto tobulinimas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b="1135"/>
          <a:stretch/>
        </p:blipFill>
        <p:spPr>
          <a:xfrm>
            <a:off x="1944302" y="2095582"/>
            <a:ext cx="2675824" cy="36025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70913" y="5801146"/>
            <a:ext cx="2720340" cy="387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000" i="1" dirty="0" smtClean="0"/>
              <a:t>Medinis žaisliukas</a:t>
            </a:r>
            <a:endParaRPr lang="en-US" sz="20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7213115" y="5834890"/>
            <a:ext cx="3490177" cy="320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dirty="0" smtClean="0"/>
              <a:t>Modifikuotas projektas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/>
          <a:stretch/>
        </p:blipFill>
        <p:spPr>
          <a:xfrm>
            <a:off x="7282481" y="895528"/>
            <a:ext cx="3420810" cy="480262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dirty="0" smtClean="0"/>
              <a:t>Ir vėl šiek tiek bendrų</a:t>
            </a:r>
            <a:r>
              <a:rPr lang="en-GB" dirty="0" smtClean="0"/>
              <a:t>j</a:t>
            </a:r>
            <a:r>
              <a:rPr lang="lt-LT" dirty="0" smtClean="0"/>
              <a:t>ų įžvalgų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/>
              <a:t>Projektavimo programų licencijos</a:t>
            </a:r>
            <a:r>
              <a:rPr lang="en-GB" sz="3600" dirty="0"/>
              <a:t> </a:t>
            </a:r>
            <a:r>
              <a:rPr lang="en-GB" sz="3600" dirty="0" err="1"/>
              <a:t>mokymui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909413" y="2820204"/>
            <a:ext cx="8726504" cy="28490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/>
              <a:t>Autodesk</a:t>
            </a:r>
            <a:r>
              <a:rPr lang="lt-LT" sz="2400" dirty="0" smtClean="0"/>
              <a:t> – „</a:t>
            </a:r>
            <a:r>
              <a:rPr lang="lt-LT" sz="2400" dirty="0" err="1" smtClean="0"/>
              <a:t>educational</a:t>
            </a:r>
            <a:r>
              <a:rPr lang="lt-LT" sz="2400" dirty="0" smtClean="0"/>
              <a:t>“ licencijos mokiniams ir mokytojams</a:t>
            </a:r>
            <a:r>
              <a:rPr lang="en-GB" sz="2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en-GB" sz="2400" dirty="0" err="1" smtClean="0"/>
              <a:t>Solidworks</a:t>
            </a:r>
            <a:r>
              <a:rPr lang="lt-LT" sz="2400" dirty="0" smtClean="0"/>
              <a:t> – mokyklinės licencijos</a:t>
            </a:r>
            <a:r>
              <a:rPr lang="en-GB" sz="2400" dirty="0" smtClean="0"/>
              <a:t> (</a:t>
            </a:r>
            <a:r>
              <a:rPr lang="en-GB" sz="2400" dirty="0" err="1" smtClean="0"/>
              <a:t>svietimas.inre.lt</a:t>
            </a:r>
            <a:r>
              <a:rPr lang="en-GB" sz="2400" dirty="0" smtClean="0"/>
              <a:t>/</a:t>
            </a:r>
            <a:r>
              <a:rPr lang="en-GB" sz="2400" dirty="0" err="1" smtClean="0"/>
              <a:t>pradzia</a:t>
            </a:r>
            <a:r>
              <a:rPr lang="en-GB" sz="2400" dirty="0" smtClean="0"/>
              <a:t>);</a:t>
            </a:r>
          </a:p>
          <a:p>
            <a:pPr>
              <a:lnSpc>
                <a:spcPct val="100000"/>
              </a:lnSpc>
            </a:pPr>
            <a:r>
              <a:rPr lang="en-GB" sz="2400" dirty="0" err="1" smtClean="0"/>
              <a:t>Yenka</a:t>
            </a:r>
            <a:r>
              <a:rPr lang="lt-LT" sz="2400" dirty="0" smtClean="0"/>
              <a:t> – asmeninės nemokomos licencijos</a:t>
            </a:r>
            <a:r>
              <a:rPr lang="en-GB" sz="2400" dirty="0" smtClean="0"/>
              <a:t> </a:t>
            </a:r>
            <a:r>
              <a:rPr lang="en-GB" sz="2400" dirty="0" err="1" smtClean="0"/>
              <a:t>entuziastams</a:t>
            </a:r>
            <a:r>
              <a:rPr lang="en-GB" sz="2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QElectroTech</a:t>
            </a:r>
            <a:r>
              <a:rPr lang="en-GB" sz="2400" dirty="0" smtClean="0"/>
              <a:t> – 2D </a:t>
            </a:r>
            <a:r>
              <a:rPr lang="en-GB" sz="2400" dirty="0" err="1" smtClean="0"/>
              <a:t>schemoms</a:t>
            </a:r>
            <a:r>
              <a:rPr lang="en-GB" sz="2400" dirty="0" smtClean="0"/>
              <a:t> </a:t>
            </a:r>
            <a:r>
              <a:rPr lang="en-GB" sz="2400" dirty="0" err="1" smtClean="0"/>
              <a:t>rengti</a:t>
            </a:r>
            <a:r>
              <a:rPr lang="en-GB" sz="2400" dirty="0" smtClean="0"/>
              <a:t> (</a:t>
            </a: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qelectrotech.org/</a:t>
            </a:r>
            <a:r>
              <a:rPr lang="en-GB" sz="24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GB" sz="2400" dirty="0" err="1" smtClean="0"/>
              <a:t>Festo</a:t>
            </a:r>
            <a:r>
              <a:rPr lang="en-GB" sz="2400" dirty="0"/>
              <a:t> </a:t>
            </a:r>
            <a:r>
              <a:rPr lang="en-GB" sz="2400" dirty="0" err="1" smtClean="0"/>
              <a:t>FluidSim</a:t>
            </a:r>
            <a:r>
              <a:rPr lang="en-GB" sz="2400" dirty="0" smtClean="0"/>
              <a:t> – </a:t>
            </a:r>
            <a:r>
              <a:rPr lang="en-GB" sz="2400" dirty="0" err="1" smtClean="0"/>
              <a:t>elektro</a:t>
            </a:r>
            <a:r>
              <a:rPr lang="lt-LT" sz="2400" dirty="0" smtClean="0"/>
              <a:t>techniko</a:t>
            </a:r>
            <a:r>
              <a:rPr lang="en-GB" sz="2400" dirty="0" smtClean="0"/>
              <a:t>s, </a:t>
            </a:r>
            <a:r>
              <a:rPr lang="en-GB" sz="2400" dirty="0" err="1" smtClean="0"/>
              <a:t>elektronikos</a:t>
            </a:r>
            <a:r>
              <a:rPr lang="en-GB" sz="2400" dirty="0" smtClean="0"/>
              <a:t>, </a:t>
            </a:r>
            <a:r>
              <a:rPr lang="en-GB" sz="2400" dirty="0" err="1" smtClean="0"/>
              <a:t>pneumatikos</a:t>
            </a:r>
            <a:r>
              <a:rPr lang="en-GB" sz="2400" dirty="0" smtClean="0"/>
              <a:t> </a:t>
            </a:r>
            <a:r>
              <a:rPr lang="en-GB" sz="2400" dirty="0" err="1" smtClean="0"/>
              <a:t>ir</a:t>
            </a:r>
            <a:r>
              <a:rPr lang="en-GB" sz="2400" dirty="0" smtClean="0"/>
              <a:t> </a:t>
            </a:r>
            <a:r>
              <a:rPr lang="en-GB" sz="2400" dirty="0" err="1" smtClean="0"/>
              <a:t>hidraulikos</a:t>
            </a:r>
            <a:r>
              <a:rPr lang="en-GB" sz="2400" dirty="0" smtClean="0"/>
              <a:t> </a:t>
            </a:r>
            <a:r>
              <a:rPr lang="en-GB" sz="2400" dirty="0" err="1" smtClean="0"/>
              <a:t>sistem</a:t>
            </a:r>
            <a:r>
              <a:rPr lang="lt-LT" sz="2400" dirty="0" smtClean="0"/>
              <a:t>ų simuliacijos (tik mokomos licencijos)</a:t>
            </a:r>
            <a:endParaRPr lang="lt-LT" sz="2400" dirty="0"/>
          </a:p>
          <a:p>
            <a:pPr algn="ctr">
              <a:lnSpc>
                <a:spcPct val="100000"/>
              </a:lnSpc>
            </a:pPr>
            <a:endParaRPr lang="lt-LT" i="1" dirty="0"/>
          </a:p>
          <a:p>
            <a:pPr algn="ctr">
              <a:lnSpc>
                <a:spcPct val="10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6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/>
              <a:t>Ko reikia mokytojui?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0001" y="2509306"/>
            <a:ext cx="6387565" cy="3082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2400" dirty="0" smtClean="0"/>
              <a:t>Mokytojai turi turėti pasirinktos </a:t>
            </a:r>
            <a:r>
              <a:rPr lang="lt-LT" sz="2400" dirty="0" err="1" smtClean="0"/>
              <a:t>inž</a:t>
            </a:r>
            <a:r>
              <a:rPr lang="lt-LT" sz="2400" dirty="0" smtClean="0"/>
              <a:t>. technologijų krypties žinių. </a:t>
            </a:r>
          </a:p>
          <a:p>
            <a:pPr>
              <a:lnSpc>
                <a:spcPct val="100000"/>
              </a:lnSpc>
            </a:pPr>
            <a:r>
              <a:rPr lang="lt-LT" sz="2400" dirty="0" smtClean="0"/>
              <a:t>Kuriant užduotis, padeda KPMPC teorinių ir praktinių užduočių sąsiuviniai: </a:t>
            </a:r>
            <a:r>
              <a:rPr lang="lt-LT" sz="2400" i="1" dirty="0" err="1" smtClean="0"/>
              <a:t>kpmpc.lrv.lt</a:t>
            </a:r>
            <a:r>
              <a:rPr lang="lt-LT" sz="2400" i="1" dirty="0" smtClean="0"/>
              <a:t> </a:t>
            </a:r>
            <a:r>
              <a:rPr lang="lt-LT" sz="2400" i="1" dirty="0" smtClean="0">
                <a:latin typeface="Times New Roman"/>
                <a:cs typeface="Times New Roman"/>
              </a:rPr>
              <a:t>→</a:t>
            </a:r>
            <a:r>
              <a:rPr lang="lt-LT" sz="2400" i="1" dirty="0" smtClean="0"/>
              <a:t> </a:t>
            </a:r>
            <a:r>
              <a:rPr lang="en-GB" sz="2400" i="1" dirty="0" smtClean="0"/>
              <a:t>P</a:t>
            </a:r>
            <a:r>
              <a:rPr lang="lt-LT" sz="2400" i="1" dirty="0" err="1" smtClean="0"/>
              <a:t>rofesinis</a:t>
            </a:r>
            <a:r>
              <a:rPr lang="lt-LT" sz="2400" i="1" dirty="0" smtClean="0"/>
              <a:t> </a:t>
            </a:r>
            <a:r>
              <a:rPr lang="lt-LT" sz="2400" i="1" dirty="0"/>
              <a:t>mokymas → </a:t>
            </a:r>
            <a:r>
              <a:rPr lang="en-GB" sz="2400" i="1" dirty="0" smtClean="0"/>
              <a:t>P</a:t>
            </a:r>
            <a:r>
              <a:rPr lang="lt-LT" sz="2400" i="1" dirty="0" err="1" smtClean="0"/>
              <a:t>rogramos</a:t>
            </a:r>
            <a:r>
              <a:rPr lang="lt-LT" sz="2400" i="1" dirty="0" smtClean="0"/>
              <a:t> </a:t>
            </a:r>
            <a:r>
              <a:rPr lang="lt-LT" sz="2400" i="1" dirty="0"/>
              <a:t>ir ištekliai → </a:t>
            </a:r>
            <a:r>
              <a:rPr lang="en-GB" sz="2400" i="1" dirty="0" smtClean="0"/>
              <a:t>M</a:t>
            </a:r>
            <a:r>
              <a:rPr lang="lt-LT" sz="2400" i="1" dirty="0" err="1" smtClean="0"/>
              <a:t>okymo</a:t>
            </a:r>
            <a:r>
              <a:rPr lang="lt-LT" sz="2400" i="1" dirty="0" smtClean="0"/>
              <a:t> </a:t>
            </a:r>
            <a:r>
              <a:rPr lang="lt-LT" sz="2400" i="1" dirty="0"/>
              <a:t>(mokymosi) ištekliai → Teorinių ir praktinių užduočių </a:t>
            </a:r>
            <a:r>
              <a:rPr lang="lt-LT" sz="2400" i="1" dirty="0" smtClean="0"/>
              <a:t>sąsiuviniai</a:t>
            </a:r>
            <a:endParaRPr lang="lt-LT" sz="2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892716" y="2624809"/>
            <a:ext cx="3716887" cy="1686655"/>
          </a:xfrm>
        </p:spPr>
        <p:txBody>
          <a:bodyPr/>
          <a:lstStyle/>
          <a:p>
            <a:r>
              <a:rPr lang="lt-LT" sz="2400" dirty="0"/>
              <a:t>Būtinos </a:t>
            </a:r>
            <a:r>
              <a:rPr lang="lt-LT" sz="2400" dirty="0">
                <a:solidFill>
                  <a:srgbClr val="FF0000"/>
                </a:solidFill>
              </a:rPr>
              <a:t>ir</a:t>
            </a:r>
            <a:r>
              <a:rPr lang="lt-LT" sz="2400" dirty="0"/>
              <a:t> teorinės žinios, </a:t>
            </a:r>
            <a:r>
              <a:rPr lang="lt-LT" sz="2400" dirty="0">
                <a:solidFill>
                  <a:srgbClr val="FF0000"/>
                </a:solidFill>
              </a:rPr>
              <a:t>ir</a:t>
            </a:r>
            <a:r>
              <a:rPr lang="lt-LT" sz="2400" dirty="0"/>
              <a:t> praktika</a:t>
            </a:r>
            <a:r>
              <a:rPr lang="en-GB" sz="2400" dirty="0"/>
              <a:t>.</a:t>
            </a:r>
            <a:endParaRPr lang="lt-LT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/>
              <a:t>Inžinerinių technologijų „spąstai“ mokiniams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625" y="2855815"/>
            <a:ext cx="5011153" cy="27734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2400" dirty="0" smtClean="0"/>
              <a:t>Jei kartu mokomasi ir profesijos (</a:t>
            </a:r>
            <a:r>
              <a:rPr lang="lt-LT" sz="2400" dirty="0" err="1" smtClean="0"/>
              <a:t>pvz</a:t>
            </a:r>
            <a:r>
              <a:rPr lang="lt-LT" sz="2400" dirty="0" smtClean="0"/>
              <a:t>. </a:t>
            </a:r>
            <a:r>
              <a:rPr lang="lt-LT" sz="2400" dirty="0" err="1" smtClean="0"/>
              <a:t>mechatronikos</a:t>
            </a:r>
            <a:r>
              <a:rPr lang="lt-LT" sz="2400" dirty="0" smtClean="0"/>
              <a:t>), dar nėra garantijos, kad mokinys geriau pasiruoš valstybiniam brandos egzaminui;</a:t>
            </a:r>
          </a:p>
          <a:p>
            <a:pPr marL="0" indent="0">
              <a:lnSpc>
                <a:spcPct val="100000"/>
              </a:lnSpc>
              <a:buNone/>
            </a:pPr>
            <a:endParaRPr lang="lt-LT" i="1" dirty="0" smtClean="0"/>
          </a:p>
          <a:p>
            <a:pPr>
              <a:lnSpc>
                <a:spcPct val="100000"/>
              </a:lnSpc>
            </a:pPr>
            <a:endParaRPr lang="lt-LT" i="1" dirty="0"/>
          </a:p>
          <a:p>
            <a:pPr>
              <a:lnSpc>
                <a:spcPct val="100000"/>
              </a:lnSpc>
            </a:pP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33122" y="2855815"/>
            <a:ext cx="3303905" cy="1686655"/>
          </a:xfrm>
        </p:spPr>
        <p:txBody>
          <a:bodyPr/>
          <a:lstStyle/>
          <a:p>
            <a:r>
              <a:rPr lang="lt-LT" sz="2400" dirty="0"/>
              <a:t>Nebus lengviau, nei mokytis fizikos</a:t>
            </a:r>
            <a:r>
              <a:rPr lang="en-GB" sz="2400" dirty="0"/>
              <a:t>.</a:t>
            </a:r>
            <a:endParaRPr lang="lt-LT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269" y="1008685"/>
            <a:ext cx="6628678" cy="1987931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Sėkmės mokantis ir mokant!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99" y="3270690"/>
            <a:ext cx="4456129" cy="331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5EBB2E-D2B0-EE3A-73F5-40E810DE6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Šiek tiek bendrų įžvalgų apie inžinerinių technologijų mokymą</a:t>
            </a:r>
          </a:p>
        </p:txBody>
      </p:sp>
    </p:spTree>
    <p:extLst>
      <p:ext uri="{BB962C8B-B14F-4D97-AF65-F5344CB8AC3E}">
        <p14:creationId xmlns:p14="http://schemas.microsoft.com/office/powerpoint/2010/main" val="21872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B1E8B-D805-6586-0888-BD0F4944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27" y="454639"/>
            <a:ext cx="11048999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 err="1"/>
              <a:t>Inž</a:t>
            </a:r>
            <a:r>
              <a:rPr lang="lt-LT" sz="3600" dirty="0"/>
              <a:t>. technologijų pamokose įgyjamos kompetencijos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384A0C-D6CA-E629-D630-2BBA3C0F6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309036"/>
            <a:ext cx="5271035" cy="445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dirty="0"/>
              <a:t>Mokymo programoje:</a:t>
            </a:r>
          </a:p>
          <a:p>
            <a:pPr algn="ctr"/>
            <a:r>
              <a:rPr lang="lt-LT" sz="2400" dirty="0"/>
              <a:t>Kūrybiškumo</a:t>
            </a:r>
          </a:p>
          <a:p>
            <a:pPr algn="ctr"/>
            <a:r>
              <a:rPr lang="lt-LT" sz="2400" dirty="0"/>
              <a:t>Pažinimo</a:t>
            </a:r>
          </a:p>
          <a:p>
            <a:pPr algn="ctr"/>
            <a:r>
              <a:rPr lang="lt-LT" sz="2400" dirty="0"/>
              <a:t>Skaitmeninė </a:t>
            </a:r>
            <a:r>
              <a:rPr lang="lt-LT" sz="2400" dirty="0" err="1"/>
              <a:t>k</a:t>
            </a:r>
            <a:r>
              <a:rPr lang="lt-LT" sz="2400" dirty="0"/>
              <a:t>.</a:t>
            </a:r>
          </a:p>
          <a:p>
            <a:pPr algn="ctr"/>
            <a:r>
              <a:rPr lang="lt-LT" sz="2400" dirty="0"/>
              <a:t>Socialinė, emocinė, sveikos gyvensenos</a:t>
            </a:r>
          </a:p>
          <a:p>
            <a:pPr algn="ctr"/>
            <a:r>
              <a:rPr lang="lt-LT" sz="2400" dirty="0"/>
              <a:t>Kultūrinė</a:t>
            </a:r>
          </a:p>
          <a:p>
            <a:pPr algn="ctr"/>
            <a:r>
              <a:rPr lang="lt-LT" sz="2400" dirty="0"/>
              <a:t>Komunikavimo</a:t>
            </a:r>
          </a:p>
          <a:p>
            <a:pPr algn="ctr"/>
            <a:r>
              <a:rPr lang="lt-LT" sz="2400" dirty="0" smtClean="0"/>
              <a:t>Pilietiškumo</a:t>
            </a:r>
            <a:endParaRPr lang="lt-LT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4B30C0-14CE-3BD4-4895-EC37B75F01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552" y="1251284"/>
            <a:ext cx="5160677" cy="4513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dirty="0"/>
              <a:t>O taip pat: </a:t>
            </a:r>
          </a:p>
          <a:p>
            <a:pPr algn="ctr"/>
            <a:r>
              <a:rPr lang="lt-LT" sz="2400" b="1" dirty="0"/>
              <a:t>Daugiakalbystės</a:t>
            </a:r>
          </a:p>
          <a:p>
            <a:pPr algn="ctr"/>
            <a:r>
              <a:rPr lang="lt-LT" sz="2400" dirty="0"/>
              <a:t>Inžinerinio mąstymo</a:t>
            </a:r>
          </a:p>
          <a:p>
            <a:pPr algn="ctr"/>
            <a:endParaRPr lang="lt-LT" sz="2400" dirty="0"/>
          </a:p>
          <a:p>
            <a:pPr marL="0" indent="0" algn="ctr">
              <a:buNone/>
            </a:pPr>
            <a:r>
              <a:rPr lang="lt-LT" sz="2400" i="1" dirty="0"/>
              <a:t>(Daugiakalbystė yra viena iš aštuonių bendrųjų kompetencijų, kurių reikia asmeniniam pasitenkinimui, sveikam ir darniam gyvenimo būdui, </a:t>
            </a:r>
            <a:r>
              <a:rPr lang="lt-LT" sz="2400" i="1" dirty="0" err="1"/>
              <a:t>įsidarbinamumui</a:t>
            </a:r>
            <a:r>
              <a:rPr lang="lt-LT" sz="2400" i="1" dirty="0"/>
              <a:t>, aktyviam pilietiškumui ir socialinei </a:t>
            </a:r>
            <a:r>
              <a:rPr lang="lt-LT" sz="2400" i="1" dirty="0" err="1"/>
              <a:t>įtraukčiai</a:t>
            </a:r>
            <a:r>
              <a:rPr lang="lt-LT" sz="2400" i="1" dirty="0"/>
              <a:t>)</a:t>
            </a:r>
            <a:endParaRPr lang="en-US" sz="2400" i="1" dirty="0"/>
          </a:p>
          <a:p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AE994-562E-B3C0-8E6C-B0A36FD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869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27018" y="506303"/>
            <a:ext cx="3894623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Paprasti pavyzdžiai irgi padeda</a:t>
            </a:r>
            <a:endParaRPr lang="en-US" sz="3600" dirty="0"/>
          </a:p>
        </p:txBody>
      </p:sp>
      <p:pic>
        <p:nvPicPr>
          <p:cNvPr id="12" name="Picture 2" descr="vad0208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1047"/>
          <a:stretch>
            <a:fillRect/>
          </a:stretch>
        </p:blipFill>
        <p:spPr bwMode="auto">
          <a:xfrm>
            <a:off x="543249" y="2005734"/>
            <a:ext cx="4856524" cy="34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35432" y="490690"/>
            <a:ext cx="3833037" cy="949361"/>
          </a:xfrm>
          <a:prstGeom prst="rect">
            <a:avLst/>
          </a:prstGeom>
        </p:spPr>
        <p:txBody>
          <a:bodyPr wrap="none" lIns="117221" tIns="58610" rIns="117221" bIns="58610">
            <a:spAutoFit/>
          </a:bodyPr>
          <a:lstStyle/>
          <a:p>
            <a:pPr algn="ctr"/>
            <a:r>
              <a:rPr lang="lt-LT" b="1" spc="-1" dirty="0">
                <a:solidFill>
                  <a:schemeClr val="dk1"/>
                </a:solidFill>
                <a:latin typeface="Calibri"/>
              </a:rPr>
              <a:t>Sniego apkrovos Lietuvos teritorijoje: </a:t>
            </a:r>
          </a:p>
          <a:p>
            <a:pPr algn="ctr"/>
            <a:r>
              <a:rPr lang="lt-LT" b="1" spc="-1" dirty="0">
                <a:solidFill>
                  <a:schemeClr val="dk1"/>
                </a:solidFill>
                <a:latin typeface="Calibri"/>
              </a:rPr>
              <a:t>I zona – 120 kg/m²;</a:t>
            </a:r>
          </a:p>
          <a:p>
            <a:pPr algn="ctr"/>
            <a:r>
              <a:rPr lang="lt-LT" b="1" spc="-1" dirty="0">
                <a:solidFill>
                  <a:schemeClr val="dk1"/>
                </a:solidFill>
                <a:latin typeface="Calibri"/>
              </a:rPr>
              <a:t>II zona – 160kg/m².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831570" y="1498803"/>
            <a:ext cx="480053" cy="73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47384" y="2363416"/>
            <a:ext cx="2824427" cy="672363"/>
          </a:xfrm>
          <a:prstGeom prst="rect">
            <a:avLst/>
          </a:prstGeom>
        </p:spPr>
        <p:txBody>
          <a:bodyPr wrap="none" lIns="117221" tIns="58610" rIns="117221" bIns="58610">
            <a:spAutoFit/>
          </a:bodyPr>
          <a:lstStyle/>
          <a:p>
            <a:pPr algn="ctr"/>
            <a:r>
              <a:rPr lang="lt-LT" b="1" spc="-1" dirty="0">
                <a:solidFill>
                  <a:schemeClr val="dk1"/>
                </a:solidFill>
                <a:latin typeface="Calibri"/>
              </a:rPr>
              <a:t>102 g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             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=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      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 1 N</a:t>
            </a:r>
          </a:p>
          <a:p>
            <a:pPr algn="ctr"/>
            <a:r>
              <a:rPr lang="lt-LT" b="1" spc="-1" dirty="0">
                <a:solidFill>
                  <a:schemeClr val="dk1"/>
                </a:solidFill>
                <a:latin typeface="Calibri"/>
              </a:rPr>
              <a:t>160 * 1000 g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    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 =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          ???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8878310" y="3214737"/>
            <a:ext cx="480053" cy="73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12649" y="4009791"/>
            <a:ext cx="3211392" cy="395364"/>
          </a:xfrm>
          <a:prstGeom prst="rect">
            <a:avLst/>
          </a:prstGeom>
        </p:spPr>
        <p:txBody>
          <a:bodyPr wrap="none" lIns="117221" tIns="58610" rIns="117221" bIns="58610">
            <a:spAutoFit/>
          </a:bodyPr>
          <a:lstStyle/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160000 g 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=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1568.6 N → 1.56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kN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8889586" y="4451646"/>
            <a:ext cx="480053" cy="73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84032" y="5184502"/>
            <a:ext cx="5366875" cy="672363"/>
          </a:xfrm>
          <a:prstGeom prst="rect">
            <a:avLst/>
          </a:prstGeom>
        </p:spPr>
        <p:txBody>
          <a:bodyPr wrap="square" lIns="117221" tIns="58610" rIns="117221" bIns="58610">
            <a:spAutoFit/>
          </a:bodyPr>
          <a:lstStyle/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160 kg/m² → 1.56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kN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/m² (≈ 1.60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kN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/m²)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→ 1.6 k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Pa</a:t>
            </a:r>
            <a:r>
              <a:rPr lang="en-GB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→ 1600 Pa</a:t>
            </a:r>
            <a:r>
              <a:rPr lang="lt-LT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53953" y="5493823"/>
            <a:ext cx="3967688" cy="672363"/>
          </a:xfrm>
          <a:prstGeom prst="rect">
            <a:avLst/>
          </a:prstGeom>
        </p:spPr>
        <p:txBody>
          <a:bodyPr wrap="none" lIns="117221" tIns="58610" rIns="117221" bIns="58610">
            <a:spAutoFit/>
          </a:bodyPr>
          <a:lstStyle/>
          <a:p>
            <a:pPr algn="ctr"/>
            <a:r>
              <a:rPr lang="lt-LT" i="1" spc="-1" dirty="0">
                <a:solidFill>
                  <a:schemeClr val="dk1"/>
                </a:solidFill>
                <a:latin typeface="Calibri"/>
              </a:rPr>
              <a:t>Normatyvinės sniego apkrovos Lietuvos </a:t>
            </a:r>
          </a:p>
          <a:p>
            <a:pPr algn="ctr"/>
            <a:r>
              <a:rPr lang="lt-LT" i="1" spc="-1" dirty="0">
                <a:solidFill>
                  <a:schemeClr val="dk1"/>
                </a:solidFill>
                <a:latin typeface="Calibri"/>
              </a:rPr>
              <a:t>teritorijoje žemėlapis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14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dirty="0" smtClean="0"/>
              <a:t>Nesėkmės – inžinerijos dalis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/>
              <a:t>Svarbu suprasti, ką skaičiuojame</a:t>
            </a:r>
            <a:endParaRPr lang="en-US" sz="3600" dirty="0"/>
          </a:p>
        </p:txBody>
      </p:sp>
      <p:pic>
        <p:nvPicPr>
          <p:cNvPr id="22" name="Picture 4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19508"/>
          <a:stretch/>
        </p:blipFill>
        <p:spPr bwMode="auto">
          <a:xfrm>
            <a:off x="5014762" y="793090"/>
            <a:ext cx="6574053" cy="5043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20689" y="2345572"/>
            <a:ext cx="3718174" cy="31215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GB" sz="1800" i="1" dirty="0" err="1" smtClean="0"/>
              <a:t>Trys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tos</a:t>
            </a:r>
            <a:r>
              <a:rPr lang="en-GB" sz="1800" i="1" dirty="0" smtClean="0"/>
              <a:t> pa</a:t>
            </a:r>
            <a:r>
              <a:rPr lang="lt-LT" sz="1800" i="1" dirty="0" err="1" smtClean="0"/>
              <a:t>čios</a:t>
            </a:r>
            <a:r>
              <a:rPr lang="lt-LT" sz="1800" i="1" dirty="0" smtClean="0"/>
              <a:t> santvaros </a:t>
            </a:r>
            <a:r>
              <a:rPr lang="lt-LT" sz="1800" i="1" dirty="0"/>
              <a:t>skaičiavimo</a:t>
            </a:r>
            <a:r>
              <a:rPr lang="en-GB" sz="1800" i="1" dirty="0"/>
              <a:t> </a:t>
            </a:r>
            <a:r>
              <a:rPr lang="en-GB" sz="1800" i="1" dirty="0" err="1" smtClean="0"/>
              <a:t>modeliai</a:t>
            </a:r>
            <a:r>
              <a:rPr lang="lt-LT" sz="1800" i="1" dirty="0" smtClean="0"/>
              <a:t>;</a:t>
            </a:r>
            <a:endParaRPr lang="lt-LT" sz="1800" i="1"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GB" sz="1800" i="1" dirty="0" err="1"/>
              <a:t>Dviej</a:t>
            </a:r>
            <a:r>
              <a:rPr lang="lt-LT" sz="1800" i="1" dirty="0"/>
              <a:t>ų modelių (A ir B) rezultatai </a:t>
            </a:r>
            <a:r>
              <a:rPr lang="lt-LT" sz="1800" i="1" dirty="0" smtClean="0"/>
              <a:t>panašūs;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lt-LT" sz="1800" i="1" dirty="0"/>
              <a:t>Trečiojo modelio rezultatas skiriasi. Kodėl</a:t>
            </a:r>
            <a:r>
              <a:rPr lang="lt-LT" sz="1800" i="1" dirty="0" smtClean="0"/>
              <a:t>?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lt-LT" sz="1800" i="1" dirty="0" smtClean="0"/>
              <a:t>Kuris rezultatas geriau atspindi realybę?</a:t>
            </a:r>
            <a:endParaRPr lang="en-US" sz="1800" i="1" dirty="0"/>
          </a:p>
          <a:p>
            <a:pPr algn="ctr"/>
            <a:endParaRPr lang="en-US" sz="1800" i="1" dirty="0"/>
          </a:p>
          <a:p>
            <a:pPr algn="ctr"/>
            <a:endParaRPr lang="en-US" sz="1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57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499" y="861647"/>
            <a:ext cx="10911440" cy="1686655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Santvar</a:t>
            </a:r>
            <a:r>
              <a:rPr lang="lt-LT" sz="3600" dirty="0"/>
              <a:t>ų skaičiavimas mobiliąja S</a:t>
            </a:r>
            <a:r>
              <a:rPr lang="en-GB" sz="3600" dirty="0"/>
              <a:t>W TRUSS program</a:t>
            </a:r>
            <a:r>
              <a:rPr lang="lt-LT" sz="3600" dirty="0" err="1"/>
              <a:t>ėle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b="5099"/>
          <a:stretch/>
        </p:blipFill>
        <p:spPr>
          <a:xfrm>
            <a:off x="894734" y="2321135"/>
            <a:ext cx="4736784" cy="3580598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78" y="2312956"/>
            <a:ext cx="4831881" cy="3596957"/>
          </a:xfrm>
        </p:spPr>
      </p:pic>
    </p:spTree>
    <p:extLst>
      <p:ext uri="{BB962C8B-B14F-4D97-AF65-F5344CB8AC3E}">
        <p14:creationId xmlns:p14="http://schemas.microsoft.com/office/powerpoint/2010/main" val="18648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499" y="861647"/>
            <a:ext cx="4886025" cy="1686655"/>
          </a:xfrm>
        </p:spPr>
        <p:txBody>
          <a:bodyPr>
            <a:noAutofit/>
          </a:bodyPr>
          <a:lstStyle/>
          <a:p>
            <a:pPr algn="ctr"/>
            <a:r>
              <a:rPr lang="lt-LT" sz="3600" dirty="0"/>
              <a:t>Stačiakampiai langai – netinkami </a:t>
            </a:r>
            <a:r>
              <a:rPr lang="en-GB" sz="3600" dirty="0" err="1"/>
              <a:t>reaktyviniams</a:t>
            </a:r>
            <a:r>
              <a:rPr lang="lt-LT" sz="3600" dirty="0"/>
              <a:t> lėktuvams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11318" r="50" b="22934"/>
          <a:stretch/>
        </p:blipFill>
        <p:spPr>
          <a:xfrm>
            <a:off x="6015790" y="626052"/>
            <a:ext cx="4485372" cy="186689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24174" y="2692187"/>
            <a:ext cx="2720340" cy="59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De Havilland </a:t>
            </a:r>
            <a:r>
              <a:rPr lang="en-US" sz="1600" b="1" dirty="0"/>
              <a:t>DH.106</a:t>
            </a:r>
            <a:r>
              <a:rPr lang="en-US" sz="1600" b="1" dirty="0" smtClean="0"/>
              <a:t> Come</a:t>
            </a:r>
            <a:r>
              <a:rPr lang="lt-LT" sz="1600" b="1" dirty="0" smtClean="0"/>
              <a:t>t</a:t>
            </a:r>
            <a:endParaRPr lang="en-US" sz="1600" b="1" dirty="0"/>
          </a:p>
        </p:txBody>
      </p:sp>
      <p:sp>
        <p:nvSpPr>
          <p:cNvPr id="2" name="AutoShape 2" descr="https://www.mozaweb.com/lt/mozaik3D/TCH/kozlekedes/comet/preview/Comet.jpg"/>
          <p:cNvSpPr>
            <a:spLocks noChangeAspect="1" noChangeArrowheads="1"/>
          </p:cNvSpPr>
          <p:nvPr/>
        </p:nvSpPr>
        <p:spPr bwMode="auto">
          <a:xfrm>
            <a:off x="207433" y="-173354"/>
            <a:ext cx="4064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7221" tIns="58610" rIns="117221" bIns="586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0"/>
          <a:stretch/>
        </p:blipFill>
        <p:spPr bwMode="auto">
          <a:xfrm>
            <a:off x="1843697" y="3185961"/>
            <a:ext cx="8657465" cy="2973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498" y="861647"/>
            <a:ext cx="5357663" cy="1686655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Elektronikos grandinė iš 3 komponentų. Kas gali nepavykti?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STEAM mokytojo praktinė patirtis</a:t>
            </a:r>
            <a:endParaRPr lang="en-US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2059"/>
          <a:stretch/>
        </p:blipFill>
        <p:spPr bwMode="auto">
          <a:xfrm>
            <a:off x="924025" y="3214001"/>
            <a:ext cx="4706754" cy="23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57024" y="5887775"/>
            <a:ext cx="3303905" cy="3493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000" i="1" dirty="0"/>
              <a:t>Rezultatas, kurio laukta</a:t>
            </a:r>
            <a:endParaRPr lang="en-US" sz="20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938778" y="5902911"/>
            <a:ext cx="4082148" cy="334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i="1" dirty="0" smtClean="0"/>
              <a:t>Gautas (pirminis) rezultatas</a:t>
            </a:r>
            <a:endParaRPr lang="en-US" sz="2000" i="1" dirty="0"/>
          </a:p>
        </p:txBody>
      </p:sp>
      <p:pic>
        <p:nvPicPr>
          <p:cNvPr id="13" name="Picture 3" descr="D:\pic_8_17\pic_8_17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975" y="3050590"/>
            <a:ext cx="500173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4" y="521433"/>
            <a:ext cx="3836152" cy="209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ŠA">
      <a:dk1>
        <a:srgbClr val="322C23"/>
      </a:dk1>
      <a:lt1>
        <a:srgbClr val="FFFFFF"/>
      </a:lt1>
      <a:dk2>
        <a:srgbClr val="322C23"/>
      </a:dk2>
      <a:lt2>
        <a:srgbClr val="FFFFFF"/>
      </a:lt2>
      <a:accent1>
        <a:srgbClr val="286151"/>
      </a:accent1>
      <a:accent2>
        <a:srgbClr val="7198F8"/>
      </a:accent2>
      <a:accent3>
        <a:srgbClr val="DAD2FB"/>
      </a:accent3>
      <a:accent4>
        <a:srgbClr val="D8FE51"/>
      </a:accent4>
      <a:accent5>
        <a:srgbClr val="DAD2FB"/>
      </a:accent5>
      <a:accent6>
        <a:srgbClr val="7098F7"/>
      </a:accent6>
      <a:hlink>
        <a:srgbClr val="322C23"/>
      </a:hlink>
      <a:folHlink>
        <a:srgbClr val="322C23"/>
      </a:folHlink>
    </a:clrScheme>
    <a:fontScheme name="NŠ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360A5AE058E48B608F8E82876A3B4" ma:contentTypeVersion="18" ma:contentTypeDescription="Create a new document." ma:contentTypeScope="" ma:versionID="d04f42d55e0f88d43467f44ba2332c7f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570ae53fb25cdd4c822402854c2c2a41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610AD8CD-6C37-4183-8A38-8174A8779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2561A-05C7-438A-A6E0-4DDA7E776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5fa40d-cb69-404e-8f04-41199545fccc"/>
    <ds:schemaRef ds:uri="13393c10-a869-462d-8718-85d3f21a3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5C9DDE-CF72-4CA4-A48F-3F78E2C1D67F}">
  <ds:schemaRefs>
    <ds:schemaRef ds:uri="http://purl.org/dc/dcmitype/"/>
    <ds:schemaRef ds:uri="http://purl.org/dc/terms/"/>
    <ds:schemaRef ds:uri="13393c10-a869-462d-8718-85d3f21a3c0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95fa40d-cb69-404e-8f04-41199545fcc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468</Words>
  <Application>Microsoft Office PowerPoint</Application>
  <PresentationFormat>Custom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STEAM mokytojo praktinė patirtis</vt:lpstr>
      <vt:lpstr>Šiek tiek bendrų įžvalgų apie inžinerinių technologijų mokymą</vt:lpstr>
      <vt:lpstr>Inž. technologijų pamokose įgyjamos kompetencijos</vt:lpstr>
      <vt:lpstr>Paprasti pavyzdžiai irgi padeda</vt:lpstr>
      <vt:lpstr>Nesėkmės – inžinerijos dalis</vt:lpstr>
      <vt:lpstr>Svarbu suprasti, ką skaičiuojame</vt:lpstr>
      <vt:lpstr>Santvarų skaičiavimas mobiliąja SW TRUSS programėle</vt:lpstr>
      <vt:lpstr>Stačiakampiai langai – netinkami reaktyviniams lėktuvams</vt:lpstr>
      <vt:lpstr>Elektronikos grandinė iš 3 komponentų. Kas gali nepavykti?</vt:lpstr>
      <vt:lpstr>Elektronikos grandinės tobulinimas</vt:lpstr>
      <vt:lpstr>STEAM projektų pavyzdžiai</vt:lpstr>
      <vt:lpstr>Medienos pjaustymas lazeriu</vt:lpstr>
      <vt:lpstr>Žaislinio lifto tobulinimas</vt:lpstr>
      <vt:lpstr>Ir vėl šiek tiek bendrųjų įžvalgų</vt:lpstr>
      <vt:lpstr>Projektavimo programų licencijos mokymui</vt:lpstr>
      <vt:lpstr>Ko reikia mokytojui?</vt:lpstr>
      <vt:lpstr>Inžinerinių technologijų „spąstai“ mokiniams</vt:lpstr>
      <vt:lpstr>Sėkmės mokantis ir mokant!</vt:lpstr>
    </vt:vector>
  </TitlesOfParts>
  <Company>Truth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Nerijus Jasinskas</dc:creator>
  <cp:lastModifiedBy>Kriau</cp:lastModifiedBy>
  <cp:revision>138</cp:revision>
  <dcterms:created xsi:type="dcterms:W3CDTF">2025-02-24T08:59:12Z</dcterms:created>
  <dcterms:modified xsi:type="dcterms:W3CDTF">2025-11-11T12:54:54Z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