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hpmcqmsxMXnttUGv6YOIAZGSea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157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4" name="Google Shape;14;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0"/>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1"/>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1"/>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3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 name="Google Shape;26;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2" name="Google Shape;32;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1" name="Google Shape;41;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2" name="Google Shape;42;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9"/>
          <p:cNvSpPr>
            <a:spLocks noGrp="1"/>
          </p:cNvSpPr>
          <p:nvPr>
            <p:ph type="pic" idx="2"/>
          </p:nvPr>
        </p:nvSpPr>
        <p:spPr>
          <a:xfrm>
            <a:off x="1792288" y="612775"/>
            <a:ext cx="5486400" cy="4114800"/>
          </a:xfrm>
          <a:prstGeom prst="rect">
            <a:avLst/>
          </a:prstGeom>
          <a:noFill/>
          <a:ln>
            <a:noFill/>
          </a:ln>
        </p:spPr>
      </p:sp>
      <p:sp>
        <p:nvSpPr>
          <p:cNvPr id="64" name="Google Shape;64;p2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bing.com/videos/riverview/relatedvideo?&amp;q=interaction+of+iodine+(I2)+with+starch+((C6H10O5)n)+depending+on+temperature&amp;mid=6330CDB394684214CAD16330CDB394684214CAD1&amp;FORM=VRDGAR&amp;ajaxhist=0"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www.bing.com/videos/riverview/relatedvideo?&amp;q=Iodine+Starch+Test&amp;&amp;mid=CA0829EE29D55D5E4589CA0829EE29D55D5E4589&amp;&amp;FORM=VRDGAR"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app=desktop&amp;v=fnE_vhCAdeQ&amp;cbrd=1"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www.youtube.com/watch?v=fnE_vhCAdeQ"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hZ0YxqA8AZ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dirty="0">
                <a:latin typeface="Arial"/>
                <a:ea typeface="Arial"/>
                <a:cs typeface="Arial"/>
                <a:sym typeface="Arial"/>
              </a:rPr>
              <a:t>Praktiškai tiriama pusiausvyros krypties priklausomybė nuo temperatūros ar koncentracijos</a:t>
            </a:r>
            <a:endParaRPr b="1" dirty="0">
              <a:latin typeface="Arial"/>
              <a:ea typeface="Arial"/>
              <a:cs typeface="Arial"/>
              <a:sym typeface="Arial"/>
            </a:endParaRPr>
          </a:p>
        </p:txBody>
      </p:sp>
      <p:sp>
        <p:nvSpPr>
          <p:cNvPr id="85" name="Google Shape;85;p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3200"/>
              <a:buNone/>
            </a:pPr>
            <a:r>
              <a:rPr lang="lt-LT" dirty="0">
                <a:latin typeface="Arial"/>
                <a:ea typeface="Arial"/>
                <a:cs typeface="Arial"/>
                <a:sym typeface="Arial"/>
              </a:rPr>
              <a:t>12 klasė</a:t>
            </a:r>
            <a:endParaRPr dirty="0">
              <a:latin typeface="Arial"/>
              <a:ea typeface="Arial"/>
              <a:cs typeface="Arial"/>
              <a:sym typeface="Arial"/>
            </a:endParaRPr>
          </a:p>
          <a:p>
            <a:pPr marL="0" lvl="0" indent="0" algn="ctr" rtl="0">
              <a:spcBef>
                <a:spcPts val="640"/>
              </a:spcBef>
              <a:spcAft>
                <a:spcPts val="0"/>
              </a:spcAft>
              <a:buClr>
                <a:srgbClr val="888888"/>
              </a:buClr>
              <a:buSzPts val="3200"/>
              <a:buNone/>
            </a:pPr>
            <a:r>
              <a:rPr lang="lt-LT" dirty="0">
                <a:latin typeface="Arial"/>
                <a:ea typeface="Arial"/>
                <a:cs typeface="Arial"/>
                <a:sym typeface="Arial"/>
              </a:rPr>
              <a:t>IV gimnazijos klasė</a:t>
            </a:r>
            <a:endParaRPr dirty="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600"/>
              <a:buFont typeface="Calibri"/>
              <a:buNone/>
            </a:pPr>
            <a:r>
              <a:rPr lang="lt-LT" sz="3400" b="1">
                <a:latin typeface="Arial"/>
                <a:ea typeface="Arial"/>
                <a:cs typeface="Arial"/>
                <a:sym typeface="Arial"/>
              </a:rPr>
              <a:t>Kaip reagentų/produktų koncentracijos pokytis veikia cheminę pusiausvyrą (1)</a:t>
            </a:r>
            <a:endParaRPr sz="3400" b="1">
              <a:latin typeface="Arial"/>
              <a:ea typeface="Arial"/>
              <a:cs typeface="Arial"/>
              <a:sym typeface="Arial"/>
            </a:endParaRPr>
          </a:p>
        </p:txBody>
      </p:sp>
      <p:sp>
        <p:nvSpPr>
          <p:cNvPr id="139" name="Google Shape;139;p10"/>
          <p:cNvSpPr txBox="1">
            <a:spLocks noGrp="1"/>
          </p:cNvSpPr>
          <p:nvPr>
            <p:ph type="body" idx="1"/>
          </p:nvPr>
        </p:nvSpPr>
        <p:spPr>
          <a:xfrm>
            <a:off x="457200" y="1600200"/>
            <a:ext cx="8229600" cy="5257800"/>
          </a:xfrm>
          <a:prstGeom prst="rect">
            <a:avLst/>
          </a:prstGeom>
          <a:noFill/>
          <a:ln>
            <a:noFill/>
          </a:ln>
        </p:spPr>
        <p:txBody>
          <a:bodyPr spcFirstLastPara="1" wrap="square" lIns="91425" tIns="45700" rIns="91425" bIns="45700" anchor="t" anchorCtr="0">
            <a:normAutofit fontScale="77500" lnSpcReduction="20000"/>
          </a:bodyPr>
          <a:lstStyle/>
          <a:p>
            <a:pPr marL="342900" lvl="0" indent="-350774" algn="l" rtl="0">
              <a:spcBef>
                <a:spcPts val="0"/>
              </a:spcBef>
              <a:spcAft>
                <a:spcPts val="0"/>
              </a:spcAft>
              <a:buClr>
                <a:schemeClr val="dk1"/>
              </a:buClr>
              <a:buSzPct val="100000"/>
              <a:buChar char="•"/>
            </a:pPr>
            <a:r>
              <a:rPr lang="lt-LT" sz="3359" b="1">
                <a:latin typeface="Arial"/>
                <a:ea typeface="Arial"/>
                <a:cs typeface="Arial"/>
                <a:sym typeface="Arial"/>
              </a:rPr>
              <a:t>Koncentracijos padidėjimas</a:t>
            </a:r>
            <a:r>
              <a:rPr lang="lt-LT" sz="3359">
                <a:latin typeface="Arial"/>
                <a:ea typeface="Arial"/>
                <a:cs typeface="Arial"/>
                <a:sym typeface="Arial"/>
              </a:rPr>
              <a:t>: padidinus kurios nors medžiagos koncentraciją, cheminė pusiausvyra pasislenka tos reakcijos kryptimi, kuriai vykstant ši medžiaga yra suvartojama arba kuriai vykstant šios medžiagos koncentracija sumažėja</a:t>
            </a:r>
            <a:endParaRPr sz="3359">
              <a:latin typeface="Arial"/>
              <a:ea typeface="Arial"/>
              <a:cs typeface="Arial"/>
              <a:sym typeface="Arial"/>
            </a:endParaRPr>
          </a:p>
          <a:p>
            <a:pPr marL="0" lvl="0" indent="0" algn="l" rtl="0">
              <a:spcBef>
                <a:spcPts val="542"/>
              </a:spcBef>
              <a:spcAft>
                <a:spcPts val="0"/>
              </a:spcAft>
              <a:buClr>
                <a:schemeClr val="dk1"/>
              </a:buClr>
              <a:buSzPct val="95628"/>
              <a:buNone/>
            </a:pPr>
            <a:r>
              <a:rPr lang="lt-LT" sz="3659" i="1">
                <a:latin typeface="Arial"/>
                <a:ea typeface="Arial"/>
                <a:cs typeface="Arial"/>
                <a:sym typeface="Arial"/>
              </a:rPr>
              <a:t>Pvz: didinant reagentų koncentraciją pusiausvyra slinksis produkto susidarymo kryptimi</a:t>
            </a:r>
            <a:endParaRPr sz="3659" i="1">
              <a:latin typeface="Arial"/>
              <a:ea typeface="Arial"/>
              <a:cs typeface="Arial"/>
              <a:sym typeface="Arial"/>
            </a:endParaRPr>
          </a:p>
          <a:p>
            <a:pPr marL="342900" lvl="0" indent="-350774" algn="l" rtl="0">
              <a:spcBef>
                <a:spcPts val="496"/>
              </a:spcBef>
              <a:spcAft>
                <a:spcPts val="0"/>
              </a:spcAft>
              <a:buClr>
                <a:schemeClr val="dk1"/>
              </a:buClr>
              <a:buSzPct val="100000"/>
              <a:buChar char="•"/>
            </a:pPr>
            <a:r>
              <a:rPr lang="lt-LT" sz="3359" b="1">
                <a:latin typeface="Arial"/>
                <a:ea typeface="Arial"/>
                <a:cs typeface="Arial"/>
                <a:sym typeface="Arial"/>
              </a:rPr>
              <a:t>Koncentracijos sumažėjimas</a:t>
            </a:r>
            <a:r>
              <a:rPr lang="lt-LT" sz="3359">
                <a:latin typeface="Arial"/>
                <a:ea typeface="Arial"/>
                <a:cs typeface="Arial"/>
                <a:sym typeface="Arial"/>
              </a:rPr>
              <a:t>:</a:t>
            </a:r>
            <a:r>
              <a:rPr lang="lt-LT" sz="3359" b="1">
                <a:latin typeface="Arial"/>
                <a:ea typeface="Arial"/>
                <a:cs typeface="Arial"/>
                <a:sym typeface="Arial"/>
              </a:rPr>
              <a:t> </a:t>
            </a:r>
            <a:r>
              <a:rPr lang="lt-LT" sz="3359">
                <a:latin typeface="Arial"/>
                <a:ea typeface="Arial"/>
                <a:cs typeface="Arial"/>
                <a:sym typeface="Arial"/>
              </a:rPr>
              <a:t>sumažinus kurios nors medžiagos koncentracija, pusiausvyra pasislenka tos reakcijos kryptimi, kuriai vykstant šios medžiagos koncentracija padidėja. </a:t>
            </a:r>
            <a:endParaRPr sz="3359">
              <a:latin typeface="Arial"/>
              <a:ea typeface="Arial"/>
              <a:cs typeface="Arial"/>
              <a:sym typeface="Arial"/>
            </a:endParaRPr>
          </a:p>
          <a:p>
            <a:pPr marL="0" lvl="0" indent="0" algn="l" rtl="0">
              <a:spcBef>
                <a:spcPts val="496"/>
              </a:spcBef>
              <a:spcAft>
                <a:spcPts val="0"/>
              </a:spcAft>
              <a:buClr>
                <a:schemeClr val="dk1"/>
              </a:buClr>
              <a:buSzPct val="95238"/>
              <a:buNone/>
            </a:pPr>
            <a:r>
              <a:rPr lang="lt-LT" sz="3359" i="1">
                <a:latin typeface="Arial"/>
                <a:ea typeface="Arial"/>
                <a:cs typeface="Arial"/>
                <a:sym typeface="Arial"/>
              </a:rPr>
              <a:t>Pvz: mažinant reagentų koncentraciją pusiausvyra slinksis reagentų susidarymo kryptimi</a:t>
            </a:r>
            <a:endParaRPr sz="3359">
              <a:latin typeface="Arial"/>
              <a:ea typeface="Arial"/>
              <a:cs typeface="Arial"/>
              <a:sym typeface="Arial"/>
            </a:endParaRPr>
          </a:p>
          <a:p>
            <a:pPr marL="0" lvl="0" indent="0" algn="l" rtl="0">
              <a:spcBef>
                <a:spcPts val="496"/>
              </a:spcBef>
              <a:spcAft>
                <a:spcPts val="0"/>
              </a:spcAft>
              <a:buClr>
                <a:schemeClr val="dk1"/>
              </a:buClr>
              <a:buSzPct val="100000"/>
              <a:buNone/>
            </a:pPr>
            <a:endParaRPr/>
          </a:p>
          <a:p>
            <a:pPr marL="342900" lvl="0" indent="-185420" algn="l" rtl="0">
              <a:spcBef>
                <a:spcPts val="496"/>
              </a:spcBef>
              <a:spcAft>
                <a:spcPts val="0"/>
              </a:spcAft>
              <a:buClr>
                <a:schemeClr val="dk1"/>
              </a:buClr>
              <a:buSzPct val="1000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000"/>
              <a:buFont typeface="Calibri"/>
              <a:buNone/>
            </a:pPr>
            <a:r>
              <a:rPr lang="lt-LT" sz="4000" b="1">
                <a:latin typeface="Arial"/>
                <a:ea typeface="Arial"/>
                <a:cs typeface="Arial"/>
                <a:sym typeface="Arial"/>
              </a:rPr>
              <a:t>Cheminės pusiausvyros panaudojimas (1)</a:t>
            </a:r>
            <a:endParaRPr sz="4000" b="1">
              <a:latin typeface="Arial"/>
              <a:ea typeface="Arial"/>
              <a:cs typeface="Arial"/>
              <a:sym typeface="Arial"/>
            </a:endParaRPr>
          </a:p>
        </p:txBody>
      </p:sp>
      <p:sp>
        <p:nvSpPr>
          <p:cNvPr id="145" name="Google Shape;145;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58140" algn="l" rtl="0">
              <a:spcBef>
                <a:spcPts val="0"/>
              </a:spcBef>
              <a:spcAft>
                <a:spcPts val="0"/>
              </a:spcAft>
              <a:buClr>
                <a:schemeClr val="dk1"/>
              </a:buClr>
              <a:buSzPts val="3200"/>
              <a:buChar char="•"/>
            </a:pPr>
            <a:r>
              <a:rPr lang="lt-LT" b="1">
                <a:latin typeface="Arial"/>
                <a:ea typeface="Arial"/>
                <a:cs typeface="Arial"/>
                <a:sym typeface="Arial"/>
              </a:rPr>
              <a:t>Reakcijos optimizavimas pramonėje</a:t>
            </a:r>
            <a:r>
              <a:rPr lang="lt-LT">
                <a:latin typeface="Arial"/>
                <a:ea typeface="Arial"/>
                <a:cs typeface="Arial"/>
                <a:sym typeface="Arial"/>
              </a:rPr>
              <a:t>: Supratimas apie cheminę pusiausvyrą leidžia inžinieriams ir chemikams optimizuoti reakcijas pramonėje. Jie gali keisti sąlygas, tokiu būdu, kad reakcija vyktų norimais būdais ir gautų daugiau pageidaujamų produktų.</a:t>
            </a:r>
            <a:endParaRPr>
              <a:latin typeface="Arial"/>
              <a:ea typeface="Arial"/>
              <a:cs typeface="Arial"/>
              <a:sym typeface="Arial"/>
            </a:endParaRPr>
          </a:p>
          <a:p>
            <a:pPr marL="342900" lvl="0" indent="0" algn="l" rtl="0">
              <a:spcBef>
                <a:spcPts val="592"/>
              </a:spcBef>
              <a:spcAft>
                <a:spcPts val="0"/>
              </a:spcAft>
              <a:buNone/>
            </a:pPr>
            <a:endParaRPr>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Cheminės pusiausvyros panaudojimas (2)</a:t>
            </a:r>
            <a:endParaRPr b="1">
              <a:latin typeface="Arial"/>
              <a:ea typeface="Arial"/>
              <a:cs typeface="Arial"/>
              <a:sym typeface="Arial"/>
            </a:endParaRPr>
          </a:p>
        </p:txBody>
      </p:sp>
      <p:sp>
        <p:nvSpPr>
          <p:cNvPr id="151" name="Google Shape;151;p12"/>
          <p:cNvSpPr txBox="1">
            <a:spLocks noGrp="1"/>
          </p:cNvSpPr>
          <p:nvPr>
            <p:ph type="body" idx="1"/>
          </p:nvPr>
        </p:nvSpPr>
        <p:spPr>
          <a:xfrm>
            <a:off x="457200" y="1600200"/>
            <a:ext cx="8229600" cy="5257800"/>
          </a:xfrm>
          <a:prstGeom prst="rect">
            <a:avLst/>
          </a:prstGeom>
          <a:noFill/>
          <a:ln>
            <a:noFill/>
          </a:ln>
        </p:spPr>
        <p:txBody>
          <a:bodyPr spcFirstLastPara="1" wrap="square" lIns="91425" tIns="45700" rIns="91425" bIns="45700" anchor="t" anchorCtr="0">
            <a:normAutofit fontScale="85000" lnSpcReduction="10000"/>
          </a:bodyPr>
          <a:lstStyle/>
          <a:p>
            <a:pPr marL="342900" lvl="0" indent="-327660" algn="l" rtl="0">
              <a:spcBef>
                <a:spcPts val="0"/>
              </a:spcBef>
              <a:spcAft>
                <a:spcPts val="0"/>
              </a:spcAft>
              <a:buClr>
                <a:schemeClr val="dk1"/>
              </a:buClr>
              <a:buSzPct val="100000"/>
              <a:buChar char="•"/>
            </a:pPr>
            <a:r>
              <a:rPr lang="lt-LT" b="1">
                <a:latin typeface="Arial"/>
                <a:ea typeface="Arial"/>
                <a:cs typeface="Arial"/>
                <a:sym typeface="Arial"/>
              </a:rPr>
              <a:t>Reakcijų valdymas laboratorijoje</a:t>
            </a:r>
            <a:r>
              <a:rPr lang="lt-LT">
                <a:latin typeface="Arial"/>
                <a:ea typeface="Arial"/>
                <a:cs typeface="Arial"/>
                <a:sym typeface="Arial"/>
              </a:rPr>
              <a:t>: Mokslininkai naudoja cheminės pusiausvyros supratimą laboratoriniuose eksperimentuose, kad ištirtų reakcijas ir gautų norimų rezultatų. Jie gali keisti sąlygas, kad pakeistų reakcijos pusiausvyrą ir pagerintų eksperimentinius rezultatus.</a:t>
            </a:r>
            <a:endParaRPr>
              <a:latin typeface="Arial"/>
              <a:ea typeface="Arial"/>
              <a:cs typeface="Arial"/>
              <a:sym typeface="Arial"/>
            </a:endParaRPr>
          </a:p>
          <a:p>
            <a:pPr marL="342900" lvl="0" indent="-327660" algn="l" rtl="0">
              <a:spcBef>
                <a:spcPts val="592"/>
              </a:spcBef>
              <a:spcAft>
                <a:spcPts val="0"/>
              </a:spcAft>
              <a:buClr>
                <a:schemeClr val="dk1"/>
              </a:buClr>
              <a:buSzPct val="100000"/>
              <a:buChar char="•"/>
            </a:pPr>
            <a:r>
              <a:rPr lang="lt-LT" b="1">
                <a:latin typeface="Arial"/>
                <a:ea typeface="Arial"/>
                <a:cs typeface="Arial"/>
                <a:sym typeface="Arial"/>
              </a:rPr>
              <a:t>Farmakologija</a:t>
            </a:r>
            <a:r>
              <a:rPr lang="lt-LT">
                <a:latin typeface="Arial"/>
                <a:ea typeface="Arial"/>
                <a:cs typeface="Arial"/>
                <a:sym typeface="Arial"/>
              </a:rPr>
              <a:t>: Dauguma vaistų yra cheminės medžiagos, kurios gali reaguoti organizme. Supratimas apie cheminę pusiausvyrą padeda farmacininkams ir gydytojams suprasti, kaip vaistai elgiasi organizme ir kaip jie gali būti panaudojami gydant ligas.</a:t>
            </a:r>
            <a:endParaRPr>
              <a:latin typeface="Arial"/>
              <a:ea typeface="Arial"/>
              <a:cs typeface="Arial"/>
              <a:sym typeface="Arial"/>
            </a:endParaRPr>
          </a:p>
          <a:p>
            <a:pPr marL="342900" lvl="0" indent="-154940" algn="l" rtl="0">
              <a:spcBef>
                <a:spcPts val="592"/>
              </a:spcBef>
              <a:spcAft>
                <a:spcPts val="0"/>
              </a:spcAft>
              <a:buClr>
                <a:schemeClr val="dk1"/>
              </a:buClr>
              <a:buSzPct val="1000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Cheminės pusiausvyros panaudojimas (3)</a:t>
            </a:r>
            <a:endParaRPr b="1">
              <a:latin typeface="Arial"/>
              <a:ea typeface="Arial"/>
              <a:cs typeface="Arial"/>
              <a:sym typeface="Arial"/>
            </a:endParaRPr>
          </a:p>
        </p:txBody>
      </p:sp>
      <p:sp>
        <p:nvSpPr>
          <p:cNvPr id="157" name="Google Shape;157;p13"/>
          <p:cNvSpPr txBox="1">
            <a:spLocks noGrp="1"/>
          </p:cNvSpPr>
          <p:nvPr>
            <p:ph type="body" idx="1"/>
          </p:nvPr>
        </p:nvSpPr>
        <p:spPr>
          <a:xfrm>
            <a:off x="457200" y="1600200"/>
            <a:ext cx="8229600" cy="5257800"/>
          </a:xfrm>
          <a:prstGeom prst="rect">
            <a:avLst/>
          </a:prstGeom>
          <a:noFill/>
          <a:ln>
            <a:noFill/>
          </a:ln>
        </p:spPr>
        <p:txBody>
          <a:bodyPr spcFirstLastPara="1" wrap="square" lIns="91425" tIns="45700" rIns="91425" bIns="45700" anchor="t" anchorCtr="0">
            <a:noAutofit/>
          </a:bodyPr>
          <a:lstStyle/>
          <a:p>
            <a:pPr marL="342900" lvl="0" indent="-334010" algn="l" rtl="0">
              <a:lnSpc>
                <a:spcPct val="90000"/>
              </a:lnSpc>
              <a:spcBef>
                <a:spcPts val="0"/>
              </a:spcBef>
              <a:spcAft>
                <a:spcPts val="0"/>
              </a:spcAft>
              <a:buClr>
                <a:schemeClr val="dk1"/>
              </a:buClr>
              <a:buSzPts val="3060"/>
              <a:buChar char="•"/>
            </a:pPr>
            <a:r>
              <a:rPr lang="lt-LT" sz="3060" b="1">
                <a:latin typeface="Arial"/>
                <a:ea typeface="Arial"/>
                <a:cs typeface="Arial"/>
                <a:sym typeface="Arial"/>
              </a:rPr>
              <a:t>Aplinkos apsauga</a:t>
            </a:r>
            <a:r>
              <a:rPr lang="lt-LT" sz="3060">
                <a:latin typeface="Arial"/>
                <a:ea typeface="Arial"/>
                <a:cs typeface="Arial"/>
                <a:sym typeface="Arial"/>
              </a:rPr>
              <a:t>: Cheminė pusiausvyra taip pat yra svarbi aplinkos apsaugos srityje. Supratimas apie tai, kaip cheminės medžiagos elgiasi gamtoje ir kaip jų pusiausvyrą galima valdyti, padeda išvengti aplinkos taršos ir apsaugoti gamtą.</a:t>
            </a:r>
            <a:endParaRPr sz="3060">
              <a:latin typeface="Arial"/>
              <a:ea typeface="Arial"/>
              <a:cs typeface="Arial"/>
              <a:sym typeface="Arial"/>
            </a:endParaRPr>
          </a:p>
          <a:p>
            <a:pPr marL="342900" lvl="0" indent="-334010" algn="l" rtl="0">
              <a:lnSpc>
                <a:spcPct val="90000"/>
              </a:lnSpc>
              <a:spcBef>
                <a:spcPts val="640"/>
              </a:spcBef>
              <a:spcAft>
                <a:spcPts val="0"/>
              </a:spcAft>
              <a:buClr>
                <a:schemeClr val="dk1"/>
              </a:buClr>
              <a:buSzPts val="3060"/>
              <a:buChar char="•"/>
            </a:pPr>
            <a:r>
              <a:rPr lang="lt-LT" sz="3060" b="1">
                <a:latin typeface="Arial"/>
                <a:ea typeface="Arial"/>
                <a:cs typeface="Arial"/>
                <a:sym typeface="Arial"/>
              </a:rPr>
              <a:t>Metalų išgavimas</a:t>
            </a:r>
            <a:r>
              <a:rPr lang="lt-LT" sz="3060">
                <a:latin typeface="Arial"/>
                <a:ea typeface="Arial"/>
                <a:cs typeface="Arial"/>
                <a:sym typeface="Arial"/>
              </a:rPr>
              <a:t>: Metalų išgavimo procesai, tokiu būdu kaip rūdžių ląstelių redukcija, taip pat grindžiasi chemine pusiausvyra. Supratimas apie cheminę pusiausvyrą leidžia efektyviai išgauti metalus iš rūdžių.</a:t>
            </a:r>
            <a:endParaRPr sz="3060">
              <a:latin typeface="Arial"/>
              <a:ea typeface="Arial"/>
              <a:cs typeface="Arial"/>
              <a:sym typeface="Arial"/>
            </a:endParaRPr>
          </a:p>
          <a:p>
            <a:pPr marL="342900" lvl="0" indent="-139700" algn="l" rtl="0">
              <a:lnSpc>
                <a:spcPct val="90000"/>
              </a:lnSpc>
              <a:spcBef>
                <a:spcPts val="640"/>
              </a:spcBef>
              <a:spcAft>
                <a:spcPts val="0"/>
              </a:spcAft>
              <a:buClr>
                <a:schemeClr val="dk1"/>
              </a:buClr>
              <a:buSzPts val="2960"/>
              <a:buNone/>
            </a:pPr>
            <a:endParaRPr sz="296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Cheminės pusiausvyros panaudojimas (4)</a:t>
            </a:r>
            <a:endParaRPr b="1">
              <a:latin typeface="Arial"/>
              <a:ea typeface="Arial"/>
              <a:cs typeface="Arial"/>
              <a:sym typeface="Arial"/>
            </a:endParaRPr>
          </a:p>
        </p:txBody>
      </p:sp>
      <p:sp>
        <p:nvSpPr>
          <p:cNvPr id="163" name="Google Shape;163;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92500" lnSpcReduction="20000"/>
          </a:bodyPr>
          <a:lstStyle/>
          <a:p>
            <a:pPr marL="342900" lvl="0" indent="-342900" algn="l" rtl="0">
              <a:spcBef>
                <a:spcPts val="0"/>
              </a:spcBef>
              <a:spcAft>
                <a:spcPts val="0"/>
              </a:spcAft>
              <a:buClr>
                <a:schemeClr val="dk1"/>
              </a:buClr>
              <a:buSzPct val="100000"/>
              <a:buChar char="•"/>
            </a:pPr>
            <a:r>
              <a:rPr lang="lt-LT" b="1">
                <a:latin typeface="Arial"/>
                <a:ea typeface="Arial"/>
                <a:cs typeface="Arial"/>
                <a:sym typeface="Arial"/>
              </a:rPr>
              <a:t>Laboratorinė mokslinė tyrimai</a:t>
            </a:r>
            <a:r>
              <a:rPr lang="lt-LT">
                <a:latin typeface="Arial"/>
                <a:ea typeface="Arial"/>
                <a:cs typeface="Arial"/>
                <a:sym typeface="Arial"/>
              </a:rPr>
              <a:t>: Cheminės pusiausvyros tyrimai dažnai yra pagrindas moksliniams tyrimams ir atradimams. Supratimas apie tai, kaip medžiagos elgiasi reakcijose, yra svarbus, siekiant tobulinti cheminius procesus ir kurti naujus produktus</a:t>
            </a:r>
            <a:endParaRPr>
              <a:latin typeface="Arial"/>
              <a:ea typeface="Arial"/>
              <a:cs typeface="Arial"/>
              <a:sym typeface="Arial"/>
            </a:endParaRPr>
          </a:p>
          <a:p>
            <a:pPr marL="342900" lvl="0" indent="-342900" algn="l" rtl="0">
              <a:spcBef>
                <a:spcPts val="592"/>
              </a:spcBef>
              <a:spcAft>
                <a:spcPts val="0"/>
              </a:spcAft>
              <a:buClr>
                <a:schemeClr val="dk1"/>
              </a:buClr>
              <a:buSzPct val="100000"/>
              <a:buChar char="•"/>
            </a:pPr>
            <a:r>
              <a:rPr lang="lt-LT" b="1">
                <a:latin typeface="Arial"/>
                <a:ea typeface="Arial"/>
                <a:cs typeface="Arial"/>
                <a:sym typeface="Arial"/>
              </a:rPr>
              <a:t>Cheminė pusiausvyra</a:t>
            </a:r>
            <a:r>
              <a:rPr lang="lt-LT">
                <a:latin typeface="Arial"/>
                <a:ea typeface="Arial"/>
                <a:cs typeface="Arial"/>
                <a:sym typeface="Arial"/>
              </a:rPr>
              <a:t> turi plačią taikymo sritį ir svarbą įvairiose mokslinėse ir pramoninėse srityse. Tai padeda žmonėms suprasti, kaip chemijos reiškiniai vyksta ir kaip juos galima panaudoti praktiniam pritaikymui.</a:t>
            </a:r>
            <a:endParaRPr>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lt-LT" b="1">
                <a:latin typeface="Arial"/>
                <a:ea typeface="Arial"/>
                <a:cs typeface="Arial"/>
                <a:sym typeface="Arial"/>
              </a:rPr>
              <a:t>Rekomendacijos pamokai</a:t>
            </a:r>
            <a:endParaRPr b="1">
              <a:latin typeface="Arial"/>
              <a:ea typeface="Arial"/>
              <a:cs typeface="Arial"/>
              <a:sym typeface="Arial"/>
            </a:endParaRPr>
          </a:p>
        </p:txBody>
      </p:sp>
      <p:sp>
        <p:nvSpPr>
          <p:cNvPr id="169" name="Google Shape;169;p15"/>
          <p:cNvSpPr txBox="1">
            <a:spLocks noGrp="1"/>
          </p:cNvSpPr>
          <p:nvPr>
            <p:ph type="body" idx="1"/>
          </p:nvPr>
        </p:nvSpPr>
        <p:spPr>
          <a:xfrm>
            <a:off x="457200" y="1600200"/>
            <a:ext cx="8229600" cy="5257800"/>
          </a:xfrm>
          <a:prstGeom prst="rect">
            <a:avLst/>
          </a:prstGeom>
          <a:noFill/>
          <a:ln>
            <a:noFill/>
          </a:ln>
        </p:spPr>
        <p:txBody>
          <a:bodyPr spcFirstLastPara="1" wrap="square" lIns="91425" tIns="45700" rIns="91425" bIns="45700" anchor="t" anchorCtr="0">
            <a:normAutofit fontScale="85000" lnSpcReduction="20000"/>
          </a:bodyPr>
          <a:lstStyle/>
          <a:p>
            <a:pPr marL="514350" lvl="0" indent="-513038" algn="l" rtl="0">
              <a:spcBef>
                <a:spcPts val="0"/>
              </a:spcBef>
              <a:spcAft>
                <a:spcPts val="0"/>
              </a:spcAft>
              <a:buClr>
                <a:schemeClr val="dk1"/>
              </a:buClr>
              <a:buSzPct val="100000"/>
              <a:buAutoNum type="arabicPeriod"/>
            </a:pPr>
            <a:r>
              <a:rPr lang="lt-LT" sz="3458">
                <a:latin typeface="Arial"/>
                <a:ea typeface="Arial"/>
                <a:cs typeface="Arial"/>
                <a:sym typeface="Arial"/>
              </a:rPr>
              <a:t>Pirmiausiai gerai išsiaiškinti cheminės pusiausvyros temą tik tada atlikti bandymus;</a:t>
            </a:r>
            <a:endParaRPr sz="3458">
              <a:latin typeface="Arial"/>
              <a:ea typeface="Arial"/>
              <a:cs typeface="Arial"/>
              <a:sym typeface="Arial"/>
            </a:endParaRPr>
          </a:p>
          <a:p>
            <a:pPr marL="514350" lvl="0" indent="-513038" algn="l" rtl="0">
              <a:spcBef>
                <a:spcPts val="592"/>
              </a:spcBef>
              <a:spcAft>
                <a:spcPts val="0"/>
              </a:spcAft>
              <a:buClr>
                <a:schemeClr val="dk1"/>
              </a:buClr>
              <a:buSzPct val="100000"/>
              <a:buAutoNum type="arabicPeriod"/>
            </a:pPr>
            <a:r>
              <a:rPr lang="lt-LT" sz="3458">
                <a:latin typeface="Arial"/>
                <a:ea typeface="Arial"/>
                <a:cs typeface="Arial"/>
                <a:sym typeface="Arial"/>
              </a:rPr>
              <a:t>Praktiškai tiriama pusiausvyros krypties priklausomybė nuo temperatūros – jodo (I</a:t>
            </a:r>
            <a:r>
              <a:rPr lang="lt-LT" sz="3458" baseline="-25000">
                <a:latin typeface="Arial"/>
                <a:ea typeface="Arial"/>
                <a:cs typeface="Arial"/>
                <a:sym typeface="Arial"/>
              </a:rPr>
              <a:t>2</a:t>
            </a:r>
            <a:r>
              <a:rPr lang="lt-LT" sz="3458">
                <a:latin typeface="Arial"/>
                <a:ea typeface="Arial"/>
                <a:cs typeface="Arial"/>
                <a:sym typeface="Arial"/>
              </a:rPr>
              <a:t>) sąveika su krakmolu ((C</a:t>
            </a:r>
            <a:r>
              <a:rPr lang="lt-LT" sz="3458" baseline="-25000">
                <a:latin typeface="Arial"/>
                <a:ea typeface="Arial"/>
                <a:cs typeface="Arial"/>
                <a:sym typeface="Arial"/>
              </a:rPr>
              <a:t>6</a:t>
            </a:r>
            <a:r>
              <a:rPr lang="lt-LT" sz="3458">
                <a:latin typeface="Arial"/>
                <a:ea typeface="Arial"/>
                <a:cs typeface="Arial"/>
                <a:sym typeface="Arial"/>
              </a:rPr>
              <a:t>H</a:t>
            </a:r>
            <a:r>
              <a:rPr lang="lt-LT" sz="3458" baseline="-25000">
                <a:latin typeface="Arial"/>
                <a:ea typeface="Arial"/>
                <a:cs typeface="Arial"/>
                <a:sym typeface="Arial"/>
              </a:rPr>
              <a:t>10</a:t>
            </a:r>
            <a:r>
              <a:rPr lang="lt-LT" sz="3458">
                <a:latin typeface="Arial"/>
                <a:ea typeface="Arial"/>
                <a:cs typeface="Arial"/>
                <a:sym typeface="Arial"/>
              </a:rPr>
              <a:t>O</a:t>
            </a:r>
            <a:r>
              <a:rPr lang="lt-LT" sz="3458" baseline="-25000">
                <a:latin typeface="Arial"/>
                <a:ea typeface="Arial"/>
                <a:cs typeface="Arial"/>
                <a:sym typeface="Arial"/>
              </a:rPr>
              <a:t>5</a:t>
            </a:r>
            <a:r>
              <a:rPr lang="lt-LT" sz="3458">
                <a:latin typeface="Arial"/>
                <a:ea typeface="Arial"/>
                <a:cs typeface="Arial"/>
                <a:sym typeface="Arial"/>
              </a:rPr>
              <a:t>)</a:t>
            </a:r>
            <a:r>
              <a:rPr lang="lt-LT" sz="3458" baseline="-25000">
                <a:latin typeface="Arial"/>
                <a:ea typeface="Arial"/>
                <a:cs typeface="Arial"/>
                <a:sym typeface="Arial"/>
              </a:rPr>
              <a:t>n</a:t>
            </a:r>
            <a:r>
              <a:rPr lang="lt-LT" sz="3458">
                <a:latin typeface="Arial"/>
                <a:ea typeface="Arial"/>
                <a:cs typeface="Arial"/>
                <a:sym typeface="Arial"/>
              </a:rPr>
              <a:t>);</a:t>
            </a:r>
            <a:endParaRPr sz="3458">
              <a:latin typeface="Arial"/>
              <a:ea typeface="Arial"/>
              <a:cs typeface="Arial"/>
              <a:sym typeface="Arial"/>
            </a:endParaRPr>
          </a:p>
          <a:p>
            <a:pPr marL="514350" lvl="0" indent="-513038" algn="l" rtl="0">
              <a:spcBef>
                <a:spcPts val="592"/>
              </a:spcBef>
              <a:spcAft>
                <a:spcPts val="0"/>
              </a:spcAft>
              <a:buClr>
                <a:schemeClr val="dk1"/>
              </a:buClr>
              <a:buSzPct val="100000"/>
              <a:buAutoNum type="arabicPeriod"/>
            </a:pPr>
            <a:r>
              <a:rPr lang="lt-LT" sz="3458">
                <a:latin typeface="Arial"/>
                <a:ea typeface="Arial"/>
                <a:cs typeface="Arial"/>
                <a:sym typeface="Arial"/>
              </a:rPr>
              <a:t>Praktiškai tiriama pusiausvyros krypties priklausomybė nuo koncentracijos – kalio tiocianato (KSCN) sąveika su geležies(III) chloridu (FeCl</a:t>
            </a:r>
            <a:r>
              <a:rPr lang="lt-LT" sz="3458" baseline="-25000">
                <a:latin typeface="Arial"/>
                <a:ea typeface="Arial"/>
                <a:cs typeface="Arial"/>
                <a:sym typeface="Arial"/>
              </a:rPr>
              <a:t>3</a:t>
            </a:r>
            <a:r>
              <a:rPr lang="lt-LT" sz="3458">
                <a:latin typeface="Arial"/>
                <a:ea typeface="Arial"/>
                <a:cs typeface="Arial"/>
                <a:sym typeface="Arial"/>
              </a:rPr>
              <a:t>) (praktinę dalį demonstruoja mokytojas)</a:t>
            </a:r>
            <a:endParaRPr sz="3458">
              <a:latin typeface="Arial"/>
              <a:ea typeface="Arial"/>
              <a:cs typeface="Arial"/>
              <a:sym typeface="Arial"/>
            </a:endParaRPr>
          </a:p>
          <a:p>
            <a:pPr marL="514350" lvl="0" indent="-326390" algn="l" rtl="0">
              <a:spcBef>
                <a:spcPts val="592"/>
              </a:spcBef>
              <a:spcAft>
                <a:spcPts val="0"/>
              </a:spcAft>
              <a:buClr>
                <a:schemeClr val="dk1"/>
              </a:buClr>
              <a:buSzPct val="100000"/>
              <a:buFont typeface="Calibri"/>
              <a:buNone/>
            </a:pPr>
            <a:endParaRPr/>
          </a:p>
          <a:p>
            <a:pPr marL="514350" lvl="0" indent="-326390" algn="l" rtl="0">
              <a:spcBef>
                <a:spcPts val="592"/>
              </a:spcBef>
              <a:spcAft>
                <a:spcPts val="0"/>
              </a:spcAft>
              <a:buClr>
                <a:schemeClr val="dk1"/>
              </a:buClr>
              <a:buSzPct val="100000"/>
              <a:buFont typeface="Calibri"/>
              <a:buNone/>
            </a:pPr>
            <a:endParaRPr/>
          </a:p>
          <a:p>
            <a:pPr marL="514350" lvl="0" indent="-326390" algn="l" rtl="0">
              <a:spcBef>
                <a:spcPts val="592"/>
              </a:spcBef>
              <a:spcAft>
                <a:spcPts val="0"/>
              </a:spcAft>
              <a:buClr>
                <a:schemeClr val="dk1"/>
              </a:buClr>
              <a:buSzPct val="100000"/>
              <a:buFont typeface="Calibri"/>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Nuorodos jodo sąveikai su krakmolu stebėti:</a:t>
            </a:r>
            <a:endParaRPr>
              <a:latin typeface="Arial"/>
              <a:ea typeface="Arial"/>
              <a:cs typeface="Arial"/>
              <a:sym typeface="Arial"/>
            </a:endParaRPr>
          </a:p>
        </p:txBody>
      </p:sp>
      <p:sp>
        <p:nvSpPr>
          <p:cNvPr id="175" name="Google Shape;175;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0"/>
              </a:spcBef>
              <a:spcAft>
                <a:spcPts val="0"/>
              </a:spcAft>
              <a:buClr>
                <a:schemeClr val="dk1"/>
              </a:buClr>
              <a:buSzPts val="3200"/>
              <a:buChar char="•"/>
            </a:pPr>
            <a:r>
              <a:rPr lang="lt-LT" u="sng">
                <a:solidFill>
                  <a:schemeClr val="hlink"/>
                </a:solidFill>
                <a:hlinkClick r:id="rId3"/>
              </a:rPr>
              <a:t>https://www.bing.com/videos/riverview/relatedvideo?&amp;q=interaction+of+iodine+(I2)+with+starch+((C6H10O5)n)+depending+on+temperature&amp;mid=6330CDB394684214CAD16330CDB394684214CAD1&amp;FORM=VRDGAR&amp;ajaxhist=0</a:t>
            </a:r>
            <a:endParaRPr/>
          </a:p>
          <a:p>
            <a:pPr marL="342900" lvl="0" indent="-342900" algn="l" rtl="0">
              <a:spcBef>
                <a:spcPts val="640"/>
              </a:spcBef>
              <a:spcAft>
                <a:spcPts val="0"/>
              </a:spcAft>
              <a:buClr>
                <a:schemeClr val="dk1"/>
              </a:buClr>
              <a:buSzPts val="3200"/>
              <a:buChar char="•"/>
            </a:pPr>
            <a:r>
              <a:rPr lang="lt-LT" u="sng">
                <a:solidFill>
                  <a:schemeClr val="hlink"/>
                </a:solidFill>
                <a:hlinkClick r:id="rId4"/>
              </a:rPr>
              <a:t>https://www.bing.com/videos/riverview/relatedvideo?&amp;q=Iodine+Starch+Test&amp;&amp;mid=CA0829EE29D55D5E4589CA0829EE29D55D5E4589&amp;&amp;FORM=VRDGAR</a:t>
            </a:r>
            <a:endParaRPr/>
          </a:p>
          <a:p>
            <a:pPr marL="342900" lvl="0" indent="-139700" algn="l" rtl="0">
              <a:spcBef>
                <a:spcPts val="640"/>
              </a:spcBef>
              <a:spcAft>
                <a:spcPts val="0"/>
              </a:spcAft>
              <a:buClr>
                <a:schemeClr val="dk1"/>
              </a:buClr>
              <a:buSzPts val="3200"/>
              <a:buNone/>
            </a:pP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3800"/>
              <a:buFont typeface="Calibri"/>
              <a:buNone/>
            </a:pPr>
            <a:r>
              <a:rPr lang="lt-LT" sz="3300" b="1">
                <a:latin typeface="Arial"/>
                <a:ea typeface="Arial"/>
                <a:cs typeface="Arial"/>
                <a:sym typeface="Arial"/>
              </a:rPr>
              <a:t>Nuorodos stebėti kalio tiocianato sąveika su geležies(III) chloridu stebėti:</a:t>
            </a:r>
            <a:endParaRPr sz="3300" b="1">
              <a:latin typeface="Arial"/>
              <a:ea typeface="Arial"/>
              <a:cs typeface="Arial"/>
              <a:sym typeface="Arial"/>
            </a:endParaRPr>
          </a:p>
        </p:txBody>
      </p:sp>
      <p:sp>
        <p:nvSpPr>
          <p:cNvPr id="181" name="Google Shape;181;p1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lt-LT" u="sng">
                <a:solidFill>
                  <a:schemeClr val="hlink"/>
                </a:solidFill>
                <a:hlinkClick r:id="rId3"/>
              </a:rPr>
              <a:t>https://www.youtube.com/watch?app=desktop&amp;v=fnE_vhCAdeQ&amp;cbrd=1</a:t>
            </a:r>
            <a:endParaRPr/>
          </a:p>
          <a:p>
            <a:pPr marL="342900" lvl="0" indent="-342900" algn="l" rtl="0">
              <a:spcBef>
                <a:spcPts val="640"/>
              </a:spcBef>
              <a:spcAft>
                <a:spcPts val="0"/>
              </a:spcAft>
              <a:buClr>
                <a:schemeClr val="dk1"/>
              </a:buClr>
              <a:buSzPts val="3200"/>
              <a:buChar char="•"/>
            </a:pPr>
            <a:r>
              <a:rPr lang="lt-LT" u="sng">
                <a:solidFill>
                  <a:schemeClr val="hlink"/>
                </a:solidFill>
                <a:hlinkClick r:id="rId4"/>
              </a:rPr>
              <a:t>https://www.youtube.com/watch?v=fnE_vhCAdeQ</a:t>
            </a:r>
            <a:endParaRPr/>
          </a:p>
          <a:p>
            <a:pPr marL="342900" lvl="0" indent="0" algn="l" rtl="0">
              <a:spcBef>
                <a:spcPts val="640"/>
              </a:spcBef>
              <a:spcAft>
                <a:spcPts val="0"/>
              </a:spcAft>
              <a:buNone/>
            </a:pPr>
            <a:br>
              <a:rPr lang="lt-LT"/>
            </a:b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Cheminės pusiausvyros nuoroda:</a:t>
            </a:r>
            <a:endParaRPr b="1">
              <a:latin typeface="Arial"/>
              <a:ea typeface="Arial"/>
              <a:cs typeface="Arial"/>
              <a:sym typeface="Arial"/>
            </a:endParaRPr>
          </a:p>
        </p:txBody>
      </p:sp>
      <p:sp>
        <p:nvSpPr>
          <p:cNvPr id="187" name="Google Shape;187;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lt-LT" u="sng">
                <a:solidFill>
                  <a:schemeClr val="hlink"/>
                </a:solidFill>
                <a:hlinkClick r:id="rId3"/>
              </a:rPr>
              <a:t>https://www.youtube.com/watch?v=hZ0YxqA8AZg</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lt-LT" b="1"/>
              <a:t>Pamokos tikslas</a:t>
            </a:r>
            <a:endParaRPr b="1"/>
          </a:p>
        </p:txBody>
      </p:sp>
      <p:sp>
        <p:nvSpPr>
          <p:cNvPr id="91" name="Google Shape;91;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3200"/>
              <a:buNone/>
            </a:pPr>
            <a:r>
              <a:rPr lang="lt-LT"/>
              <a:t>Supažindinti mokinius su Le Šateljė (Le Chatelier) principu, pagal kurį sistema, esanti pusiausvyroje, gali pasislinkti tam tikra kryptimi, kai temperatūra arba koncentracija yra pakeistos.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lt-LT" b="1">
                <a:latin typeface="Arial"/>
                <a:ea typeface="Arial"/>
                <a:cs typeface="Arial"/>
                <a:sym typeface="Arial"/>
              </a:rPr>
              <a:t>Pamokos planas</a:t>
            </a:r>
            <a:endParaRPr b="1">
              <a:latin typeface="Arial"/>
              <a:ea typeface="Arial"/>
              <a:cs typeface="Arial"/>
              <a:sym typeface="Arial"/>
            </a:endParaRPr>
          </a:p>
        </p:txBody>
      </p:sp>
      <p:sp>
        <p:nvSpPr>
          <p:cNvPr id="97" name="Google Shape;97;p3"/>
          <p:cNvSpPr txBox="1">
            <a:spLocks noGrp="1"/>
          </p:cNvSpPr>
          <p:nvPr>
            <p:ph type="body" idx="1"/>
          </p:nvPr>
        </p:nvSpPr>
        <p:spPr>
          <a:xfrm>
            <a:off x="139250" y="1600200"/>
            <a:ext cx="8547600" cy="5257800"/>
          </a:xfrm>
          <a:prstGeom prst="rect">
            <a:avLst/>
          </a:prstGeom>
          <a:noFill/>
          <a:ln>
            <a:noFill/>
          </a:ln>
        </p:spPr>
        <p:txBody>
          <a:bodyPr spcFirstLastPara="1" wrap="square" lIns="91425" tIns="45700" rIns="91425" bIns="45700" anchor="t" anchorCtr="0">
            <a:normAutofit fontScale="70000" lnSpcReduction="10000"/>
          </a:bodyPr>
          <a:lstStyle/>
          <a:p>
            <a:pPr marL="514350" lvl="0" indent="-503765" algn="l" rtl="0">
              <a:spcBef>
                <a:spcPts val="0"/>
              </a:spcBef>
              <a:spcAft>
                <a:spcPts val="0"/>
              </a:spcAft>
              <a:buClr>
                <a:schemeClr val="dk1"/>
              </a:buClr>
              <a:buSzPct val="100000"/>
              <a:buAutoNum type="arabicPeriod"/>
            </a:pPr>
            <a:r>
              <a:rPr lang="lt-LT" sz="3990">
                <a:latin typeface="Arial"/>
                <a:ea typeface="Arial"/>
                <a:cs typeface="Arial"/>
                <a:sym typeface="Arial"/>
              </a:rPr>
              <a:t>Cheminė pusiausvyra;</a:t>
            </a:r>
            <a:endParaRPr sz="3990">
              <a:latin typeface="Arial"/>
              <a:ea typeface="Arial"/>
              <a:cs typeface="Arial"/>
              <a:sym typeface="Arial"/>
            </a:endParaRPr>
          </a:p>
          <a:p>
            <a:pPr marL="514350" lvl="0" indent="-503765" algn="l" rtl="0">
              <a:spcBef>
                <a:spcPts val="592"/>
              </a:spcBef>
              <a:spcAft>
                <a:spcPts val="0"/>
              </a:spcAft>
              <a:buClr>
                <a:schemeClr val="dk1"/>
              </a:buClr>
              <a:buSzPct val="100000"/>
              <a:buAutoNum type="arabicPeriod"/>
            </a:pPr>
            <a:r>
              <a:rPr lang="lt-LT" sz="3990">
                <a:latin typeface="Arial"/>
                <a:ea typeface="Arial"/>
                <a:cs typeface="Arial"/>
                <a:sym typeface="Arial"/>
              </a:rPr>
              <a:t>Cheminės pusiausvyros poslinkis;</a:t>
            </a:r>
            <a:endParaRPr sz="3990">
              <a:latin typeface="Arial"/>
              <a:ea typeface="Arial"/>
              <a:cs typeface="Arial"/>
              <a:sym typeface="Arial"/>
            </a:endParaRPr>
          </a:p>
          <a:p>
            <a:pPr marL="514350" lvl="0" indent="-503765" algn="l" rtl="0">
              <a:spcBef>
                <a:spcPts val="592"/>
              </a:spcBef>
              <a:spcAft>
                <a:spcPts val="0"/>
              </a:spcAft>
              <a:buClr>
                <a:schemeClr val="dk1"/>
              </a:buClr>
              <a:buSzPct val="100000"/>
              <a:buAutoNum type="arabicPeriod"/>
            </a:pPr>
            <a:r>
              <a:rPr lang="lt-LT" sz="3990">
                <a:latin typeface="Arial"/>
                <a:ea typeface="Arial"/>
                <a:cs typeface="Arial"/>
                <a:sym typeface="Arial"/>
              </a:rPr>
              <a:t>Temperatūros įtaka pusiausvyros poslinkiui:</a:t>
            </a:r>
            <a:endParaRPr sz="3990">
              <a:latin typeface="Arial"/>
              <a:ea typeface="Arial"/>
              <a:cs typeface="Arial"/>
              <a:sym typeface="Arial"/>
            </a:endParaRPr>
          </a:p>
          <a:p>
            <a:pPr marL="914400" lvl="1" indent="-509480" algn="l" rtl="0">
              <a:spcBef>
                <a:spcPts val="518"/>
              </a:spcBef>
              <a:spcAft>
                <a:spcPts val="0"/>
              </a:spcAft>
              <a:buClr>
                <a:schemeClr val="dk1"/>
              </a:buClr>
              <a:buSzPct val="100000"/>
              <a:buAutoNum type="alphaLcParenR"/>
            </a:pPr>
            <a:r>
              <a:rPr lang="lt-LT" sz="3590">
                <a:latin typeface="Arial"/>
                <a:ea typeface="Arial"/>
                <a:cs typeface="Arial"/>
                <a:sym typeface="Arial"/>
              </a:rPr>
              <a:t>Kaip temperatūros pokytis veikia endoterninę reakciją;</a:t>
            </a:r>
            <a:endParaRPr sz="3590">
              <a:latin typeface="Arial"/>
              <a:ea typeface="Arial"/>
              <a:cs typeface="Arial"/>
              <a:sym typeface="Arial"/>
            </a:endParaRPr>
          </a:p>
          <a:p>
            <a:pPr marL="914400" lvl="1" indent="-509480" algn="l" rtl="0">
              <a:spcBef>
                <a:spcPts val="518"/>
              </a:spcBef>
              <a:spcAft>
                <a:spcPts val="0"/>
              </a:spcAft>
              <a:buClr>
                <a:schemeClr val="dk1"/>
              </a:buClr>
              <a:buSzPct val="100000"/>
              <a:buAutoNum type="alphaLcParenR"/>
            </a:pPr>
            <a:r>
              <a:rPr lang="lt-LT" sz="3590">
                <a:latin typeface="Arial"/>
                <a:ea typeface="Arial"/>
                <a:cs typeface="Arial"/>
                <a:sym typeface="Arial"/>
              </a:rPr>
              <a:t>Kaip temperatūros pokytis veikia egzoterninę reakciją.</a:t>
            </a:r>
            <a:endParaRPr sz="3590">
              <a:latin typeface="Arial"/>
              <a:ea typeface="Arial"/>
              <a:cs typeface="Arial"/>
              <a:sym typeface="Arial"/>
            </a:endParaRPr>
          </a:p>
          <a:p>
            <a:pPr marL="514350" lvl="0" indent="-503765" algn="l" rtl="0">
              <a:spcBef>
                <a:spcPts val="592"/>
              </a:spcBef>
              <a:spcAft>
                <a:spcPts val="0"/>
              </a:spcAft>
              <a:buClr>
                <a:schemeClr val="dk1"/>
              </a:buClr>
              <a:buSzPct val="100000"/>
              <a:buAutoNum type="arabicPeriod"/>
            </a:pPr>
            <a:r>
              <a:rPr lang="lt-LT" sz="3990">
                <a:latin typeface="Arial"/>
                <a:ea typeface="Arial"/>
                <a:cs typeface="Arial"/>
                <a:sym typeface="Arial"/>
              </a:rPr>
              <a:t>Kocentracijos įtaka pusiausvyros poslinkiui;</a:t>
            </a:r>
            <a:endParaRPr sz="3990">
              <a:latin typeface="Arial"/>
              <a:ea typeface="Arial"/>
              <a:cs typeface="Arial"/>
              <a:sym typeface="Arial"/>
            </a:endParaRPr>
          </a:p>
          <a:p>
            <a:pPr marL="514350" lvl="0" indent="-503765" algn="l" rtl="0">
              <a:spcBef>
                <a:spcPts val="592"/>
              </a:spcBef>
              <a:spcAft>
                <a:spcPts val="0"/>
              </a:spcAft>
              <a:buClr>
                <a:schemeClr val="dk1"/>
              </a:buClr>
              <a:buSzPct val="100000"/>
              <a:buAutoNum type="arabicPeriod"/>
            </a:pPr>
            <a:r>
              <a:rPr lang="lt-LT" sz="3990">
                <a:latin typeface="Arial"/>
                <a:ea typeface="Arial"/>
                <a:cs typeface="Arial"/>
                <a:sym typeface="Arial"/>
              </a:rPr>
              <a:t>Kaip reagentų/produktų koncentracijos pokytis veikia cheminę pusiausvyrą.</a:t>
            </a:r>
            <a:endParaRPr sz="3990">
              <a:latin typeface="Arial"/>
              <a:ea typeface="Arial"/>
              <a:cs typeface="Arial"/>
              <a:sym typeface="Arial"/>
            </a:endParaRPr>
          </a:p>
          <a:p>
            <a:pPr marL="514350" lvl="0" indent="-326390" algn="l" rtl="0">
              <a:spcBef>
                <a:spcPts val="592"/>
              </a:spcBef>
              <a:spcAft>
                <a:spcPts val="0"/>
              </a:spcAft>
              <a:buClr>
                <a:schemeClr val="dk1"/>
              </a:buClr>
              <a:buSzPct val="100000"/>
              <a:buFont typeface="Calibri"/>
              <a:buNone/>
            </a:pPr>
            <a:endParaRPr/>
          </a:p>
          <a:p>
            <a:pPr marL="514350" lvl="0" indent="-326390" algn="l" rtl="0">
              <a:spcBef>
                <a:spcPts val="592"/>
              </a:spcBef>
              <a:spcAft>
                <a:spcPts val="0"/>
              </a:spcAft>
              <a:buClr>
                <a:schemeClr val="dk1"/>
              </a:buClr>
              <a:buSzPct val="100000"/>
              <a:buFont typeface="Calibri"/>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lt-LT" b="1"/>
              <a:t>Cheminė pusiausvyra </a:t>
            </a:r>
            <a:endParaRPr b="1"/>
          </a:p>
        </p:txBody>
      </p:sp>
      <p:sp>
        <p:nvSpPr>
          <p:cNvPr id="103" name="Google Shape;10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lt-LT"/>
              <a:t>Cheminė pusiausvyra tai dinaminė būsena, kai tiesioginės ir atvirkštinės reakcijų greičiai yra lygūs.</a:t>
            </a:r>
            <a:endParaRPr/>
          </a:p>
          <a:p>
            <a:pPr marL="342900" lvl="0" indent="-342900" algn="l" rtl="0">
              <a:spcBef>
                <a:spcPts val="640"/>
              </a:spcBef>
              <a:spcAft>
                <a:spcPts val="0"/>
              </a:spcAft>
              <a:buClr>
                <a:schemeClr val="dk1"/>
              </a:buClr>
              <a:buSzPts val="3200"/>
              <a:buChar char="•"/>
            </a:pPr>
            <a:r>
              <a:rPr lang="lt-LT"/>
              <a:t>Tai reiškia, kad cheminė reakcija vis dar vyksta, tačiau reagentų ir produktų koncentracijos nesikeičia.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Cheminės pusiausvyros poslinkis</a:t>
            </a:r>
            <a:endParaRPr b="1">
              <a:latin typeface="Arial"/>
              <a:ea typeface="Arial"/>
              <a:cs typeface="Arial"/>
              <a:sym typeface="Arial"/>
            </a:endParaRPr>
          </a:p>
        </p:txBody>
      </p:sp>
      <p:sp>
        <p:nvSpPr>
          <p:cNvPr id="109" name="Google Shape;109;p5"/>
          <p:cNvSpPr txBox="1">
            <a:spLocks noGrp="1"/>
          </p:cNvSpPr>
          <p:nvPr>
            <p:ph type="body" idx="1"/>
          </p:nvPr>
        </p:nvSpPr>
        <p:spPr>
          <a:xfrm>
            <a:off x="457200" y="1600200"/>
            <a:ext cx="8229600" cy="4845300"/>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640"/>
              </a:spcBef>
              <a:spcAft>
                <a:spcPts val="0"/>
              </a:spcAft>
              <a:buClr>
                <a:schemeClr val="dk1"/>
              </a:buClr>
              <a:buSzPts val="3200"/>
              <a:buChar char="•"/>
            </a:pPr>
            <a:r>
              <a:rPr lang="lt-LT">
                <a:latin typeface="Arial"/>
                <a:ea typeface="Arial"/>
                <a:cs typeface="Arial"/>
                <a:sym typeface="Arial"/>
              </a:rPr>
              <a:t>Le Šateljė (Le Chatelier) principas teigia, kad iš išorės veikiama reagentų ir produktų sistema prisitaiko prie daromo poveikio.</a:t>
            </a:r>
            <a:endParaRPr>
              <a:latin typeface="Arial"/>
              <a:ea typeface="Arial"/>
              <a:cs typeface="Arial"/>
              <a:sym typeface="Arial"/>
            </a:endParaRPr>
          </a:p>
          <a:p>
            <a:pPr marL="342900" lvl="0" indent="-254000" algn="l" rtl="0">
              <a:spcBef>
                <a:spcPts val="640"/>
              </a:spcBef>
              <a:spcAft>
                <a:spcPts val="0"/>
              </a:spcAft>
              <a:buSzPts val="1800"/>
              <a:buChar char="•"/>
            </a:pPr>
            <a:r>
              <a:rPr lang="lt-LT">
                <a:latin typeface="Arial"/>
                <a:ea typeface="Arial"/>
                <a:cs typeface="Arial"/>
                <a:sym typeface="Arial"/>
              </a:rPr>
              <a:t>Šis principas paaiškina, kaip pasislenka cheminė pusiausvyra, kai yra pakeičiami tam tikri veiksniai. Remiantis Le Šatelje principu galima prognozuoti, kuri reakcija (tiesioginė ar atvirkštinė) vyks greičiau ir kokia bus produktų išeiga.</a:t>
            </a:r>
            <a:endParaRPr>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Temperatūros įtaka cheminei pusiausvyrai</a:t>
            </a:r>
            <a:endParaRPr b="1">
              <a:latin typeface="Arial"/>
              <a:ea typeface="Arial"/>
              <a:cs typeface="Arial"/>
              <a:sym typeface="Arial"/>
            </a:endParaRPr>
          </a:p>
        </p:txBody>
      </p:sp>
      <p:sp>
        <p:nvSpPr>
          <p:cNvPr id="115" name="Google Shape;115;p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lt-LT">
                <a:latin typeface="Arial"/>
                <a:ea typeface="Arial"/>
                <a:cs typeface="Arial"/>
                <a:sym typeface="Arial"/>
              </a:rPr>
              <a:t>Temperatūra yra vienas iš pagrindinių veiksnių, kuris gali turėti didelę įtaką cheminei pusiausvyrai. Ji gali keisti reakcijos greitį, taip pat reakcijos pusiausvyrą, priklausomai nuo to, ar reakcija yra endoterminė (su šilumos sunaudojimu) ar egzoterminė (su šilumos išsiskyrimu).</a:t>
            </a:r>
            <a:endParaRPr>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Kaip temperatūros pokytis veikia endoterninę reakciją:</a:t>
            </a:r>
            <a:endParaRPr b="1">
              <a:latin typeface="Arial"/>
              <a:ea typeface="Arial"/>
              <a:cs typeface="Arial"/>
              <a:sym typeface="Arial"/>
            </a:endParaRPr>
          </a:p>
        </p:txBody>
      </p:sp>
      <p:sp>
        <p:nvSpPr>
          <p:cNvPr id="121" name="Google Shape;121;p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92500" lnSpcReduction="10000"/>
          </a:bodyPr>
          <a:lstStyle/>
          <a:p>
            <a:pPr marL="342900" lvl="0" indent="-358140" algn="l" rtl="0">
              <a:spcBef>
                <a:spcPts val="0"/>
              </a:spcBef>
              <a:spcAft>
                <a:spcPts val="0"/>
              </a:spcAft>
              <a:buClr>
                <a:schemeClr val="dk1"/>
              </a:buClr>
              <a:buSzPts val="3200"/>
              <a:buChar char="•"/>
            </a:pPr>
            <a:r>
              <a:rPr lang="lt-LT" dirty="0">
                <a:latin typeface="Arial"/>
                <a:ea typeface="Arial"/>
                <a:cs typeface="Arial"/>
                <a:sym typeface="Arial"/>
              </a:rPr>
              <a:t>Didinant temperatūrą, </a:t>
            </a:r>
            <a:r>
              <a:rPr lang="lt-LT" dirty="0" err="1">
                <a:latin typeface="Arial"/>
                <a:ea typeface="Arial"/>
                <a:cs typeface="Arial"/>
                <a:sym typeface="Arial"/>
              </a:rPr>
              <a:t>endoterminėje</a:t>
            </a:r>
            <a:r>
              <a:rPr lang="lt-LT" dirty="0">
                <a:latin typeface="Arial"/>
                <a:ea typeface="Arial"/>
                <a:cs typeface="Arial"/>
                <a:sym typeface="Arial"/>
              </a:rPr>
              <a:t> reakcijoje, reakcijos greitis didėja. </a:t>
            </a:r>
            <a:endParaRPr dirty="0">
              <a:latin typeface="Arial"/>
              <a:ea typeface="Arial"/>
              <a:cs typeface="Arial"/>
              <a:sym typeface="Arial"/>
            </a:endParaRPr>
          </a:p>
          <a:p>
            <a:pPr marL="342900" lvl="0" indent="-358140" algn="l" rtl="0">
              <a:spcBef>
                <a:spcPts val="0"/>
              </a:spcBef>
              <a:spcAft>
                <a:spcPts val="0"/>
              </a:spcAft>
              <a:buClr>
                <a:schemeClr val="dk1"/>
              </a:buClr>
              <a:buSzPts val="3200"/>
              <a:buChar char="•"/>
            </a:pPr>
            <a:r>
              <a:rPr lang="lt-LT" dirty="0">
                <a:latin typeface="Arial"/>
                <a:ea typeface="Arial"/>
                <a:cs typeface="Arial"/>
                <a:sym typeface="Arial"/>
              </a:rPr>
              <a:t>Temperatūros padidėjimas taip pat dažnai lemia pusiausvyros poslinkį į produkto pusę. Tai reiškia, kad aukštesnė temperatūra </a:t>
            </a:r>
            <a:r>
              <a:rPr lang="lt-LT" dirty="0" err="1">
                <a:latin typeface="Arial"/>
                <a:ea typeface="Arial"/>
                <a:cs typeface="Arial"/>
                <a:sym typeface="Arial"/>
              </a:rPr>
              <a:t>endoterminėje</a:t>
            </a:r>
            <a:r>
              <a:rPr lang="lt-LT" dirty="0">
                <a:latin typeface="Arial"/>
                <a:ea typeface="Arial"/>
                <a:cs typeface="Arial"/>
                <a:sym typeface="Arial"/>
              </a:rPr>
              <a:t> reakcijoje, gali skatinti reakcijos pabaigą ir padidinti produkto kiekį.</a:t>
            </a:r>
            <a:endParaRPr dirty="0">
              <a:latin typeface="Arial"/>
              <a:ea typeface="Arial"/>
              <a:cs typeface="Arial"/>
              <a:sym typeface="Arial"/>
            </a:endParaRPr>
          </a:p>
          <a:p>
            <a:pPr marL="342900" lvl="0" indent="-358140" algn="l" rtl="0">
              <a:spcBef>
                <a:spcPts val="592"/>
              </a:spcBef>
              <a:spcAft>
                <a:spcPts val="0"/>
              </a:spcAft>
              <a:buClr>
                <a:schemeClr val="dk1"/>
              </a:buClr>
              <a:buSzPts val="3200"/>
              <a:buChar char="•"/>
            </a:pPr>
            <a:r>
              <a:rPr lang="lt-LT" dirty="0">
                <a:latin typeface="Arial"/>
                <a:ea typeface="Arial"/>
                <a:cs typeface="Arial"/>
                <a:sym typeface="Arial"/>
              </a:rPr>
              <a:t>Atvirkščiai, temperatūros sumažėjimas gali sulėtinti reakcijos eigą ir mažinti produkto susidarymo  kiekį </a:t>
            </a:r>
            <a:r>
              <a:rPr lang="lt-LT" dirty="0" err="1">
                <a:latin typeface="Arial"/>
                <a:ea typeface="Arial"/>
                <a:cs typeface="Arial"/>
                <a:sym typeface="Arial"/>
              </a:rPr>
              <a:t>endoterminėje</a:t>
            </a:r>
            <a:r>
              <a:rPr lang="lt-LT" dirty="0">
                <a:latin typeface="Arial"/>
                <a:ea typeface="Arial"/>
                <a:cs typeface="Arial"/>
                <a:sym typeface="Arial"/>
              </a:rPr>
              <a:t> reakcijoje.</a:t>
            </a:r>
            <a:endParaRPr dirty="0">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dirty="0">
                <a:latin typeface="Arial"/>
                <a:ea typeface="Arial"/>
                <a:cs typeface="Arial"/>
                <a:sym typeface="Arial"/>
              </a:rPr>
              <a:t>Kaip temperatūros pokytis veikia egzoterminę reakciją:</a:t>
            </a:r>
            <a:endParaRPr dirty="0">
              <a:latin typeface="Arial"/>
              <a:ea typeface="Arial"/>
              <a:cs typeface="Arial"/>
              <a:sym typeface="Arial"/>
            </a:endParaRPr>
          </a:p>
        </p:txBody>
      </p:sp>
      <p:sp>
        <p:nvSpPr>
          <p:cNvPr id="127" name="Google Shape;127;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9250" algn="l" rtl="0">
              <a:lnSpc>
                <a:spcPct val="80000"/>
              </a:lnSpc>
              <a:spcBef>
                <a:spcPts val="0"/>
              </a:spcBef>
              <a:spcAft>
                <a:spcPts val="0"/>
              </a:spcAft>
              <a:buClr>
                <a:schemeClr val="dk1"/>
              </a:buClr>
              <a:buSzPts val="3060"/>
              <a:buChar char="•"/>
            </a:pPr>
            <a:r>
              <a:rPr lang="lt-LT" sz="3600" dirty="0">
                <a:latin typeface="Arial"/>
                <a:ea typeface="Arial"/>
                <a:cs typeface="Arial"/>
                <a:sym typeface="Arial"/>
              </a:rPr>
              <a:t>Egzoterminės reakcijos yra reakcijos, kurios išsiskiria šiluma kai susidaro produktas.</a:t>
            </a:r>
            <a:endParaRPr sz="3600" dirty="0">
              <a:latin typeface="Arial"/>
              <a:ea typeface="Arial"/>
              <a:cs typeface="Arial"/>
              <a:sym typeface="Arial"/>
            </a:endParaRPr>
          </a:p>
          <a:p>
            <a:pPr marL="342900" lvl="0" indent="-349250" algn="l" rtl="0">
              <a:lnSpc>
                <a:spcPct val="80000"/>
              </a:lnSpc>
              <a:spcBef>
                <a:spcPts val="592"/>
              </a:spcBef>
              <a:spcAft>
                <a:spcPts val="0"/>
              </a:spcAft>
              <a:buClr>
                <a:schemeClr val="dk1"/>
              </a:buClr>
              <a:buSzPts val="3060"/>
              <a:buChar char="•"/>
            </a:pPr>
            <a:r>
              <a:rPr lang="lt-LT" sz="3600" b="0" i="0" dirty="0">
                <a:solidFill>
                  <a:srgbClr val="080809"/>
                </a:solidFill>
                <a:effectLst/>
                <a:latin typeface="+mn-lt"/>
              </a:rPr>
              <a:t>Temperatūros didinimas egzoterminėje reakcijoje, lemia pusiausvyros poslinkį į reagentų pusę.</a:t>
            </a:r>
            <a:endParaRPr sz="3600" dirty="0">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lt-LT" b="1">
                <a:latin typeface="Arial"/>
                <a:ea typeface="Arial"/>
                <a:cs typeface="Arial"/>
                <a:sym typeface="Arial"/>
              </a:rPr>
              <a:t>Koncentracijos įtaka cheminei pusiausvyrai</a:t>
            </a:r>
            <a:endParaRPr>
              <a:latin typeface="Arial"/>
              <a:ea typeface="Arial"/>
              <a:cs typeface="Arial"/>
              <a:sym typeface="Arial"/>
            </a:endParaRPr>
          </a:p>
        </p:txBody>
      </p:sp>
      <p:sp>
        <p:nvSpPr>
          <p:cNvPr id="133" name="Google Shape;133;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3200"/>
              <a:buNone/>
            </a:pPr>
            <a:r>
              <a:rPr lang="lt-LT" dirty="0">
                <a:latin typeface="Arial"/>
                <a:ea typeface="Arial"/>
                <a:cs typeface="Arial"/>
                <a:sym typeface="Arial"/>
              </a:rPr>
              <a:t>Jei pusiausvyrą veikia koncentracijos pokyčiai, sistema reaguos siekdama kompensuoti šiuos pokyčius ir sugrįžti į pusiausvyrą. Tai gali turėti didelės įtakos reakcijos krypčiai ir reakcijos greičiui</a:t>
            </a:r>
            <a:endParaRPr dirty="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924</Words>
  <Application>Microsoft Office PowerPoint</Application>
  <PresentationFormat>Demonstracija ekrane (4:3)</PresentationFormat>
  <Paragraphs>60</Paragraphs>
  <Slides>18</Slides>
  <Notes>18</Notes>
  <HiddenSlides>0</HiddenSlides>
  <MMClips>0</MMClips>
  <ScaleCrop>false</ScaleCrop>
  <HeadingPairs>
    <vt:vector size="6" baseType="variant">
      <vt:variant>
        <vt:lpstr>Naudojami šriftai</vt:lpstr>
      </vt:variant>
      <vt:variant>
        <vt:i4>2</vt:i4>
      </vt:variant>
      <vt:variant>
        <vt:lpstr>Tema</vt:lpstr>
      </vt:variant>
      <vt:variant>
        <vt:i4>1</vt:i4>
      </vt:variant>
      <vt:variant>
        <vt:lpstr>Skaidrių pavadinimai</vt:lpstr>
      </vt:variant>
      <vt:variant>
        <vt:i4>18</vt:i4>
      </vt:variant>
    </vt:vector>
  </HeadingPairs>
  <TitlesOfParts>
    <vt:vector size="21" baseType="lpstr">
      <vt:lpstr>Arial</vt:lpstr>
      <vt:lpstr>Calibri</vt:lpstr>
      <vt:lpstr>Office Theme</vt:lpstr>
      <vt:lpstr>Praktiškai tiriama pusiausvyros krypties priklausomybė nuo temperatūros ar koncentracijos</vt:lpstr>
      <vt:lpstr>Pamokos tikslas</vt:lpstr>
      <vt:lpstr>Pamokos planas</vt:lpstr>
      <vt:lpstr>Cheminė pusiausvyra </vt:lpstr>
      <vt:lpstr>Cheminės pusiausvyros poslinkis</vt:lpstr>
      <vt:lpstr>Temperatūros įtaka cheminei pusiausvyrai</vt:lpstr>
      <vt:lpstr>Kaip temperatūros pokytis veikia endoterninę reakciją:</vt:lpstr>
      <vt:lpstr>Kaip temperatūros pokytis veikia egzoterminę reakciją:</vt:lpstr>
      <vt:lpstr>Koncentracijos įtaka cheminei pusiausvyrai</vt:lpstr>
      <vt:lpstr>Kaip reagentų/produktų koncentracijos pokytis veikia cheminę pusiausvyrą (1)</vt:lpstr>
      <vt:lpstr>Cheminės pusiausvyros panaudojimas (1)</vt:lpstr>
      <vt:lpstr>Cheminės pusiausvyros panaudojimas (2)</vt:lpstr>
      <vt:lpstr>Cheminės pusiausvyros panaudojimas (3)</vt:lpstr>
      <vt:lpstr>Cheminės pusiausvyros panaudojimas (4)</vt:lpstr>
      <vt:lpstr>Rekomendacijos pamokai</vt:lpstr>
      <vt:lpstr>Nuorodos jodo sąveikai su krakmolu stebėti:</vt:lpstr>
      <vt:lpstr>Nuorodos stebėti kalio tiocianato sąveika su geležies(III) chloridu stebėti:</vt:lpstr>
      <vt:lpstr>Cheminės pusiausvyros nuoroda: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Kristina Žekonytė</dc:creator>
  <cp:lastModifiedBy>KRISTINA ŽEKONYTĖ</cp:lastModifiedBy>
  <cp:revision>2</cp:revision>
  <dcterms:created xsi:type="dcterms:W3CDTF">2023-08-18T05:25:44Z</dcterms:created>
  <dcterms:modified xsi:type="dcterms:W3CDTF">2025-01-16T08:07:37Z</dcterms:modified>
</cp:coreProperties>
</file>