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9144000" cy="5143500" type="screen16x9"/>
  <p:notesSz cx="6858000" cy="9144000"/>
  <p:defaultTextStyle>
    <a:defPPr>
      <a:defRPr lang="lt-LT"/>
    </a:defPPr>
    <a:lvl1pPr marL="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11" d="100"/>
          <a:sy n="211" d="100"/>
        </p:scale>
        <p:origin x="-329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614F6-5AFA-4096-8581-5449403BD023}" type="datetimeFigureOut">
              <a:rPr lang="lt-LT" smtClean="0"/>
              <a:t>2024-09-08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F171A-3B39-4CDC-B5B7-33BE70B967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67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Plokščiosios ir rutuliškosios bangų frontai. https://byjus.com/physics/the-huygens-principle-and-the-principle-of-a-wave-front/</a:t>
            </a:r>
          </a:p>
          <a:p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3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3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https://lt.wikipedia.org/wiki/Koherentin%C4%97s_bangos</a:t>
            </a:r>
            <a:r>
              <a:rPr lang="lt-LT" dirty="0" smtClean="0"/>
              <a:t>Pasiūlykite pasidomėti ir kitais būdais ( su veidrodžiai, </a:t>
            </a:r>
            <a:r>
              <a:rPr lang="lt-LT" dirty="0" err="1" smtClean="0"/>
              <a:t>prizmėm</a:t>
            </a:r>
            <a:r>
              <a:rPr lang="lt-LT" dirty="0" smtClean="0"/>
              <a:t>)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5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2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https://lt.wikipedia.org/wiki/Interferencija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6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2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http://www.studyphysics.ca/newnotes/20/unit04_light/chp1719_light/lesson58.htm</a:t>
            </a:r>
            <a:endParaRPr lang="lt-LT" dirty="0" smtClean="0"/>
          </a:p>
          <a:p>
            <a:r>
              <a:rPr lang="lt-LT" dirty="0" smtClean="0"/>
              <a:t>Filmo peržiūra </a:t>
            </a:r>
            <a:r>
              <a:rPr lang="en-US" dirty="0" smtClean="0"/>
              <a:t>https://www.britannica.com/video/179685/experiment-Thomas-Young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7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6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https://courses.lumenlearning.com/suny-physics/chapter/27-3-youngs-double-slit-experiment/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8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3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https://elearning.reb.rw/course/view.php?id=546&amp;section=13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9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0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Išvedimo aiškinimas kitais : </a:t>
            </a:r>
            <a:r>
              <a:rPr lang="en-US" dirty="0" smtClean="0"/>
              <a:t>https://www.physicsclassroom.com/class/light/Lesson-3/Young-s-Equation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11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9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2b7b8f1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d2b7b8f1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2b7b8f1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d2b7b8f1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6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0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8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4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5628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Calibri"/>
              <a:buNone/>
              <a:defRPr b="1">
                <a:solidFill>
                  <a:srgbClr val="1E4E7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●"/>
              <a:defRPr>
                <a:solidFill>
                  <a:srgbClr val="1E4E79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1800"/>
              <a:buChar char="○"/>
              <a:defRPr>
                <a:solidFill>
                  <a:srgbClr val="1E4E79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1500"/>
              <a:buChar char="■"/>
              <a:defRPr>
                <a:solidFill>
                  <a:srgbClr val="1E4E79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1400"/>
              <a:buChar char="●"/>
              <a:defRPr>
                <a:solidFill>
                  <a:srgbClr val="1E4E79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1400"/>
              <a:buChar char="○"/>
              <a:defRPr>
                <a:solidFill>
                  <a:srgbClr val="1E4E79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7330" y="87172"/>
            <a:ext cx="906066" cy="63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1112" y="196776"/>
            <a:ext cx="1577532" cy="452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24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62" y="273844"/>
            <a:ext cx="5628611" cy="99417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0" y="87172"/>
            <a:ext cx="906066" cy="6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1112" y="196789"/>
            <a:ext cx="1577532" cy="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0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2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9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0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6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1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" kern="0">
                <a:solidFill>
                  <a:srgbClr val="595959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453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29" y="1447775"/>
            <a:ext cx="8499964" cy="1322859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Šviesos </a:t>
            </a:r>
            <a:r>
              <a:rPr lang="lt-LT" b="1" dirty="0" err="1" smtClean="0">
                <a:solidFill>
                  <a:schemeClr val="accent1">
                    <a:lumMod val="50000"/>
                  </a:schemeClr>
                </a:solidFill>
              </a:rPr>
              <a:t>interferencijos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 reiškinys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18256"/>
            <a:ext cx="6858000" cy="1462040"/>
          </a:xfrm>
        </p:spPr>
        <p:txBody>
          <a:bodyPr>
            <a:normAutofit fontScale="62500" lnSpcReduction="20000"/>
          </a:bodyPr>
          <a:lstStyle/>
          <a:p>
            <a:r>
              <a:rPr lang="lt-LT" sz="2700" b="1" dirty="0">
                <a:solidFill>
                  <a:schemeClr val="accent5">
                    <a:lumMod val="75000"/>
                  </a:schemeClr>
                </a:solidFill>
              </a:rPr>
              <a:t>BP: </a:t>
            </a:r>
            <a:r>
              <a:rPr lang="lt-LT" sz="2700" dirty="0">
                <a:solidFill>
                  <a:schemeClr val="accent5">
                    <a:lumMod val="75000"/>
                  </a:schemeClr>
                </a:solidFill>
              </a:rPr>
              <a:t>Apibūdinamas </a:t>
            </a:r>
            <a:r>
              <a:rPr lang="lt-LT" sz="2700" dirty="0">
                <a:solidFill>
                  <a:schemeClr val="accent5">
                    <a:lumMod val="75000"/>
                  </a:schemeClr>
                </a:solidFill>
              </a:rPr>
              <a:t>Hiugenso ir Frenelio principas. Apibrėžiamas </a:t>
            </a:r>
            <a:r>
              <a:rPr lang="lt-LT" sz="2700" dirty="0" err="1">
                <a:solidFill>
                  <a:schemeClr val="accent5">
                    <a:lumMod val="75000"/>
                  </a:schemeClr>
                </a:solidFill>
              </a:rPr>
              <a:t>koherentinės</a:t>
            </a:r>
            <a:r>
              <a:rPr lang="lt-LT" sz="2700" dirty="0">
                <a:solidFill>
                  <a:schemeClr val="accent5">
                    <a:lumMod val="75000"/>
                  </a:schemeClr>
                </a:solidFill>
              </a:rPr>
              <a:t> bangos. Apibrėžiamas </a:t>
            </a:r>
            <a:r>
              <a:rPr lang="lt-LT" sz="2700" dirty="0" err="1">
                <a:solidFill>
                  <a:schemeClr val="accent5">
                    <a:lumMod val="75000"/>
                  </a:schemeClr>
                </a:solidFill>
              </a:rPr>
              <a:t>interferencijos</a:t>
            </a:r>
            <a:r>
              <a:rPr lang="lt-LT" sz="2700" dirty="0">
                <a:solidFill>
                  <a:schemeClr val="accent5">
                    <a:lumMod val="75000"/>
                  </a:schemeClr>
                </a:solidFill>
              </a:rPr>
              <a:t> reiškinys, aiškinamasi Jungo eksperimento esmė, aptariamas šviesos intensyvumo pasiskirstymas įvykus </a:t>
            </a:r>
            <a:r>
              <a:rPr lang="lt-LT" sz="2700" dirty="0" err="1">
                <a:solidFill>
                  <a:schemeClr val="accent5">
                    <a:lumMod val="75000"/>
                  </a:schemeClr>
                </a:solidFill>
              </a:rPr>
              <a:t>interferencijai</a:t>
            </a:r>
            <a:r>
              <a:rPr lang="lt-LT" sz="2700" dirty="0">
                <a:solidFill>
                  <a:schemeClr val="accent5">
                    <a:lumMod val="75000"/>
                  </a:schemeClr>
                </a:solidFill>
              </a:rPr>
              <a:t>, nagrinėjamos maksimumo ir minimumo sąlygos, išvedama atstumo tarp artimiausių </a:t>
            </a:r>
            <a:r>
              <a:rPr lang="lt-LT" sz="2700" dirty="0" err="1">
                <a:solidFill>
                  <a:schemeClr val="accent5">
                    <a:lumMod val="75000"/>
                  </a:schemeClr>
                </a:solidFill>
              </a:rPr>
              <a:t>maksimumų</a:t>
            </a:r>
            <a:r>
              <a:rPr lang="lt-LT" sz="2700" dirty="0">
                <a:solidFill>
                  <a:schemeClr val="accent5">
                    <a:lumMod val="75000"/>
                  </a:schemeClr>
                </a:solidFill>
              </a:rPr>
              <a:t> ar </a:t>
            </a:r>
            <a:r>
              <a:rPr lang="lt-LT" sz="2700" dirty="0" err="1">
                <a:solidFill>
                  <a:schemeClr val="accent5">
                    <a:lumMod val="75000"/>
                  </a:schemeClr>
                </a:solidFill>
              </a:rPr>
              <a:t>minimumų</a:t>
            </a:r>
            <a:r>
              <a:rPr lang="lt-LT" sz="2700" dirty="0">
                <a:solidFill>
                  <a:schemeClr val="accent5">
                    <a:lumMod val="75000"/>
                  </a:schemeClr>
                </a:solidFill>
              </a:rPr>
              <a:t> apskaičiavimo formulė, mokomasi ją taikyti.</a:t>
            </a:r>
            <a:endParaRPr lang="en-US" sz="27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56" y="414634"/>
            <a:ext cx="2742161" cy="785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1" y="190116"/>
            <a:ext cx="1611968" cy="11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Pasitikrinkite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 smtClean="0"/>
              <a:t>Kokį </a:t>
            </a:r>
            <a:r>
              <a:rPr lang="lt-LT" dirty="0" err="1" smtClean="0"/>
              <a:t>Huygenso</a:t>
            </a:r>
            <a:r>
              <a:rPr lang="lt-LT" dirty="0" smtClean="0"/>
              <a:t> principo papildymą pasiūlė </a:t>
            </a:r>
            <a:r>
              <a:rPr lang="lt-LT" dirty="0" err="1" smtClean="0"/>
              <a:t>Frenelis</a:t>
            </a:r>
            <a:r>
              <a:rPr lang="lt-LT" dirty="0" smtClean="0"/>
              <a:t>?</a:t>
            </a:r>
          </a:p>
          <a:p>
            <a:r>
              <a:rPr lang="lt-LT" dirty="0" smtClean="0"/>
              <a:t>Jungo dvigubo plyšio eksperimente plokščioji banga patenka į ekraną su vienu plyšiu. Pro jį praėjusios šviesos bangos frontas sklisdamas toliau, pasiekia kitą ekraną turinti vieną šalia kito du šiaurus plyšius. Taip gaunami </a:t>
            </a:r>
            <a:r>
              <a:rPr lang="lt-LT" dirty="0" err="1" smtClean="0"/>
              <a:t>koherentiniai</a:t>
            </a:r>
            <a:r>
              <a:rPr lang="lt-LT" dirty="0" smtClean="0"/>
              <a:t> šviesos šaltiniai. Ar </a:t>
            </a:r>
            <a:r>
              <a:rPr lang="lt-LT" dirty="0" err="1" smtClean="0"/>
              <a:t>koherentiniai</a:t>
            </a:r>
            <a:r>
              <a:rPr lang="lt-LT" dirty="0" smtClean="0"/>
              <a:t> šviesos šaltiniai bus gaunami toli esančio automobilio dviejų priekinių pažibančių skleidžiančių šviesą. Paaiškinkite.</a:t>
            </a:r>
          </a:p>
          <a:p>
            <a:pPr lvl="0"/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4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Interferencijos</a:t>
            </a:r>
            <a:r>
              <a:rPr lang="lt-LT" dirty="0" smtClean="0"/>
              <a:t> maksimumo ir minimumo sąlygos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4909" y="1458301"/>
            <a:ext cx="3965544" cy="108422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191" y="4252561"/>
            <a:ext cx="1257469" cy="49101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5"/>
          <a:srcRect l="6297" b="6476"/>
          <a:stretch/>
        </p:blipFill>
        <p:spPr>
          <a:xfrm>
            <a:off x="1821321" y="3023831"/>
            <a:ext cx="1227209" cy="45397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6"/>
          <a:srcRect l="13153" r="10167"/>
          <a:stretch/>
        </p:blipFill>
        <p:spPr>
          <a:xfrm>
            <a:off x="5714676" y="2779534"/>
            <a:ext cx="3384958" cy="1471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8497" y="3426925"/>
            <a:ext cx="372863" cy="253916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defTabSz="685579"/>
            <a:r>
              <a:rPr lang="en-US" sz="1200" i="1" dirty="0">
                <a:solidFill>
                  <a:prstClr val="black"/>
                </a:solidFill>
                <a:sym typeface="Symbol" panose="05050102010706020507" pitchFamily="18" charset="2"/>
              </a:rPr>
              <a:t></a:t>
            </a:r>
            <a:r>
              <a:rPr lang="lt-LT" sz="1200" i="1" dirty="0">
                <a:solidFill>
                  <a:prstClr val="black"/>
                </a:solidFill>
                <a:sym typeface="Symbol" panose="05050102010706020507" pitchFamily="18" charset="2"/>
              </a:rPr>
              <a:t>d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3087" y="3825706"/>
            <a:ext cx="372863" cy="253916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defTabSz="685579"/>
            <a:r>
              <a:rPr lang="lt-LT" sz="1200" i="1" dirty="0">
                <a:solidFill>
                  <a:prstClr val="black"/>
                </a:solidFill>
                <a:sym typeface="Symbol" panose="05050102010706020507" pitchFamily="18" charset="2"/>
              </a:rPr>
              <a:t>d</a:t>
            </a:r>
            <a:r>
              <a:rPr lang="lt-LT" sz="1200" i="1" baseline="-25000" dirty="0">
                <a:solidFill>
                  <a:prstClr val="black"/>
                </a:solidFill>
                <a:sym typeface="Symbol" panose="05050102010706020507" pitchFamily="18" charset="2"/>
              </a:rPr>
              <a:t>2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877" y="3261121"/>
            <a:ext cx="372863" cy="253916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defTabSz="685579"/>
            <a:r>
              <a:rPr lang="lt-LT" sz="1200" i="1" dirty="0">
                <a:solidFill>
                  <a:prstClr val="black"/>
                </a:solidFill>
                <a:sym typeface="Symbol" panose="05050102010706020507" pitchFamily="18" charset="2"/>
              </a:rPr>
              <a:t>d</a:t>
            </a:r>
            <a:r>
              <a:rPr lang="lt-LT" sz="1200" i="1" baseline="-25000" dirty="0">
                <a:solidFill>
                  <a:prstClr val="black"/>
                </a:solidFill>
                <a:sym typeface="Symbol" panose="05050102010706020507" pitchFamily="18" charset="2"/>
              </a:rPr>
              <a:t>1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421276" y="1527730"/>
            <a:ext cx="3902507" cy="507830"/>
          </a:xfrm>
          <a:prstGeom prst="rect">
            <a:avLst/>
          </a:prstGeom>
        </p:spPr>
        <p:txBody>
          <a:bodyPr wrap="none" lIns="68561" tIns="34289" rIns="68561" bIns="34289">
            <a:spAutoFit/>
          </a:bodyPr>
          <a:lstStyle/>
          <a:p>
            <a:pPr defTabSz="685579"/>
            <a:r>
              <a:rPr lang="el-GR" sz="1400" dirty="0">
                <a:solidFill>
                  <a:prstClr val="black"/>
                </a:solidFill>
              </a:rPr>
              <a:t>Δ</a:t>
            </a:r>
            <a:r>
              <a:rPr lang="en-US" sz="1400" dirty="0">
                <a:solidFill>
                  <a:srgbClr val="002060"/>
                </a:solidFill>
              </a:rPr>
              <a:t>d = d2 − </a:t>
            </a:r>
            <a:r>
              <a:rPr lang="en-US" sz="1400" dirty="0">
                <a:solidFill>
                  <a:srgbClr val="002060"/>
                </a:solidFill>
              </a:rPr>
              <a:t>d1</a:t>
            </a:r>
            <a:r>
              <a:rPr lang="lt-LT" sz="1400" dirty="0">
                <a:solidFill>
                  <a:srgbClr val="002060"/>
                </a:solidFill>
              </a:rPr>
              <a:t> - šviesos bangų nueitų kelių skirtumas</a:t>
            </a:r>
          </a:p>
          <a:p>
            <a:pPr defTabSz="685579"/>
            <a:r>
              <a:rPr lang="lt-LT" sz="1400" dirty="0">
                <a:solidFill>
                  <a:srgbClr val="002060"/>
                </a:solidFill>
              </a:rPr>
              <a:t> – bangų eigos skirtumas.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996" y="2381429"/>
            <a:ext cx="5143424" cy="2042866"/>
          </a:xfrm>
          <a:prstGeom prst="rect">
            <a:avLst/>
          </a:prstGeom>
          <a:noFill/>
        </p:spPr>
        <p:txBody>
          <a:bodyPr wrap="none" lIns="68561" tIns="34289" rIns="68561" bIns="34289" rtlCol="0">
            <a:spAutoFit/>
          </a:bodyPr>
          <a:lstStyle/>
          <a:p>
            <a:pPr defTabSz="685579"/>
            <a:r>
              <a:rPr lang="en-US" sz="1400" i="1" dirty="0">
                <a:solidFill>
                  <a:srgbClr val="002060"/>
                </a:solidFill>
                <a:sym typeface="Symbol" panose="05050102010706020507" pitchFamily="18" charset="2"/>
              </a:rPr>
              <a:t>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d  </a:t>
            </a:r>
            <a:r>
              <a:rPr lang="lt-LT" sz="1400" dirty="0" err="1">
                <a:solidFill>
                  <a:srgbClr val="002060"/>
                </a:solidFill>
                <a:sym typeface="Symbol" panose="05050102010706020507" pitchFamily="18" charset="2"/>
              </a:rPr>
              <a:t>ABsin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  k - šviesos bangos taške C susitinka vienodomis</a:t>
            </a:r>
          </a:p>
          <a:p>
            <a:pPr defTabSz="685579"/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 fazėmis ir bangos stiprina viena kitą.</a:t>
            </a:r>
            <a:r>
              <a:rPr lang="en-US" sz="1400" dirty="0">
                <a:solidFill>
                  <a:srgbClr val="002060"/>
                </a:solidFill>
                <a:sym typeface="Symbol" panose="05050102010706020507" pitchFamily="18" charset="2"/>
              </a:rPr>
              <a:t> 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d lygi sveikam bangų skaičiui.</a:t>
            </a:r>
          </a:p>
          <a:p>
            <a:pPr defTabSz="685579"/>
            <a:r>
              <a:rPr lang="lt-LT" sz="1400" dirty="0" err="1">
                <a:solidFill>
                  <a:srgbClr val="002060"/>
                </a:solidFill>
                <a:sym typeface="Symbol" panose="05050102010706020507" pitchFamily="18" charset="2"/>
              </a:rPr>
              <a:t>Interferencinio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lt-LT" sz="1400" b="1" dirty="0">
                <a:solidFill>
                  <a:srgbClr val="002060"/>
                </a:solidFill>
                <a:sym typeface="Symbol" panose="05050102010706020507" pitchFamily="18" charset="2"/>
              </a:rPr>
              <a:t>maksimumo sąlyga:</a:t>
            </a:r>
          </a:p>
          <a:p>
            <a:pPr defTabSz="685579"/>
            <a:endParaRPr lang="lt-LT" sz="1400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defTabSz="685579"/>
            <a:endParaRPr lang="lt-LT" sz="1400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defTabSz="685579"/>
            <a:endParaRPr lang="lt-LT" sz="1400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defTabSz="685579"/>
            <a:endParaRPr lang="lt-LT" sz="1400" i="1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defTabSz="685579"/>
            <a:endParaRPr lang="lt-LT" sz="1400" i="1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defTabSz="685579"/>
            <a:r>
              <a:rPr lang="lt-LT" sz="1400" i="1" dirty="0">
                <a:solidFill>
                  <a:prstClr val="black"/>
                </a:solidFill>
                <a:sym typeface="Symbol" panose="05050102010706020507" pitchFamily="18" charset="2"/>
              </a:rPr>
              <a:t>  </a:t>
            </a:r>
            <a:endParaRPr lang="en-US" sz="1400" i="1" dirty="0">
              <a:solidFill>
                <a:prstClr val="black"/>
              </a:solidFill>
            </a:endParaRPr>
          </a:p>
        </p:txBody>
      </p:sp>
      <p:cxnSp>
        <p:nvCxnSpPr>
          <p:cNvPr id="15" name="Tiesioji jungtis 14"/>
          <p:cNvCxnSpPr/>
          <p:nvPr/>
        </p:nvCxnSpPr>
        <p:spPr>
          <a:xfrm flipH="1">
            <a:off x="4995644" y="1600118"/>
            <a:ext cx="888753" cy="6806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Lankas 16"/>
          <p:cNvSpPr/>
          <p:nvPr/>
        </p:nvSpPr>
        <p:spPr>
          <a:xfrm>
            <a:off x="5687750" y="1721991"/>
            <a:ext cx="196661" cy="186292"/>
          </a:xfrm>
          <a:prstGeom prst="arc">
            <a:avLst>
              <a:gd name="adj1" fmla="val 16200000"/>
              <a:gd name="adj2" fmla="val 164098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61" tIns="34289" rIns="68561" bIns="34289" rtlCol="0" anchor="ctr"/>
          <a:lstStyle/>
          <a:p>
            <a:pPr algn="ctr" defTabSz="68557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Lankas 17"/>
          <p:cNvSpPr/>
          <p:nvPr/>
        </p:nvSpPr>
        <p:spPr>
          <a:xfrm flipH="1" flipV="1">
            <a:off x="5786066" y="1526285"/>
            <a:ext cx="283128" cy="292541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61" tIns="34289" rIns="68561" bIns="34289" rtlCol="0" anchor="ctr"/>
          <a:lstStyle/>
          <a:p>
            <a:pPr algn="ctr" defTabSz="68557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2114" y="1687963"/>
            <a:ext cx="229868" cy="288539"/>
          </a:xfrm>
          <a:prstGeom prst="rect">
            <a:avLst/>
          </a:prstGeom>
          <a:noFill/>
        </p:spPr>
        <p:txBody>
          <a:bodyPr wrap="none" lIns="68561" tIns="34289" rIns="68561" bIns="34289" rtlCol="0">
            <a:spAutoFit/>
          </a:bodyPr>
          <a:lstStyle/>
          <a:p>
            <a:pPr defTabSz="685579"/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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898" y="3553894"/>
            <a:ext cx="5636588" cy="727121"/>
          </a:xfrm>
          <a:prstGeom prst="rect">
            <a:avLst/>
          </a:prstGeom>
          <a:noFill/>
        </p:spPr>
        <p:txBody>
          <a:bodyPr wrap="none" lIns="68561" tIns="34289" rIns="68561" bIns="34289" rtlCol="0">
            <a:spAutoFit/>
          </a:bodyPr>
          <a:lstStyle/>
          <a:p>
            <a:pPr defTabSz="685579"/>
            <a:r>
              <a:rPr lang="en-US" sz="1400" dirty="0">
                <a:solidFill>
                  <a:srgbClr val="002060"/>
                </a:solidFill>
                <a:sym typeface="Symbol" panose="05050102010706020507" pitchFamily="18" charset="2"/>
              </a:rPr>
              <a:t>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d  </a:t>
            </a:r>
            <a:r>
              <a:rPr lang="lt-LT" sz="1400" dirty="0" err="1">
                <a:solidFill>
                  <a:srgbClr val="002060"/>
                </a:solidFill>
                <a:sym typeface="Symbol" panose="05050102010706020507" pitchFamily="18" charset="2"/>
              </a:rPr>
              <a:t>ABsin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  (2k + 1)/2  šviesos bangos taške C  susitinka  priešingomis </a:t>
            </a:r>
          </a:p>
          <a:p>
            <a:pPr defTabSz="685579"/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 fazėmis ir bangos viena kitą slopina. </a:t>
            </a:r>
            <a:r>
              <a:rPr lang="en-US" sz="1400" dirty="0">
                <a:solidFill>
                  <a:srgbClr val="002060"/>
                </a:solidFill>
                <a:sym typeface="Symbol" panose="05050102010706020507" pitchFamily="18" charset="2"/>
              </a:rPr>
              <a:t>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d lygi 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nelyginiam </a:t>
            </a:r>
            <a:r>
              <a:rPr lang="lt-LT" sz="1400" dirty="0" err="1">
                <a:solidFill>
                  <a:srgbClr val="002060"/>
                </a:solidFill>
                <a:sym typeface="Symbol" panose="05050102010706020507" pitchFamily="18" charset="2"/>
              </a:rPr>
              <a:t>pusbangių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 skaičiui.</a:t>
            </a:r>
          </a:p>
          <a:p>
            <a:pPr defTabSz="685579"/>
            <a:r>
              <a:rPr lang="lt-LT" sz="1400" dirty="0" err="1">
                <a:solidFill>
                  <a:srgbClr val="002060"/>
                </a:solidFill>
                <a:sym typeface="Symbol" panose="05050102010706020507" pitchFamily="18" charset="2"/>
              </a:rPr>
              <a:t>Interferencinio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lt-LT" sz="1400" b="1" dirty="0">
                <a:solidFill>
                  <a:srgbClr val="002060"/>
                </a:solidFill>
                <a:sym typeface="Symbol" panose="05050102010706020507" pitchFamily="18" charset="2"/>
              </a:rPr>
              <a:t>minimumo sąlyga</a:t>
            </a:r>
            <a:r>
              <a:rPr lang="lt-LT" sz="1400" dirty="0">
                <a:solidFill>
                  <a:srgbClr val="002060"/>
                </a:solidFill>
                <a:sym typeface="Symbol" panose="05050102010706020507" pitchFamily="18" charset="2"/>
              </a:rPr>
              <a:t>:</a:t>
            </a:r>
            <a:endParaRPr lang="lt-LT" sz="14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107" y="2003805"/>
            <a:ext cx="2443166" cy="288539"/>
          </a:xfrm>
          <a:prstGeom prst="rect">
            <a:avLst/>
          </a:prstGeom>
          <a:noFill/>
        </p:spPr>
        <p:txBody>
          <a:bodyPr wrap="none" lIns="68561" tIns="34289" rIns="68561" bIns="34289" rtlCol="0">
            <a:spAutoFit/>
          </a:bodyPr>
          <a:lstStyle/>
          <a:p>
            <a:pPr defTabSz="685579"/>
            <a:r>
              <a:rPr lang="lt-LT" sz="1400" dirty="0">
                <a:solidFill>
                  <a:srgbClr val="002060"/>
                </a:solidFill>
              </a:rPr>
              <a:t>k</a:t>
            </a:r>
            <a:r>
              <a:rPr lang="lt-LT" sz="1400" dirty="0">
                <a:solidFill>
                  <a:srgbClr val="002060"/>
                </a:solidFill>
              </a:rPr>
              <a:t> – </a:t>
            </a:r>
            <a:r>
              <a:rPr lang="lt-LT" sz="1400" dirty="0" err="1">
                <a:solidFill>
                  <a:srgbClr val="002060"/>
                </a:solidFill>
              </a:rPr>
              <a:t>interferencinio</a:t>
            </a:r>
            <a:r>
              <a:rPr lang="lt-LT" sz="1400" dirty="0">
                <a:solidFill>
                  <a:srgbClr val="002060"/>
                </a:solidFill>
              </a:rPr>
              <a:t> spektro eilė.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23" name="Tiesioji jungtis 22"/>
          <p:cNvCxnSpPr/>
          <p:nvPr/>
        </p:nvCxnSpPr>
        <p:spPr>
          <a:xfrm flipH="1" flipV="1">
            <a:off x="8590549" y="3261133"/>
            <a:ext cx="381491" cy="56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Tiesioji jungtis 24"/>
          <p:cNvCxnSpPr/>
          <p:nvPr/>
        </p:nvCxnSpPr>
        <p:spPr>
          <a:xfrm>
            <a:off x="8594521" y="3261120"/>
            <a:ext cx="2453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44187" y="3064912"/>
            <a:ext cx="354902" cy="196206"/>
          </a:xfrm>
          <a:prstGeom prst="rect">
            <a:avLst/>
          </a:prstGeom>
          <a:noFill/>
        </p:spPr>
        <p:txBody>
          <a:bodyPr wrap="none" lIns="68561" tIns="34289" rIns="68561" bIns="34289" rtlCol="0">
            <a:spAutoFit/>
          </a:bodyPr>
          <a:lstStyle/>
          <a:p>
            <a:pPr defTabSz="685579"/>
            <a:r>
              <a:rPr lang="lt-LT" sz="800" dirty="0">
                <a:solidFill>
                  <a:prstClr val="black"/>
                </a:solidFill>
              </a:rPr>
              <a:t>A </a:t>
            </a:r>
            <a:r>
              <a:rPr lang="lt-LT" sz="800" dirty="0">
                <a:solidFill>
                  <a:prstClr val="black"/>
                </a:solidFill>
                <a:sym typeface="Symbol" panose="05050102010706020507" pitchFamily="18" charset="2"/>
              </a:rPr>
              <a:t> 0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Pasitikrinkite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 smtClean="0"/>
              <a:t>Jungo dvigubo plyšio eksperimentas buvo atliekamas ore</a:t>
            </a:r>
            <a:r>
              <a:rPr lang="lt-LT" dirty="0" smtClean="0"/>
              <a:t>.</a:t>
            </a:r>
          </a:p>
          <a:p>
            <a:pPr lvl="0"/>
            <a:r>
              <a:rPr lang="lt-LT" dirty="0" smtClean="0"/>
              <a:t>Kas </a:t>
            </a:r>
            <a:r>
              <a:rPr lang="lt-LT" dirty="0" smtClean="0"/>
              <a:t>pasikeis, jei šį eksperimentą atliktumėte vandenyje</a:t>
            </a:r>
            <a:r>
              <a:rPr lang="lt-LT" dirty="0" smtClean="0"/>
              <a:t>?</a:t>
            </a:r>
          </a:p>
          <a:p>
            <a:pPr lvl="0"/>
            <a:r>
              <a:rPr lang="lt-LT" dirty="0" smtClean="0"/>
              <a:t>Ar </a:t>
            </a:r>
            <a:r>
              <a:rPr lang="lt-LT" dirty="0" smtClean="0"/>
              <a:t>keičiasi šviesos spalva? Kaip bus užrašomos max ir </a:t>
            </a:r>
            <a:r>
              <a:rPr lang="lt-LT" dirty="0" smtClean="0"/>
              <a:t>min </a:t>
            </a:r>
            <a:r>
              <a:rPr lang="lt-LT" dirty="0" smtClean="0"/>
              <a:t>sąlygos</a:t>
            </a:r>
            <a:r>
              <a:rPr lang="lt-LT" dirty="0" smtClean="0"/>
              <a:t>?</a:t>
            </a:r>
          </a:p>
          <a:p>
            <a:pPr lvl="0"/>
            <a:r>
              <a:rPr lang="lt-LT" dirty="0" smtClean="0"/>
              <a:t>Paaiškinkite</a:t>
            </a:r>
            <a:r>
              <a:rPr lang="lt-LT" dirty="0" smtClean="0"/>
              <a:t>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90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5628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Calibri"/>
              <a:buNone/>
            </a:pPr>
            <a:r>
              <a:rPr lang="lt"/>
              <a:t>Išspręskime uždavinį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70743" y="1112707"/>
            <a:ext cx="7886700" cy="373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579" t="-1589" r="-98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lt" dirty="0"/>
              <a:t> </a:t>
            </a: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9750" y="1580872"/>
            <a:ext cx="3475022" cy="147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52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56286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Calibri"/>
              <a:buNone/>
            </a:pPr>
            <a:r>
              <a:rPr lang="lt"/>
              <a:t>Išspręskime uždavinį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37992" y="3392363"/>
            <a:ext cx="8906100" cy="133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409" t="-2739" r="-359" b="-102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518174" y="2549057"/>
            <a:ext cx="230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009752" y="965753"/>
            <a:ext cx="3683100" cy="2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 plyšius esančius taškuose A ir B sklinda dvi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600 nm ilgio koherentinės bangos. Apskaičiuokite,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kokiu atstumu OP bus antrasis apšvietimo 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maksimumas, jei atstumas tarp plyšių 1 mm, o 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ekranas nutolęs nuo plyšių 2 m atstumu.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Duota: k = 2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λ = 6⋅ 10</a:t>
            </a:r>
            <a:r>
              <a:rPr lang="lt" sz="1400" kern="0" baseline="30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-7 </a:t>
            </a: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AB = 10</a:t>
            </a:r>
            <a:r>
              <a:rPr lang="lt" sz="1400" kern="0" baseline="30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CO = 2 m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lt" sz="14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Rasti : x -?</a:t>
            </a:r>
            <a:endParaRPr sz="1400" kern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7407"/>
          <a:stretch/>
        </p:blipFill>
        <p:spPr>
          <a:xfrm>
            <a:off x="628650" y="1354389"/>
            <a:ext cx="3478506" cy="1472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6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Prisiminkime mechaninių bangų </a:t>
            </a:r>
            <a:r>
              <a:rPr lang="lt-LT" dirty="0" err="1" smtClean="0"/>
              <a:t>interferencijos</a:t>
            </a:r>
            <a:r>
              <a:rPr lang="lt-LT" dirty="0" smtClean="0"/>
              <a:t> reiškinį</a:t>
            </a:r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10" y="1438429"/>
            <a:ext cx="3863412" cy="3263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8161" y="1699028"/>
            <a:ext cx="4048433" cy="2654573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marL="342785" indent="-342785" defTabSz="685579">
              <a:buFont typeface="Arial" panose="020B0604020202020204" pitchFamily="34" charset="0"/>
              <a:buChar char="•"/>
            </a:pPr>
            <a:r>
              <a:rPr lang="lt-LT" sz="2100" dirty="0">
                <a:solidFill>
                  <a:srgbClr val="4472C4">
                    <a:lumMod val="50000"/>
                  </a:srgbClr>
                </a:solidFill>
              </a:rPr>
              <a:t>Dviejų ar kelių vienodo ar beveik vienodo dažnio (koherentiškumas) bangų sudėtis.</a:t>
            </a:r>
          </a:p>
          <a:p>
            <a:pPr marL="342785" indent="-342785" defTabSz="685579">
              <a:buFont typeface="Arial" panose="020B0604020202020204" pitchFamily="34" charset="0"/>
              <a:buChar char="•"/>
            </a:pPr>
            <a:r>
              <a:rPr lang="lt-LT" sz="2100" dirty="0">
                <a:solidFill>
                  <a:srgbClr val="4472C4">
                    <a:lumMod val="50000"/>
                  </a:srgbClr>
                </a:solidFill>
              </a:rPr>
              <a:t>Suminės bangos amplitudė įvairiuose erdvės (terpės) taškuose sustiprėja ar susilpnėja.</a:t>
            </a:r>
          </a:p>
          <a:p>
            <a:pPr marL="214248" indent="-214248" defTabSz="685579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Hiugenso</a:t>
            </a:r>
            <a:r>
              <a:rPr lang="lt-LT" dirty="0"/>
              <a:t> </a:t>
            </a:r>
            <a:r>
              <a:rPr lang="lt-LT" dirty="0" smtClean="0"/>
              <a:t>principas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63" y="1525635"/>
            <a:ext cx="4881187" cy="2695711"/>
          </a:xfrm>
        </p:spPr>
        <p:txBody>
          <a:bodyPr>
            <a:normAutofit/>
          </a:bodyPr>
          <a:lstStyle/>
          <a:p>
            <a:r>
              <a:rPr lang="lt-LT" sz="1800" b="1" dirty="0" err="1"/>
              <a:t>Huygenso</a:t>
            </a:r>
            <a:r>
              <a:rPr lang="lt-LT" sz="1800" b="1" dirty="0"/>
              <a:t> </a:t>
            </a:r>
            <a:r>
              <a:rPr lang="lt-LT" sz="1800" b="1" dirty="0"/>
              <a:t>principas </a:t>
            </a:r>
            <a:r>
              <a:rPr lang="lt-LT" sz="1800" dirty="0"/>
              <a:t>teigia, kad kiekvienas bangos fronto taškas yra antrinių sferinių bangų šaltinis, o bangos frontas bet kuriuo kitu laiko </a:t>
            </a:r>
            <a:r>
              <a:rPr lang="lt-LT" sz="1800" dirty="0"/>
              <a:t>momentu yra </a:t>
            </a:r>
            <a:r>
              <a:rPr lang="lt-LT" sz="1800" dirty="0"/>
              <a:t>elementarių antrinių bangų </a:t>
            </a:r>
            <a:r>
              <a:rPr lang="lt-LT" sz="1800" dirty="0"/>
              <a:t>gaubtinė.</a:t>
            </a:r>
          </a:p>
          <a:p>
            <a:r>
              <a:rPr lang="lt-LT" sz="1800" dirty="0"/>
              <a:t>Pagal </a:t>
            </a:r>
            <a:r>
              <a:rPr lang="lt-LT" sz="1800" dirty="0"/>
              <a:t>tokią </a:t>
            </a:r>
            <a:r>
              <a:rPr lang="lt-LT" sz="1800" dirty="0" err="1"/>
              <a:t>Huygenso</a:t>
            </a:r>
            <a:r>
              <a:rPr lang="lt-LT" sz="1800" dirty="0"/>
              <a:t> principo </a:t>
            </a:r>
            <a:r>
              <a:rPr lang="lt-LT" sz="1800" dirty="0"/>
              <a:t>formuluotę galima spręsti užduotis, susijusias su bangos fronto sklidimo kryptimi, tačiau ji nenusako įvairiomis kryptimis sklindančių bangų intensyvumo. </a:t>
            </a:r>
            <a:r>
              <a:rPr lang="lt-LT" sz="1800" dirty="0" err="1"/>
              <a:t>Huygenso</a:t>
            </a:r>
            <a:r>
              <a:rPr lang="lt-LT" sz="1800" dirty="0"/>
              <a:t> </a:t>
            </a:r>
            <a:r>
              <a:rPr lang="lt-LT" sz="1800" dirty="0"/>
              <a:t>principas taikomas bet kurio ilgio </a:t>
            </a:r>
            <a:r>
              <a:rPr lang="lt-LT" sz="1800" dirty="0"/>
              <a:t>bangoms.</a:t>
            </a:r>
            <a:endParaRPr lang="lt-LT" sz="18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57" y="1474449"/>
            <a:ext cx="3233678" cy="20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Frenelio</a:t>
            </a:r>
            <a:r>
              <a:rPr lang="lt-LT" dirty="0" smtClean="0"/>
              <a:t> - </a:t>
            </a:r>
            <a:r>
              <a:rPr lang="lt-LT" dirty="0" err="1" smtClean="0"/>
              <a:t>Huygenso</a:t>
            </a:r>
            <a:r>
              <a:rPr lang="lt-LT" dirty="0" smtClean="0"/>
              <a:t> principas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Frenelis</a:t>
            </a:r>
            <a:r>
              <a:rPr lang="lt-LT" dirty="0" smtClean="0"/>
              <a:t> </a:t>
            </a:r>
            <a:r>
              <a:rPr lang="lt-LT" dirty="0"/>
              <a:t>(</a:t>
            </a:r>
            <a:r>
              <a:rPr lang="lt-LT" dirty="0" err="1"/>
              <a:t>A.Fresnel</a:t>
            </a:r>
            <a:r>
              <a:rPr lang="lt-LT" dirty="0"/>
              <a:t>) papildė </a:t>
            </a:r>
            <a:r>
              <a:rPr lang="lt-LT" dirty="0" err="1" smtClean="0"/>
              <a:t>Huygenso</a:t>
            </a:r>
            <a:r>
              <a:rPr lang="lt-LT" dirty="0" smtClean="0"/>
              <a:t> </a:t>
            </a:r>
            <a:r>
              <a:rPr lang="lt-LT" dirty="0"/>
              <a:t>principą teiginiu, kad </a:t>
            </a:r>
            <a:r>
              <a:rPr lang="lt-LT" b="1" i="1" dirty="0"/>
              <a:t>antrinės bangos yra </a:t>
            </a:r>
            <a:r>
              <a:rPr lang="lt-LT" b="1" i="1" dirty="0" err="1"/>
              <a:t>koherentinės</a:t>
            </a:r>
            <a:r>
              <a:rPr lang="lt-LT" b="1" i="1" dirty="0"/>
              <a:t> ir </a:t>
            </a:r>
            <a:r>
              <a:rPr lang="lt-LT" b="1" i="1" dirty="0" err="1"/>
              <a:t>interferuoja</a:t>
            </a:r>
            <a:r>
              <a:rPr lang="lt-LT" b="1" i="1" dirty="0"/>
              <a:t>. </a:t>
            </a:r>
            <a:endParaRPr lang="lt-LT" b="1" i="1" dirty="0" smtClean="0"/>
          </a:p>
          <a:p>
            <a:r>
              <a:rPr lang="lt-LT" dirty="0" smtClean="0"/>
              <a:t>Nusakyta </a:t>
            </a:r>
            <a:r>
              <a:rPr lang="lt-LT" dirty="0"/>
              <a:t>antrinių bangų gaubtinė įgauna fizikinę prasmę – tai paviršius, kuriame dėl antrinių bangų tarpusavio </a:t>
            </a:r>
            <a:r>
              <a:rPr lang="lt-LT" dirty="0" err="1"/>
              <a:t>interferencijos</a:t>
            </a:r>
            <a:r>
              <a:rPr lang="lt-LT" dirty="0"/>
              <a:t> atstojamosios bangos intensyvumas yra didžiausias. </a:t>
            </a:r>
            <a:endParaRPr lang="lt-LT" dirty="0" smtClean="0"/>
          </a:p>
          <a:p>
            <a:r>
              <a:rPr lang="lt-LT" dirty="0" smtClean="0"/>
              <a:t>Papildytas </a:t>
            </a:r>
            <a:r>
              <a:rPr lang="lt-LT" dirty="0" err="1"/>
              <a:t>Hiuigenso</a:t>
            </a:r>
            <a:r>
              <a:rPr lang="lt-LT" dirty="0"/>
              <a:t> principas vadinamas </a:t>
            </a:r>
            <a:r>
              <a:rPr lang="lt-LT" dirty="0" err="1"/>
              <a:t>Hiuigenso</a:t>
            </a:r>
            <a:r>
              <a:rPr lang="lt-LT" dirty="0"/>
              <a:t> ir </a:t>
            </a:r>
            <a:r>
              <a:rPr lang="lt-LT" dirty="0" err="1"/>
              <a:t>Frenelio</a:t>
            </a:r>
            <a:r>
              <a:rPr lang="lt-LT" dirty="0"/>
              <a:t> principu. Jis yra pagrindinis banginės optikos principas, kuris padeda nusakyti atstojamosios bangos intensyvumą įvairiomis </a:t>
            </a:r>
            <a:r>
              <a:rPr lang="lt-LT" dirty="0" smtClean="0"/>
              <a:t>kryptimis.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3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Koherentiniai</a:t>
            </a:r>
            <a:r>
              <a:rPr lang="lt-LT" dirty="0" smtClean="0"/>
              <a:t> šviesos šaltiniai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35700" y="1116205"/>
            <a:ext cx="8594183" cy="3697712"/>
          </a:xfrm>
        </p:spPr>
        <p:txBody>
          <a:bodyPr>
            <a:normAutofit/>
          </a:bodyPr>
          <a:lstStyle/>
          <a:p>
            <a:r>
              <a:rPr lang="lt-LT" dirty="0"/>
              <a:t> </a:t>
            </a:r>
            <a:r>
              <a:rPr lang="lt-LT" sz="1800" dirty="0"/>
              <a:t>Per stebėjimo trukmę dviejų virpesių pradinių fazių skirtumas yra pastovus (</a:t>
            </a:r>
            <a:r>
              <a:rPr lang="el-GR" sz="1800" dirty="0"/>
              <a:t>δ = </a:t>
            </a:r>
            <a:r>
              <a:rPr lang="lt-LT" sz="1800" dirty="0" err="1"/>
              <a:t>const</a:t>
            </a:r>
            <a:r>
              <a:rPr lang="lt-LT" sz="1800" dirty="0"/>
              <a:t>). Tokie virpesiai vadinami </a:t>
            </a:r>
            <a:r>
              <a:rPr lang="lt-LT" sz="1800" b="1" dirty="0" err="1"/>
              <a:t>koherentiniais</a:t>
            </a:r>
            <a:r>
              <a:rPr lang="lt-LT" sz="1800" dirty="0"/>
              <a:t>. </a:t>
            </a:r>
            <a:endParaRPr lang="lt-LT" sz="1800" dirty="0"/>
          </a:p>
          <a:p>
            <a:r>
              <a:rPr lang="lt-LT" sz="1800" dirty="0"/>
              <a:t>Dažniausiai </a:t>
            </a:r>
            <a:r>
              <a:rPr lang="lt-LT" sz="1800" dirty="0" err="1"/>
              <a:t>koherintinius</a:t>
            </a:r>
            <a:r>
              <a:rPr lang="lt-LT" sz="1800" dirty="0"/>
              <a:t> šaltinius gauname dviem būdais:</a:t>
            </a:r>
          </a:p>
          <a:p>
            <a:pPr marL="0" indent="0">
              <a:buNone/>
            </a:pPr>
            <a:r>
              <a:rPr lang="lt-LT" sz="1800" dirty="0"/>
              <a:t>      - Vienas – naudojamas Jungo bandyme. Sferinės bangos, einančios iš šaltinio S,  kelyje  pastatoma neskaidri diafragma su dviem plyšiais. Bangos taškai pasiekę šią pertvarą tampa antriniais </a:t>
            </a:r>
            <a:r>
              <a:rPr lang="lt-LT" sz="1800" dirty="0" err="1"/>
              <a:t>koherentiniais</a:t>
            </a:r>
            <a:r>
              <a:rPr lang="lt-LT" sz="1800" dirty="0"/>
              <a:t> bangų šaltiniais.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/>
              <a:t>     -   Kitas -  menamojo šaltinio S‘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/>
              <a:t>gavimas veidrodžio pagalba.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/>
              <a:t>Šaltiniai S ir S‘ yra </a:t>
            </a:r>
            <a:r>
              <a:rPr lang="lt-LT" sz="1800" dirty="0" err="1"/>
              <a:t>koherentiniai</a:t>
            </a:r>
            <a:r>
              <a:rPr lang="lt-LT" sz="1800" dirty="0"/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/>
              <a:t>Pav. pavaizduoti du spinduliai, kurie taške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/>
              <a:t>ekrane sukuria </a:t>
            </a:r>
            <a:r>
              <a:rPr lang="lt-LT" sz="1800" dirty="0" err="1"/>
              <a:t>interferencinį</a:t>
            </a:r>
            <a:r>
              <a:rPr lang="lt-LT" sz="1800" dirty="0"/>
              <a:t> vaizdą.</a:t>
            </a:r>
          </a:p>
          <a:p>
            <a:pPr marL="0" indent="0">
              <a:spcBef>
                <a:spcPts val="0"/>
              </a:spcBef>
              <a:buNone/>
            </a:pPr>
            <a:endParaRPr lang="lt-LT" sz="1800" dirty="0"/>
          </a:p>
          <a:p>
            <a:endParaRPr lang="lt-LT" sz="1800" dirty="0" err="1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92" y="2748705"/>
            <a:ext cx="4108229" cy="21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4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Interferencijos</a:t>
            </a:r>
            <a:r>
              <a:rPr lang="lt-LT" dirty="0" smtClean="0"/>
              <a:t> apibūdinimas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Dviejų arba daugiau bangų sudėtis, kai vienose erdvės srityse  visą laiką stebimas šviesos intensyvumo sustiprėjimas, o kitose susilpnėjimas vadinamas </a:t>
            </a:r>
            <a:r>
              <a:rPr lang="lt-LT" b="1" dirty="0" err="1" smtClean="0"/>
              <a:t>interferencija</a:t>
            </a:r>
            <a:r>
              <a:rPr lang="lt-LT" b="1" dirty="0" smtClean="0"/>
              <a:t>.</a:t>
            </a:r>
          </a:p>
          <a:p>
            <a:endParaRPr lang="en-US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87" y="2279451"/>
            <a:ext cx="2254177" cy="18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7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63" y="273845"/>
            <a:ext cx="5628611" cy="594417"/>
          </a:xfrm>
        </p:spPr>
        <p:txBody>
          <a:bodyPr/>
          <a:lstStyle/>
          <a:p>
            <a:r>
              <a:rPr lang="lt-LT" dirty="0" smtClean="0"/>
              <a:t>Jungo eksperimentas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3272" y="868261"/>
            <a:ext cx="7886700" cy="3263504"/>
          </a:xfrm>
        </p:spPr>
        <p:txBody>
          <a:bodyPr/>
          <a:lstStyle/>
          <a:p>
            <a:r>
              <a:rPr lang="lt-LT" sz="1800" dirty="0"/>
              <a:t>1801 </a:t>
            </a:r>
            <a:r>
              <a:rPr lang="lt-LT" sz="1800" dirty="0" err="1"/>
              <a:t>m.Tomas</a:t>
            </a:r>
            <a:r>
              <a:rPr lang="lt-LT" sz="1800" dirty="0"/>
              <a:t> Jungas ( </a:t>
            </a:r>
            <a:r>
              <a:rPr lang="lt-LT" sz="1800" dirty="0" err="1"/>
              <a:t>Youngas</a:t>
            </a:r>
            <a:r>
              <a:rPr lang="lt-LT" sz="1800" dirty="0"/>
              <a:t>) pateikė </a:t>
            </a:r>
            <a:r>
              <a:rPr lang="lt-LT" sz="1800" dirty="0"/>
              <a:t>keletą labai svarių įrodymų, patvirtinančių šviesos bangų modelį.</a:t>
            </a:r>
          </a:p>
          <a:p>
            <a:r>
              <a:rPr lang="lt-LT" sz="1800" dirty="0"/>
              <a:t>Prieš </a:t>
            </a:r>
            <a:r>
              <a:rPr lang="lt-LT" sz="1800" b="1" dirty="0" err="1"/>
              <a:t>monochromatinę</a:t>
            </a:r>
            <a:r>
              <a:rPr lang="lt-LT" sz="1800" dirty="0"/>
              <a:t> ( </a:t>
            </a:r>
            <a:r>
              <a:rPr lang="lt-LT" sz="1800" i="1" dirty="0"/>
              <a:t>vienos </a:t>
            </a:r>
            <a:r>
              <a:rPr lang="lt-LT" sz="1800" i="1" dirty="0"/>
              <a:t>spalvos</a:t>
            </a:r>
            <a:r>
              <a:rPr lang="lt-LT" sz="1800" dirty="0"/>
              <a:t>) </a:t>
            </a:r>
            <a:r>
              <a:rPr lang="lt-LT" sz="1800" dirty="0"/>
              <a:t>šviesą jis padėjo ekraną, kuriame buvo išpjauti du plyšiai.</a:t>
            </a:r>
          </a:p>
          <a:p>
            <a:r>
              <a:rPr lang="lt-LT" sz="1800" dirty="0"/>
              <a:t>Jungo eksperimento rezultatai turėtų skirtis</a:t>
            </a:r>
            <a:r>
              <a:rPr lang="lt-LT" sz="1800" dirty="0"/>
              <a:t>, jei šviesa yra banga ar dalelė.</a:t>
            </a:r>
          </a:p>
          <a:p>
            <a:r>
              <a:rPr lang="lt-LT" sz="1800" dirty="0"/>
              <a:t>Eksperimento rezultato spėjimas.</a:t>
            </a:r>
          </a:p>
          <a:p>
            <a:pPr marL="0" indent="0">
              <a:buNone/>
            </a:pPr>
            <a:r>
              <a:rPr lang="lt-LT" sz="1400" dirty="0"/>
              <a:t>Jei šviesa dalelių srautas tikėtinas rezultatas:                             Jei šviesa yra banga rezultatas būtų toks:</a:t>
            </a:r>
            <a:endParaRPr lang="lt-LT" sz="1400" dirty="0"/>
          </a:p>
          <a:p>
            <a:endParaRPr lang="en-US" sz="1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0" y="3191879"/>
            <a:ext cx="3250406" cy="162877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560" y="3124014"/>
            <a:ext cx="2178844" cy="17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63" y="273857"/>
            <a:ext cx="5628611" cy="538463"/>
          </a:xfrm>
        </p:spPr>
        <p:txBody>
          <a:bodyPr/>
          <a:lstStyle/>
          <a:p>
            <a:r>
              <a:rPr lang="lt-LT" dirty="0" smtClean="0"/>
              <a:t>Jungo eksperimentas</a:t>
            </a:r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1" y="922744"/>
            <a:ext cx="4063493" cy="2808509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01328" y="940042"/>
            <a:ext cx="3840234" cy="6732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chemeClr val="accent5">
                    <a:lumMod val="75000"/>
                  </a:schemeClr>
                </a:solidFill>
              </a:rPr>
              <a:t>Ekrane stebime šviesias ir tamsias juostas,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chemeClr val="accent5">
                    <a:lumMod val="75000"/>
                  </a:schemeClr>
                </a:solidFill>
              </a:rPr>
              <a:t> kurios atitinkamai nurodo didžiausią ir mažiausią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chemeClr val="accent5">
                    <a:lumMod val="75000"/>
                  </a:schemeClr>
                </a:solidFill>
              </a:rPr>
              <a:t> susidariusios bangos intensyvumą. 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344780" y="1741048"/>
            <a:ext cx="3753335" cy="11349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rgbClr val="4472C4">
                    <a:lumMod val="75000"/>
                  </a:srgbClr>
                </a:solidFill>
              </a:rPr>
              <a:t>Bangos intensyvumas skirtinguose ekrano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rgbClr val="4472C4">
                    <a:lumMod val="75000"/>
                  </a:srgbClr>
                </a:solidFill>
              </a:rPr>
              <a:t>taškuose bus skirtingas ir nustatomas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rgbClr val="4472C4">
                    <a:lumMod val="75000"/>
                  </a:srgbClr>
                </a:solidFill>
              </a:rPr>
              <a:t>pagal fazių, kuriomis bangos patenka į tam tikrą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rgbClr val="4472C4">
                    <a:lumMod val="75000"/>
                  </a:srgbClr>
                </a:solidFill>
              </a:rPr>
              <a:t>tašką, skirtumą (bangos intensyvumas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500" dirty="0">
                <a:solidFill>
                  <a:srgbClr val="4472C4">
                    <a:lumMod val="75000"/>
                  </a:srgbClr>
                </a:solidFill>
              </a:rPr>
              <a:t> yra proporcingas amplitudės kvadratui I ~ A</a:t>
            </a:r>
            <a:r>
              <a:rPr lang="lt-LT" altLang="en-US" sz="1500" baseline="30000" dirty="0">
                <a:solidFill>
                  <a:srgbClr val="4472C4">
                    <a:lumMod val="75000"/>
                  </a:srgbClr>
                </a:solidFill>
              </a:rPr>
              <a:t>2</a:t>
            </a:r>
            <a:r>
              <a:rPr lang="lt-LT" altLang="en-US" sz="1500" dirty="0">
                <a:solidFill>
                  <a:srgbClr val="4472C4">
                    <a:lumMod val="75000"/>
                  </a:srgbClr>
                </a:solidFill>
              </a:rPr>
              <a:t>)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4301328" y="3003727"/>
            <a:ext cx="4572000" cy="761747"/>
          </a:xfrm>
          <a:prstGeom prst="rect">
            <a:avLst/>
          </a:prstGeom>
        </p:spPr>
        <p:txBody>
          <a:bodyPr lIns="68561" tIns="34289" rIns="68561" bIns="34289">
            <a:spAutoFit/>
          </a:bodyPr>
          <a:lstStyle/>
          <a:p>
            <a:pPr defTabSz="685579"/>
            <a:r>
              <a:rPr lang="lt-LT" sz="1500" dirty="0">
                <a:solidFill>
                  <a:srgbClr val="4472C4">
                    <a:lumMod val="75000"/>
                  </a:srgbClr>
                </a:solidFill>
              </a:rPr>
              <a:t>Jei fazių skirtumas yra </a:t>
            </a:r>
            <a:r>
              <a:rPr lang="lt-LT" sz="1500" i="1" dirty="0">
                <a:solidFill>
                  <a:srgbClr val="4472C4">
                    <a:lumMod val="75000"/>
                  </a:srgbClr>
                </a:solidFill>
              </a:rPr>
              <a:t>∆</a:t>
            </a:r>
            <a:r>
              <a:rPr lang="lt-LT" sz="1500" i="1" dirty="0">
                <a:solidFill>
                  <a:srgbClr val="4472C4">
                    <a:lumMod val="75000"/>
                  </a:srgbClr>
                </a:solidFill>
                <a:sym typeface="Symbol" panose="05050102010706020507" pitchFamily="18" charset="2"/>
              </a:rPr>
              <a:t></a:t>
            </a:r>
            <a:r>
              <a:rPr lang="el-GR" sz="1500" i="1" dirty="0">
                <a:solidFill>
                  <a:srgbClr val="4472C4">
                    <a:lumMod val="75000"/>
                  </a:srgbClr>
                </a:solidFill>
              </a:rPr>
              <a:t> = ±2</a:t>
            </a:r>
            <a:r>
              <a:rPr lang="lt-LT" sz="1500" i="1" dirty="0">
                <a:solidFill>
                  <a:srgbClr val="4472C4">
                    <a:lumMod val="75000"/>
                  </a:srgbClr>
                </a:solidFill>
              </a:rPr>
              <a:t>k</a:t>
            </a:r>
            <a:r>
              <a:rPr lang="el-GR" sz="1500" i="1" dirty="0">
                <a:solidFill>
                  <a:srgbClr val="4472C4">
                    <a:lumMod val="75000"/>
                  </a:srgbClr>
                </a:solidFill>
                <a:sym typeface="Symbol" panose="05050102010706020507" pitchFamily="18" charset="2"/>
              </a:rPr>
              <a:t></a:t>
            </a:r>
            <a:r>
              <a:rPr lang="el-GR" sz="1500" dirty="0">
                <a:solidFill>
                  <a:srgbClr val="4472C4">
                    <a:lumMod val="75000"/>
                  </a:srgbClr>
                </a:solidFill>
              </a:rPr>
              <a:t>, </a:t>
            </a:r>
            <a:r>
              <a:rPr lang="lt-LT" sz="1500" dirty="0">
                <a:solidFill>
                  <a:srgbClr val="4472C4">
                    <a:lumMod val="75000"/>
                  </a:srgbClr>
                </a:solidFill>
              </a:rPr>
              <a:t>tai bangos amplitudė padidės bus </a:t>
            </a:r>
            <a:r>
              <a:rPr lang="lt-LT" sz="1500" dirty="0" err="1">
                <a:solidFill>
                  <a:srgbClr val="4472C4">
                    <a:lumMod val="75000"/>
                  </a:srgbClr>
                </a:solidFill>
              </a:rPr>
              <a:t>interferencijos</a:t>
            </a:r>
            <a:r>
              <a:rPr lang="lt-LT" sz="15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lt-LT" sz="1500" dirty="0" err="1">
                <a:solidFill>
                  <a:srgbClr val="4472C4">
                    <a:lumMod val="75000"/>
                  </a:srgbClr>
                </a:solidFill>
              </a:rPr>
              <a:t>max</a:t>
            </a:r>
            <a:r>
              <a:rPr lang="lt-LT" sz="1500" dirty="0">
                <a:solidFill>
                  <a:srgbClr val="4472C4">
                    <a:lumMod val="75000"/>
                  </a:srgbClr>
                </a:solidFill>
              </a:rPr>
              <a:t>, o jei </a:t>
            </a:r>
            <a:r>
              <a:rPr lang="lt-LT" sz="1500" i="1" dirty="0">
                <a:solidFill>
                  <a:srgbClr val="4472C4">
                    <a:lumMod val="75000"/>
                  </a:srgbClr>
                </a:solidFill>
              </a:rPr>
              <a:t>∆</a:t>
            </a:r>
            <a:r>
              <a:rPr lang="lt-LT" sz="1500" i="1" dirty="0">
                <a:solidFill>
                  <a:srgbClr val="4472C4">
                    <a:lumMod val="75000"/>
                  </a:srgbClr>
                </a:solidFill>
                <a:sym typeface="Symbol" panose="05050102010706020507" pitchFamily="18" charset="2"/>
              </a:rPr>
              <a:t></a:t>
            </a:r>
            <a:r>
              <a:rPr lang="el-GR" sz="1500" i="1" dirty="0">
                <a:solidFill>
                  <a:srgbClr val="4472C4">
                    <a:lumMod val="75000"/>
                  </a:srgbClr>
                </a:solidFill>
              </a:rPr>
              <a:t> = ±</a:t>
            </a:r>
            <a:r>
              <a:rPr lang="lt-LT" sz="1500" i="1" dirty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el-GR" sz="1500" i="1" dirty="0">
                <a:solidFill>
                  <a:srgbClr val="4472C4">
                    <a:lumMod val="75000"/>
                  </a:srgbClr>
                </a:solidFill>
              </a:rPr>
              <a:t>2</a:t>
            </a:r>
            <a:r>
              <a:rPr lang="lt-LT" sz="1500" i="1" dirty="0">
                <a:solidFill>
                  <a:srgbClr val="4472C4">
                    <a:lumMod val="75000"/>
                  </a:srgbClr>
                </a:solidFill>
              </a:rPr>
              <a:t>k +1)</a:t>
            </a:r>
            <a:r>
              <a:rPr lang="el-GR" sz="1500" i="1" dirty="0">
                <a:solidFill>
                  <a:srgbClr val="4472C4">
                    <a:lumMod val="75000"/>
                  </a:srgbClr>
                </a:solidFill>
                <a:sym typeface="Symbol" panose="05050102010706020507" pitchFamily="18" charset="2"/>
              </a:rPr>
              <a:t></a:t>
            </a:r>
            <a:r>
              <a:rPr lang="el-GR" sz="1500" dirty="0">
                <a:solidFill>
                  <a:srgbClr val="4472C4">
                    <a:lumMod val="75000"/>
                  </a:srgbClr>
                </a:solidFill>
              </a:rPr>
              <a:t>, – </a:t>
            </a:r>
            <a:r>
              <a:rPr lang="lt-LT" sz="1500" dirty="0">
                <a:solidFill>
                  <a:srgbClr val="4472C4">
                    <a:lumMod val="75000"/>
                  </a:srgbClr>
                </a:solidFill>
              </a:rPr>
              <a:t>amplitudė sumažės iki minimumo (k = 0, 1, 2, …).</a:t>
            </a:r>
            <a:endParaRPr lang="en-US" sz="15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27" y="3513370"/>
            <a:ext cx="1648961" cy="14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9" y="3492868"/>
            <a:ext cx="2600709" cy="1279649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5">
                    <a:lumMod val="75000"/>
                  </a:schemeClr>
                </a:solidFill>
              </a:rPr>
              <a:t>Aptarkime </a:t>
            </a:r>
            <a:r>
              <a:rPr lang="lt-LT" dirty="0">
                <a:solidFill>
                  <a:schemeClr val="accent5">
                    <a:lumMod val="75000"/>
                  </a:schemeClr>
                </a:solidFill>
              </a:rPr>
              <a:t>šviesos intensyvumo </a:t>
            </a:r>
            <a:r>
              <a:rPr lang="lt-LT" dirty="0" smtClean="0">
                <a:solidFill>
                  <a:schemeClr val="accent5">
                    <a:lumMod val="75000"/>
                  </a:schemeClr>
                </a:solidFill>
              </a:rPr>
              <a:t>pasiskirstymą </a:t>
            </a:r>
            <a:r>
              <a:rPr lang="lt-LT" dirty="0">
                <a:solidFill>
                  <a:schemeClr val="accent5">
                    <a:lumMod val="75000"/>
                  </a:schemeClr>
                </a:solidFill>
              </a:rPr>
              <a:t>įvykus </a:t>
            </a:r>
            <a:r>
              <a:rPr lang="lt-LT" dirty="0" err="1">
                <a:solidFill>
                  <a:schemeClr val="accent5">
                    <a:lumMod val="75000"/>
                  </a:schemeClr>
                </a:solidFill>
              </a:rPr>
              <a:t>interferencijai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 rotWithShape="1">
          <a:blip r:embed="rId4"/>
          <a:srcRect b="7407"/>
          <a:stretch/>
        </p:blipFill>
        <p:spPr>
          <a:xfrm>
            <a:off x="379898" y="1189141"/>
            <a:ext cx="2822601" cy="1256792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442956" y="1555423"/>
            <a:ext cx="4811812" cy="2377574"/>
          </a:xfrm>
          <a:prstGeom prst="rect">
            <a:avLst/>
          </a:prstGeom>
        </p:spPr>
        <p:txBody>
          <a:bodyPr wrap="square" lIns="68561" tIns="34289" rIns="68561" bIns="34289">
            <a:spAutoFit/>
          </a:bodyPr>
          <a:lstStyle/>
          <a:p>
            <a:pPr marL="257096" indent="-257096" defTabSz="685579">
              <a:buFont typeface="Arial" panose="020B0604020202020204" pitchFamily="34" charset="0"/>
              <a:buChar char="•"/>
            </a:pPr>
            <a:r>
              <a:rPr lang="lt-LT" sz="1500" dirty="0">
                <a:solidFill>
                  <a:srgbClr val="002060"/>
                </a:solidFill>
              </a:rPr>
              <a:t>Kadangi bangų eigos skirtumas </a:t>
            </a:r>
            <a:r>
              <a:rPr lang="lt-LT" sz="1500" dirty="0">
                <a:solidFill>
                  <a:srgbClr val="002060"/>
                </a:solidFill>
                <a:sym typeface="Symbol" panose="05050102010706020507" pitchFamily="18" charset="2"/>
              </a:rPr>
              <a:t>d </a:t>
            </a:r>
            <a:r>
              <a:rPr lang="lt-LT" sz="1500" dirty="0">
                <a:solidFill>
                  <a:srgbClr val="002060"/>
                </a:solidFill>
              </a:rPr>
              <a:t>yra labai mažas lyginant su keliu, kurį banga nueina iki ekrano, svyravimo amplitudės mažai skiriasi (A</a:t>
            </a:r>
            <a:r>
              <a:rPr lang="lt-LT" sz="1500" baseline="-25000" dirty="0">
                <a:solidFill>
                  <a:srgbClr val="002060"/>
                </a:solidFill>
              </a:rPr>
              <a:t>1</a:t>
            </a:r>
            <a:r>
              <a:rPr lang="lt-LT" sz="1500" dirty="0">
                <a:solidFill>
                  <a:srgbClr val="002060"/>
                </a:solidFill>
                <a:sym typeface="Symbol" panose="05050102010706020507" pitchFamily="18" charset="2"/>
              </a:rPr>
              <a:t></a:t>
            </a:r>
            <a:r>
              <a:rPr lang="lt-LT" sz="1500" dirty="0">
                <a:solidFill>
                  <a:srgbClr val="002060"/>
                </a:solidFill>
              </a:rPr>
              <a:t> A</a:t>
            </a:r>
            <a:r>
              <a:rPr lang="lt-LT" sz="1500" baseline="-25000" dirty="0">
                <a:solidFill>
                  <a:srgbClr val="002060"/>
                </a:solidFill>
              </a:rPr>
              <a:t>2</a:t>
            </a:r>
            <a:r>
              <a:rPr lang="lt-LT" sz="1500" dirty="0">
                <a:solidFill>
                  <a:srgbClr val="002060"/>
                </a:solidFill>
              </a:rPr>
              <a:t>). Jei intensyvumą kiekvienos bangos pasiekusios tašką  P žymėsime I</a:t>
            </a:r>
            <a:r>
              <a:rPr lang="lt-LT" sz="1500" baseline="-25000" dirty="0">
                <a:solidFill>
                  <a:srgbClr val="002060"/>
                </a:solidFill>
              </a:rPr>
              <a:t>0</a:t>
            </a:r>
            <a:r>
              <a:rPr lang="lt-LT" sz="1500" dirty="0">
                <a:solidFill>
                  <a:srgbClr val="002060"/>
                </a:solidFill>
              </a:rPr>
              <a:t> , tai skirtingose ekrano vietose šviesos intensyvumas kis nuo </a:t>
            </a:r>
            <a:r>
              <a:rPr lang="lt-LT" sz="1500" dirty="0" err="1">
                <a:solidFill>
                  <a:srgbClr val="002060"/>
                </a:solidFill>
              </a:rPr>
              <a:t>I</a:t>
            </a:r>
            <a:r>
              <a:rPr lang="lt-LT" sz="1500" baseline="-25000" dirty="0" err="1">
                <a:solidFill>
                  <a:srgbClr val="002060"/>
                </a:solidFill>
              </a:rPr>
              <a:t>max</a:t>
            </a:r>
            <a:r>
              <a:rPr lang="lt-LT" sz="1500" dirty="0">
                <a:solidFill>
                  <a:srgbClr val="002060"/>
                </a:solidFill>
              </a:rPr>
              <a:t> = 4I</a:t>
            </a:r>
            <a:r>
              <a:rPr lang="lt-LT" sz="1500" baseline="-25000" dirty="0">
                <a:solidFill>
                  <a:srgbClr val="002060"/>
                </a:solidFill>
              </a:rPr>
              <a:t>o</a:t>
            </a:r>
            <a:r>
              <a:rPr lang="lt-LT" sz="1500" dirty="0">
                <a:solidFill>
                  <a:srgbClr val="002060"/>
                </a:solidFill>
              </a:rPr>
              <a:t>  iki  </a:t>
            </a:r>
            <a:r>
              <a:rPr lang="lt-LT" sz="1500" dirty="0" err="1">
                <a:solidFill>
                  <a:srgbClr val="002060"/>
                </a:solidFill>
              </a:rPr>
              <a:t>I</a:t>
            </a:r>
            <a:r>
              <a:rPr lang="lt-LT" sz="1500" baseline="-25000" dirty="0" err="1">
                <a:solidFill>
                  <a:srgbClr val="002060"/>
                </a:solidFill>
              </a:rPr>
              <a:t>min</a:t>
            </a:r>
            <a:r>
              <a:rPr lang="lt-LT" sz="1500" dirty="0">
                <a:solidFill>
                  <a:srgbClr val="002060"/>
                </a:solidFill>
              </a:rPr>
              <a:t> = 0. </a:t>
            </a:r>
          </a:p>
          <a:p>
            <a:pPr marL="257096" indent="-257096" defTabSz="685579">
              <a:buFont typeface="Arial" panose="020B0604020202020204" pitchFamily="34" charset="0"/>
              <a:buChar char="•"/>
            </a:pPr>
            <a:r>
              <a:rPr lang="lt-LT" sz="1500" dirty="0">
                <a:solidFill>
                  <a:srgbClr val="002060"/>
                </a:solidFill>
              </a:rPr>
              <a:t>Jei dvi </a:t>
            </a:r>
            <a:r>
              <a:rPr lang="lt-LT" sz="1500" dirty="0" err="1">
                <a:solidFill>
                  <a:srgbClr val="002060"/>
                </a:solidFill>
              </a:rPr>
              <a:t>nekoherentinės</a:t>
            </a:r>
            <a:r>
              <a:rPr lang="lt-LT" sz="1500" dirty="0">
                <a:solidFill>
                  <a:srgbClr val="002060"/>
                </a:solidFill>
              </a:rPr>
              <a:t> bangos pasieks ekraną, tai atstojamasis intensyvumas bus visur vienodas ir lygus 2I</a:t>
            </a:r>
            <a:r>
              <a:rPr lang="lt-LT" sz="1500" baseline="-25000" dirty="0">
                <a:solidFill>
                  <a:srgbClr val="002060"/>
                </a:solidFill>
              </a:rPr>
              <a:t>0</a:t>
            </a:r>
            <a:r>
              <a:rPr lang="lt-LT" sz="1500" dirty="0">
                <a:solidFill>
                  <a:srgbClr val="002060"/>
                </a:solidFill>
              </a:rPr>
              <a:t> </a:t>
            </a:r>
            <a:endParaRPr lang="en-US" sz="1500" dirty="0">
              <a:solidFill>
                <a:srgbClr val="002060"/>
              </a:solidFill>
            </a:endParaRPr>
          </a:p>
          <a:p>
            <a:pPr marL="257096" indent="-257096" defTabSz="685579">
              <a:buFont typeface="Arial" panose="020B0604020202020204" pitchFamily="34" charset="0"/>
              <a:buChar char="•"/>
            </a:pPr>
            <a:endParaRPr lang="lt-LT" sz="1500" dirty="0">
              <a:solidFill>
                <a:srgbClr val="002060"/>
              </a:solidFill>
            </a:endParaRPr>
          </a:p>
          <a:p>
            <a:pPr defTabSz="685579"/>
            <a:endParaRPr lang="en-US" sz="15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447" y="4481920"/>
            <a:ext cx="366924" cy="196206"/>
          </a:xfrm>
          <a:prstGeom prst="rect">
            <a:avLst/>
          </a:prstGeom>
          <a:noFill/>
        </p:spPr>
        <p:txBody>
          <a:bodyPr wrap="none" lIns="68561" tIns="34289" rIns="68561" bIns="34289" rtlCol="0">
            <a:spAutoFit/>
          </a:bodyPr>
          <a:lstStyle/>
          <a:p>
            <a:pPr defTabSz="685579"/>
            <a:r>
              <a:rPr lang="lt-LT" sz="800" dirty="0" err="1">
                <a:solidFill>
                  <a:prstClr val="black"/>
                </a:solidFill>
              </a:rPr>
              <a:t>dsin</a:t>
            </a:r>
            <a:r>
              <a:rPr lang="lt-LT" sz="800" dirty="0">
                <a:solidFill>
                  <a:prstClr val="black"/>
                </a:solidFill>
                <a:sym typeface="Symbol" panose="05050102010706020507" pitchFamily="18" charset="2"/>
              </a:rPr>
              <a:t>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35" y="2445931"/>
            <a:ext cx="1864124" cy="12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325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DB6EE6D9-028A-45D5-9422-A4860ED52B54}"/>
</file>

<file path=customXml/itemProps2.xml><?xml version="1.0" encoding="utf-8"?>
<ds:datastoreItem xmlns:ds="http://schemas.openxmlformats.org/officeDocument/2006/customXml" ds:itemID="{09D131FD-77F0-4F78-BD45-65C41457896E}"/>
</file>

<file path=customXml/itemProps3.xml><?xml version="1.0" encoding="utf-8"?>
<ds:datastoreItem xmlns:ds="http://schemas.openxmlformats.org/officeDocument/2006/customXml" ds:itemID="{EC96B494-F187-4128-A147-638A5017A9A6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882</Words>
  <Application>Microsoft Office PowerPoint</Application>
  <PresentationFormat>On-screen Show (16:9)</PresentationFormat>
  <Paragraphs>104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Simple Light</vt:lpstr>
      <vt:lpstr>Šviesos interferencijos reiškinys</vt:lpstr>
      <vt:lpstr>Prisiminkime mechaninių bangų interferencijos reiškinį</vt:lpstr>
      <vt:lpstr>Hiugenso principas</vt:lpstr>
      <vt:lpstr>Frenelio - Huygenso principas</vt:lpstr>
      <vt:lpstr>Koherentiniai šviesos šaltiniai</vt:lpstr>
      <vt:lpstr>Interferencijos apibūdinimas</vt:lpstr>
      <vt:lpstr>Jungo eksperimentas</vt:lpstr>
      <vt:lpstr>Jungo eksperimentas</vt:lpstr>
      <vt:lpstr>Aptarkime šviesos intensyvumo pasiskirstymą įvykus interferencijai</vt:lpstr>
      <vt:lpstr>Pasitikrinkite</vt:lpstr>
      <vt:lpstr>Interferencijos maksimumo ir minimumo sąlygos</vt:lpstr>
      <vt:lpstr>Pasitikrinkite</vt:lpstr>
      <vt:lpstr>Išspręskime uždavinį</vt:lpstr>
      <vt:lpstr>Išspręskime uždavinį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Šviesos interferencijos reiškinys</dc:title>
  <dc:creator>Windows User</dc:creator>
  <cp:lastModifiedBy>Windows User</cp:lastModifiedBy>
  <cp:revision>2</cp:revision>
  <dcterms:created xsi:type="dcterms:W3CDTF">2024-09-08T17:42:34Z</dcterms:created>
  <dcterms:modified xsi:type="dcterms:W3CDTF">2024-09-08T17:57:42Z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