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65" r:id="rId3"/>
    <p:sldId id="266" r:id="rId4"/>
    <p:sldId id="261" r:id="rId5"/>
    <p:sldId id="260" r:id="rId6"/>
    <p:sldId id="267" r:id="rId7"/>
    <p:sldId id="258" r:id="rId8"/>
    <p:sldId id="268" r:id="rId9"/>
    <p:sldId id="269" r:id="rId10"/>
    <p:sldId id="270" r:id="rId11"/>
    <p:sldId id="271" r:id="rId12"/>
    <p:sldId id="272" r:id="rId13"/>
    <p:sldId id="259" r:id="rId14"/>
    <p:sldId id="262" r:id="rId15"/>
    <p:sldId id="274" r:id="rId16"/>
    <p:sldId id="275" r:id="rId17"/>
    <p:sldId id="263" r:id="rId18"/>
    <p:sldId id="273"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8" autoAdjust="0"/>
  </p:normalViewPr>
  <p:slideViewPr>
    <p:cSldViewPr snapToGrid="0">
      <p:cViewPr>
        <p:scale>
          <a:sx n="119" d="100"/>
          <a:sy n="119" d="100"/>
        </p:scale>
        <p:origin x="-120" y="-7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7125-272B-4C5F-972D-AF3ADA51B6B5}" type="datetimeFigureOut">
              <a:rPr lang="en-US" smtClean="0"/>
              <a:t>9/4/2024</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3835-78B3-4323-82A0-52399AD10A80}" type="slidenum">
              <a:rPr lang="en-US" smtClean="0"/>
              <a:t>‹#›</a:t>
            </a:fld>
            <a:endParaRPr lang="en-US"/>
          </a:p>
        </p:txBody>
      </p:sp>
    </p:spTree>
    <p:extLst>
      <p:ext uri="{BB962C8B-B14F-4D97-AF65-F5344CB8AC3E}">
        <p14:creationId xmlns:p14="http://schemas.microsoft.com/office/powerpoint/2010/main" val="208950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/www.vle.lt/straipsnis/vienspalve-sviesa/</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solidFill>
                  <a:prstClr val="black"/>
                </a:solidFill>
              </a:rPr>
              <a:pPr/>
              <a:t>2</a:t>
            </a:fld>
            <a:endParaRPr lang="lt-LT">
              <a:solidFill>
                <a:prstClr val="black"/>
              </a:solidFill>
            </a:endParaRPr>
          </a:p>
        </p:txBody>
      </p:sp>
    </p:spTree>
    <p:extLst>
      <p:ext uri="{BB962C8B-B14F-4D97-AF65-F5344CB8AC3E}">
        <p14:creationId xmlns:p14="http://schemas.microsoft.com/office/powerpoint/2010/main" val="303373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https://www.vle.lt/straipsnis/sviesos-difrakcija/</a:t>
            </a:r>
            <a:endParaRPr lang="en-US" dirty="0"/>
          </a:p>
        </p:txBody>
      </p:sp>
      <p:sp>
        <p:nvSpPr>
          <p:cNvPr id="4" name="Skaidrės numerio vietos rezervavimo ženklas 3"/>
          <p:cNvSpPr>
            <a:spLocks noGrp="1"/>
          </p:cNvSpPr>
          <p:nvPr>
            <p:ph type="sldNum" sz="quarter" idx="10"/>
          </p:nvPr>
        </p:nvSpPr>
        <p:spPr/>
        <p:txBody>
          <a:bodyPr/>
          <a:lstStyle/>
          <a:p>
            <a:fld id="{41BB3835-78B3-4323-82A0-52399AD10A80}" type="slidenum">
              <a:rPr lang="en-US" smtClean="0"/>
              <a:t>3</a:t>
            </a:fld>
            <a:endParaRPr lang="en-US"/>
          </a:p>
        </p:txBody>
      </p:sp>
    </p:spTree>
    <p:extLst>
      <p:ext uri="{BB962C8B-B14F-4D97-AF65-F5344CB8AC3E}">
        <p14:creationId xmlns:p14="http://schemas.microsoft.com/office/powerpoint/2010/main" val="196959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https://micro.magnet.fsu.edu/primer/java/scienceopticsu/diffraction/basicdiffraction/index.html</a:t>
            </a:r>
            <a:endParaRPr lang="en-US" dirty="0"/>
          </a:p>
        </p:txBody>
      </p:sp>
      <p:sp>
        <p:nvSpPr>
          <p:cNvPr id="4" name="Skaidrės numerio vietos rezervavimo ženklas 3"/>
          <p:cNvSpPr>
            <a:spLocks noGrp="1"/>
          </p:cNvSpPr>
          <p:nvPr>
            <p:ph type="sldNum" sz="quarter" idx="10"/>
          </p:nvPr>
        </p:nvSpPr>
        <p:spPr/>
        <p:txBody>
          <a:bodyPr/>
          <a:lstStyle/>
          <a:p>
            <a:fld id="{41BB3835-78B3-4323-82A0-52399AD10A80}" type="slidenum">
              <a:rPr lang="en-US" smtClean="0"/>
              <a:t>4</a:t>
            </a:fld>
            <a:endParaRPr lang="en-US"/>
          </a:p>
        </p:txBody>
      </p:sp>
    </p:spTree>
    <p:extLst>
      <p:ext uri="{BB962C8B-B14F-4D97-AF65-F5344CB8AC3E}">
        <p14:creationId xmlns:p14="http://schemas.microsoft.com/office/powerpoint/2010/main" val="20837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https://www.siyavula.com/read/za/physical-sciences/grade-11/2d-and-3d-wavefronts/06-2d-and-3d-wavefronts-05</a:t>
            </a:r>
            <a:endParaRPr lang="en-US" dirty="0"/>
          </a:p>
        </p:txBody>
      </p:sp>
      <p:sp>
        <p:nvSpPr>
          <p:cNvPr id="4" name="Skaidrės numerio vietos rezervavimo ženklas 3"/>
          <p:cNvSpPr>
            <a:spLocks noGrp="1"/>
          </p:cNvSpPr>
          <p:nvPr>
            <p:ph type="sldNum" sz="quarter" idx="10"/>
          </p:nvPr>
        </p:nvSpPr>
        <p:spPr/>
        <p:txBody>
          <a:bodyPr/>
          <a:lstStyle/>
          <a:p>
            <a:fld id="{41BB3835-78B3-4323-82A0-52399AD10A80}" type="slidenum">
              <a:rPr lang="en-US" smtClean="0"/>
              <a:t>6</a:t>
            </a:fld>
            <a:endParaRPr lang="en-US"/>
          </a:p>
        </p:txBody>
      </p:sp>
    </p:spTree>
    <p:extLst>
      <p:ext uri="{BB962C8B-B14F-4D97-AF65-F5344CB8AC3E}">
        <p14:creationId xmlns:p14="http://schemas.microsoft.com/office/powerpoint/2010/main" val="292788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chrome-extension://mhnlakgilnojmhinhkckjpncpbhabphi/pages/pdf/web/viewer.html?file=https%3A%2F%2Fwww.olimpas.lt%2Fkonspektai%2Foptika_5sk.pdf</a:t>
            </a:r>
            <a:endParaRPr lang="lt-LT" dirty="0"/>
          </a:p>
        </p:txBody>
      </p:sp>
      <p:sp>
        <p:nvSpPr>
          <p:cNvPr id="4" name="Slide Number Placeholder 3"/>
          <p:cNvSpPr>
            <a:spLocks noGrp="1"/>
          </p:cNvSpPr>
          <p:nvPr>
            <p:ph type="sldNum" sz="quarter" idx="10"/>
          </p:nvPr>
        </p:nvSpPr>
        <p:spPr/>
        <p:txBody>
          <a:bodyPr/>
          <a:lstStyle/>
          <a:p>
            <a:fld id="{41BB3835-78B3-4323-82A0-52399AD10A80}" type="slidenum">
              <a:rPr lang="en-US" smtClean="0"/>
              <a:t>7</a:t>
            </a:fld>
            <a:endParaRPr lang="en-US"/>
          </a:p>
        </p:txBody>
      </p:sp>
    </p:spTree>
    <p:extLst>
      <p:ext uri="{BB962C8B-B14F-4D97-AF65-F5344CB8AC3E}">
        <p14:creationId xmlns:p14="http://schemas.microsoft.com/office/powerpoint/2010/main" val="398710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chrome-extension://mhnlakgilnojmhinhkckjpncpbhabphi/pages/pdf/web/viewer.html?file=https%3A%2F%2Fwww.olimpas.lt%2Fkonspektai%2Foptika_5sk.pdf</a:t>
            </a:r>
            <a:endParaRPr lang="lt-LT" dirty="0"/>
          </a:p>
        </p:txBody>
      </p:sp>
      <p:sp>
        <p:nvSpPr>
          <p:cNvPr id="4" name="Slide Number Placeholder 3"/>
          <p:cNvSpPr>
            <a:spLocks noGrp="1"/>
          </p:cNvSpPr>
          <p:nvPr>
            <p:ph type="sldNum" sz="quarter" idx="10"/>
          </p:nvPr>
        </p:nvSpPr>
        <p:spPr/>
        <p:txBody>
          <a:bodyPr/>
          <a:lstStyle/>
          <a:p>
            <a:fld id="{41BB3835-78B3-4323-82A0-52399AD10A80}" type="slidenum">
              <a:rPr lang="en-US" smtClean="0"/>
              <a:t>8</a:t>
            </a:fld>
            <a:endParaRPr lang="en-US"/>
          </a:p>
        </p:txBody>
      </p:sp>
    </p:spTree>
    <p:extLst>
      <p:ext uri="{BB962C8B-B14F-4D97-AF65-F5344CB8AC3E}">
        <p14:creationId xmlns:p14="http://schemas.microsoft.com/office/powerpoint/2010/main" val="160264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chrome-extension://mhnlakgilnojmhinhkckjpncpbhabphi/pages/pdf/web/viewer.html?file=https%3A%2F%2Fwww.olimpas.lt%2Fkonspektai%2Foptika_5sk.pdf</a:t>
            </a:r>
            <a:endParaRPr lang="lt-LT" dirty="0"/>
          </a:p>
        </p:txBody>
      </p:sp>
      <p:sp>
        <p:nvSpPr>
          <p:cNvPr id="4" name="Slide Number Placeholder 3"/>
          <p:cNvSpPr>
            <a:spLocks noGrp="1"/>
          </p:cNvSpPr>
          <p:nvPr>
            <p:ph type="sldNum" sz="quarter" idx="10"/>
          </p:nvPr>
        </p:nvSpPr>
        <p:spPr/>
        <p:txBody>
          <a:bodyPr/>
          <a:lstStyle/>
          <a:p>
            <a:fld id="{41BB3835-78B3-4323-82A0-52399AD10A80}" type="slidenum">
              <a:rPr lang="en-US" smtClean="0"/>
              <a:t>9</a:t>
            </a:fld>
            <a:endParaRPr lang="en-US"/>
          </a:p>
        </p:txBody>
      </p:sp>
    </p:spTree>
    <p:extLst>
      <p:ext uri="{BB962C8B-B14F-4D97-AF65-F5344CB8AC3E}">
        <p14:creationId xmlns:p14="http://schemas.microsoft.com/office/powerpoint/2010/main" val="66322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https://pressbooks.bccampus.ca/collegephysics/chapter/single-slit-diffraction/</a:t>
            </a:r>
            <a:endParaRPr lang="en-US" dirty="0"/>
          </a:p>
        </p:txBody>
      </p:sp>
      <p:sp>
        <p:nvSpPr>
          <p:cNvPr id="4" name="Skaidrės numerio vietos rezervavimo ženklas 3"/>
          <p:cNvSpPr>
            <a:spLocks noGrp="1"/>
          </p:cNvSpPr>
          <p:nvPr>
            <p:ph type="sldNum" sz="quarter" idx="10"/>
          </p:nvPr>
        </p:nvSpPr>
        <p:spPr/>
        <p:txBody>
          <a:bodyPr/>
          <a:lstStyle/>
          <a:p>
            <a:fld id="{41BB3835-78B3-4323-82A0-52399AD10A80}" type="slidenum">
              <a:rPr lang="en-US" smtClean="0"/>
              <a:t>12</a:t>
            </a:fld>
            <a:endParaRPr lang="en-US"/>
          </a:p>
        </p:txBody>
      </p:sp>
    </p:spTree>
    <p:extLst>
      <p:ext uri="{BB962C8B-B14F-4D97-AF65-F5344CB8AC3E}">
        <p14:creationId xmlns:p14="http://schemas.microsoft.com/office/powerpoint/2010/main" val="15728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https://www.cyberphysics.co.uk/topics/light/A_level/slits.htm</a:t>
            </a:r>
            <a:endParaRPr lang="en-US" dirty="0"/>
          </a:p>
        </p:txBody>
      </p:sp>
      <p:sp>
        <p:nvSpPr>
          <p:cNvPr id="4" name="Skaidrės numerio vietos rezervavimo ženklas 3"/>
          <p:cNvSpPr>
            <a:spLocks noGrp="1"/>
          </p:cNvSpPr>
          <p:nvPr>
            <p:ph type="sldNum" sz="quarter" idx="10"/>
          </p:nvPr>
        </p:nvSpPr>
        <p:spPr/>
        <p:txBody>
          <a:bodyPr/>
          <a:lstStyle/>
          <a:p>
            <a:fld id="{41BB3835-78B3-4323-82A0-52399AD10A80}" type="slidenum">
              <a:rPr lang="en-US" smtClean="0"/>
              <a:t>13</a:t>
            </a:fld>
            <a:endParaRPr lang="en-US"/>
          </a:p>
        </p:txBody>
      </p:sp>
    </p:spTree>
    <p:extLst>
      <p:ext uri="{BB962C8B-B14F-4D97-AF65-F5344CB8AC3E}">
        <p14:creationId xmlns:p14="http://schemas.microsoft.com/office/powerpoint/2010/main" val="394918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a:p>
        </p:txBody>
      </p:sp>
      <p:sp>
        <p:nvSpPr>
          <p:cNvPr id="4" name="Datos vietos rezervavimo ženklas 3"/>
          <p:cNvSpPr>
            <a:spLocks noGrp="1"/>
          </p:cNvSpPr>
          <p:nvPr>
            <p:ph type="dt" sz="half" idx="10"/>
          </p:nvPr>
        </p:nvSpPr>
        <p:spPr/>
        <p:txBody>
          <a:bodyPr/>
          <a:lstStyle/>
          <a:p>
            <a:fld id="{81364E4D-A4BC-4636-A681-15748E5EE7FB}" type="datetimeFigureOut">
              <a:rPr lang="en-US" smtClean="0"/>
              <a:t>9/4/2024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191088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81364E4D-A4BC-4636-A681-15748E5EE7FB}" type="datetimeFigureOut">
              <a:rPr lang="en-US" smtClean="0"/>
              <a:t>9/4/2024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218528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81364E4D-A4BC-4636-A681-15748E5EE7FB}" type="datetimeFigureOut">
              <a:rPr lang="en-US" smtClean="0"/>
              <a:t>9/4/2024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237575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5659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40777730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solidFill>
                  <a:prstClr val="black">
                    <a:tint val="75000"/>
                  </a:prstClr>
                </a:solidFill>
              </a:rPr>
              <a:pPr/>
              <a:t>9/4/2024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132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81364E4D-A4BC-4636-A681-15748E5EE7FB}" type="datetimeFigureOut">
              <a:rPr lang="en-US" smtClean="0"/>
              <a:t>9/4/2024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129520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81364E4D-A4BC-4636-A681-15748E5EE7FB}" type="datetimeFigureOut">
              <a:rPr lang="en-US" smtClean="0"/>
              <a:t>9/4/2024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273515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Datos vietos rezervavimo ženklas 4"/>
          <p:cNvSpPr>
            <a:spLocks noGrp="1"/>
          </p:cNvSpPr>
          <p:nvPr>
            <p:ph type="dt" sz="half" idx="10"/>
          </p:nvPr>
        </p:nvSpPr>
        <p:spPr/>
        <p:txBody>
          <a:bodyPr/>
          <a:lstStyle/>
          <a:p>
            <a:fld id="{81364E4D-A4BC-4636-A681-15748E5EE7FB}" type="datetimeFigureOut">
              <a:rPr lang="en-US" smtClean="0"/>
              <a:t>9/4/2024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249022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7" name="Datos vietos rezervavimo ženklas 6"/>
          <p:cNvSpPr>
            <a:spLocks noGrp="1"/>
          </p:cNvSpPr>
          <p:nvPr>
            <p:ph type="dt" sz="half" idx="10"/>
          </p:nvPr>
        </p:nvSpPr>
        <p:spPr/>
        <p:txBody>
          <a:bodyPr/>
          <a:lstStyle/>
          <a:p>
            <a:fld id="{81364E4D-A4BC-4636-A681-15748E5EE7FB}" type="datetimeFigureOut">
              <a:rPr lang="en-US" smtClean="0"/>
              <a:t>9/4/2024</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41881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81364E4D-A4BC-4636-A681-15748E5EE7FB}" type="datetimeFigureOut">
              <a:rPr lang="en-US" smtClean="0"/>
              <a:t>9/4/2024</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77290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1364E4D-A4BC-4636-A681-15748E5EE7FB}" type="datetimeFigureOut">
              <a:rPr lang="en-US" smtClean="0"/>
              <a:t>9/4/2024</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248165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81364E4D-A4BC-4636-A681-15748E5EE7FB}" type="datetimeFigureOut">
              <a:rPr lang="en-US" smtClean="0"/>
              <a:t>9/4/2024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146190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81364E4D-A4BC-4636-A681-15748E5EE7FB}" type="datetimeFigureOut">
              <a:rPr lang="en-US" smtClean="0"/>
              <a:t>9/4/2024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E547AB71-146D-4C14-AB5E-058E224BB3EF}" type="slidenum">
              <a:rPr lang="en-US" smtClean="0"/>
              <a:t>‹#›</a:t>
            </a:fld>
            <a:endParaRPr lang="en-US"/>
          </a:p>
        </p:txBody>
      </p:sp>
    </p:spTree>
    <p:extLst>
      <p:ext uri="{BB962C8B-B14F-4D97-AF65-F5344CB8AC3E}">
        <p14:creationId xmlns:p14="http://schemas.microsoft.com/office/powerpoint/2010/main" val="229252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64E4D-A4BC-4636-A681-15748E5EE7FB}" type="datetimeFigureOut">
              <a:rPr lang="en-US" smtClean="0"/>
              <a:t>9/4/2024</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7AB71-146D-4C14-AB5E-058E224BB3EF}" type="slidenum">
              <a:rPr lang="en-US" smtClean="0"/>
              <a:t>‹#›</a:t>
            </a:fld>
            <a:endParaRPr lang="en-US"/>
          </a:p>
        </p:txBody>
      </p:sp>
    </p:spTree>
    <p:extLst>
      <p:ext uri="{BB962C8B-B14F-4D97-AF65-F5344CB8AC3E}">
        <p14:creationId xmlns:p14="http://schemas.microsoft.com/office/powerpoint/2010/main" val="3328752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solidFill>
                  <a:prstClr val="black">
                    <a:tint val="75000"/>
                  </a:prstClr>
                </a:solidFill>
              </a:rPr>
              <a:pPr/>
              <a:t>9/4/2024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145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youtube.com/watch?v=JqSm-gI6opo"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walter-fendt.de/html5/phen/singleslit_en.htm"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icro.magnet.fsu.edu/primer/java/scienceopticsu/diffraction/basicdiffraction/index.html"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37" y="2243185"/>
            <a:ext cx="11333285" cy="1763812"/>
          </a:xfrm>
        </p:spPr>
        <p:txBody>
          <a:bodyPr>
            <a:normAutofit/>
          </a:bodyPr>
          <a:lstStyle/>
          <a:p>
            <a:r>
              <a:rPr lang="lt-LT" sz="6700" b="1" dirty="0" smtClean="0">
                <a:solidFill>
                  <a:schemeClr val="accent1">
                    <a:lumMod val="50000"/>
                  </a:schemeClr>
                </a:solidFill>
              </a:rPr>
              <a:t>Šviesos </a:t>
            </a:r>
            <a:r>
              <a:rPr lang="lt-LT" sz="6700" b="1" dirty="0">
                <a:solidFill>
                  <a:schemeClr val="accent1">
                    <a:lumMod val="50000"/>
                  </a:schemeClr>
                </a:solidFill>
              </a:rPr>
              <a:t>difrakcija pro vieną </a:t>
            </a:r>
            <a:r>
              <a:rPr lang="lt-LT" sz="6700" b="1" dirty="0" smtClean="0">
                <a:solidFill>
                  <a:schemeClr val="accent1">
                    <a:lumMod val="50000"/>
                  </a:schemeClr>
                </a:solidFill>
              </a:rPr>
              <a:t>plyšį</a:t>
            </a:r>
            <a:r>
              <a:rPr lang="lt-LT" sz="8000" b="1" dirty="0" smtClean="0">
                <a:solidFill>
                  <a:schemeClr val="accent1">
                    <a:lumMod val="50000"/>
                  </a:schemeClr>
                </a:solidFill>
              </a:rPr>
              <a:t/>
            </a:r>
            <a:br>
              <a:rPr lang="lt-LT" sz="8000" b="1" dirty="0" smtClean="0">
                <a:solidFill>
                  <a:schemeClr val="accent1">
                    <a:lumMod val="50000"/>
                  </a:schemeClr>
                </a:solidFill>
              </a:rPr>
            </a:br>
            <a:r>
              <a:rPr lang="lt-LT" sz="4000" dirty="0" smtClean="0">
                <a:solidFill>
                  <a:schemeClr val="accent1">
                    <a:lumMod val="50000"/>
                  </a:schemeClr>
                </a:solidFill>
              </a:rPr>
              <a:t>IV gimn. kl.</a:t>
            </a:r>
            <a:endParaRPr lang="en-US" sz="4000"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normAutofit fontScale="70000" lnSpcReduction="20000"/>
          </a:bodyPr>
          <a:lstStyle/>
          <a:p>
            <a:r>
              <a:rPr lang="lt-LT" sz="3600" b="1" dirty="0" smtClean="0">
                <a:solidFill>
                  <a:schemeClr val="accent1">
                    <a:lumMod val="50000"/>
                  </a:schemeClr>
                </a:solidFill>
              </a:rPr>
              <a:t>BP: </a:t>
            </a:r>
            <a:r>
              <a:rPr lang="lt-LT" sz="3600" dirty="0" smtClean="0">
                <a:solidFill>
                  <a:schemeClr val="accent1">
                    <a:lumMod val="50000"/>
                  </a:schemeClr>
                </a:solidFill>
              </a:rPr>
              <a:t>Nagrinėjama </a:t>
            </a:r>
            <a:r>
              <a:rPr lang="lt-LT" sz="3600" dirty="0">
                <a:solidFill>
                  <a:schemeClr val="accent1">
                    <a:lumMod val="50000"/>
                  </a:schemeClr>
                </a:solidFill>
              </a:rPr>
              <a:t>monochromatinės ir baltos šviesos difrakcija pro vieną plyšį ir mokomasi nustatyti kampinį nuokrypį tarp centrinio ir pirmojo maksimumų, nurodomas jo ryšys su plyšio pločiu ir krintančios šviesos bangos ilgiu. Tyrinėjant aiškinamasi, kaip regimosios šviesos užlinkimo kampas priklauso nuo bangos ilgio.</a:t>
            </a:r>
            <a:endParaRPr lang="en-US" sz="3600"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18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Difrakcija pro vieną plyšį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5670" y="1873751"/>
            <a:ext cx="373127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62527" y="2160946"/>
            <a:ext cx="6096000" cy="2246769"/>
          </a:xfrm>
          <a:prstGeom prst="rect">
            <a:avLst/>
          </a:prstGeom>
        </p:spPr>
        <p:txBody>
          <a:bodyPr>
            <a:spAutoFit/>
          </a:bodyPr>
          <a:lstStyle/>
          <a:p>
            <a:r>
              <a:rPr lang="lt-LT" sz="2800" dirty="0" smtClean="0">
                <a:solidFill>
                  <a:schemeClr val="accent1">
                    <a:lumMod val="50000"/>
                  </a:schemeClr>
                </a:solidFill>
              </a:rPr>
              <a:t>Suskirstykime </a:t>
            </a:r>
            <a:r>
              <a:rPr lang="lt-LT" sz="2800" dirty="0">
                <a:solidFill>
                  <a:schemeClr val="accent1">
                    <a:lumMod val="50000"/>
                  </a:schemeClr>
                </a:solidFill>
              </a:rPr>
              <a:t>atvirą bangos paviršiaus </a:t>
            </a:r>
            <a:r>
              <a:rPr lang="lt-LT" sz="2800" dirty="0" smtClean="0">
                <a:solidFill>
                  <a:schemeClr val="accent1">
                    <a:lumMod val="50000"/>
                  </a:schemeClr>
                </a:solidFill>
              </a:rPr>
              <a:t>dalį (AC) į </a:t>
            </a:r>
            <a:r>
              <a:rPr lang="lt-LT" sz="2800" dirty="0">
                <a:solidFill>
                  <a:schemeClr val="accent1">
                    <a:lumMod val="50000"/>
                  </a:schemeClr>
                </a:solidFill>
              </a:rPr>
              <a:t>zonas – vienodo pločio siauras juosteles, lygiagrečias </a:t>
            </a:r>
            <a:r>
              <a:rPr lang="lt-LT" sz="2800" dirty="0" smtClean="0">
                <a:solidFill>
                  <a:schemeClr val="accent1">
                    <a:lumMod val="50000"/>
                  </a:schemeClr>
                </a:solidFill>
              </a:rPr>
              <a:t>su plyšio kraštais (AF, FC). </a:t>
            </a:r>
            <a:r>
              <a:rPr lang="lt-LT" sz="2800" dirty="0">
                <a:solidFill>
                  <a:schemeClr val="accent1">
                    <a:lumMod val="50000"/>
                  </a:schemeClr>
                </a:solidFill>
              </a:rPr>
              <a:t>Kiekviena šių zonų nagrinėjama kaip į </a:t>
            </a:r>
            <a:r>
              <a:rPr lang="lt-LT" sz="2800" dirty="0" smtClean="0">
                <a:solidFill>
                  <a:schemeClr val="accent1">
                    <a:lumMod val="50000"/>
                  </a:schemeClr>
                </a:solidFill>
              </a:rPr>
              <a:t>tašką </a:t>
            </a:r>
            <a:r>
              <a:rPr lang="lt-LT" sz="2800" dirty="0">
                <a:solidFill>
                  <a:srgbClr val="5B9BD5">
                    <a:lumMod val="50000"/>
                  </a:srgbClr>
                </a:solidFill>
              </a:rPr>
              <a:t>B</a:t>
            </a:r>
            <a:r>
              <a:rPr lang="el-GR" sz="2800" baseline="-25000" dirty="0">
                <a:solidFill>
                  <a:srgbClr val="5B9BD5">
                    <a:lumMod val="50000"/>
                  </a:srgbClr>
                </a:solidFill>
                <a:latin typeface="Georgia"/>
              </a:rPr>
              <a:t>φ</a:t>
            </a:r>
            <a:r>
              <a:rPr lang="el-GR" sz="2800" dirty="0" smtClean="0">
                <a:solidFill>
                  <a:schemeClr val="accent1">
                    <a:lumMod val="50000"/>
                  </a:schemeClr>
                </a:solidFill>
              </a:rPr>
              <a:t> </a:t>
            </a:r>
            <a:r>
              <a:rPr lang="lt-LT" sz="2800" dirty="0">
                <a:solidFill>
                  <a:schemeClr val="accent1">
                    <a:lumMod val="50000"/>
                  </a:schemeClr>
                </a:solidFill>
              </a:rPr>
              <a:t>ateinančių bangų šaltinis. </a:t>
            </a:r>
          </a:p>
        </p:txBody>
      </p:sp>
    </p:spTree>
    <p:extLst>
      <p:ext uri="{BB962C8B-B14F-4D97-AF65-F5344CB8AC3E}">
        <p14:creationId xmlns:p14="http://schemas.microsoft.com/office/powerpoint/2010/main" val="121103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Difrakcija pro vieną plyšį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7096" y="1825625"/>
                <a:ext cx="6705600" cy="4351338"/>
              </a:xfrm>
            </p:spPr>
            <p:txBody>
              <a:bodyPr>
                <a:normAutofit fontScale="92500" lnSpcReduction="20000"/>
              </a:bodyPr>
              <a:lstStyle/>
              <a:p>
                <a:r>
                  <a:rPr lang="lt-LT" dirty="0" smtClean="0"/>
                  <a:t>Maksimumų ir minimumų padėtys ekrane priklauso </a:t>
                </a:r>
                <a:r>
                  <a:rPr lang="lt-LT" dirty="0"/>
                  <a:t>nuo bangos ilgio</a:t>
                </a:r>
                <a:r>
                  <a:rPr lang="lt-LT" dirty="0" smtClean="0"/>
                  <a:t>.</a:t>
                </a:r>
              </a:p>
              <a:p>
                <a:r>
                  <a:rPr lang="lt-LT" dirty="0" smtClean="0"/>
                  <a:t>Iš išraiškos </a:t>
                </a:r>
                <a14:m>
                  <m:oMath xmlns:m="http://schemas.openxmlformats.org/officeDocument/2006/math">
                    <m:r>
                      <a:rPr lang="lt-LT" b="0" i="1" smtClean="0">
                        <a:latin typeface="Cambria Math"/>
                      </a:rPr>
                      <m:t>𝑏</m:t>
                    </m:r>
                    <m:func>
                      <m:funcPr>
                        <m:ctrlPr>
                          <a:rPr lang="lt-LT" b="0" i="1" smtClean="0">
                            <a:latin typeface="Cambria Math"/>
                          </a:rPr>
                        </m:ctrlPr>
                      </m:funcPr>
                      <m:fName>
                        <m:r>
                          <m:rPr>
                            <m:sty m:val="p"/>
                          </m:rPr>
                          <a:rPr lang="lt-LT" b="0" i="0" smtClean="0">
                            <a:latin typeface="Cambria Math"/>
                          </a:rPr>
                          <m:t>sin</m:t>
                        </m:r>
                      </m:fName>
                      <m:e>
                        <m:r>
                          <a:rPr lang="lt-LT" b="0" i="1" smtClean="0">
                            <a:latin typeface="Cambria Math"/>
                            <a:ea typeface="Cambria Math"/>
                          </a:rPr>
                          <m:t>𝜑</m:t>
                        </m:r>
                      </m:e>
                    </m:func>
                    <m:r>
                      <a:rPr lang="lt-LT" b="0" i="1" smtClean="0">
                        <a:latin typeface="Cambria Math"/>
                        <a:ea typeface="Cambria Math"/>
                      </a:rPr>
                      <m:t>=±</m:t>
                    </m:r>
                    <m:r>
                      <a:rPr lang="lt-LT" b="0" i="1" smtClean="0">
                        <a:latin typeface="Cambria Math"/>
                        <a:ea typeface="Cambria Math"/>
                      </a:rPr>
                      <m:t>𝑚</m:t>
                    </m:r>
                    <m:r>
                      <a:rPr lang="lt-LT" b="0" i="1" smtClean="0">
                        <a:latin typeface="Cambria Math"/>
                        <a:ea typeface="Cambria Math"/>
                      </a:rPr>
                      <m:t>𝜆</m:t>
                    </m:r>
                  </m:oMath>
                </a14:m>
                <a:r>
                  <a:rPr lang="lt-LT" dirty="0" smtClean="0"/>
                  <a:t> išplaukia</a:t>
                </a:r>
                <a:r>
                  <a:rPr lang="lt-LT" dirty="0"/>
                  <a:t>, </a:t>
                </a:r>
                <a:r>
                  <a:rPr lang="lt-LT" dirty="0" smtClean="0"/>
                  <a:t>kad atstumas </a:t>
                </a:r>
                <a:r>
                  <a:rPr lang="lt-LT" dirty="0"/>
                  <a:t>nuo difrakcinio vaizdo centro iki </a:t>
                </a:r>
                <a:r>
                  <a:rPr lang="lt-LT" dirty="0" smtClean="0"/>
                  <a:t>minimumų </a:t>
                </a:r>
                <a:r>
                  <a:rPr lang="lt-LT" dirty="0"/>
                  <a:t>didėja mažėjant plyšio pločiui b, (</a:t>
                </a:r>
                <a:r>
                  <a:rPr lang="lt-LT" dirty="0" smtClean="0"/>
                  <a:t>siaurėjant </a:t>
                </a:r>
                <a:r>
                  <a:rPr lang="lt-LT" dirty="0"/>
                  <a:t>plyšiui </a:t>
                </a:r>
                <a:r>
                  <a:rPr lang="lt-LT" dirty="0" smtClean="0"/>
                  <a:t>centrinis </a:t>
                </a:r>
                <a:r>
                  <a:rPr lang="lt-LT" dirty="0"/>
                  <a:t>maksimumas plečiasi</a:t>
                </a:r>
                <a:r>
                  <a:rPr lang="lt-LT" dirty="0" smtClean="0"/>
                  <a:t>).</a:t>
                </a:r>
              </a:p>
              <a:p>
                <a:r>
                  <a:rPr lang="lt-LT" dirty="0" smtClean="0"/>
                  <a:t>Kai </a:t>
                </a:r>
                <a:r>
                  <a:rPr lang="lt-LT" dirty="0"/>
                  <a:t>b </a:t>
                </a:r>
                <a:r>
                  <a:rPr lang="lt-LT" dirty="0" smtClean="0"/>
                  <a:t>≈ </a:t>
                </a:r>
                <a:r>
                  <a:rPr lang="el-GR" dirty="0" smtClean="0"/>
                  <a:t>λ</a:t>
                </a:r>
                <a:r>
                  <a:rPr lang="el-GR" dirty="0"/>
                  <a:t>, </a:t>
                </a:r>
                <a:r>
                  <a:rPr lang="lt-LT" dirty="0"/>
                  <a:t>tai </a:t>
                </a:r>
                <a:r>
                  <a:rPr lang="lt-LT" dirty="0" smtClean="0"/>
                  <a:t>sin </a:t>
                </a:r>
                <a:r>
                  <a:rPr lang="el-GR" dirty="0">
                    <a:latin typeface="Georgia"/>
                  </a:rPr>
                  <a:t>φ</a:t>
                </a:r>
                <a:r>
                  <a:rPr lang="el-GR" dirty="0" smtClean="0"/>
                  <a:t> </a:t>
                </a:r>
                <a:r>
                  <a:rPr lang="el-GR" dirty="0"/>
                  <a:t>≈ 1 </a:t>
                </a:r>
                <a:r>
                  <a:rPr lang="lt-LT" dirty="0" smtClean="0"/>
                  <a:t>ir </a:t>
                </a:r>
                <a:r>
                  <a:rPr lang="el-GR" dirty="0" smtClean="0">
                    <a:latin typeface="Georgia"/>
                  </a:rPr>
                  <a:t>φ</a:t>
                </a:r>
                <a:r>
                  <a:rPr lang="el-GR" dirty="0" smtClean="0"/>
                  <a:t> </a:t>
                </a:r>
                <a:r>
                  <a:rPr lang="el-GR" dirty="0"/>
                  <a:t>≈ π/2, </a:t>
                </a:r>
                <a:r>
                  <a:rPr lang="lt-LT" dirty="0" smtClean="0"/>
                  <a:t>tai yra pirmasis minimumas </a:t>
                </a:r>
                <a:r>
                  <a:rPr lang="lt-LT" dirty="0"/>
                  <a:t>paslenka į begalinio ekrano kraštą</a:t>
                </a:r>
                <a:r>
                  <a:rPr lang="lt-LT" dirty="0" smtClean="0"/>
                  <a:t>.</a:t>
                </a:r>
              </a:p>
              <a:p>
                <a:r>
                  <a:rPr lang="lt-LT" dirty="0" smtClean="0"/>
                  <a:t>Tolesnis </a:t>
                </a:r>
                <a:r>
                  <a:rPr lang="lt-LT" dirty="0"/>
                  <a:t>plyšio siaurinimas praranda prasmę</a:t>
                </a:r>
                <a:r>
                  <a:rPr lang="lt-LT" dirty="0" smtClean="0"/>
                  <a:t>, nes </a:t>
                </a:r>
                <a:r>
                  <a:rPr lang="lt-LT" dirty="0"/>
                  <a:t>tada matomas tik monotoniškas </a:t>
                </a:r>
                <a:r>
                  <a:rPr lang="lt-LT" dirty="0" smtClean="0"/>
                  <a:t>apšvietos mažėjimas </a:t>
                </a:r>
                <a:r>
                  <a:rPr lang="lt-LT" dirty="0"/>
                  <a:t>visame ekrane.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7096" y="1825625"/>
                <a:ext cx="6705600" cy="4351338"/>
              </a:xfrm>
              <a:blipFill rotWithShape="1">
                <a:blip r:embed="rId2"/>
                <a:stretch>
                  <a:fillRect l="-1364" t="-3501" r="-818"/>
                </a:stretch>
              </a:blipFill>
            </p:spPr>
            <p:txBody>
              <a:bodyPr/>
              <a:lstStyle/>
              <a:p>
                <a:r>
                  <a:rPr lang="lt-LT">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16" y="1090863"/>
            <a:ext cx="4957606" cy="402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8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Pavadinimas 1"/>
              <p:cNvSpPr>
                <a:spLocks noGrp="1"/>
              </p:cNvSpPr>
              <p:nvPr>
                <p:ph type="title"/>
              </p:nvPr>
            </p:nvSpPr>
            <p:spPr>
              <a:xfrm>
                <a:off x="5233738" y="5338177"/>
                <a:ext cx="5578641" cy="1325563"/>
              </a:xfrm>
              <a:ln>
                <a:solidFill>
                  <a:schemeClr val="tx1"/>
                </a:solidFill>
              </a:ln>
            </p:spPr>
            <p:txBody>
              <a:bodyPr>
                <a:normAutofit/>
              </a:bodyPr>
              <a:lstStyle/>
              <a:p>
                <a:r>
                  <a:rPr lang="lt-LT" sz="3200" i="1" dirty="0" smtClean="0"/>
                  <a:t>sin</a:t>
                </a:r>
                <a:r>
                  <a:rPr lang="lt-LT" sz="3200" i="1" dirty="0" smtClean="0">
                    <a:sym typeface="Symbol" panose="05050102010706020507" pitchFamily="18" charset="2"/>
                  </a:rPr>
                  <a:t>   </a:t>
                </a:r>
                <a14:m>
                  <m:oMath xmlns:m="http://schemas.openxmlformats.org/officeDocument/2006/math">
                    <m:f>
                      <m:fPr>
                        <m:ctrlPr>
                          <a:rPr lang="lt-LT" sz="3200" i="1" smtClean="0">
                            <a:latin typeface="Cambria Math"/>
                            <a:sym typeface="Symbol" panose="05050102010706020507" pitchFamily="18" charset="2"/>
                          </a:rPr>
                        </m:ctrlPr>
                      </m:fPr>
                      <m:num>
                        <m:r>
                          <a:rPr lang="lt-LT" sz="3200" b="0" i="1" smtClean="0">
                            <a:latin typeface="Cambria Math"/>
                            <a:sym typeface="Symbol" panose="05050102010706020507" pitchFamily="18" charset="2"/>
                          </a:rPr>
                          <m:t>𝑚</m:t>
                        </m:r>
                      </m:num>
                      <m:den>
                        <m:r>
                          <a:rPr lang="lt-LT" sz="3200" b="0" i="1" smtClean="0">
                            <a:latin typeface="Cambria Math" panose="02040503050406030204" pitchFamily="18" charset="0"/>
                            <a:sym typeface="Symbol" panose="05050102010706020507" pitchFamily="18" charset="2"/>
                          </a:rPr>
                          <m:t>𝐷</m:t>
                        </m:r>
                      </m:den>
                    </m:f>
                  </m:oMath>
                </a14:m>
                <a:r>
                  <a:rPr lang="lt-LT" sz="3200" i="1" dirty="0" smtClean="0"/>
                  <a:t>, čia </a:t>
                </a:r>
                <a:r>
                  <a:rPr lang="lt-LT" sz="3200" i="1" dirty="0" smtClean="0"/>
                  <a:t>m </a:t>
                </a:r>
                <a:r>
                  <a:rPr lang="lt-LT" sz="3200" i="1" dirty="0" smtClean="0">
                    <a:sym typeface="Symbol" panose="05050102010706020507" pitchFamily="18" charset="2"/>
                  </a:rPr>
                  <a:t> 0,  1,  2,  3</a:t>
                </a:r>
                <a:endParaRPr lang="en-US" sz="3200" i="1" dirty="0"/>
              </a:p>
            </p:txBody>
          </p:sp>
        </mc:Choice>
        <mc:Fallback>
          <p:sp>
            <p:nvSpPr>
              <p:cNvPr id="2" name="Pavadinimas 1"/>
              <p:cNvSpPr>
                <a:spLocks noGrp="1" noRot="1" noChangeAspect="1" noMove="1" noResize="1" noEditPoints="1" noAdjustHandles="1" noChangeArrowheads="1" noChangeShapeType="1" noTextEdit="1"/>
              </p:cNvSpPr>
              <p:nvPr>
                <p:ph type="title"/>
              </p:nvPr>
            </p:nvSpPr>
            <p:spPr>
              <a:xfrm>
                <a:off x="5233738" y="5338177"/>
                <a:ext cx="5578641" cy="1325563"/>
              </a:xfrm>
              <a:blipFill rotWithShape="1">
                <a:blip r:embed="rId3"/>
                <a:stretch>
                  <a:fillRect l="-2726"/>
                </a:stretch>
              </a:blipFill>
              <a:ln>
                <a:solidFill>
                  <a:schemeClr val="tx1"/>
                </a:solidFill>
              </a:ln>
            </p:spPr>
            <p:txBody>
              <a:bodyPr/>
              <a:lstStyle/>
              <a:p>
                <a:r>
                  <a:rPr lang="lt-LT">
                    <a:noFill/>
                  </a:rPr>
                  <a:t> </a:t>
                </a:r>
              </a:p>
            </p:txBody>
          </p:sp>
        </mc:Fallback>
      </mc:AlternateContent>
      <p:pic>
        <p:nvPicPr>
          <p:cNvPr id="5" name="Turinio vietos rezervavimo ženklas 4"/>
          <p:cNvPicPr>
            <a:picLocks noGrp="1" noChangeAspect="1"/>
          </p:cNvPicPr>
          <p:nvPr>
            <p:ph idx="1"/>
          </p:nvPr>
        </p:nvPicPr>
        <p:blipFill>
          <a:blip r:embed="rId4"/>
          <a:stretch>
            <a:fillRect/>
          </a:stretch>
        </p:blipFill>
        <p:spPr>
          <a:xfrm>
            <a:off x="5478379" y="1705308"/>
            <a:ext cx="5398857" cy="3327559"/>
          </a:xfrm>
          <a:prstGeom prst="rect">
            <a:avLst/>
          </a:prstGeom>
        </p:spPr>
      </p:pic>
      <p:pic>
        <p:nvPicPr>
          <p:cNvPr id="6" name="Paveikslėlis 5"/>
          <p:cNvPicPr>
            <a:picLocks noChangeAspect="1"/>
          </p:cNvPicPr>
          <p:nvPr/>
        </p:nvPicPr>
        <p:blipFill>
          <a:blip r:embed="rId5"/>
          <a:stretch>
            <a:fillRect/>
          </a:stretch>
        </p:blipFill>
        <p:spPr>
          <a:xfrm>
            <a:off x="191251" y="154656"/>
            <a:ext cx="4600575" cy="6257925"/>
          </a:xfrm>
          <a:prstGeom prst="rect">
            <a:avLst/>
          </a:prstGeom>
        </p:spPr>
      </p:pic>
      <p:sp>
        <p:nvSpPr>
          <p:cNvPr id="7" name="TextBox 6"/>
          <p:cNvSpPr txBox="1"/>
          <p:nvPr/>
        </p:nvSpPr>
        <p:spPr>
          <a:xfrm>
            <a:off x="3032562" y="3608613"/>
            <a:ext cx="878132" cy="253094"/>
          </a:xfrm>
          <a:prstGeom prst="rect">
            <a:avLst/>
          </a:prstGeom>
          <a:solidFill>
            <a:schemeClr val="bg1"/>
          </a:solidFill>
        </p:spPr>
        <p:txBody>
          <a:bodyPr wrap="square" rtlCol="0">
            <a:spAutoFit/>
          </a:bodyPr>
          <a:lstStyle/>
          <a:p>
            <a:r>
              <a:rPr lang="lt-LT" sz="1000" dirty="0" smtClean="0"/>
              <a:t>Minimumas</a:t>
            </a:r>
            <a:endParaRPr lang="en-US" sz="1000" dirty="0"/>
          </a:p>
        </p:txBody>
      </p:sp>
      <p:sp>
        <p:nvSpPr>
          <p:cNvPr id="9" name="TextBox 8"/>
          <p:cNvSpPr txBox="1"/>
          <p:nvPr/>
        </p:nvSpPr>
        <p:spPr>
          <a:xfrm>
            <a:off x="3032562" y="6238194"/>
            <a:ext cx="878132" cy="253094"/>
          </a:xfrm>
          <a:prstGeom prst="rect">
            <a:avLst/>
          </a:prstGeom>
          <a:solidFill>
            <a:schemeClr val="bg1"/>
          </a:solidFill>
        </p:spPr>
        <p:txBody>
          <a:bodyPr wrap="square" rtlCol="0">
            <a:spAutoFit/>
          </a:bodyPr>
          <a:lstStyle/>
          <a:p>
            <a:r>
              <a:rPr lang="lt-LT" sz="1000" dirty="0" smtClean="0"/>
              <a:t>Minimumas</a:t>
            </a:r>
            <a:endParaRPr lang="en-US" sz="1000" dirty="0"/>
          </a:p>
        </p:txBody>
      </p:sp>
      <p:sp>
        <p:nvSpPr>
          <p:cNvPr id="12" name="TextBox 11"/>
          <p:cNvSpPr txBox="1"/>
          <p:nvPr/>
        </p:nvSpPr>
        <p:spPr>
          <a:xfrm>
            <a:off x="1439375" y="3615486"/>
            <a:ext cx="878132" cy="246221"/>
          </a:xfrm>
          <a:prstGeom prst="rect">
            <a:avLst/>
          </a:prstGeom>
          <a:solidFill>
            <a:schemeClr val="bg1"/>
          </a:solidFill>
        </p:spPr>
        <p:txBody>
          <a:bodyPr wrap="square" rtlCol="0">
            <a:spAutoFit/>
          </a:bodyPr>
          <a:lstStyle/>
          <a:p>
            <a:r>
              <a:rPr lang="lt-LT" sz="1000" dirty="0" smtClean="0"/>
              <a:t>Maksimumas</a:t>
            </a:r>
            <a:endParaRPr lang="en-US" sz="1000" dirty="0"/>
          </a:p>
        </p:txBody>
      </p:sp>
      <p:sp>
        <p:nvSpPr>
          <p:cNvPr id="13" name="TextBox 12"/>
          <p:cNvSpPr txBox="1"/>
          <p:nvPr/>
        </p:nvSpPr>
        <p:spPr>
          <a:xfrm>
            <a:off x="1439375" y="6238194"/>
            <a:ext cx="878132" cy="246221"/>
          </a:xfrm>
          <a:prstGeom prst="rect">
            <a:avLst/>
          </a:prstGeom>
          <a:solidFill>
            <a:schemeClr val="bg1"/>
          </a:solidFill>
        </p:spPr>
        <p:txBody>
          <a:bodyPr wrap="square" rtlCol="0">
            <a:spAutoFit/>
          </a:bodyPr>
          <a:lstStyle/>
          <a:p>
            <a:r>
              <a:rPr lang="lt-LT" sz="1000" dirty="0" smtClean="0"/>
              <a:t>Maksimumas</a:t>
            </a:r>
            <a:endParaRPr lang="en-US" sz="1000" dirty="0"/>
          </a:p>
        </p:txBody>
      </p:sp>
      <p:sp>
        <p:nvSpPr>
          <p:cNvPr id="14" name="TextBox 13"/>
          <p:cNvSpPr txBox="1"/>
          <p:nvPr/>
        </p:nvSpPr>
        <p:spPr>
          <a:xfrm>
            <a:off x="4918195" y="1037377"/>
            <a:ext cx="7051289" cy="461665"/>
          </a:xfrm>
          <a:prstGeom prst="rect">
            <a:avLst/>
          </a:prstGeom>
          <a:noFill/>
        </p:spPr>
        <p:txBody>
          <a:bodyPr wrap="none" rtlCol="0">
            <a:spAutoFit/>
          </a:bodyPr>
          <a:lstStyle/>
          <a:p>
            <a:r>
              <a:rPr lang="lt-LT" sz="2400" dirty="0" smtClean="0">
                <a:solidFill>
                  <a:schemeClr val="accent1">
                    <a:lumMod val="50000"/>
                  </a:schemeClr>
                </a:solidFill>
              </a:rPr>
              <a:t>Difrakcinio vaizdo </a:t>
            </a:r>
            <a:r>
              <a:rPr lang="lt-LT" sz="2400" b="1" dirty="0" err="1" smtClean="0">
                <a:solidFill>
                  <a:schemeClr val="accent1">
                    <a:lumMod val="50000"/>
                  </a:schemeClr>
                </a:solidFill>
              </a:rPr>
              <a:t>minimumai</a:t>
            </a:r>
            <a:r>
              <a:rPr lang="lt-LT" sz="2400" dirty="0" smtClean="0">
                <a:solidFill>
                  <a:schemeClr val="accent1">
                    <a:lumMod val="50000"/>
                  </a:schemeClr>
                </a:solidFill>
              </a:rPr>
              <a:t>  matomi tokiais kampais </a:t>
            </a:r>
            <a:endParaRPr lang="en-US" sz="2400" dirty="0">
              <a:solidFill>
                <a:schemeClr val="accent1">
                  <a:lumMod val="50000"/>
                </a:schemeClr>
              </a:solidFill>
            </a:endParaRPr>
          </a:p>
        </p:txBody>
      </p:sp>
    </p:spTree>
    <p:extLst>
      <p:ext uri="{BB962C8B-B14F-4D97-AF65-F5344CB8AC3E}">
        <p14:creationId xmlns:p14="http://schemas.microsoft.com/office/powerpoint/2010/main" val="151152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dirty="0" err="1" smtClean="0"/>
              <a:t>Monochromatinės</a:t>
            </a:r>
            <a:r>
              <a:rPr lang="lt-LT" sz="3200" dirty="0" smtClean="0"/>
              <a:t> ir baltos šviesos difrakcija nuo vieno plyšio</a:t>
            </a:r>
            <a:endParaRPr lang="en-US" sz="3200" dirty="0"/>
          </a:p>
        </p:txBody>
      </p:sp>
      <p:pic>
        <p:nvPicPr>
          <p:cNvPr id="1026" name="Picture 2" descr="https://www.cyberphysics.co.uk/graphics/photos/waves/diffraction/slit1.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4413" y="1817604"/>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6689556" y="2324362"/>
            <a:ext cx="5045244" cy="3416320"/>
          </a:xfrm>
          <a:prstGeom prst="rect">
            <a:avLst/>
          </a:prstGeom>
        </p:spPr>
        <p:txBody>
          <a:bodyPr wrap="square">
            <a:spAutoFit/>
          </a:bodyPr>
          <a:lstStyle/>
          <a:p>
            <a:r>
              <a:rPr lang="lt-LT" sz="2400" b="1" dirty="0">
                <a:solidFill>
                  <a:schemeClr val="accent1">
                    <a:lumMod val="50000"/>
                  </a:schemeClr>
                </a:solidFill>
                <a:latin typeface="Cambria" panose="02040503050406030204" pitchFamily="18" charset="0"/>
                <a:ea typeface="Cambria" panose="02040503050406030204" pitchFamily="18" charset="0"/>
              </a:rPr>
              <a:t>Viršutiniame paveikslėlyje</a:t>
            </a:r>
            <a:r>
              <a:rPr lang="lt-LT" sz="2400" dirty="0">
                <a:solidFill>
                  <a:schemeClr val="accent1">
                    <a:lumMod val="50000"/>
                  </a:schemeClr>
                </a:solidFill>
                <a:latin typeface="Cambria" panose="02040503050406030204" pitchFamily="18" charset="0"/>
                <a:ea typeface="Cambria" panose="02040503050406030204" pitchFamily="18" charset="0"/>
              </a:rPr>
              <a:t> rodoma vienspalvė šviesa, </a:t>
            </a:r>
            <a:endParaRPr lang="lt-LT" sz="2400" dirty="0" smtClean="0">
              <a:solidFill>
                <a:schemeClr val="accent1">
                  <a:lumMod val="50000"/>
                </a:schemeClr>
              </a:solidFill>
              <a:latin typeface="Cambria" panose="02040503050406030204" pitchFamily="18" charset="0"/>
              <a:ea typeface="Cambria" panose="02040503050406030204" pitchFamily="18" charset="0"/>
            </a:endParaRPr>
          </a:p>
          <a:p>
            <a:r>
              <a:rPr lang="lt-LT" sz="2400" b="1" dirty="0" smtClean="0">
                <a:solidFill>
                  <a:schemeClr val="accent1">
                    <a:lumMod val="50000"/>
                  </a:schemeClr>
                </a:solidFill>
                <a:latin typeface="Cambria" panose="02040503050406030204" pitchFamily="18" charset="0"/>
                <a:ea typeface="Cambria" panose="02040503050406030204" pitchFamily="18" charset="0"/>
              </a:rPr>
              <a:t>apatiniame</a:t>
            </a:r>
            <a:r>
              <a:rPr lang="lt-LT" sz="2400" dirty="0">
                <a:solidFill>
                  <a:schemeClr val="accent1">
                    <a:lumMod val="50000"/>
                  </a:schemeClr>
                </a:solidFill>
                <a:latin typeface="Cambria" panose="02040503050406030204" pitchFamily="18" charset="0"/>
                <a:ea typeface="Cambria" panose="02040503050406030204" pitchFamily="18" charset="0"/>
              </a:rPr>
              <a:t> – balta </a:t>
            </a:r>
            <a:r>
              <a:rPr lang="lt-LT" sz="2400" dirty="0" smtClean="0">
                <a:solidFill>
                  <a:schemeClr val="accent1">
                    <a:lumMod val="50000"/>
                  </a:schemeClr>
                </a:solidFill>
                <a:latin typeface="Cambria" panose="02040503050406030204" pitchFamily="18" charset="0"/>
                <a:ea typeface="Cambria" panose="02040503050406030204" pitchFamily="18" charset="0"/>
              </a:rPr>
              <a:t>šviesa.</a:t>
            </a:r>
          </a:p>
          <a:p>
            <a:r>
              <a:rPr lang="lt-LT" sz="2400" dirty="0" smtClean="0">
                <a:solidFill>
                  <a:schemeClr val="accent1">
                    <a:lumMod val="50000"/>
                  </a:schemeClr>
                </a:solidFill>
                <a:latin typeface="Cambria" panose="02040503050406030204" pitchFamily="18" charset="0"/>
                <a:ea typeface="Cambria" panose="02040503050406030204" pitchFamily="18" charset="0"/>
              </a:rPr>
              <a:t>Stebime</a:t>
            </a:r>
            <a:r>
              <a:rPr lang="lt-LT" sz="2400" dirty="0" smtClean="0">
                <a:solidFill>
                  <a:schemeClr val="accent1">
                    <a:lumMod val="50000"/>
                  </a:schemeClr>
                </a:solidFill>
                <a:latin typeface="Cambria" panose="02040503050406030204" pitchFamily="18" charset="0"/>
                <a:ea typeface="Cambria" panose="02040503050406030204" pitchFamily="18" charset="0"/>
              </a:rPr>
              <a:t>, kad labiausiai </a:t>
            </a:r>
            <a:r>
              <a:rPr lang="lt-LT" sz="2400" dirty="0">
                <a:solidFill>
                  <a:schemeClr val="accent1">
                    <a:lumMod val="50000"/>
                  </a:schemeClr>
                </a:solidFill>
                <a:latin typeface="Cambria" panose="02040503050406030204" pitchFamily="18" charset="0"/>
                <a:ea typeface="Cambria" panose="02040503050406030204" pitchFamily="18" charset="0"/>
              </a:rPr>
              <a:t>išsisklaido </a:t>
            </a:r>
            <a:r>
              <a:rPr lang="lt-LT" sz="2400" dirty="0" smtClean="0">
                <a:solidFill>
                  <a:schemeClr val="accent1">
                    <a:lumMod val="50000"/>
                  </a:schemeClr>
                </a:solidFill>
                <a:latin typeface="Cambria" panose="02040503050406030204" pitchFamily="18" charset="0"/>
                <a:ea typeface="Cambria" panose="02040503050406030204" pitchFamily="18" charset="0"/>
              </a:rPr>
              <a:t>raudonoji šviesa, mažiausiai </a:t>
            </a:r>
            <a:r>
              <a:rPr lang="lt-LT" sz="2400" dirty="0" smtClean="0">
                <a:solidFill>
                  <a:schemeClr val="accent1">
                    <a:lumMod val="50000"/>
                  </a:schemeClr>
                </a:solidFill>
                <a:latin typeface="Cambria" panose="02040503050406030204" pitchFamily="18" charset="0"/>
                <a:ea typeface="Cambria" panose="02040503050406030204" pitchFamily="18" charset="0"/>
              </a:rPr>
              <a:t>violetinė.</a:t>
            </a:r>
          </a:p>
          <a:p>
            <a:r>
              <a:rPr lang="lt-LT" sz="2400" dirty="0" smtClean="0">
                <a:solidFill>
                  <a:schemeClr val="accent1">
                    <a:lumMod val="50000"/>
                  </a:schemeClr>
                </a:solidFill>
                <a:latin typeface="Cambria" panose="02040503050406030204" pitchFamily="18" charset="0"/>
                <a:ea typeface="Cambria" panose="02040503050406030204" pitchFamily="18" charset="0"/>
              </a:rPr>
              <a:t>Centrinis </a:t>
            </a:r>
            <a:r>
              <a:rPr lang="lt-LT" sz="2400" dirty="0" smtClean="0">
                <a:solidFill>
                  <a:schemeClr val="accent1">
                    <a:lumMod val="50000"/>
                  </a:schemeClr>
                </a:solidFill>
                <a:latin typeface="Cambria" panose="02040503050406030204" pitchFamily="18" charset="0"/>
                <a:ea typeface="Cambria" panose="02040503050406030204" pitchFamily="18" charset="0"/>
              </a:rPr>
              <a:t>maksimumas (nulinės eilės)  </a:t>
            </a:r>
            <a:r>
              <a:rPr lang="lt-LT" sz="2400" dirty="0">
                <a:solidFill>
                  <a:schemeClr val="accent1">
                    <a:lumMod val="50000"/>
                  </a:schemeClr>
                </a:solidFill>
                <a:latin typeface="Cambria" panose="02040503050406030204" pitchFamily="18" charset="0"/>
                <a:ea typeface="Cambria" panose="02040503050406030204" pitchFamily="18" charset="0"/>
              </a:rPr>
              <a:t>yra baltas, nes </a:t>
            </a:r>
            <a:r>
              <a:rPr lang="lt-LT" sz="2400" dirty="0" smtClean="0">
                <a:solidFill>
                  <a:schemeClr val="accent1">
                    <a:lumMod val="50000"/>
                  </a:schemeClr>
                </a:solidFill>
                <a:latin typeface="Cambria" panose="02040503050406030204" pitchFamily="18" charset="0"/>
                <a:ea typeface="Cambria" panose="02040503050406030204" pitchFamily="18" charset="0"/>
              </a:rPr>
              <a:t>visų bangos ilgų šviesa yra </a:t>
            </a:r>
            <a:r>
              <a:rPr lang="lt-LT" sz="2400" dirty="0">
                <a:solidFill>
                  <a:schemeClr val="accent1">
                    <a:lumMod val="50000"/>
                  </a:schemeClr>
                </a:solidFill>
                <a:latin typeface="Cambria" panose="02040503050406030204" pitchFamily="18" charset="0"/>
                <a:ea typeface="Cambria" panose="02040503050406030204" pitchFamily="18" charset="0"/>
              </a:rPr>
              <a:t>tame taške.</a:t>
            </a:r>
            <a:endParaRPr lang="en-US" sz="2400" dirty="0">
              <a:solidFill>
                <a:schemeClr val="accent1">
                  <a:lumMod val="50000"/>
                </a:schemeClr>
              </a:solidFill>
              <a:latin typeface="Cambria" panose="02040503050406030204" pitchFamily="18" charset="0"/>
              <a:ea typeface="Cambria" panose="02040503050406030204" pitchFamily="18" charset="0"/>
            </a:endParaRPr>
          </a:p>
        </p:txBody>
      </p:sp>
      <p:pic>
        <p:nvPicPr>
          <p:cNvPr id="4" name="Paveikslėlis 3"/>
          <p:cNvPicPr>
            <a:picLocks noChangeAspect="1"/>
          </p:cNvPicPr>
          <p:nvPr/>
        </p:nvPicPr>
        <p:blipFill>
          <a:blip r:embed="rId4"/>
          <a:stretch>
            <a:fillRect/>
          </a:stretch>
        </p:blipFill>
        <p:spPr>
          <a:xfrm>
            <a:off x="9910810" y="102975"/>
            <a:ext cx="2042337" cy="524301"/>
          </a:xfrm>
          <a:prstGeom prst="rect">
            <a:avLst/>
          </a:prstGeom>
        </p:spPr>
      </p:pic>
    </p:spTree>
    <p:extLst>
      <p:ext uri="{BB962C8B-B14F-4D97-AF65-F5344CB8AC3E}">
        <p14:creationId xmlns:p14="http://schemas.microsoft.com/office/powerpoint/2010/main" val="145987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B</a:t>
            </a:r>
            <a:r>
              <a:rPr lang="es-ES" dirty="0" smtClean="0"/>
              <a:t>altos </a:t>
            </a:r>
            <a:r>
              <a:rPr lang="es-ES" dirty="0" err="1"/>
              <a:t>šviesos</a:t>
            </a:r>
            <a:r>
              <a:rPr lang="es-ES" dirty="0"/>
              <a:t> </a:t>
            </a:r>
            <a:r>
              <a:rPr lang="es-ES" dirty="0" err="1"/>
              <a:t>difrakcija</a:t>
            </a:r>
            <a:r>
              <a:rPr lang="es-ES" dirty="0"/>
              <a:t> </a:t>
            </a:r>
            <a:r>
              <a:rPr lang="es-ES" dirty="0" err="1"/>
              <a:t>nuo</a:t>
            </a:r>
            <a:r>
              <a:rPr lang="es-ES" dirty="0"/>
              <a:t> </a:t>
            </a:r>
            <a:r>
              <a:rPr lang="es-ES" dirty="0" err="1"/>
              <a:t>vieno</a:t>
            </a:r>
            <a:r>
              <a:rPr lang="es-ES" dirty="0"/>
              <a:t> </a:t>
            </a:r>
            <a:r>
              <a:rPr lang="es-ES" dirty="0" err="1"/>
              <a:t>plyšio</a:t>
            </a:r>
            <a:endParaRPr lang="lt-LT"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1792" y="1825625"/>
            <a:ext cx="602841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79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2"/>
              </a:rPr>
              <a:t>www.youtube.com/watch?v=JqSm-gI6opo</a:t>
            </a:r>
            <a:r>
              <a:rPr lang="lt-LT" dirty="0" smtClean="0"/>
              <a:t> </a:t>
            </a:r>
            <a:endParaRPr lang="lt-LT"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0007" y="1825625"/>
            <a:ext cx="777198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64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dirty="0" smtClean="0"/>
              <a:t>Atlikite virtualų </a:t>
            </a:r>
            <a:r>
              <a:rPr lang="lt-LT" sz="3200" dirty="0" smtClean="0"/>
              <a:t>tyrimą</a:t>
            </a:r>
            <a:endParaRPr lang="en-US" sz="3200" dirty="0"/>
          </a:p>
        </p:txBody>
      </p:sp>
      <p:sp>
        <p:nvSpPr>
          <p:cNvPr id="3" name="Turinio vietos rezervavimo ženklas 2"/>
          <p:cNvSpPr>
            <a:spLocks noGrp="1"/>
          </p:cNvSpPr>
          <p:nvPr>
            <p:ph idx="1"/>
          </p:nvPr>
        </p:nvSpPr>
        <p:spPr/>
        <p:txBody>
          <a:bodyPr/>
          <a:lstStyle/>
          <a:p>
            <a:r>
              <a:rPr lang="lt-LT" sz="2400" u="sng" dirty="0">
                <a:hlinkClick r:id="rId2"/>
              </a:rPr>
              <a:t>https://www.walter-fendt.de/html5/phen/singleslit_en.htm</a:t>
            </a:r>
            <a:endParaRPr lang="en-US" sz="2400" dirty="0"/>
          </a:p>
          <a:p>
            <a:pPr marL="0" indent="0">
              <a:buNone/>
            </a:pPr>
            <a:endParaRPr lang="en-US" dirty="0"/>
          </a:p>
        </p:txBody>
      </p:sp>
      <p:pic>
        <p:nvPicPr>
          <p:cNvPr id="4" name="Paveikslėlis 3"/>
          <p:cNvPicPr>
            <a:picLocks noChangeAspect="1"/>
          </p:cNvPicPr>
          <p:nvPr/>
        </p:nvPicPr>
        <p:blipFill>
          <a:blip r:embed="rId3"/>
          <a:stretch>
            <a:fillRect/>
          </a:stretch>
        </p:blipFill>
        <p:spPr>
          <a:xfrm>
            <a:off x="3533561" y="2486467"/>
            <a:ext cx="3320143" cy="3320143"/>
          </a:xfrm>
          <a:prstGeom prst="rect">
            <a:avLst/>
          </a:prstGeom>
        </p:spPr>
      </p:pic>
    </p:spTree>
    <p:extLst>
      <p:ext uri="{BB962C8B-B14F-4D97-AF65-F5344CB8AC3E}">
        <p14:creationId xmlns:p14="http://schemas.microsoft.com/office/powerpoint/2010/main" val="275955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Atlikite virtualų tyrimą </a:t>
            </a:r>
          </a:p>
        </p:txBody>
      </p:sp>
      <p:sp>
        <p:nvSpPr>
          <p:cNvPr id="4" name="Turinio vietos rezervavimo ženklas 4"/>
          <p:cNvSpPr>
            <a:spLocks noGrp="1"/>
          </p:cNvSpPr>
          <p:nvPr>
            <p:ph idx="1"/>
          </p:nvPr>
        </p:nvSpPr>
        <p:spPr/>
        <p:txBody>
          <a:bodyPr/>
          <a:lstStyle/>
          <a:p>
            <a:r>
              <a:rPr lang="lt-LT" sz="2000" u="sng" dirty="0">
                <a:hlinkClick r:id="rId2"/>
              </a:rPr>
              <a:t>https://micro.magnet.fsu.edu/primer/java/scienceopticsu/diffraction/basicdiffraction/index.html</a:t>
            </a:r>
            <a:endParaRPr lang="en-US" sz="2000" dirty="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066" y="2652379"/>
            <a:ext cx="4846637"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60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p:txBody>
          <a:bodyPr>
            <a:normAutofit/>
          </a:bodyPr>
          <a:lstStyle/>
          <a:p>
            <a:r>
              <a:rPr lang="lt-LT" dirty="0" smtClean="0"/>
              <a:t>Apibendrinimas </a:t>
            </a:r>
            <a:endParaRPr lang="en-US" dirty="0"/>
          </a:p>
        </p:txBody>
      </p:sp>
      <p:sp>
        <p:nvSpPr>
          <p:cNvPr id="6" name="Turinio vietos rezervavimo ženklas 5"/>
          <p:cNvSpPr>
            <a:spLocks noGrp="1"/>
          </p:cNvSpPr>
          <p:nvPr>
            <p:ph idx="1"/>
          </p:nvPr>
        </p:nvSpPr>
        <p:spPr/>
        <p:txBody>
          <a:bodyPr/>
          <a:lstStyle/>
          <a:p>
            <a:pPr lvl="0"/>
            <a:r>
              <a:rPr lang="lt-LT" dirty="0" smtClean="0"/>
              <a:t>Koks buvo virtualaus tyrimo tikslas?</a:t>
            </a:r>
            <a:endParaRPr lang="en-US" dirty="0"/>
          </a:p>
          <a:p>
            <a:pPr lvl="0"/>
            <a:r>
              <a:rPr lang="lt-LT" dirty="0" smtClean="0"/>
              <a:t>Ar tyrimo pradžioje iškelta hipotezė pasitvirtino?</a:t>
            </a:r>
            <a:endParaRPr lang="en-US" dirty="0"/>
          </a:p>
          <a:p>
            <a:pPr lvl="0"/>
            <a:r>
              <a:rPr lang="lt-LT" dirty="0" smtClean="0"/>
              <a:t>Kaip priklauso </a:t>
            </a:r>
            <a:r>
              <a:rPr lang="lt-LT" dirty="0"/>
              <a:t>difrakcijos modelio centrinės dalies </a:t>
            </a:r>
            <a:r>
              <a:rPr lang="lt-LT" dirty="0" smtClean="0"/>
              <a:t>dydis nuo plyšio matmenų?</a:t>
            </a:r>
          </a:p>
          <a:p>
            <a:r>
              <a:rPr lang="lt-LT" dirty="0"/>
              <a:t>Kaip priklauso difrakcijos modelio centrinės dalies dydis nuo </a:t>
            </a:r>
            <a:r>
              <a:rPr lang="lt-LT" dirty="0" smtClean="0"/>
              <a:t>šviesos bangos ilgio?</a:t>
            </a:r>
            <a:endParaRPr lang="lt-LT" dirty="0"/>
          </a:p>
          <a:p>
            <a:pPr lvl="0"/>
            <a:r>
              <a:rPr lang="lt-LT" dirty="0" smtClean="0"/>
              <a:t>Kaip </a:t>
            </a:r>
            <a:r>
              <a:rPr lang="lt-LT" dirty="0" smtClean="0"/>
              <a:t>apskaičiuojamas spindulių kampinis nuokrypis </a:t>
            </a:r>
            <a:r>
              <a:rPr lang="lt-LT" dirty="0"/>
              <a:t>tarp centrinio ir pirmojo </a:t>
            </a:r>
            <a:r>
              <a:rPr lang="lt-LT" dirty="0" smtClean="0"/>
              <a:t>minimumo (maksimumo)?</a:t>
            </a:r>
            <a:endParaRPr lang="en-US" dirty="0"/>
          </a:p>
        </p:txBody>
      </p:sp>
    </p:spTree>
    <p:extLst>
      <p:ext uri="{BB962C8B-B14F-4D97-AF65-F5344CB8AC3E}">
        <p14:creationId xmlns:p14="http://schemas.microsoft.com/office/powerpoint/2010/main" val="356634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latin typeface="+mn-lt"/>
              </a:rPr>
              <a:t>Vienspalvė šviesa,</a:t>
            </a:r>
            <a:br>
              <a:rPr lang="lt-LT" dirty="0" smtClean="0">
                <a:latin typeface="+mn-lt"/>
              </a:rPr>
            </a:br>
            <a:r>
              <a:rPr lang="lt-LT" dirty="0" smtClean="0">
                <a:latin typeface="+mn-lt"/>
              </a:rPr>
              <a:t>monochromatinė šviesa</a:t>
            </a:r>
            <a:endParaRPr lang="lt-LT" dirty="0">
              <a:latin typeface="+mn-lt"/>
            </a:endParaRPr>
          </a:p>
        </p:txBody>
      </p:sp>
      <p:sp>
        <p:nvSpPr>
          <p:cNvPr id="3" name="Content Placeholder 2"/>
          <p:cNvSpPr>
            <a:spLocks noGrp="1"/>
          </p:cNvSpPr>
          <p:nvPr>
            <p:ph idx="1"/>
          </p:nvPr>
        </p:nvSpPr>
        <p:spPr>
          <a:xfrm>
            <a:off x="984504" y="1670177"/>
            <a:ext cx="10515600" cy="4351338"/>
          </a:xfrm>
        </p:spPr>
        <p:txBody>
          <a:bodyPr/>
          <a:lstStyle/>
          <a:p>
            <a:r>
              <a:rPr lang="lt-LT" dirty="0" smtClean="0">
                <a:latin typeface="Palemonas"/>
              </a:rPr>
              <a:t>šviesa</a:t>
            </a:r>
            <a:r>
              <a:rPr lang="lt-LT" dirty="0">
                <a:latin typeface="Palemonas"/>
              </a:rPr>
              <a:t>, kurią sudaro vieno dažnio elektromagnetinės bangos</a:t>
            </a:r>
            <a:r>
              <a:rPr lang="lt-LT" dirty="0" smtClean="0">
                <a:latin typeface="Palemonas"/>
              </a:rPr>
              <a:t>.</a:t>
            </a:r>
          </a:p>
          <a:p>
            <a:r>
              <a:rPr lang="lt-LT" dirty="0" smtClean="0">
                <a:latin typeface="Palemonas"/>
              </a:rPr>
              <a:t>Idealios </a:t>
            </a:r>
            <a:r>
              <a:rPr lang="lt-LT" dirty="0">
                <a:latin typeface="Palemonas"/>
              </a:rPr>
              <a:t>vienspalvės šviesos nėra, nes realiuose spinduliavimo šaltiniuose vyksta šuoliai tarp įvairių energijos lygmenų, ir vienu metu spinduliuojamos tam tikro dažnių intervalo bangos</a:t>
            </a:r>
            <a:r>
              <a:rPr lang="lt-LT" dirty="0" smtClean="0">
                <a:latin typeface="Palemonas"/>
              </a:rPr>
              <a:t>.</a:t>
            </a:r>
          </a:p>
          <a:p>
            <a:r>
              <a:rPr lang="lt-LT" dirty="0" smtClean="0">
                <a:latin typeface="Palemonas"/>
              </a:rPr>
              <a:t>Geriausias </a:t>
            </a:r>
            <a:r>
              <a:rPr lang="lt-LT" dirty="0">
                <a:latin typeface="Palemonas"/>
              </a:rPr>
              <a:t>vienspalvės šviesos šaltinis yra dujų lazeris.</a:t>
            </a:r>
            <a:endParaRPr lang="lt-LT" dirty="0"/>
          </a:p>
        </p:txBody>
      </p:sp>
    </p:spTree>
    <p:extLst>
      <p:ext uri="{BB962C8B-B14F-4D97-AF65-F5344CB8AC3E}">
        <p14:creationId xmlns:p14="http://schemas.microsoft.com/office/powerpoint/2010/main" val="4097540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Difrakcijos apibūdinimas</a:t>
            </a:r>
            <a:endParaRPr lang="en-US" dirty="0"/>
          </a:p>
        </p:txBody>
      </p:sp>
      <p:sp>
        <p:nvSpPr>
          <p:cNvPr id="3" name="Turinio vietos rezervavimo ženklas 2"/>
          <p:cNvSpPr>
            <a:spLocks noGrp="1"/>
          </p:cNvSpPr>
          <p:nvPr>
            <p:ph idx="1"/>
          </p:nvPr>
        </p:nvSpPr>
        <p:spPr/>
        <p:txBody>
          <a:bodyPr/>
          <a:lstStyle/>
          <a:p>
            <a:r>
              <a:rPr lang="lt-LT" b="1" dirty="0" smtClean="0"/>
              <a:t>Šviesõs </a:t>
            </a:r>
            <a:r>
              <a:rPr lang="lt-LT" b="1" dirty="0"/>
              <a:t>difrãkcija</a:t>
            </a:r>
            <a:r>
              <a:rPr lang="lt-LT" dirty="0"/>
              <a:t>, neskaidrių kūnų (ekranų) apgaubtis šviesos spinduliais; šviesos bangų prasiskverbimas į geometrinio šešėlio </a:t>
            </a:r>
            <a:r>
              <a:rPr lang="lt-LT" dirty="0" smtClean="0"/>
              <a:t>sritį.</a:t>
            </a:r>
          </a:p>
          <a:p>
            <a:r>
              <a:rPr lang="lt-LT" b="1" dirty="0" smtClean="0"/>
              <a:t>Difrakcija</a:t>
            </a:r>
            <a:r>
              <a:rPr lang="lt-LT" dirty="0"/>
              <a:t> yra bet koks šviesos nuokrypis nuo tiesaus sklidimo, vykstantis ne dėl jos atspindžio ir </a:t>
            </a:r>
            <a:r>
              <a:rPr lang="lt-LT" dirty="0" smtClean="0"/>
              <a:t>lūžio.</a:t>
            </a:r>
          </a:p>
          <a:p>
            <a:r>
              <a:rPr lang="lt-LT" b="1" dirty="0"/>
              <a:t>D</a:t>
            </a:r>
            <a:r>
              <a:rPr lang="lt-LT" b="1" dirty="0" smtClean="0"/>
              <a:t>ifrakcija</a:t>
            </a:r>
            <a:r>
              <a:rPr lang="lt-LT" b="1" i="1" dirty="0"/>
              <a:t> </a:t>
            </a:r>
            <a:r>
              <a:rPr lang="lt-LT" dirty="0"/>
              <a:t>— šviesos bangų, einančių pro kliūčių kraštą, </a:t>
            </a:r>
            <a:r>
              <a:rPr lang="lt-LT" dirty="0" smtClean="0"/>
              <a:t>užlinkimas </a:t>
            </a:r>
            <a:r>
              <a:rPr lang="lt-LT" dirty="0"/>
              <a:t>(nukrypimu nuo tiesaus kelio). </a:t>
            </a:r>
            <a:endParaRPr lang="lt-LT" dirty="0" smtClean="0"/>
          </a:p>
          <a:p>
            <a:r>
              <a:rPr lang="lt-LT" b="1" dirty="0" smtClean="0"/>
              <a:t>Šviesos </a:t>
            </a:r>
            <a:r>
              <a:rPr lang="lt-LT" b="1" dirty="0"/>
              <a:t>difrakcija yra tuo ryškesnė, kuo mažesni kliūties matmenys</a:t>
            </a:r>
            <a:r>
              <a:rPr lang="lt-LT" dirty="0"/>
              <a:t>. Ji ypač akivaizdi, kai tie matmenys artimi šviesos bangos ilgiui.</a:t>
            </a:r>
            <a:endParaRPr lang="en-US" dirty="0"/>
          </a:p>
        </p:txBody>
      </p:sp>
    </p:spTree>
    <p:extLst>
      <p:ext uri="{BB962C8B-B14F-4D97-AF65-F5344CB8AC3E}">
        <p14:creationId xmlns:p14="http://schemas.microsoft.com/office/powerpoint/2010/main" val="131386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Kuriame pavyzdyje įvyko difrakcija ir kodėl?</a:t>
            </a:r>
            <a:endParaRPr lang="en-US" dirty="0"/>
          </a:p>
        </p:txBody>
      </p:sp>
      <p:pic>
        <p:nvPicPr>
          <p:cNvPr id="2050" name="Picture 2" descr="Diffraction of Light — Definition &amp; Overview - Expii"/>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227023" y="1825625"/>
            <a:ext cx="773795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0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Difrakcijos rūšys:</a:t>
            </a:r>
            <a:endParaRPr lang="lt-LT" dirty="0"/>
          </a:p>
        </p:txBody>
      </p:sp>
      <p:sp>
        <p:nvSpPr>
          <p:cNvPr id="3" name="Content Placeholder 2"/>
          <p:cNvSpPr>
            <a:spLocks noGrp="1"/>
          </p:cNvSpPr>
          <p:nvPr>
            <p:ph idx="1"/>
          </p:nvPr>
        </p:nvSpPr>
        <p:spPr/>
        <p:txBody>
          <a:bodyPr/>
          <a:lstStyle/>
          <a:p>
            <a:r>
              <a:rPr lang="lt-LT" dirty="0"/>
              <a:t>Optikoje skiriamos dvi difrakcijos rūšys: </a:t>
            </a:r>
            <a:r>
              <a:rPr lang="lt-LT" b="1" dirty="0"/>
              <a:t>Frenelio</a:t>
            </a:r>
            <a:r>
              <a:rPr lang="lt-LT" dirty="0"/>
              <a:t> (Fresnel) difrakcija ir </a:t>
            </a:r>
            <a:r>
              <a:rPr lang="lt-LT" b="1" dirty="0" smtClean="0"/>
              <a:t>Fraunhoferio </a:t>
            </a:r>
            <a:r>
              <a:rPr lang="lt-LT" dirty="0" smtClean="0"/>
              <a:t>(</a:t>
            </a:r>
            <a:r>
              <a:rPr lang="lt-LT" dirty="0"/>
              <a:t>Fraunhofer) difrakcija</a:t>
            </a:r>
            <a:r>
              <a:rPr lang="lt-LT" dirty="0" smtClean="0"/>
              <a:t>.</a:t>
            </a:r>
          </a:p>
          <a:p>
            <a:r>
              <a:rPr lang="lt-LT" b="1" dirty="0" smtClean="0"/>
              <a:t>Frenelio</a:t>
            </a:r>
            <a:r>
              <a:rPr lang="lt-LT" dirty="0" smtClean="0"/>
              <a:t> </a:t>
            </a:r>
            <a:r>
              <a:rPr lang="lt-LT" dirty="0"/>
              <a:t>difrakcija (</a:t>
            </a:r>
            <a:r>
              <a:rPr lang="lt-LT" b="1" dirty="0"/>
              <a:t>sferinių</a:t>
            </a:r>
            <a:r>
              <a:rPr lang="lt-LT" dirty="0"/>
              <a:t> bangų difrakcija) yra bendresnė, </a:t>
            </a:r>
            <a:r>
              <a:rPr lang="lt-LT" dirty="0" smtClean="0"/>
              <a:t>palyginti </a:t>
            </a:r>
            <a:r>
              <a:rPr lang="lt-LT" dirty="0"/>
              <a:t>su </a:t>
            </a:r>
            <a:r>
              <a:rPr lang="lt-LT" b="1" dirty="0"/>
              <a:t>Fraunhoferio</a:t>
            </a:r>
            <a:r>
              <a:rPr lang="lt-LT" dirty="0"/>
              <a:t> (</a:t>
            </a:r>
            <a:r>
              <a:rPr lang="lt-LT" b="1" dirty="0"/>
              <a:t>plokščiųjų </a:t>
            </a:r>
            <a:r>
              <a:rPr lang="lt-LT" dirty="0"/>
              <a:t>bangų difrakcija).</a:t>
            </a:r>
          </a:p>
        </p:txBody>
      </p:sp>
    </p:spTree>
    <p:extLst>
      <p:ext uri="{BB962C8B-B14F-4D97-AF65-F5344CB8AC3E}">
        <p14:creationId xmlns:p14="http://schemas.microsoft.com/office/powerpoint/2010/main" val="120900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dirty="0" err="1" smtClean="0"/>
              <a:t>Heigenso</a:t>
            </a:r>
            <a:r>
              <a:rPr lang="lt-LT" sz="3200" dirty="0" smtClean="0"/>
              <a:t> principo taikymas aiškinant difrakciją</a:t>
            </a:r>
            <a:endParaRPr lang="en-US" sz="3200" dirty="0"/>
          </a:p>
        </p:txBody>
      </p:sp>
      <p:pic>
        <p:nvPicPr>
          <p:cNvPr id="4" name="Turinio vietos rezervavimo ženklas 3"/>
          <p:cNvPicPr>
            <a:picLocks noGrp="1" noChangeAspect="1"/>
          </p:cNvPicPr>
          <p:nvPr>
            <p:ph idx="1"/>
          </p:nvPr>
        </p:nvPicPr>
        <p:blipFill>
          <a:blip r:embed="rId3"/>
          <a:stretch>
            <a:fillRect/>
          </a:stretch>
        </p:blipFill>
        <p:spPr>
          <a:xfrm>
            <a:off x="307308" y="1877970"/>
            <a:ext cx="3829050" cy="3171825"/>
          </a:xfrm>
          <a:prstGeom prst="rect">
            <a:avLst/>
          </a:prstGeom>
        </p:spPr>
      </p:pic>
      <p:pic>
        <p:nvPicPr>
          <p:cNvPr id="5" name="Paveikslėlis 4"/>
          <p:cNvPicPr>
            <a:picLocks noChangeAspect="1"/>
          </p:cNvPicPr>
          <p:nvPr/>
        </p:nvPicPr>
        <p:blipFill>
          <a:blip r:embed="rId4"/>
          <a:stretch>
            <a:fillRect/>
          </a:stretch>
        </p:blipFill>
        <p:spPr>
          <a:xfrm>
            <a:off x="6888616" y="3134513"/>
            <a:ext cx="1842647" cy="2241776"/>
          </a:xfrm>
          <a:prstGeom prst="rect">
            <a:avLst/>
          </a:prstGeom>
        </p:spPr>
      </p:pic>
      <p:pic>
        <p:nvPicPr>
          <p:cNvPr id="6" name="Paveikslėlis 5"/>
          <p:cNvPicPr>
            <a:picLocks noChangeAspect="1"/>
          </p:cNvPicPr>
          <p:nvPr/>
        </p:nvPicPr>
        <p:blipFill>
          <a:blip r:embed="rId5"/>
          <a:stretch>
            <a:fillRect/>
          </a:stretch>
        </p:blipFill>
        <p:spPr>
          <a:xfrm rot="5400000">
            <a:off x="3479811" y="2623492"/>
            <a:ext cx="3131830" cy="1555909"/>
          </a:xfrm>
          <a:prstGeom prst="rect">
            <a:avLst/>
          </a:prstGeom>
        </p:spPr>
      </p:pic>
      <p:sp>
        <p:nvSpPr>
          <p:cNvPr id="7" name="Stačiakampis 6"/>
          <p:cNvSpPr/>
          <p:nvPr/>
        </p:nvSpPr>
        <p:spPr>
          <a:xfrm>
            <a:off x="406280" y="5135836"/>
            <a:ext cx="11443608" cy="1569660"/>
          </a:xfrm>
          <a:prstGeom prst="rect">
            <a:avLst/>
          </a:prstGeom>
        </p:spPr>
        <p:txBody>
          <a:bodyPr wrap="square">
            <a:spAutoFit/>
          </a:bodyPr>
          <a:lstStyle/>
          <a:p>
            <a:r>
              <a:rPr lang="lt-LT" sz="2400" b="0" i="0" dirty="0" smtClean="0">
                <a:solidFill>
                  <a:schemeClr val="accent1">
                    <a:lumMod val="50000"/>
                  </a:schemeClr>
                </a:solidFill>
                <a:effectLst/>
              </a:rPr>
              <a:t>Pagal </a:t>
            </a:r>
            <a:r>
              <a:rPr lang="lt-LT" sz="2400" b="0" i="0" dirty="0" err="1" smtClean="0">
                <a:solidFill>
                  <a:schemeClr val="accent1">
                    <a:lumMod val="50000"/>
                  </a:schemeClr>
                </a:solidFill>
                <a:effectLst/>
              </a:rPr>
              <a:t>Heigenso</a:t>
            </a:r>
            <a:r>
              <a:rPr lang="lt-LT" sz="2400" b="0" i="0" dirty="0" smtClean="0">
                <a:solidFill>
                  <a:schemeClr val="accent1">
                    <a:lumMod val="50000"/>
                  </a:schemeClr>
                </a:solidFill>
                <a:effectLst/>
              </a:rPr>
              <a:t> principą, kiekvienas bangos fronto taškas virsta antrinių bangų šaltiniu. Tokie šaltiniai  bangų frontus iš plyšio krašto. Diagramoje parodyti dviejų taškų A ir B  bangų frontai. Juodos linijos rodo taškinių šaltinių skleidžiamų bangų keteras, o pilkos linijos žymi bangų įdubas.</a:t>
            </a:r>
            <a:endParaRPr lang="en-US" sz="2400" dirty="0">
              <a:solidFill>
                <a:schemeClr val="accent1">
                  <a:lumMod val="50000"/>
                </a:schemeClr>
              </a:solidFill>
            </a:endParaRPr>
          </a:p>
        </p:txBody>
      </p:sp>
      <p:pic>
        <p:nvPicPr>
          <p:cNvPr id="8" name="Paveikslėlis 7"/>
          <p:cNvPicPr>
            <a:picLocks noChangeAspect="1"/>
          </p:cNvPicPr>
          <p:nvPr/>
        </p:nvPicPr>
        <p:blipFill rotWithShape="1">
          <a:blip r:embed="rId6"/>
          <a:srcRect b="39384"/>
          <a:stretch/>
        </p:blipFill>
        <p:spPr>
          <a:xfrm rot="5400000">
            <a:off x="6012272" y="2516509"/>
            <a:ext cx="3616779" cy="1653532"/>
          </a:xfrm>
          <a:prstGeom prst="rect">
            <a:avLst/>
          </a:prstGeom>
        </p:spPr>
      </p:pic>
      <p:cxnSp>
        <p:nvCxnSpPr>
          <p:cNvPr id="10" name="Tiesioji jungtis 9"/>
          <p:cNvCxnSpPr/>
          <p:nvPr/>
        </p:nvCxnSpPr>
        <p:spPr>
          <a:xfrm>
            <a:off x="5706836" y="3348127"/>
            <a:ext cx="2743200" cy="15559"/>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aveikslėlis 13"/>
          <p:cNvPicPr>
            <a:picLocks noChangeAspect="1"/>
          </p:cNvPicPr>
          <p:nvPr/>
        </p:nvPicPr>
        <p:blipFill>
          <a:blip r:embed="rId7"/>
          <a:stretch>
            <a:fillRect/>
          </a:stretch>
        </p:blipFill>
        <p:spPr>
          <a:xfrm>
            <a:off x="9193576" y="2495648"/>
            <a:ext cx="2530059" cy="1908213"/>
          </a:xfrm>
          <a:prstGeom prst="rect">
            <a:avLst/>
          </a:prstGeom>
        </p:spPr>
      </p:pic>
    </p:spTree>
    <p:extLst>
      <p:ext uri="{BB962C8B-B14F-4D97-AF65-F5344CB8AC3E}">
        <p14:creationId xmlns:p14="http://schemas.microsoft.com/office/powerpoint/2010/main" val="421176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68" y="365125"/>
            <a:ext cx="8317832" cy="1325563"/>
          </a:xfrm>
        </p:spPr>
        <p:txBody>
          <a:bodyPr/>
          <a:lstStyle/>
          <a:p>
            <a:r>
              <a:rPr lang="lt-LT" dirty="0"/>
              <a:t>Fraunhoferio (Fraunhofer) difrakcija</a:t>
            </a:r>
          </a:p>
        </p:txBody>
      </p:sp>
      <p:sp>
        <p:nvSpPr>
          <p:cNvPr id="3" name="Content Placeholder 2"/>
          <p:cNvSpPr>
            <a:spLocks noGrp="1"/>
          </p:cNvSpPr>
          <p:nvPr>
            <p:ph idx="1"/>
          </p:nvPr>
        </p:nvSpPr>
        <p:spPr/>
        <p:txBody>
          <a:bodyPr>
            <a:normAutofit fontScale="92500" lnSpcReduction="10000"/>
          </a:bodyPr>
          <a:lstStyle/>
          <a:p>
            <a:r>
              <a:rPr lang="lt-LT" dirty="0"/>
              <a:t>Iki šiol nagrinėjome </a:t>
            </a:r>
            <a:r>
              <a:rPr lang="lt-LT" b="1" dirty="0"/>
              <a:t>sferinių bangų difrakciją </a:t>
            </a:r>
            <a:r>
              <a:rPr lang="lt-LT" dirty="0"/>
              <a:t>tirdami apšvietos skirstinį ekrane, </a:t>
            </a:r>
            <a:r>
              <a:rPr lang="lt-LT" dirty="0" smtClean="0"/>
              <a:t>esančiame </a:t>
            </a:r>
            <a:r>
              <a:rPr lang="lt-LT" dirty="0"/>
              <a:t>baigtiniu atstumu nuo kliūties, ir stebėjimas vyko be kokių nors optinių prietaisų</a:t>
            </a:r>
            <a:r>
              <a:rPr lang="lt-LT" dirty="0" smtClean="0"/>
              <a:t>.</a:t>
            </a:r>
          </a:p>
          <a:p>
            <a:r>
              <a:rPr lang="lt-LT" dirty="0" smtClean="0"/>
              <a:t>Kitokį </a:t>
            </a:r>
            <a:r>
              <a:rPr lang="lt-LT" dirty="0"/>
              <a:t>difrakcijos reiškinių stebėjimo metodą pasiūlė J.Fraunhoferis (Fraunhofer).</a:t>
            </a:r>
          </a:p>
          <a:p>
            <a:r>
              <a:rPr lang="lt-LT" dirty="0"/>
              <a:t>Jei atstumas nuo kliūties iki tiriamojo taško yra labai didelis, palyginti su jo </a:t>
            </a:r>
            <a:r>
              <a:rPr lang="lt-LT" dirty="0" smtClean="0"/>
              <a:t>matmenimis</a:t>
            </a:r>
            <a:r>
              <a:rPr lang="lt-LT" dirty="0"/>
              <a:t>, tada tiriamajame taške antrinės bangos yra plokščiosios. Fraunhoferio metodu </a:t>
            </a:r>
            <a:r>
              <a:rPr lang="lt-LT" dirty="0" smtClean="0"/>
              <a:t>difrakcinis </a:t>
            </a:r>
            <a:r>
              <a:rPr lang="lt-LT" dirty="0"/>
              <a:t>vaizdas stebimas lęšio židinio plokštumoje. Joje surenkamos plokščiosios šviesos bangos</a:t>
            </a:r>
            <a:r>
              <a:rPr lang="lt-LT" dirty="0" smtClean="0"/>
              <a:t>, kurias </a:t>
            </a:r>
            <a:r>
              <a:rPr lang="lt-LT" dirty="0"/>
              <a:t>iš dalies užtveria neskaidri kliūtis</a:t>
            </a:r>
            <a:r>
              <a:rPr lang="lt-LT" dirty="0" smtClean="0"/>
              <a:t>.</a:t>
            </a:r>
          </a:p>
          <a:p>
            <a:r>
              <a:rPr lang="lt-LT" dirty="0" smtClean="0"/>
              <a:t>Fraunhoferio </a:t>
            </a:r>
            <a:r>
              <a:rPr lang="lt-LT" dirty="0"/>
              <a:t>difrakcija yra lygiagrečių </a:t>
            </a:r>
            <a:r>
              <a:rPr lang="lt-LT" dirty="0" smtClean="0"/>
              <a:t>šviesos spindulių </a:t>
            </a:r>
            <a:r>
              <a:rPr lang="lt-LT" dirty="0"/>
              <a:t>sukelta difrakcija.</a:t>
            </a:r>
          </a:p>
        </p:txBody>
      </p:sp>
    </p:spTree>
    <p:extLst>
      <p:ext uri="{BB962C8B-B14F-4D97-AF65-F5344CB8AC3E}">
        <p14:creationId xmlns:p14="http://schemas.microsoft.com/office/powerpoint/2010/main" val="8471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Plokščiųjų bangų difrakcijos</a:t>
            </a:r>
            <a:br>
              <a:rPr lang="lt-LT" dirty="0"/>
            </a:br>
            <a:r>
              <a:rPr lang="lt-LT" dirty="0"/>
              <a:t>stebėjimo </a:t>
            </a:r>
            <a:r>
              <a:rPr lang="lt-LT" dirty="0" smtClean="0"/>
              <a:t>schema</a:t>
            </a:r>
            <a:endParaRPr lang="lt-LT"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3975" y="1877219"/>
            <a:ext cx="954405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09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Difrakcija </a:t>
            </a:r>
            <a:r>
              <a:rPr lang="lt-LT" dirty="0"/>
              <a:t>pro vieną plyšį </a:t>
            </a:r>
          </a:p>
        </p:txBody>
      </p:sp>
      <p:sp>
        <p:nvSpPr>
          <p:cNvPr id="3" name="Content Placeholder 2"/>
          <p:cNvSpPr>
            <a:spLocks noGrp="1"/>
          </p:cNvSpPr>
          <p:nvPr>
            <p:ph idx="1"/>
          </p:nvPr>
        </p:nvSpPr>
        <p:spPr>
          <a:xfrm>
            <a:off x="212557" y="1448635"/>
            <a:ext cx="7904747" cy="4936123"/>
          </a:xfrm>
        </p:spPr>
        <p:txBody>
          <a:bodyPr>
            <a:normAutofit/>
          </a:bodyPr>
          <a:lstStyle/>
          <a:p>
            <a:r>
              <a:rPr lang="lt-LT" dirty="0"/>
              <a:t>Tarkime, kad į ilgą (ilgis gerokai didesnis už </a:t>
            </a:r>
            <a:r>
              <a:rPr lang="lt-LT" dirty="0" smtClean="0"/>
              <a:t>plotį, paveiksle mastelio nesilaikoma) </a:t>
            </a:r>
            <a:r>
              <a:rPr lang="lt-LT" dirty="0"/>
              <a:t>plyšį MM′, kurio plotis b, </a:t>
            </a:r>
            <a:r>
              <a:rPr lang="lt-LT" dirty="0" smtClean="0"/>
              <a:t>krinta plokščioji banga. </a:t>
            </a:r>
            <a:r>
              <a:rPr lang="lt-LT" dirty="0"/>
              <a:t>Už plyšio yra lęšis ir jo </a:t>
            </a:r>
            <a:r>
              <a:rPr lang="lt-LT" dirty="0" smtClean="0"/>
              <a:t>židinio plokštumoje </a:t>
            </a:r>
            <a:r>
              <a:rPr lang="lt-LT" dirty="0"/>
              <a:t>ekranas NN</a:t>
            </a:r>
            <a:r>
              <a:rPr lang="lt-LT" dirty="0" smtClean="0"/>
              <a:t>′.</a:t>
            </a:r>
          </a:p>
          <a:p>
            <a:r>
              <a:rPr lang="lt-LT" dirty="0" smtClean="0"/>
              <a:t>Jei šviesa </a:t>
            </a:r>
            <a:r>
              <a:rPr lang="lt-LT" dirty="0"/>
              <a:t>sklistų tiesiai, ekrane matytųsi siaura šviesi juostelė. Iš tikrųjų bangos sklinda į </a:t>
            </a:r>
            <a:r>
              <a:rPr lang="lt-LT" dirty="0" smtClean="0"/>
              <a:t>visas puses</a:t>
            </a:r>
            <a:r>
              <a:rPr lang="lt-LT" dirty="0"/>
              <a:t>, nes kiekvienas plyšį pasiekusios bangos fronto taškas, pagal Hiuigenso principą, </a:t>
            </a:r>
            <a:r>
              <a:rPr lang="lt-LT" dirty="0" smtClean="0"/>
              <a:t>yra antrinių </a:t>
            </a:r>
            <a:r>
              <a:rPr lang="lt-LT" dirty="0"/>
              <a:t>sferinių bangų šaltinis</a:t>
            </a:r>
            <a:r>
              <a:rPr lang="lt-LT" dirty="0" smtClean="0"/>
              <a:t>. </a:t>
            </a:r>
            <a:r>
              <a:rPr lang="el-GR" dirty="0" smtClean="0">
                <a:latin typeface="Georgia"/>
              </a:rPr>
              <a:t>φ</a:t>
            </a:r>
            <a:r>
              <a:rPr lang="el-GR" dirty="0" smtClean="0"/>
              <a:t> </a:t>
            </a:r>
            <a:r>
              <a:rPr lang="lt-LT" dirty="0"/>
              <a:t>kampu nukrypę spinduliai susirenka taške </a:t>
            </a:r>
            <a:r>
              <a:rPr lang="lt-LT" dirty="0" smtClean="0"/>
              <a:t>B</a:t>
            </a:r>
            <a:r>
              <a:rPr lang="el-GR" baseline="-25000" dirty="0" smtClean="0">
                <a:latin typeface="Georgia"/>
              </a:rPr>
              <a:t>φ</a:t>
            </a:r>
            <a:r>
              <a:rPr lang="el-GR" dirty="0" smtClean="0"/>
              <a:t> </a:t>
            </a:r>
            <a:r>
              <a:rPr lang="el-GR" dirty="0"/>
              <a:t>.</a:t>
            </a:r>
            <a:endParaRPr lang="lt-L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217" y="1700463"/>
            <a:ext cx="4016783" cy="468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94654"/>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9D4A2093-9CBD-4F16-8DDA-2419FFBB6602}"/>
</file>

<file path=customXml/itemProps2.xml><?xml version="1.0" encoding="utf-8"?>
<ds:datastoreItem xmlns:ds="http://schemas.openxmlformats.org/officeDocument/2006/customXml" ds:itemID="{28BB42D6-8B52-484C-BB03-BD033C65FD15}"/>
</file>

<file path=customXml/itemProps3.xml><?xml version="1.0" encoding="utf-8"?>
<ds:datastoreItem xmlns:ds="http://schemas.openxmlformats.org/officeDocument/2006/customXml" ds:itemID="{D4FC7DAB-6C21-4A52-87E3-B0C4BAECD276}"/>
</file>

<file path=docProps/app.xml><?xml version="1.0" encoding="utf-8"?>
<Properties xmlns="http://schemas.openxmlformats.org/officeDocument/2006/extended-properties" xmlns:vt="http://schemas.openxmlformats.org/officeDocument/2006/docPropsVTypes">
  <TotalTime>390</TotalTime>
  <Words>663</Words>
  <Application>Microsoft Office PowerPoint</Application>
  <PresentationFormat>Custom</PresentationFormat>
  <Paragraphs>74</Paragraphs>
  <Slides>18</Slides>
  <Notes>9</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tema</vt:lpstr>
      <vt:lpstr>Office Theme</vt:lpstr>
      <vt:lpstr>Šviesos difrakcija pro vieną plyšį IV gimn. kl.</vt:lpstr>
      <vt:lpstr>Vienspalvė šviesa, monochromatinė šviesa</vt:lpstr>
      <vt:lpstr>Difrakcijos apibūdinimas</vt:lpstr>
      <vt:lpstr>Kuriame pavyzdyje įvyko difrakcija ir kodėl?</vt:lpstr>
      <vt:lpstr>Difrakcijos rūšys:</vt:lpstr>
      <vt:lpstr>Heigenso principo taikymas aiškinant difrakciją</vt:lpstr>
      <vt:lpstr>Fraunhoferio (Fraunhofer) difrakcija</vt:lpstr>
      <vt:lpstr>Plokščiųjų bangų difrakcijos stebėjimo schema</vt:lpstr>
      <vt:lpstr>Difrakcija pro vieną plyšį </vt:lpstr>
      <vt:lpstr>Difrakcija pro vieną plyšį </vt:lpstr>
      <vt:lpstr>Difrakcija pro vieną plyšį </vt:lpstr>
      <vt:lpstr>sin   m/D, čia m  0,  1,  2,  3</vt:lpstr>
      <vt:lpstr>Monochromatinės ir baltos šviesos difrakcija nuo vieno plyšio</vt:lpstr>
      <vt:lpstr>Baltos šviesos difrakcija nuo vieno plyšio</vt:lpstr>
      <vt:lpstr>www.youtube.com/watch?v=JqSm-gI6opo </vt:lpstr>
      <vt:lpstr>Atlikite virtualų tyrimą</vt:lpstr>
      <vt:lpstr>Atlikite virtualų tyrimą </vt:lpstr>
      <vt:lpstr>Apibendrinimas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Graziene</dc:creator>
  <cp:lastModifiedBy>Windows User</cp:lastModifiedBy>
  <cp:revision>33</cp:revision>
  <dcterms:created xsi:type="dcterms:W3CDTF">2024-09-01T18:01:49Z</dcterms:created>
  <dcterms:modified xsi:type="dcterms:W3CDTF">2024-09-04T16:42:58Z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