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4" r:id="rId11"/>
    <p:sldId id="275" r:id="rId12"/>
    <p:sldId id="272" r:id="rId13"/>
    <p:sldId id="270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2492" autoAdjust="0"/>
  </p:normalViewPr>
  <p:slideViewPr>
    <p:cSldViewPr snapToGrid="0">
      <p:cViewPr>
        <p:scale>
          <a:sx n="161" d="100"/>
          <a:sy n="161" d="100"/>
        </p:scale>
        <p:origin x="-294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2024-09-08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dirty="0" smtClean="0"/>
              <a:t>chrome-extension://mhnlakgilnojmhinhkckjpncpbhabphi/pages/pdf/web/viewer.html?file=http%3A%2F%2Fwww.bfsk.ff.vu.lt%2Foptika%2Fopt%2Fosk41t.pdf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373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chrome-extension://mhnlakgilnojmhinhkckjpncpbhabphi/pages/pdf/web/viewer.html?file=http%3A%2F%2Fwww.bfsk.ff.vu.lt%2Foptika%2Fopt%2Fosk41t.pdf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929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chrome-extension://mhnlakgilnojmhinhkckjpncpbhabphi/pages/pdf/web/viewer.html?file=http%3A%2F%2Fwww.bfsk.ff.vu.lt%2Foptika%2Fopt%2Fosk41t.pdf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752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chrome-extension://mhnlakgilnojmhinhkckjpncpbhabphi/pages/pdf/web/viewer.html?file=http%3A%2F%2Fwww.bfsk.ff.vu.lt%2Foptika%2Fopt%2Fosk41t.pdf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105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chrome-extension://mhnlakgilnojmhinhkckjpncpbhabphi/pages/pdf/web/viewer.html?file=http%3A%2F%2Fwww.bfsk.ff.vu.lt%2Foptika%2Fopt%2Fosk41t.pdf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924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chrome-extension://mhnlakgilnojmhinhkckjpncpbhabphi/pages/pdf/web/viewer.html?file=http%3A%2F%2Fwww.bfsk.ff.vu.lt%2Foptika%2Fopt%2Fosk41t.pdf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880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chrome-extension://mhnlakgilnojmhinhkckjpncpbhabphi/pages/pdf/web/viewer.html?file=http%3A%2F%2Fwww.bfsk.ff.vu.lt%2Foptika%2Fopt%2Fosk41t.pdf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675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Labai gera animacija, garsą galima išjungti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547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MjWtntm9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otonas.su.lt/studdarbai/sviesa/svetaine/teorija/sviesos%20interferencija/4.2%20paveikslai/interferencija%20ploksteleje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eogebra.org/m/ZzUQnmj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q95jHPg_e_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sttpfEVWyf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1930364"/>
            <a:ext cx="11333285" cy="1763812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Interferencija </a:t>
            </a:r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plonose plėvelėse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4340"/>
            <a:ext cx="9144000" cy="1949386"/>
          </a:xfrm>
        </p:spPr>
        <p:txBody>
          <a:bodyPr>
            <a:normAutofit lnSpcReduction="10000"/>
          </a:bodyPr>
          <a:lstStyle/>
          <a:p>
            <a:r>
              <a:rPr lang="lt-LT" sz="3600" b="1" dirty="0" smtClean="0">
                <a:solidFill>
                  <a:schemeClr val="accent5">
                    <a:lumMod val="50000"/>
                  </a:schemeClr>
                </a:solidFill>
              </a:rPr>
              <a:t>BP: </a:t>
            </a:r>
            <a:r>
              <a:rPr lang="lt-LT" sz="3600" dirty="0">
                <a:solidFill>
                  <a:schemeClr val="accent5">
                    <a:lumMod val="50000"/>
                  </a:schemeClr>
                </a:solidFill>
              </a:rPr>
              <a:t>Aptariama interferencija plonose plėvelėse ir išvedama interferencijos minimumo </a:t>
            </a:r>
            <a:r>
              <a:rPr lang="lt-LT" sz="3600" dirty="0" smtClean="0">
                <a:solidFill>
                  <a:schemeClr val="accent5">
                    <a:lumMod val="50000"/>
                  </a:schemeClr>
                </a:solidFill>
              </a:rPr>
              <a:t>ar maksimumo </a:t>
            </a:r>
            <a:r>
              <a:rPr lang="lt-LT" sz="3600" dirty="0">
                <a:solidFill>
                  <a:schemeClr val="accent5">
                    <a:lumMod val="50000"/>
                  </a:schemeClr>
                </a:solidFill>
              </a:rPr>
              <a:t>sąlygos formulė, mokomasi ją taikyti. 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Interferenciniai </a:t>
            </a:r>
            <a:r>
              <a:rPr lang="lt-LT" altLang="lt-LT" b="1"/>
              <a:t>maksimumai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lt-LT" altLang="lt-LT" dirty="0" smtClean="0"/>
                  <a:t>Interferencijos </a:t>
                </a:r>
                <a:r>
                  <a:rPr lang="lt-LT" altLang="lt-LT" b="1" dirty="0"/>
                  <a:t>maksimumai</a:t>
                </a:r>
                <a:r>
                  <a:rPr lang="lt-LT" altLang="lt-LT" dirty="0"/>
                  <a:t> susidaro tose erdvės vietose, kur bangų eigos skirtumas lygus lyginiam pusbangių skaičiui:</a:t>
                </a:r>
              </a:p>
              <a:p>
                <a:endParaRPr lang="lt-LT" altLang="lt-L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altLang="lt-LT" b="1" i="1" smtClean="0">
                          <a:latin typeface="Cambria Math"/>
                          <a:ea typeface="Cambria Math"/>
                        </a:rPr>
                        <m:t>∆=</m:t>
                      </m:r>
                      <m:r>
                        <a:rPr lang="lt-LT" altLang="lt-LT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lt-LT" altLang="lt-LT" b="1" i="1" smtClean="0">
                          <a:latin typeface="Cambria Math"/>
                          <a:ea typeface="Cambria Math"/>
                        </a:rPr>
                        <m:t>𝒎</m:t>
                      </m:r>
                      <m:f>
                        <m:fPr>
                          <m:ctrlPr>
                            <a:rPr lang="lt-LT" altLang="lt-LT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altLang="lt-LT" b="1" dirty="0">
                              <a:cs typeface="Arial" charset="0"/>
                            </a:rPr>
                            <m:t>λ</m:t>
                          </m:r>
                        </m:num>
                        <m:den>
                          <m:r>
                            <a:rPr lang="lt-LT" altLang="lt-LT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lt-LT" altLang="lt-LT" b="1" dirty="0"/>
              </a:p>
              <a:p>
                <a:r>
                  <a:rPr lang="lt-LT" altLang="lt-LT" dirty="0"/>
                  <a:t>čia </a:t>
                </a:r>
                <a:r>
                  <a:rPr lang="lt-LT" altLang="lt-LT" dirty="0" smtClean="0"/>
                  <a:t>m </a:t>
                </a:r>
                <a:r>
                  <a:rPr lang="lt-LT" altLang="lt-LT" dirty="0"/>
                  <a:t>= 0, 1, 2, 3, … </a:t>
                </a:r>
                <a:r>
                  <a:rPr lang="lt-LT" altLang="lt-LT" dirty="0">
                    <a:sym typeface="Symbol" pitchFamily="18" charset="2"/>
                  </a:rPr>
                  <a:t></a:t>
                </a:r>
                <a:r>
                  <a:rPr lang="lt-LT" altLang="lt-LT" dirty="0"/>
                  <a:t> sveikasis  skaičius, </a:t>
                </a:r>
                <a:r>
                  <a:rPr lang="el-GR" altLang="lt-LT" dirty="0">
                    <a:cs typeface="Arial" charset="0"/>
                  </a:rPr>
                  <a:t>λ</a:t>
                </a:r>
                <a:r>
                  <a:rPr lang="lt-LT" altLang="lt-LT" dirty="0">
                    <a:sym typeface="Symbol" pitchFamily="18" charset="2"/>
                  </a:rPr>
                  <a:t></a:t>
                </a:r>
                <a:r>
                  <a:rPr lang="lt-LT" altLang="lt-LT" dirty="0"/>
                  <a:t> šviesos bangos ilgis.</a:t>
                </a:r>
              </a:p>
            </p:txBody>
          </p:sp>
        </mc:Choice>
        <mc:Fallback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21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/>
              <a:t>Interferenciniai </a:t>
            </a:r>
            <a:r>
              <a:rPr lang="lt-LT" altLang="lt-LT" b="1"/>
              <a:t>minimumai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lt-LT" altLang="lt-LT" dirty="0" smtClean="0"/>
                  <a:t>Interferencijos </a:t>
                </a:r>
                <a:r>
                  <a:rPr lang="lt-LT" altLang="lt-LT" b="1" dirty="0"/>
                  <a:t>minimumai </a:t>
                </a:r>
                <a:r>
                  <a:rPr lang="lt-LT" altLang="lt-LT" dirty="0"/>
                  <a:t>yra tose erdvės vietose, kur bangų eigos skirtumas lygus nelyginiam pusbangių skaičiui</a:t>
                </a:r>
                <a:r>
                  <a:rPr lang="lt-LT" altLang="lt-LT" dirty="0" smtClean="0"/>
                  <a:t>:</a:t>
                </a:r>
              </a:p>
              <a:p>
                <a:endParaRPr lang="lt-LT" altLang="lt-L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altLang="lt-LT" b="1" i="1">
                          <a:latin typeface="Cambria Math"/>
                          <a:ea typeface="Cambria Math"/>
                        </a:rPr>
                        <m:t>∆=</m:t>
                      </m:r>
                      <m:r>
                        <a:rPr lang="lt-LT" altLang="lt-LT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lt-LT" altLang="lt-LT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lt-LT" altLang="lt-LT" b="1" i="1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lt-LT" altLang="lt-LT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lt-LT" altLang="lt-LT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lt-LT" altLang="lt-LT" b="1" i="1" smtClean="0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lt-LT" altLang="lt-LT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altLang="lt-LT" b="1" dirty="0">
                              <a:cs typeface="Arial" charset="0"/>
                            </a:rPr>
                            <m:t>λ</m:t>
                          </m:r>
                        </m:num>
                        <m:den>
                          <m:r>
                            <a:rPr lang="lt-LT" altLang="lt-LT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lt-LT" altLang="lt-LT" b="1" dirty="0"/>
              </a:p>
              <a:p>
                <a:endParaRPr lang="lt-LT" altLang="lt-LT" dirty="0"/>
              </a:p>
            </p:txBody>
          </p:sp>
        </mc:Choice>
        <mc:Fallback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56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3"/>
              </a:rPr>
              <a:t>www.youtube.com/watch?v=xjMjWtntm9k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46" y="1825625"/>
            <a:ext cx="578250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06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673161"/>
          </a:xfrm>
        </p:spPr>
        <p:txBody>
          <a:bodyPr>
            <a:normAutofit/>
          </a:bodyPr>
          <a:lstStyle/>
          <a:p>
            <a:r>
              <a:rPr lang="lt-LT" sz="1800" dirty="0">
                <a:hlinkClick r:id="rId2"/>
              </a:rPr>
              <a:t>http://</a:t>
            </a:r>
            <a:r>
              <a:rPr lang="lt-LT" sz="1800" dirty="0" smtClean="0">
                <a:hlinkClick r:id="rId2"/>
              </a:rPr>
              <a:t>fotonas.su.lt/studdarbai/sviesa/svetaine/teorija/sviesos%20interferencija/4.2%20paveikslai/interferencija%20ploksteleje.htm</a:t>
            </a:r>
            <a:r>
              <a:rPr lang="lt-LT" sz="1800" dirty="0" smtClean="0"/>
              <a:t> </a:t>
            </a:r>
            <a:endParaRPr lang="lt-LT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7" y="1111802"/>
            <a:ext cx="10984788" cy="53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95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Virtualus tyrimas:</a:t>
            </a:r>
            <a:br>
              <a:rPr lang="lt-LT" dirty="0"/>
            </a:br>
            <a:r>
              <a:rPr lang="lt-LT" dirty="0" smtClean="0">
                <a:hlinkClick r:id="rId2"/>
              </a:rPr>
              <a:t>www.geogebra.org/m/ZzUQnmjB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06" y="1825625"/>
            <a:ext cx="58345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44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Uždavinių sprendimo pavyzdžiai:</a:t>
            </a:r>
            <a:br>
              <a:rPr lang="lt-LT" dirty="0"/>
            </a:br>
            <a:r>
              <a:rPr lang="lt-LT" sz="2700" dirty="0" smtClean="0">
                <a:hlinkClick r:id="rId2"/>
              </a:rPr>
              <a:t>www.youtube.com/watch?v=q95jHPg_e_I</a:t>
            </a:r>
            <a:r>
              <a:rPr lang="lt-LT" sz="2700" dirty="0" smtClean="0"/>
              <a:t> </a:t>
            </a:r>
            <a:endParaRPr lang="lt-LT" sz="2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17" y="1825625"/>
            <a:ext cx="767996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1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441" y="1286060"/>
            <a:ext cx="6512396" cy="534414"/>
          </a:xfrm>
        </p:spPr>
        <p:txBody>
          <a:bodyPr>
            <a:normAutofit/>
          </a:bodyPr>
          <a:lstStyle/>
          <a:p>
            <a:r>
              <a:rPr lang="lt-LT" sz="2800" dirty="0" smtClean="0">
                <a:hlinkClick r:id="rId2"/>
              </a:rPr>
              <a:t>www.youtube.com/watch?v=sttpfEVWyfA</a:t>
            </a:r>
            <a:r>
              <a:rPr lang="lt-LT" sz="2800" dirty="0" smtClean="0"/>
              <a:t> </a:t>
            </a:r>
            <a:endParaRPr lang="lt-LT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04" y="1825625"/>
            <a:ext cx="777059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0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Interferencija plonose plėvelėse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162"/>
            <a:ext cx="10040210" cy="3594281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Times New Roman"/>
              </a:rPr>
              <a:t>Interferencija plonose plėvelėse (plokštelėse), apšviečiant jas </a:t>
            </a:r>
            <a:r>
              <a:rPr lang="lt-LT" sz="2400" dirty="0" smtClean="0">
                <a:latin typeface="Times New Roman"/>
              </a:rPr>
              <a:t>tįsiu spinduoliu</a:t>
            </a:r>
            <a:r>
              <a:rPr lang="lt-LT" sz="2400" dirty="0">
                <a:latin typeface="Times New Roman"/>
              </a:rPr>
              <a:t>, lemia plonų plėvelių spalvas</a:t>
            </a:r>
            <a:r>
              <a:rPr lang="lt-LT" sz="2400" dirty="0" smtClean="0">
                <a:latin typeface="Times New Roman"/>
              </a:rPr>
              <a:t>.</a:t>
            </a:r>
          </a:p>
          <a:p>
            <a:r>
              <a:rPr lang="lt-LT" sz="2400" dirty="0" smtClean="0">
                <a:latin typeface="Times New Roman"/>
              </a:rPr>
              <a:t>Šį </a:t>
            </a:r>
            <a:r>
              <a:rPr lang="lt-LT" sz="2400" dirty="0">
                <a:latin typeface="Times New Roman"/>
              </a:rPr>
              <a:t>reiškinį galima </a:t>
            </a:r>
            <a:r>
              <a:rPr lang="lt-LT" sz="2400" dirty="0" smtClean="0">
                <a:latin typeface="Times New Roman"/>
              </a:rPr>
              <a:t>matyti muilo </a:t>
            </a:r>
            <a:r>
              <a:rPr lang="lt-LT" sz="2400" dirty="0">
                <a:latin typeface="Times New Roman"/>
              </a:rPr>
              <a:t>burbuluose, naftos plėvelėse ant vandens paviršiaus, kai jos </a:t>
            </a:r>
            <a:r>
              <a:rPr lang="lt-LT" sz="2400" dirty="0" smtClean="0">
                <a:latin typeface="Times New Roman"/>
              </a:rPr>
              <a:t>apšviečiamos </a:t>
            </a:r>
            <a:r>
              <a:rPr lang="lt-LT" sz="2400" dirty="0">
                <a:latin typeface="Times New Roman"/>
              </a:rPr>
              <a:t>ryškia Saulės šviesa</a:t>
            </a:r>
            <a:r>
              <a:rPr lang="lt-LT" sz="2400" dirty="0" smtClean="0">
                <a:latin typeface="Times New Roman"/>
              </a:rPr>
              <a:t>.</a:t>
            </a:r>
          </a:p>
          <a:p>
            <a:r>
              <a:rPr lang="lt-LT" sz="2400" dirty="0" smtClean="0">
                <a:latin typeface="Times New Roman"/>
              </a:rPr>
              <a:t>Išaiškinus </a:t>
            </a:r>
            <a:r>
              <a:rPr lang="lt-LT" sz="2400" dirty="0">
                <a:latin typeface="Times New Roman"/>
              </a:rPr>
              <a:t>šį reiškinį galima suprasti </a:t>
            </a:r>
            <a:r>
              <a:rPr lang="lt-LT" sz="2400" dirty="0" smtClean="0">
                <a:latin typeface="Times New Roman"/>
              </a:rPr>
              <a:t>gerokai sudėtingesnius </a:t>
            </a:r>
            <a:r>
              <a:rPr lang="lt-LT" sz="2400" dirty="0">
                <a:latin typeface="Times New Roman"/>
              </a:rPr>
              <a:t>procesus, vykstančius interferometruose, </a:t>
            </a:r>
            <a:r>
              <a:rPr lang="lt-LT" sz="2400" dirty="0" smtClean="0">
                <a:latin typeface="Times New Roman"/>
              </a:rPr>
              <a:t>interferenciniuose filtruose </a:t>
            </a:r>
            <a:r>
              <a:rPr lang="lt-LT" sz="2400" dirty="0">
                <a:latin typeface="Times New Roman"/>
              </a:rPr>
              <a:t>ir kituose optiniuose </a:t>
            </a:r>
            <a:r>
              <a:rPr lang="lt-LT" sz="2400" dirty="0" smtClean="0">
                <a:latin typeface="Times New Roman"/>
              </a:rPr>
              <a:t>prietaisuose.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119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12" y="1553603"/>
            <a:ext cx="4850284" cy="40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" y="1542455"/>
            <a:ext cx="7302910" cy="4351338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Tarkim, kad į plokščią gretasienę h storio ir n lūžio rodiklio </a:t>
            </a:r>
            <a:r>
              <a:rPr lang="lt-LT" dirty="0" smtClean="0"/>
              <a:t>plokštelę krinta monochromatinė </a:t>
            </a:r>
            <a:r>
              <a:rPr lang="el-GR" dirty="0" smtClean="0"/>
              <a:t>λ </a:t>
            </a:r>
            <a:r>
              <a:rPr lang="lt-LT" dirty="0"/>
              <a:t>bangos ilgio šviesa iš terpės, kurios lūžio </a:t>
            </a:r>
            <a:r>
              <a:rPr lang="lt-LT" dirty="0" smtClean="0"/>
              <a:t>rodiklis n′.</a:t>
            </a:r>
          </a:p>
          <a:p>
            <a:r>
              <a:rPr lang="lt-LT" dirty="0" smtClean="0"/>
              <a:t>Šviesa </a:t>
            </a:r>
            <a:r>
              <a:rPr lang="lt-LT" dirty="0"/>
              <a:t>iš dalies </a:t>
            </a:r>
            <a:r>
              <a:rPr lang="lt-LT" dirty="0" smtClean="0"/>
              <a:t>atsispindi</a:t>
            </a:r>
            <a:r>
              <a:rPr lang="lt-LT" dirty="0"/>
              <a:t>, iš dalies lūžta ir vėl </a:t>
            </a:r>
            <a:r>
              <a:rPr lang="lt-LT" dirty="0" smtClean="0"/>
              <a:t>atsispindi </a:t>
            </a:r>
            <a:r>
              <a:rPr lang="lt-LT" dirty="0"/>
              <a:t>nuo antrojo paviršiaus</a:t>
            </a:r>
            <a:r>
              <a:rPr lang="lt-LT" dirty="0" smtClean="0"/>
              <a:t>.</a:t>
            </a:r>
          </a:p>
          <a:p>
            <a:r>
              <a:rPr lang="lt-LT" dirty="0" smtClean="0"/>
              <a:t>Dėlto </a:t>
            </a:r>
            <a:r>
              <a:rPr lang="lt-LT" dirty="0"/>
              <a:t>susidaro dvi koherentinės </a:t>
            </a:r>
            <a:r>
              <a:rPr lang="lt-LT" dirty="0" smtClean="0"/>
              <a:t>bangos</a:t>
            </a:r>
            <a:r>
              <a:rPr lang="lt-LT" dirty="0"/>
              <a:t>, tarp kurių yra kažkoks </a:t>
            </a:r>
            <a:r>
              <a:rPr lang="lt-LT" dirty="0" smtClean="0"/>
              <a:t>fazių skirtumas.</a:t>
            </a:r>
          </a:p>
          <a:p>
            <a:r>
              <a:rPr lang="lt-LT" dirty="0" smtClean="0"/>
              <a:t>Priklausomai </a:t>
            </a:r>
            <a:r>
              <a:rPr lang="lt-LT" dirty="0"/>
              <a:t>nuo </a:t>
            </a:r>
            <a:r>
              <a:rPr lang="lt-LT" dirty="0" smtClean="0"/>
              <a:t>šių bangų </a:t>
            </a:r>
            <a:r>
              <a:rPr lang="lt-LT" dirty="0"/>
              <a:t>fazių skirtumo, CO </a:t>
            </a:r>
            <a:r>
              <a:rPr lang="lt-LT" dirty="0" smtClean="0"/>
              <a:t>linkme susidaro </a:t>
            </a:r>
            <a:r>
              <a:rPr lang="lt-LT" dirty="0"/>
              <a:t>vienoks ar kitoks </a:t>
            </a:r>
            <a:r>
              <a:rPr lang="lt-LT" dirty="0" smtClean="0"/>
              <a:t>interferencinis </a:t>
            </a:r>
            <a:r>
              <a:rPr lang="lt-LT" dirty="0"/>
              <a:t>vaizdas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Paskaičiuosime spindulių </a:t>
            </a:r>
            <a:r>
              <a:rPr lang="lt-LT" dirty="0"/>
              <a:t>eigos skirtumą</a:t>
            </a:r>
          </a:p>
        </p:txBody>
      </p:sp>
    </p:spTree>
    <p:extLst>
      <p:ext uri="{BB962C8B-B14F-4D97-AF65-F5344CB8AC3E}">
        <p14:creationId xmlns:p14="http://schemas.microsoft.com/office/powerpoint/2010/main" val="329918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95" y="1495057"/>
            <a:ext cx="4846638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157" y="1813827"/>
                <a:ext cx="7297010" cy="4351338"/>
              </a:xfrm>
            </p:spPr>
            <p:txBody>
              <a:bodyPr>
                <a:normAutofit/>
              </a:bodyPr>
              <a:lstStyle/>
              <a:p>
                <a:r>
                  <a:rPr lang="lt-LT" dirty="0" smtClean="0">
                    <a:latin typeface="Arial"/>
                  </a:rPr>
                  <a:t>∆ </a:t>
                </a:r>
                <a:r>
                  <a:rPr lang="lt-LT" dirty="0">
                    <a:latin typeface="Times New Roman"/>
                  </a:rPr>
                  <a:t>= (ADC) – (AB) = 2 AD n – AB n</a:t>
                </a:r>
                <a:r>
                  <a:rPr lang="lt-LT" dirty="0" smtClean="0">
                    <a:latin typeface="Arial"/>
                  </a:rPr>
                  <a:t>′</a:t>
                </a:r>
                <a:r>
                  <a:rPr lang="lt-LT" dirty="0" smtClean="0">
                    <a:latin typeface="Times New Roman"/>
                  </a:rPr>
                  <a:t>.</a:t>
                </a:r>
              </a:p>
              <a:p>
                <a:r>
                  <a:rPr lang="lt-LT" dirty="0" smtClean="0">
                    <a:latin typeface="Times New Roman"/>
                  </a:rPr>
                  <a:t>Iš </a:t>
                </a:r>
                <a:r>
                  <a:rPr lang="lt-LT" dirty="0">
                    <a:latin typeface="Times New Roman"/>
                  </a:rPr>
                  <a:t>trikampių ADB ir ABC galima išreikšti taip</a:t>
                </a:r>
                <a:r>
                  <a:rPr lang="lt-LT" dirty="0" smtClean="0">
                    <a:latin typeface="Times New Roman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b="0" i="0" smtClean="0">
                        <a:latin typeface="Cambria Math"/>
                      </a:rPr>
                      <m:t>AD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func>
                          <m:func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lt-LT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func>
                      </m:den>
                    </m:f>
                  </m:oMath>
                </a14:m>
                <a:r>
                  <a:rPr lang="lt-LT" dirty="0" smtClean="0"/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b="0" i="0" dirty="0" smtClean="0">
                        <a:latin typeface="Cambria Math"/>
                      </a:rPr>
                      <m:t>AB</m:t>
                    </m:r>
                    <m:r>
                      <a:rPr lang="lt-LT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lt-LT" b="0" i="0" dirty="0" smtClean="0">
                        <a:latin typeface="Cambria Math"/>
                        <a:ea typeface="Cambria Math"/>
                      </a:rPr>
                      <m:t>AC</m:t>
                    </m:r>
                    <m:func>
                      <m:funcPr>
                        <m:ctrlPr>
                          <a:rPr lang="lt-LT" b="0" i="1" dirty="0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b="0" i="0" dirty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lt-LT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func>
                    <m:r>
                      <a:rPr lang="lt-LT" b="0" i="1" dirty="0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lt-LT" b="0" i="1" dirty="0" smtClean="0">
                        <a:latin typeface="Cambria Math"/>
                        <a:ea typeface="Cambria Math"/>
                      </a:rPr>
                      <m:t>h</m:t>
                    </m:r>
                    <m:func>
                      <m:funcPr>
                        <m:ctrlPr>
                          <a:rPr lang="lt-LT" b="0" i="1" dirty="0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b="0" i="0" dirty="0" smtClean="0">
                            <a:latin typeface="Cambria Math"/>
                            <a:ea typeface="Cambria Math"/>
                          </a:rPr>
                          <m:t>tg</m:t>
                        </m:r>
                      </m:fName>
                      <m:e>
                        <m:r>
                          <a:rPr lang="lt-LT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func>
                    <m:func>
                      <m:funcPr>
                        <m:ctrlPr>
                          <a:rPr lang="lt-LT" b="0" i="1" dirty="0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b="0" i="0" dirty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lt-LT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func>
                  </m:oMath>
                </a14:m>
                <a:r>
                  <a:rPr lang="lt-LT" dirty="0" smtClean="0"/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lt-L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t-LT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lt-LT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lt-L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lt-LT" b="0" i="1" dirty="0" smtClean="0">
                            <a:latin typeface="Cambria Math"/>
                          </a:rPr>
                          <m:t>𝑖</m:t>
                        </m:r>
                      </m:e>
                    </m:func>
                    <m:r>
                      <a:rPr lang="lt-LT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lt-LT" b="0" i="1" dirty="0" smtClean="0">
                        <a:latin typeface="Cambria Math"/>
                        <a:ea typeface="Cambria Math"/>
                      </a:rPr>
                      <m:t>𝑛</m:t>
                    </m:r>
                    <m:func>
                      <m:funcPr>
                        <m:ctrlPr>
                          <a:rPr lang="lt-LT" b="0" i="1" dirty="0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b="0" i="0" dirty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lt-LT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func>
                  </m:oMath>
                </a14:m>
                <a:r>
                  <a:rPr lang="lt-LT" dirty="0" smtClean="0"/>
                  <a:t>.</a:t>
                </a:r>
                <a:r>
                  <a:rPr lang="lt-LT" dirty="0"/>
                  <a:t/>
                </a:r>
                <a:br>
                  <a:rPr lang="lt-LT" dirty="0"/>
                </a:br>
                <a:r>
                  <a:rPr lang="lt-LT" dirty="0" smtClean="0">
                    <a:latin typeface="Times New Roman"/>
                  </a:rPr>
                  <a:t>Tada</a:t>
                </a:r>
              </a:p>
              <a:p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ea typeface="Cambria Math"/>
                      </a:rPr>
                      <m:t>∆=</m:t>
                    </m:r>
                    <m:f>
                      <m:fPr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𝑛h</m:t>
                        </m:r>
                      </m:num>
                      <m:den>
                        <m:func>
                          <m:func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lt-LT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func>
                      </m:den>
                    </m:f>
                    <m:r>
                      <a:rPr lang="lt-LT" b="0" i="1" smtClean="0">
                        <a:latin typeface="Cambria Math"/>
                        <a:ea typeface="Cambria Math"/>
                      </a:rPr>
                      <m:t>−2</m:t>
                    </m:r>
                    <m:sSup>
                      <m:sSup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lt-LT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b="0" i="0" smtClean="0">
                            <a:latin typeface="Cambria Math"/>
                            <a:ea typeface="Cambria Math"/>
                          </a:rPr>
                          <m:t>tg</m:t>
                        </m:r>
                      </m:fName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func>
                    <m:func>
                      <m:func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func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lt-LT" i="1">
                            <a:latin typeface="Cambria Math"/>
                            <a:ea typeface="Cambria Math"/>
                          </a:rPr>
                          <m:t>𝑛h</m:t>
                        </m:r>
                      </m:num>
                      <m:den>
                        <m:func>
                          <m:funcPr>
                            <m:ctrlPr>
                              <a:rPr lang="lt-LT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lt-LT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lt-LT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lt-LT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lt-LT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ea typeface="Cambria Math"/>
                      </a:rPr>
                      <m:t>∆=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𝑛h</m:t>
                    </m:r>
                    <m:func>
                      <m:func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func>
                  </m:oMath>
                </a14:m>
                <a:r>
                  <a:rPr lang="lt-LT" dirty="0"/>
                  <a:t/>
                </a:r>
                <a:br>
                  <a:rPr lang="lt-LT" dirty="0"/>
                </a:br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57" y="1813827"/>
                <a:ext cx="7297010" cy="4351338"/>
              </a:xfrm>
              <a:blipFill rotWithShape="1">
                <a:blip r:embed="rId4"/>
                <a:stretch>
                  <a:fillRect l="-1420" t="-2525" r="-25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6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Interferencija plonose plėvelėse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42812" cy="4351338"/>
              </a:xfrm>
            </p:spPr>
            <p:txBody>
              <a:bodyPr/>
              <a:lstStyle/>
              <a:p>
                <a:r>
                  <a:rPr lang="lt-LT" dirty="0" smtClean="0"/>
                  <a:t>Reikia nepamiršti, kad atsispindint bangos fazė gali pakisti dydžiu </a:t>
                </a:r>
                <a:r>
                  <a:rPr lang="el-GR" dirty="0" smtClean="0"/>
                  <a:t>π</a:t>
                </a:r>
                <a:r>
                  <a:rPr lang="lt-LT" dirty="0" smtClean="0"/>
                  <a:t> </a:t>
                </a:r>
                <a:r>
                  <a:rPr lang="el-GR" dirty="0" smtClean="0"/>
                  <a:t>(</a:t>
                </a:r>
                <a:r>
                  <a:rPr lang="lt-LT" dirty="0"/>
                  <a:t>prarandamas pusbangis</a:t>
                </a:r>
                <a:r>
                  <a:rPr lang="lt-LT" dirty="0" smtClean="0"/>
                  <a:t>).</a:t>
                </a:r>
              </a:p>
              <a:p>
                <a:r>
                  <a:rPr lang="lt-LT" dirty="0" smtClean="0"/>
                  <a:t>Kai </a:t>
                </a:r>
                <a:r>
                  <a:rPr lang="lt-LT" dirty="0"/>
                  <a:t>šviesa krinta iš optiškai retesnės terpės, </a:t>
                </a:r>
                <a:r>
                  <a:rPr lang="lt-LT" dirty="0" smtClean="0"/>
                  <a:t>viršutinėje </a:t>
                </a:r>
                <a:r>
                  <a:rPr lang="lt-LT" dirty="0"/>
                  <a:t>atspindžio sandūros pusėje fazę keičia elektrinis vektorius, o </a:t>
                </a:r>
                <a:r>
                  <a:rPr lang="lt-LT" dirty="0" smtClean="0"/>
                  <a:t>apatinėje </a:t>
                </a:r>
                <a:r>
                  <a:rPr lang="lt-LT" dirty="0"/>
                  <a:t>– magnetinis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Kai </a:t>
                </a:r>
                <a:r>
                  <a:rPr lang="lt-LT" dirty="0"/>
                  <a:t>tarp stiklo plokštelių yra plonas oro sluoksnis, reiškinys atvirkščias, t. y. bet kokiu atveju vienas iš vektorių įgyja papildomą </a:t>
                </a:r>
                <a:r>
                  <a:rPr lang="lt-LT" dirty="0" smtClean="0"/>
                  <a:t>fazių </a:t>
                </a:r>
                <a:r>
                  <a:rPr lang="lt-LT" dirty="0"/>
                  <a:t>skirtumą </a:t>
                </a:r>
                <a:r>
                  <a:rPr lang="el-GR" dirty="0"/>
                  <a:t>π</a:t>
                </a:r>
                <a:r>
                  <a:rPr lang="el-GR" dirty="0" smtClean="0"/>
                  <a:t>.</a:t>
                </a:r>
                <a:endParaRPr lang="lt-LT" dirty="0" smtClean="0"/>
              </a:p>
              <a:p>
                <a:r>
                  <a:rPr lang="lt-LT" dirty="0" smtClean="0"/>
                  <a:t>Todėl </a:t>
                </a:r>
                <a:r>
                  <a:rPr lang="lt-LT" dirty="0"/>
                  <a:t>bendruoju atveju reikia rašyti taip</a:t>
                </a:r>
                <a:r>
                  <a:rPr lang="lt-LT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/>
                          <a:ea typeface="Cambria Math"/>
                        </a:rPr>
                        <m:t>∆=2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𝑛h</m:t>
                      </m:r>
                      <m:func>
                        <m:func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lt-LT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func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lt-L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42812" cy="4351338"/>
              </a:xfrm>
              <a:blipFill rotWithShape="1">
                <a:blip r:embed="rId3"/>
                <a:stretch>
                  <a:fillRect l="-1003" t="-2241" r="-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1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Interferencija plonose plėvelėse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lt-LT" dirty="0" smtClean="0"/>
                  <a:t>nterferencinis vaizdas atsispindint šviesai nuo plonos plėvelės</a:t>
                </a:r>
              </a:p>
              <a:p>
                <a:r>
                  <a:rPr lang="lt-LT" dirty="0"/>
                  <a:t>susidaro, kai spindulių eigos </a:t>
                </a:r>
                <a:r>
                  <a:rPr lang="lt-LT" dirty="0" smtClean="0"/>
                  <a:t>skirtumas:</a:t>
                </a:r>
              </a:p>
              <a:p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</a:rPr>
                      <m:t>2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𝑛h</m:t>
                    </m:r>
                    <m:func>
                      <m:funcPr>
                        <m:ctrlPr>
                          <a:rPr lang="lt-LT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lt-LT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func>
                    <m:r>
                      <a:rPr lang="lt-LT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𝑚</m:t>
                    </m:r>
                    <m:f>
                      <m:fPr>
                        <m:ctrlPr>
                          <a:rPr lang="lt-LT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i="1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lt-LT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lt-LT" dirty="0" smtClean="0"/>
              </a:p>
              <a:p>
                <a:r>
                  <a:rPr lang="lt-LT" dirty="0"/>
                  <a:t>čia m – sveikasis skaičius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Kai </a:t>
                </a:r>
                <a:r>
                  <a:rPr lang="lt-LT" dirty="0"/>
                  <a:t>m lyginis, susidaro maksimumas, o kai </a:t>
                </a:r>
                <a:r>
                  <a:rPr lang="lt-LT" dirty="0" smtClean="0"/>
                  <a:t>nelyginis </a:t>
                </a:r>
                <a:r>
                  <a:rPr lang="lt-LT" dirty="0"/>
                  <a:t>– minimumas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Apšvietus </a:t>
                </a:r>
                <a:r>
                  <a:rPr lang="lt-LT" dirty="0"/>
                  <a:t>plėvelę baltąja šviesa, atsispindėjusioji šviesa priklausomai</a:t>
                </a:r>
                <a:r>
                  <a:rPr lang="lt-LT" dirty="0"/>
                  <a:t/>
                </a:r>
                <a:br>
                  <a:rPr lang="lt-LT" dirty="0"/>
                </a:br>
                <a:r>
                  <a:rPr lang="lt-LT" dirty="0"/>
                  <a:t>nuo n, h ir r įgyja vienokį ar kitokį atspalvį (nuspalvinimą</a:t>
                </a:r>
                <a:r>
                  <a:rPr lang="lt-LT" dirty="0" smtClean="0"/>
                  <a:t>).</a:t>
                </a:r>
              </a:p>
              <a:p>
                <a:r>
                  <a:rPr lang="lt-LT" dirty="0" smtClean="0"/>
                  <a:t>Kadangi kampas </a:t>
                </a:r>
                <a:r>
                  <a:rPr lang="lt-LT" dirty="0"/>
                  <a:t>tarp krintančiųjų spindulių labai mažas, </a:t>
                </a:r>
                <a:r>
                  <a:rPr lang="lt-LT" dirty="0" smtClean="0"/>
                  <a:t>galima </a:t>
                </a:r>
                <a:r>
                  <a:rPr lang="lt-LT" dirty="0"/>
                  <a:t>teigti, kad interferencija plonose </a:t>
                </a:r>
                <a:r>
                  <a:rPr lang="lt-LT" dirty="0" smtClean="0"/>
                  <a:t>plėvelėse </a:t>
                </a:r>
                <a:r>
                  <a:rPr lang="lt-LT" dirty="0"/>
                  <a:t>matoma naudojant ir tisų spinduolį</a:t>
                </a:r>
                <a:r>
                  <a:rPr lang="lt-LT" dirty="0"/>
                  <a:t/>
                </a:r>
                <a:br>
                  <a:rPr lang="lt-LT" dirty="0"/>
                </a:br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0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Interferencija plonose plėvelėse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lt-LT" dirty="0" smtClean="0"/>
                  <a:t>Svarbu nustatyti plėvelės storį, kuriam esant dar galima pamatyti interferenciją </a:t>
                </a:r>
                <a:r>
                  <a:rPr lang="lt-LT" dirty="0"/>
                  <a:t>baltojoje šviesoje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Iš sąryšio 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nor/>
                      </m:rPr>
                      <a:rPr lang="el-GR" dirty="0"/>
                      <m:t>λ</m:t>
                    </m:r>
                    <m:r>
                      <a:rPr lang="el-GR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lt-LT" dirty="0"/>
                          <m:t> </m:t>
                        </m:r>
                      </m:num>
                      <m:den>
                        <m:r>
                          <a:rPr lang="lt-LT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lt-LT" dirty="0" smtClean="0"/>
                  <a:t> išplaukia</a:t>
                </a:r>
                <a:r>
                  <a:rPr lang="lt-LT" dirty="0"/>
                  <a:t>, kad </a:t>
                </a:r>
                <a:r>
                  <a:rPr lang="lt-LT" dirty="0" smtClean="0"/>
                  <a:t>interferencija </a:t>
                </a:r>
                <a:r>
                  <a:rPr lang="lt-LT" dirty="0"/>
                  <a:t>baltojoje šviesoje matoma tik plonose plėvelėse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Normalioji žmogaus </a:t>
                </a:r>
                <a:r>
                  <a:rPr lang="lt-LT" dirty="0"/>
                  <a:t>akis gali skirti spalvas </a:t>
                </a:r>
                <a:r>
                  <a:rPr lang="lt-LT" dirty="0" smtClean="0"/>
                  <a:t>∆</a:t>
                </a:r>
                <a:r>
                  <a:rPr lang="el-GR" dirty="0" smtClean="0"/>
                  <a:t>λ </a:t>
                </a:r>
                <a:r>
                  <a:rPr lang="el-GR" dirty="0"/>
                  <a:t>≈ 10 </a:t>
                </a:r>
                <a:r>
                  <a:rPr lang="lt-LT" dirty="0"/>
                  <a:t>nm ruožu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Jei </a:t>
                </a:r>
                <a:r>
                  <a:rPr lang="lt-LT" dirty="0"/>
                  <a:t>vidutinis bangos </a:t>
                </a:r>
                <a:r>
                  <a:rPr lang="lt-LT" dirty="0" smtClean="0"/>
                  <a:t>ilgis </a:t>
                </a:r>
                <a:r>
                  <a:rPr lang="el-GR" dirty="0" smtClean="0"/>
                  <a:t>λ </a:t>
                </a:r>
                <a:r>
                  <a:rPr lang="el-GR" dirty="0"/>
                  <a:t>≈ 500 </a:t>
                </a:r>
                <a:r>
                  <a:rPr lang="lt-LT" dirty="0"/>
                  <a:t>nm, tai interferencijos eilė m </a:t>
                </a:r>
                <a:r>
                  <a:rPr lang="lt-LT" dirty="0" smtClean="0"/>
                  <a:t>= </a:t>
                </a:r>
                <a:r>
                  <a:rPr lang="el-GR" dirty="0" smtClean="0"/>
                  <a:t>λ </a:t>
                </a:r>
                <a:r>
                  <a:rPr lang="el-GR" dirty="0"/>
                  <a:t>/</a:t>
                </a:r>
                <a:r>
                  <a:rPr lang="el-GR" dirty="0" smtClean="0"/>
                  <a:t>∆λ </a:t>
                </a:r>
                <a:r>
                  <a:rPr lang="el-GR" dirty="0"/>
                  <a:t>= 50</a:t>
                </a:r>
                <a:r>
                  <a:rPr lang="el-GR" dirty="0" smtClean="0"/>
                  <a:t>.</a:t>
                </a:r>
                <a:endParaRPr lang="lt-LT" dirty="0" smtClean="0"/>
              </a:p>
              <a:p>
                <a:r>
                  <a:rPr lang="lt-LT" dirty="0" smtClean="0"/>
                  <a:t>Ši </a:t>
                </a:r>
                <a:r>
                  <a:rPr lang="lt-LT" dirty="0"/>
                  <a:t>vertė nusako </a:t>
                </a:r>
                <a:r>
                  <a:rPr lang="lt-LT" dirty="0" smtClean="0"/>
                  <a:t>ribinį eigos skirtumą ∆ </a:t>
                </a:r>
                <a:r>
                  <a:rPr lang="lt-LT" dirty="0"/>
                  <a:t>= </a:t>
                </a:r>
                <a:r>
                  <a:rPr lang="lt-LT" dirty="0" smtClean="0"/>
                  <a:t>m</a:t>
                </a:r>
                <a:r>
                  <a:rPr lang="el-GR" dirty="0" smtClean="0"/>
                  <a:t>λ</a:t>
                </a:r>
                <a:r>
                  <a:rPr lang="el-GR" dirty="0"/>
                  <a:t>, </a:t>
                </a:r>
                <a:r>
                  <a:rPr lang="lt-LT" dirty="0"/>
                  <a:t>kuris priklauso nuo plėvelės storio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Iš formulės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ea typeface="Cambria Math"/>
                      </a:rPr>
                      <m:t>2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𝑛h</m:t>
                    </m:r>
                    <m:func>
                      <m:funcPr>
                        <m:ctrlPr>
                          <a:rPr lang="lt-LT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lt-LT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lt-LT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func>
                    <m:r>
                      <a:rPr lang="lt-LT" i="1">
                        <a:latin typeface="Cambria Math"/>
                        <a:ea typeface="Cambria Math"/>
                      </a:rPr>
                      <m:t>=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lt-LT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lt-LT" dirty="0" smtClean="0"/>
                  <a:t>nusakančios </a:t>
                </a:r>
                <a:r>
                  <a:rPr lang="lt-LT" dirty="0"/>
                  <a:t>interferencijos maksimumą</a:t>
                </a:r>
                <a:r>
                  <a:rPr lang="lt-LT" dirty="0" smtClean="0"/>
                  <a:t>, išreiškiamas sluoksnio </a:t>
                </a:r>
                <a:r>
                  <a:rPr lang="lt-LT" dirty="0"/>
                  <a:t>storis</a:t>
                </a:r>
                <a:r>
                  <a:rPr lang="lt-LT" dirty="0" smtClean="0"/>
                  <a:t>: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h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lt-LT" i="1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lt-LT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lt-LT" i="1">
                            <a:latin typeface="Cambria Math"/>
                            <a:ea typeface="Cambria Math"/>
                          </a:rPr>
                          <m:t>𝑛h</m:t>
                        </m:r>
                        <m:func>
                          <m:funcPr>
                            <m:ctrlPr>
                              <a:rPr lang="lt-LT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lt-LT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lt-LT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func>
                      </m:den>
                    </m:f>
                  </m:oMath>
                </a14:m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28" t="-2801" r="-12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8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Interferencija plonose plėvelėse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Jei n ≈ 1,5 ir cos r ≈ 1, tai h ≈ 8⋅</a:t>
            </a:r>
            <a:r>
              <a:rPr lang="lt-LT" dirty="0" smtClean="0"/>
              <a:t>10</a:t>
            </a:r>
            <a:r>
              <a:rPr lang="lt-LT" baseline="30000" dirty="0" smtClean="0"/>
              <a:t>-4</a:t>
            </a:r>
            <a:r>
              <a:rPr lang="lt-LT" dirty="0" smtClean="0"/>
              <a:t> </a:t>
            </a:r>
            <a:r>
              <a:rPr lang="lt-LT" dirty="0"/>
              <a:t>cm = 8 </a:t>
            </a:r>
            <a:r>
              <a:rPr lang="el-GR" dirty="0"/>
              <a:t>μ</a:t>
            </a:r>
            <a:r>
              <a:rPr lang="lt-LT" dirty="0"/>
              <a:t>m</a:t>
            </a:r>
            <a:r>
              <a:rPr lang="lt-LT" dirty="0" smtClean="0"/>
              <a:t>.</a:t>
            </a:r>
          </a:p>
          <a:p>
            <a:r>
              <a:rPr lang="lt-LT" dirty="0" smtClean="0"/>
              <a:t>Naudojant gerokai monochromatiškesnę </a:t>
            </a:r>
            <a:r>
              <a:rPr lang="lt-LT" dirty="0"/>
              <a:t>šviesą, pvz., gyvsidabrio spektro linijas, </a:t>
            </a:r>
            <a:r>
              <a:rPr lang="lt-LT" dirty="0" smtClean="0"/>
              <a:t>kurių ∆</a:t>
            </a:r>
            <a:r>
              <a:rPr lang="el-GR" dirty="0" smtClean="0"/>
              <a:t>λ </a:t>
            </a:r>
            <a:r>
              <a:rPr lang="el-GR" dirty="0"/>
              <a:t>≈ (0,01 ÷ 0,001) </a:t>
            </a:r>
            <a:r>
              <a:rPr lang="lt-LT" dirty="0"/>
              <a:t>nm, plėvelės storis padidėja (10</a:t>
            </a:r>
            <a:r>
              <a:rPr lang="lt-LT" baseline="30000" dirty="0"/>
              <a:t>3</a:t>
            </a:r>
            <a:r>
              <a:rPr lang="lt-LT" dirty="0"/>
              <a:t>÷10</a:t>
            </a:r>
            <a:r>
              <a:rPr lang="lt-LT" baseline="30000" dirty="0"/>
              <a:t>4</a:t>
            </a:r>
            <a:r>
              <a:rPr lang="lt-LT" dirty="0"/>
              <a:t> ) kartų</a:t>
            </a:r>
            <a:r>
              <a:rPr lang="lt-LT" dirty="0" smtClean="0"/>
              <a:t>.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1292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0110C77B-EDAC-41B2-A922-7114098E72E6}"/>
</file>

<file path=customXml/itemProps2.xml><?xml version="1.0" encoding="utf-8"?>
<ds:datastoreItem xmlns:ds="http://schemas.openxmlformats.org/officeDocument/2006/customXml" ds:itemID="{80792161-5F85-4718-8A90-CC1CFE9A522B}"/>
</file>

<file path=customXml/itemProps3.xml><?xml version="1.0" encoding="utf-8"?>
<ds:datastoreItem xmlns:ds="http://schemas.openxmlformats.org/officeDocument/2006/customXml" ds:itemID="{EF5229C3-5AD5-4592-9B66-65E0DCFC1F7F}"/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634</Words>
  <Application>Microsoft Office PowerPoint</Application>
  <PresentationFormat>Custom</PresentationFormat>
  <Paragraphs>78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Interferencija plonose plėvelėse </vt:lpstr>
      <vt:lpstr>www.youtube.com/watch?v=sttpfEVWyfA </vt:lpstr>
      <vt:lpstr>Interferencija plonose plėvelėse </vt:lpstr>
      <vt:lpstr>PowerPoint Presentation</vt:lpstr>
      <vt:lpstr>PowerPoint Presentation</vt:lpstr>
      <vt:lpstr>Interferencija plonose plėvelėse </vt:lpstr>
      <vt:lpstr>Interferencija plonose plėvelėse </vt:lpstr>
      <vt:lpstr>Interferencija plonose plėvelėse </vt:lpstr>
      <vt:lpstr>Interferencija plonose plėvelėse </vt:lpstr>
      <vt:lpstr>Interferenciniai maksimumai</vt:lpstr>
      <vt:lpstr>Interferenciniai minimumai</vt:lpstr>
      <vt:lpstr>www.youtube.com/watch?v=xjMjWtntm9k </vt:lpstr>
      <vt:lpstr>http://fotonas.su.lt/studdarbai/sviesa/svetaine/teorija/sviesos%20interferencija/4.2%20paveikslai/interferencija%20ploksteleje.htm </vt:lpstr>
      <vt:lpstr>Virtualus tyrimas: www.geogebra.org/m/ZzUQnmjB </vt:lpstr>
      <vt:lpstr>Uždavinių sprendimo pavyzdžiai: www.youtube.com/watch?v=q95jHPg_e_I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LFMA veiklos 2019 – 2021 metų ataskaita</dc:title>
  <dc:creator>Admin</dc:creator>
  <cp:lastModifiedBy>Windows User</cp:lastModifiedBy>
  <cp:revision>61</cp:revision>
  <dcterms:created xsi:type="dcterms:W3CDTF">2023-01-17T13:03:39Z</dcterms:created>
  <dcterms:modified xsi:type="dcterms:W3CDTF">2024-09-08T16:31:01Z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