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0" r:id="rId3"/>
    <p:sldId id="271" r:id="rId4"/>
    <p:sldId id="277" r:id="rId5"/>
    <p:sldId id="272" r:id="rId6"/>
    <p:sldId id="276" r:id="rId7"/>
    <p:sldId id="273" r:id="rId8"/>
    <p:sldId id="278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1747" autoAdjust="0"/>
  </p:normalViewPr>
  <p:slideViewPr>
    <p:cSldViewPr snapToGrid="0">
      <p:cViewPr>
        <p:scale>
          <a:sx n="104" d="100"/>
          <a:sy n="104" d="100"/>
        </p:scale>
        <p:origin x="-792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D565D-D607-4E3B-9DE3-A5ADD8AA224B}" type="datetimeFigureOut">
              <a:rPr lang="lt-LT" smtClean="0"/>
              <a:t>2024-09-02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C2447-83BC-48AC-9BFE-F6EA461C6C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612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www.vle.lt/straipsnis/reliatyvistine-mechanika/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604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www.vle.lt/straipsnis/reliatyvistine-mechanika/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60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0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ueuwWiR-Dw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pBQjsOaRHx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649" y="1856232"/>
            <a:ext cx="11333285" cy="2322576"/>
          </a:xfrm>
        </p:spPr>
        <p:txBody>
          <a:bodyPr>
            <a:normAutofit/>
          </a:bodyPr>
          <a:lstStyle/>
          <a:p>
            <a:r>
              <a:rPr lang="lt-LT" sz="4800" b="1" dirty="0">
                <a:solidFill>
                  <a:schemeClr val="accent1">
                    <a:lumMod val="50000"/>
                  </a:schemeClr>
                </a:solidFill>
              </a:rPr>
              <a:t>Fotono judesio kiekis ir </a:t>
            </a:r>
            <a:r>
              <a:rPr lang="lt-LT" sz="4800" b="1" dirty="0" smtClean="0">
                <a:solidFill>
                  <a:schemeClr val="accent1">
                    <a:lumMod val="50000"/>
                  </a:schemeClr>
                </a:solidFill>
              </a:rPr>
              <a:t>energija</a:t>
            </a:r>
            <a:br>
              <a:rPr lang="lt-LT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IV gimn. klasė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6568" y="4665436"/>
            <a:ext cx="9144000" cy="1655762"/>
          </a:xfrm>
        </p:spPr>
        <p:txBody>
          <a:bodyPr>
            <a:normAutofit/>
          </a:bodyPr>
          <a:lstStyle/>
          <a:p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BP: </a:t>
            </a:r>
            <a:r>
              <a:rPr lang="lt-LT" sz="3600" dirty="0" smtClean="0">
                <a:solidFill>
                  <a:schemeClr val="accent1">
                    <a:lumMod val="50000"/>
                  </a:schemeClr>
                </a:solidFill>
              </a:rPr>
              <a:t>Apibrėžiamas </a:t>
            </a:r>
            <a:r>
              <a:rPr lang="lt-LT" sz="3600" dirty="0">
                <a:solidFill>
                  <a:schemeClr val="accent1">
                    <a:lumMod val="50000"/>
                  </a:schemeClr>
                </a:solidFill>
              </a:rPr>
              <a:t>fotono judesio kiekis ir energija.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7" y="552846"/>
            <a:ext cx="3656215" cy="1047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253488"/>
            <a:ext cx="2149290" cy="15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Šviesos </a:t>
            </a:r>
            <a:r>
              <a:rPr lang="lt-LT" dirty="0"/>
              <a:t>kvantai (lot. quantum - kiek), arba fotonai (gr. phos - šviesa).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lt-LT" dirty="0" smtClean="0"/>
                  <a:t>elektromagnetinę spinduliuotę </a:t>
                </a:r>
                <a:r>
                  <a:rPr lang="lt-LT" dirty="0"/>
                  <a:t>atomai skleidžia arba sugeria ne tolygiai, o atskiromis energijos porcijomis</a:t>
                </a:r>
                <a:r>
                  <a:rPr lang="lt-LT" dirty="0" smtClean="0"/>
                  <a:t>.</a:t>
                </a:r>
              </a:p>
              <a:p>
                <a:r>
                  <a:rPr lang="lt-LT" dirty="0" smtClean="0"/>
                  <a:t>Fotono energija </a:t>
                </a:r>
                <a:r>
                  <a:rPr lang="lt-LT" dirty="0"/>
                  <a:t>E yra tiesiogiai proporcinga skleidžiamos </a:t>
                </a:r>
                <a:r>
                  <a:rPr lang="lt-LT" dirty="0" smtClean="0"/>
                  <a:t>arba </a:t>
                </a:r>
                <a:r>
                  <a:rPr lang="lt-LT" dirty="0"/>
                  <a:t>sugeriamos spinduliuotės dažniui </a:t>
                </a:r>
                <a:r>
                  <a:rPr lang="lt-LT" dirty="0" smtClean="0"/>
                  <a:t>f:</a:t>
                </a:r>
              </a:p>
              <a:p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</a:rPr>
                      <m:t>𝐸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h𝑓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lt-LT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h𝑐</m:t>
                        </m:r>
                      </m:num>
                      <m:den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</m:oMath>
                </a14:m>
                <a:endParaRPr lang="lt-LT" dirty="0" smtClean="0"/>
              </a:p>
              <a:p>
                <a:r>
                  <a:rPr lang="lt-LT" dirty="0" smtClean="0"/>
                  <a:t>h </a:t>
                </a:r>
                <a:r>
                  <a:rPr lang="lt-LT" dirty="0"/>
                  <a:t>= 6,63 · </a:t>
                </a:r>
                <a:r>
                  <a:rPr lang="lt-LT" dirty="0" smtClean="0"/>
                  <a:t>10</a:t>
                </a:r>
                <a:r>
                  <a:rPr lang="lt-LT" baseline="30000" dirty="0" smtClean="0"/>
                  <a:t>-34</a:t>
                </a:r>
                <a:r>
                  <a:rPr lang="lt-LT" dirty="0" smtClean="0"/>
                  <a:t> </a:t>
                </a:r>
                <a:r>
                  <a:rPr lang="lt-LT" dirty="0"/>
                  <a:t>Js </a:t>
                </a:r>
                <a:r>
                  <a:rPr lang="lt-LT" dirty="0" smtClean="0"/>
                  <a:t>– Planko konstanta</a:t>
                </a:r>
                <a:endParaRPr lang="lt-L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13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Fotono masė</a:t>
            </a:r>
            <a:endParaRPr lang="lt-L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lt-LT" dirty="0" smtClean="0"/>
                  <a:t>Viena svarbiausių fotono charakteristikų yra nuo spinduliuotės dažnio priklausanti jo energija: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i="1">
                          <a:latin typeface="Cambria Math"/>
                        </a:rPr>
                        <m:t>𝐸</m:t>
                      </m:r>
                      <m:r>
                        <a:rPr lang="lt-LT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lt-LT" i="1">
                          <a:latin typeface="Cambria Math"/>
                          <a:ea typeface="Cambria Math"/>
                        </a:rPr>
                        <m:t>h𝑓</m:t>
                      </m:r>
                    </m:oMath>
                  </m:oMathPara>
                </a14:m>
                <a:endParaRPr lang="lt-LT" dirty="0"/>
              </a:p>
              <a:p>
                <a:r>
                  <a:rPr lang="lt-LT" dirty="0" smtClean="0"/>
                  <a:t>Fotonas</a:t>
                </a:r>
                <a:r>
                  <a:rPr lang="lt-LT" dirty="0"/>
                  <a:t>, kaip ir dalelė, turi </a:t>
                </a:r>
                <a:r>
                  <a:rPr lang="lt-LT" dirty="0" smtClean="0"/>
                  <a:t>masę. </a:t>
                </a:r>
                <a:r>
                  <a:rPr lang="lt-LT" dirty="0"/>
                  <a:t>Fotono masę galime sužinoti remdamiesi </a:t>
                </a:r>
                <a:r>
                  <a:rPr lang="lt-LT" dirty="0" smtClean="0"/>
                  <a:t>Einšteino </a:t>
                </a:r>
                <a:r>
                  <a:rPr lang="lt-LT" dirty="0"/>
                  <a:t>masės ir energijos </a:t>
                </a:r>
                <a:r>
                  <a:rPr lang="lt-LT" dirty="0" smtClean="0"/>
                  <a:t>sąryšiu: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/>
                        </a:rPr>
                        <m:t>𝐸</m:t>
                      </m:r>
                      <m:r>
                        <a:rPr lang="lt-LT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lt-LT" i="1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lt-L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lt-LT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lt-LT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lt-LT" dirty="0" smtClean="0"/>
              </a:p>
              <a:p>
                <a:pPr marL="0" indent="0">
                  <a:buNone/>
                </a:pPr>
                <a:r>
                  <a:rPr lang="lt-LT" dirty="0" smtClean="0"/>
                  <a:t>Ir </a:t>
                </a:r>
                <a:r>
                  <a:rPr lang="lt-LT" dirty="0"/>
                  <a:t>Planko </a:t>
                </a:r>
                <a:r>
                  <a:rPr lang="lt-LT" dirty="0" smtClean="0"/>
                  <a:t>formule: </a:t>
                </a:r>
                <a14:m>
                  <m:oMath xmlns:m="http://schemas.openxmlformats.org/officeDocument/2006/math">
                    <m:r>
                      <a:rPr lang="lt-LT" i="1">
                        <a:latin typeface="Cambria Math"/>
                      </a:rPr>
                      <m:t>𝐸</m:t>
                    </m:r>
                    <m:r>
                      <a:rPr lang="lt-LT" i="1">
                        <a:latin typeface="Cambria Math"/>
                        <a:ea typeface="Cambria Math"/>
                      </a:rPr>
                      <m:t>=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h𝑓</m:t>
                    </m:r>
                  </m:oMath>
                </a14:m>
                <a:endParaRPr lang="lt-LT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lt-LT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lt-L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lt-LT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lt-LT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lt-LT" i="1">
                        <a:latin typeface="Cambria Math"/>
                        <a:ea typeface="Cambria Math"/>
                      </a:rPr>
                      <m:t>=</m:t>
                    </m:r>
                    <m:r>
                      <a:rPr lang="lt-LT" b="0" i="1" smtClean="0">
                        <a:latin typeface="Cambria Math"/>
                        <a:ea typeface="Cambria Math"/>
                      </a:rPr>
                      <m:t>h𝑓</m:t>
                    </m:r>
                  </m:oMath>
                </a14:m>
                <a:r>
                  <a:rPr lang="lt-LT" dirty="0" smtClean="0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t-LT" sz="3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sz="3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lt-LT" sz="3800" b="1" i="1" smtClean="0"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lt-LT" sz="3800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lt-LT" sz="38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lt-LT" sz="3800" b="1" i="1">
                            <a:latin typeface="Cambria Math"/>
                            <a:ea typeface="Cambria Math"/>
                          </a:rPr>
                          <m:t>𝒉</m:t>
                        </m:r>
                        <m:r>
                          <a:rPr lang="lt-LT" sz="38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</m:num>
                      <m:den>
                        <m:sSup>
                          <m:sSupPr>
                            <m:ctrlPr>
                              <a:rPr lang="lt-LT" sz="3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lt-LT" sz="3800" b="1" i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lt-LT" sz="3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lt-LT" sz="3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 r="-98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93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Fotono masė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0984" cy="4351338"/>
          </a:xfrm>
        </p:spPr>
        <p:txBody>
          <a:bodyPr>
            <a:normAutofit/>
          </a:bodyPr>
          <a:lstStyle/>
          <a:p>
            <a:pPr lvl="0"/>
            <a:r>
              <a:rPr lang="lt-LT" sz="3200" dirty="0">
                <a:solidFill>
                  <a:srgbClr val="5B9BD5">
                    <a:lumMod val="50000"/>
                  </a:srgbClr>
                </a:solidFill>
              </a:rPr>
              <a:t>Fotono masė iš esmės skiriasi nuo kitų dalelių masės – </a:t>
            </a:r>
            <a:r>
              <a:rPr lang="lt-LT" sz="3200" b="1" dirty="0">
                <a:solidFill>
                  <a:srgbClr val="5B9BD5">
                    <a:lumMod val="50000"/>
                  </a:srgbClr>
                </a:solidFill>
              </a:rPr>
              <a:t>fotonas neturi rimties masės (m</a:t>
            </a:r>
            <a:r>
              <a:rPr lang="lt-LT" sz="3200" b="1" baseline="-25000" dirty="0">
                <a:solidFill>
                  <a:srgbClr val="5B9BD5">
                    <a:lumMod val="50000"/>
                  </a:srgbClr>
                </a:solidFill>
              </a:rPr>
              <a:t>0</a:t>
            </a:r>
            <a:r>
              <a:rPr lang="lt-LT" sz="3200" b="1" dirty="0">
                <a:solidFill>
                  <a:srgbClr val="5B9BD5">
                    <a:lumMod val="50000"/>
                  </a:srgbClr>
                </a:solidFill>
              </a:rPr>
              <a:t> = 0</a:t>
            </a:r>
            <a:r>
              <a:rPr lang="lt-LT" sz="3200" b="1" dirty="0" smtClean="0">
                <a:solidFill>
                  <a:srgbClr val="5B9BD5">
                    <a:lumMod val="50000"/>
                  </a:srgbClr>
                </a:solidFill>
              </a:rPr>
              <a:t>).</a:t>
            </a:r>
          </a:p>
          <a:p>
            <a:pPr lvl="0"/>
            <a:r>
              <a:rPr lang="lt-LT" sz="3200" dirty="0" smtClean="0">
                <a:solidFill>
                  <a:srgbClr val="5B9BD5">
                    <a:lumMod val="50000"/>
                  </a:srgbClr>
                </a:solidFill>
              </a:rPr>
              <a:t>Nejudėdamas </a:t>
            </a:r>
            <a:r>
              <a:rPr lang="lt-LT" sz="3200" dirty="0">
                <a:solidFill>
                  <a:srgbClr val="5B9BD5">
                    <a:lumMod val="50000"/>
                  </a:srgbClr>
                </a:solidFill>
              </a:rPr>
              <a:t>jis neegzistuoja, o atsiradęs iš karto įgyja greitį c</a:t>
            </a:r>
            <a:r>
              <a:rPr lang="lt-LT" sz="3200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  <a:endParaRPr lang="lt-LT" sz="3200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2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Fotono judesio kiekis</a:t>
            </a:r>
            <a:endParaRPr lang="lt-L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lt-LT" dirty="0" smtClean="0"/>
                  <a:t>Žinodami fotono masę m </a:t>
                </a:r>
                <a:r>
                  <a:rPr lang="lt-LT" dirty="0"/>
                  <a:t>ir sklidimo greitį c, galime </a:t>
                </a:r>
                <a:r>
                  <a:rPr lang="lt-LT" dirty="0" smtClean="0"/>
                  <a:t>rasti </a:t>
                </a:r>
                <a:r>
                  <a:rPr lang="lt-LT" dirty="0"/>
                  <a:t>jo judesio kiekį: </a:t>
                </a:r>
                <a:endParaRPr lang="lt-LT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b="0" i="1" smtClean="0">
                          <a:latin typeface="Cambria Math"/>
                        </a:rPr>
                        <m:t>𝑝</m:t>
                      </m:r>
                      <m:r>
                        <a:rPr lang="lt-LT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lt-L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lt-LT" b="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lt-LT" b="0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lt-LT" b="0" i="1" smtClean="0">
                          <a:latin typeface="Cambria Math"/>
                        </a:rPr>
                        <m:t>𝑐</m:t>
                      </m:r>
                      <m:r>
                        <a:rPr lang="lt-LT" b="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lt-LT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lt-LT" b="0" i="1">
                              <a:latin typeface="Cambria Math"/>
                              <a:ea typeface="Cambria Math"/>
                            </a:rPr>
                            <m:t>h𝑓</m:t>
                          </m:r>
                        </m:num>
                        <m:den>
                          <m:r>
                            <a:rPr lang="lt-LT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lt-LT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lt-LT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lt-LT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lt-LT" i="1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lt-LT" dirty="0" smtClean="0"/>
              </a:p>
              <a:p>
                <a:r>
                  <a:rPr lang="lt-LT" dirty="0"/>
                  <a:t>kuo didesnis fotono dažnis, tuo didesnė jo energija bei judesio kiekis ir tuo ryškesnės dalelinės šviesos savybės.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81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www.youtube.com/watch?v=ueuwWiR-Dw4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91" y="1825625"/>
            <a:ext cx="766161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13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Reliatyvistinė mechanika</a:t>
            </a:r>
            <a:endParaRPr lang="lt-L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9032"/>
            <a:ext cx="10515600" cy="4777931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mechanikos 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šaka, tirianti kūnų (dalelių) judėjimą reliatyvistiniais greičiais (artimais šviesos greičiui vakuume </a:t>
            </a:r>
            <a:r>
              <a:rPr lang="lt-LT" i="1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c</a:t>
            </a:r>
            <a:r>
              <a:rPr lang="lt-LT" dirty="0" smtClean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).</a:t>
            </a:r>
          </a:p>
          <a:p>
            <a:r>
              <a:rPr lang="lt-LT" dirty="0" smtClean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Kai 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nepaisoma gravitacinio lauko, reliatyvistinė mechanika yra 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specialioji reliatyvumo teorija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, pagal kurią kūno energija </a:t>
            </a:r>
            <a:r>
              <a:rPr lang="lt-LT" i="1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E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 ir judesio kiekis </a:t>
            </a:r>
            <a:r>
              <a:rPr lang="lt-LT" b="1" i="1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p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 priklauso nuo kūno greičio </a:t>
            </a:r>
            <a:r>
              <a:rPr lang="lt-LT" i="1" dirty="0" smtClean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v </a:t>
            </a:r>
            <a:r>
              <a:rPr lang="lt-LT" dirty="0" smtClean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pagal 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tokią formulę</a:t>
            </a:r>
            <a:r>
              <a:rPr lang="lt-LT" dirty="0" smtClean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:</a:t>
            </a:r>
          </a:p>
          <a:p>
            <a:endParaRPr lang="lt-LT" dirty="0" smtClean="0">
              <a:solidFill>
                <a:schemeClr val="accent5">
                  <a:lumMod val="50000"/>
                </a:schemeClr>
              </a:solidFill>
              <a:latin typeface="Palemonas"/>
            </a:endParaRPr>
          </a:p>
          <a:p>
            <a:endParaRPr lang="lt-LT" dirty="0" smtClean="0">
              <a:solidFill>
                <a:schemeClr val="accent5">
                  <a:lumMod val="50000"/>
                </a:schemeClr>
              </a:solidFill>
              <a:latin typeface="Palemonas"/>
            </a:endParaRPr>
          </a:p>
          <a:p>
            <a:endParaRPr lang="lt-LT" dirty="0" smtClean="0">
              <a:solidFill>
                <a:schemeClr val="accent5">
                  <a:lumMod val="50000"/>
                </a:schemeClr>
              </a:solidFill>
              <a:latin typeface="Palemona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87652" y="4443984"/>
                <a:ext cx="2217658" cy="1366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lt-LT" sz="2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lt-LT" sz="28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sz="28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lt-LT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lt-LT" sz="28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lt-LT" sz="28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lt-LT" sz="28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t-LT" sz="28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lt-LT" sz="28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lt-LT" sz="28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t-LT" sz="28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lt-LT" sz="28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lt-LT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52" y="4443984"/>
                <a:ext cx="2217658" cy="13662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033772" y="4288536"/>
                <a:ext cx="2251386" cy="15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lt-LT" sz="2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lt-LT" sz="28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sz="28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lt-LT" sz="28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lt-LT" sz="28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lt-LT" sz="28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t-LT" sz="28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lt-LT" sz="28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lt-LT" sz="28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t-LT" sz="28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lt-LT" sz="28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lt-LT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72" y="4288536"/>
                <a:ext cx="2251386" cy="15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220812" y="5182862"/>
            <a:ext cx="23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m</a:t>
            </a:r>
            <a:r>
              <a:rPr lang="lt-LT" baseline="-25000" dirty="0" smtClean="0"/>
              <a:t>0</a:t>
            </a:r>
            <a:r>
              <a:rPr lang="lt-LT" dirty="0" smtClean="0"/>
              <a:t> – kūno </a:t>
            </a:r>
            <a:r>
              <a:rPr lang="lt-LT" dirty="0"/>
              <a:t>rimties </a:t>
            </a:r>
            <a:r>
              <a:rPr lang="lt-LT" dirty="0" smtClean="0"/>
              <a:t>masė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0558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Reliatyvistinė mechanika</a:t>
            </a:r>
            <a:endParaRPr lang="lt-L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9032"/>
            <a:ext cx="10515600" cy="4777931"/>
          </a:xfrm>
        </p:spPr>
        <p:txBody>
          <a:bodyPr>
            <a:normAutofit/>
          </a:bodyPr>
          <a:lstStyle/>
          <a:p>
            <a:endParaRPr lang="lt-LT" dirty="0" smtClean="0">
              <a:solidFill>
                <a:schemeClr val="accent5">
                  <a:lumMod val="50000"/>
                </a:schemeClr>
              </a:solidFill>
              <a:latin typeface="Palemonas"/>
            </a:endParaRPr>
          </a:p>
          <a:p>
            <a:endParaRPr lang="lt-LT" dirty="0" smtClean="0">
              <a:solidFill>
                <a:schemeClr val="accent5">
                  <a:lumMod val="50000"/>
                </a:schemeClr>
              </a:solidFill>
              <a:latin typeface="Palemonas"/>
            </a:endParaRPr>
          </a:p>
          <a:p>
            <a:endParaRPr lang="lt-LT" dirty="0" smtClean="0">
              <a:solidFill>
                <a:schemeClr val="accent5">
                  <a:lumMod val="50000"/>
                </a:schemeClr>
              </a:solidFill>
              <a:latin typeface="Palemonas"/>
            </a:endParaRPr>
          </a:p>
          <a:p>
            <a:endParaRPr lang="lt-LT" dirty="0" smtClean="0">
              <a:solidFill>
                <a:schemeClr val="accent5">
                  <a:lumMod val="50000"/>
                </a:schemeClr>
              </a:solidFill>
              <a:latin typeface="Palemonas"/>
            </a:endParaRPr>
          </a:p>
          <a:p>
            <a:r>
              <a:rPr lang="lt-LT" dirty="0" smtClean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Atsižvelgus 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į gravitacinį lauką, reliatyvistinė mechanika yra 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bendroji reliatyvumo </a:t>
            </a:r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teorija</a:t>
            </a:r>
            <a:r>
              <a:rPr lang="lt-LT" dirty="0" smtClean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.</a:t>
            </a:r>
          </a:p>
          <a:p>
            <a:r>
              <a:rPr lang="lt-LT" dirty="0" smtClean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Kai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 </a:t>
            </a:r>
            <a:r>
              <a:rPr lang="lt-LT" i="1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v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 &lt;&lt; </a:t>
            </a:r>
            <a:r>
              <a:rPr lang="lt-LT" i="1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c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, reliatyvistinė mechanika virsta 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klasikine mechanika</a:t>
            </a:r>
            <a:r>
              <a:rPr lang="lt-LT" dirty="0">
                <a:solidFill>
                  <a:schemeClr val="accent5">
                    <a:lumMod val="50000"/>
                  </a:schemeClr>
                </a:solidFill>
                <a:latin typeface="Palemonas"/>
              </a:rPr>
              <a:t>.</a:t>
            </a:r>
            <a:endParaRPr lang="lt-LT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464308" y="1801368"/>
                <a:ext cx="1613006" cy="898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lt-LT" sz="2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lt-LT" sz="28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sz="28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lt-LT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lt-LT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lt-LT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08" y="1801368"/>
                <a:ext cx="1613006" cy="8983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35524" y="1691640"/>
                <a:ext cx="1790490" cy="1024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lt-LT" sz="2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lt-LT" sz="28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lt-LT" sz="28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lt-LT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lt-LT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lt-LT" sz="2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24" y="1691640"/>
                <a:ext cx="1790490" cy="10243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23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www.youtube.com/watch?v=pBQjsOaRHxg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00" y="1825625"/>
            <a:ext cx="769519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8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4CE64910-83EC-473D-9D08-72EA732F7800}"/>
</file>

<file path=customXml/itemProps2.xml><?xml version="1.0" encoding="utf-8"?>
<ds:datastoreItem xmlns:ds="http://schemas.openxmlformats.org/officeDocument/2006/customXml" ds:itemID="{4B9BF673-A1BB-4D0F-9255-07C4BF00097C}"/>
</file>

<file path=customXml/itemProps3.xml><?xml version="1.0" encoding="utf-8"?>
<ds:datastoreItem xmlns:ds="http://schemas.openxmlformats.org/officeDocument/2006/customXml" ds:itemID="{AA8A1145-432F-4CB9-84FF-8D6EB118A3E0}"/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347</Words>
  <Application>Microsoft Office PowerPoint</Application>
  <PresentationFormat>Custom</PresentationFormat>
  <Paragraphs>43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Fotono judesio kiekis ir energija IV gimn. klasė</vt:lpstr>
      <vt:lpstr>Šviesos kvantai (lot. quantum - kiek), arba fotonai (gr. phos - šviesa). </vt:lpstr>
      <vt:lpstr>Fotono masė</vt:lpstr>
      <vt:lpstr>Fotono masė</vt:lpstr>
      <vt:lpstr>Fotono judesio kiekis</vt:lpstr>
      <vt:lpstr>www.youtube.com/watch?v=ueuwWiR-Dw4 </vt:lpstr>
      <vt:lpstr>Reliatyvistinė mechanika</vt:lpstr>
      <vt:lpstr>Reliatyvistinė mechanika</vt:lpstr>
      <vt:lpstr>www.youtube.com/watch?v=pBQjsOaRHxg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LFMA veiklos 2019 – 2021 metų ataskaita</dc:title>
  <dc:creator>Admin</dc:creator>
  <cp:lastModifiedBy>Windows User</cp:lastModifiedBy>
  <cp:revision>69</cp:revision>
  <dcterms:created xsi:type="dcterms:W3CDTF">2023-01-17T13:03:39Z</dcterms:created>
  <dcterms:modified xsi:type="dcterms:W3CDTF">2024-09-02T20:32:24Z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