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3.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4.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32.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303" r:id="rId3"/>
    <p:sldId id="304" r:id="rId4"/>
    <p:sldId id="279" r:id="rId5"/>
    <p:sldId id="278" r:id="rId6"/>
    <p:sldId id="280" r:id="rId7"/>
    <p:sldId id="277" r:id="rId8"/>
    <p:sldId id="276" r:id="rId9"/>
    <p:sldId id="272" r:id="rId10"/>
    <p:sldId id="273" r:id="rId11"/>
    <p:sldId id="275" r:id="rId12"/>
    <p:sldId id="281" r:id="rId13"/>
    <p:sldId id="284" r:id="rId14"/>
    <p:sldId id="271" r:id="rId15"/>
    <p:sldId id="282" r:id="rId16"/>
    <p:sldId id="285" r:id="rId17"/>
    <p:sldId id="283" r:id="rId18"/>
    <p:sldId id="286" r:id="rId19"/>
    <p:sldId id="288" r:id="rId20"/>
    <p:sldId id="290" r:id="rId21"/>
    <p:sldId id="287" r:id="rId22"/>
    <p:sldId id="289" r:id="rId23"/>
    <p:sldId id="291" r:id="rId24"/>
    <p:sldId id="292" r:id="rId25"/>
    <p:sldId id="293" r:id="rId26"/>
    <p:sldId id="300" r:id="rId27"/>
    <p:sldId id="302" r:id="rId28"/>
    <p:sldId id="301" r:id="rId29"/>
    <p:sldId id="294" r:id="rId30"/>
    <p:sldId id="296" r:id="rId31"/>
    <p:sldId id="295" r:id="rId32"/>
    <p:sldId id="297" r:id="rId33"/>
    <p:sldId id="298" r:id="rId34"/>
    <p:sldId id="29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87197" autoAdjust="0"/>
  </p:normalViewPr>
  <p:slideViewPr>
    <p:cSldViewPr snapToGrid="0">
      <p:cViewPr>
        <p:scale>
          <a:sx n="104" d="100"/>
          <a:sy n="104" d="100"/>
        </p:scale>
        <p:origin x="-792" y="-77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BD565D-D607-4E3B-9DE3-A5ADD8AA224B}" type="datetimeFigureOut">
              <a:rPr lang="lt-LT" smtClean="0"/>
              <a:t>2024-08-30</a:t>
            </a:fld>
            <a:endParaRPr lang="lt-LT"/>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FC2447-83BC-48AC-9BFE-F6EA461C6C09}" type="slidenum">
              <a:rPr lang="lt-LT" smtClean="0"/>
              <a:t>‹#›</a:t>
            </a:fld>
            <a:endParaRPr lang="lt-LT"/>
          </a:p>
        </p:txBody>
      </p:sp>
    </p:spTree>
    <p:extLst>
      <p:ext uri="{BB962C8B-B14F-4D97-AF65-F5344CB8AC3E}">
        <p14:creationId xmlns:p14="http://schemas.microsoft.com/office/powerpoint/2010/main" val="1976125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Kaip</a:t>
            </a:r>
            <a:r>
              <a:rPr lang="lt-LT" baseline="0" dirty="0" smtClean="0"/>
              <a:t> pasiekti itin didelį greitį? </a:t>
            </a:r>
            <a:r>
              <a:rPr lang="lt-LT" dirty="0" smtClean="0"/>
              <a:t>Pamokos metu yra akcentuojama, kaip sunku (koks</a:t>
            </a:r>
            <a:r>
              <a:rPr lang="lt-LT" baseline="0" dirty="0" smtClean="0"/>
              <a:t> ilgas kelias ir sudėtingos technologijo) pagreitinti dalelę, kurios masė yra pakankamai maža.</a:t>
            </a:r>
            <a:endParaRPr lang="lt-LT" dirty="0"/>
          </a:p>
        </p:txBody>
      </p:sp>
      <p:sp>
        <p:nvSpPr>
          <p:cNvPr id="4" name="Slide Number Placeholder 3"/>
          <p:cNvSpPr>
            <a:spLocks noGrp="1"/>
          </p:cNvSpPr>
          <p:nvPr>
            <p:ph type="sldNum" sz="quarter" idx="10"/>
          </p:nvPr>
        </p:nvSpPr>
        <p:spPr/>
        <p:txBody>
          <a:bodyPr/>
          <a:lstStyle/>
          <a:p>
            <a:fld id="{00FC2447-83BC-48AC-9BFE-F6EA461C6C09}" type="slidenum">
              <a:rPr lang="lt-LT" smtClean="0"/>
              <a:t>2</a:t>
            </a:fld>
            <a:endParaRPr lang="lt-LT"/>
          </a:p>
        </p:txBody>
      </p:sp>
    </p:spTree>
    <p:extLst>
      <p:ext uri="{BB962C8B-B14F-4D97-AF65-F5344CB8AC3E}">
        <p14:creationId xmlns:p14="http://schemas.microsoft.com/office/powerpoint/2010/main" val="2981130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Protonui pagreitinti iki energijos, siekiančios 6,5 TeV, reikia potencialų skirtumo, lygaus 6,5 TV.</a:t>
            </a:r>
            <a:endParaRPr lang="lt-LT" dirty="0"/>
          </a:p>
        </p:txBody>
      </p:sp>
      <p:sp>
        <p:nvSpPr>
          <p:cNvPr id="4" name="Slide Number Placeholder 3"/>
          <p:cNvSpPr>
            <a:spLocks noGrp="1"/>
          </p:cNvSpPr>
          <p:nvPr>
            <p:ph type="sldNum" sz="quarter" idx="10"/>
          </p:nvPr>
        </p:nvSpPr>
        <p:spPr/>
        <p:txBody>
          <a:bodyPr/>
          <a:lstStyle/>
          <a:p>
            <a:fld id="{00FC2447-83BC-48AC-9BFE-F6EA461C6C09}" type="slidenum">
              <a:rPr lang="lt-LT" smtClean="0"/>
              <a:t>3</a:t>
            </a:fld>
            <a:endParaRPr lang="lt-LT"/>
          </a:p>
        </p:txBody>
      </p:sp>
    </p:spTree>
    <p:extLst>
      <p:ext uri="{BB962C8B-B14F-4D97-AF65-F5344CB8AC3E}">
        <p14:creationId xmlns:p14="http://schemas.microsoft.com/office/powerpoint/2010/main" val="1823072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11FC93C-9DB3-8F4E-AA34-AF3CE5B6042D}" type="slidenum">
              <a:rPr lang="en-GB">
                <a:latin typeface="Arial" charset="0"/>
                <a:ea typeface="ＭＳ Ｐゴシック" charset="-128"/>
                <a:cs typeface="ＭＳ Ｐゴシック" charset="-128"/>
              </a:rPr>
              <a:pPr/>
              <a:t>4</a:t>
            </a:fld>
            <a:endParaRPr lang="en-GB">
              <a:latin typeface="Arial" charset="0"/>
              <a:ea typeface="ＭＳ Ｐゴシック" charset="-128"/>
              <a:cs typeface="ＭＳ Ｐゴシック" charset="-128"/>
            </a:endParaRPr>
          </a:p>
        </p:txBody>
      </p:sp>
      <p:sp>
        <p:nvSpPr>
          <p:cNvPr id="28675" name="Rectangle 7"/>
          <p:cNvSpPr txBox="1">
            <a:spLocks noGrp="1" noChangeArrowheads="1"/>
          </p:cNvSpPr>
          <p:nvPr/>
        </p:nvSpPr>
        <p:spPr bwMode="auto">
          <a:xfrm>
            <a:off x="3886202" y="8686801"/>
            <a:ext cx="2971800" cy="457200"/>
          </a:xfrm>
          <a:prstGeom prst="rect">
            <a:avLst/>
          </a:prstGeom>
          <a:noFill/>
          <a:ln w="9525">
            <a:noFill/>
            <a:miter lim="800000"/>
            <a:headEnd/>
            <a:tailEnd/>
          </a:ln>
        </p:spPr>
        <p:txBody>
          <a:bodyPr anchor="b">
            <a:prstTxWarp prst="textNoShape">
              <a:avLst/>
            </a:prstTxWarp>
          </a:bodyPr>
          <a:lstStyle/>
          <a:p>
            <a:pPr algn="r" eaLnBrk="0" hangingPunct="0"/>
            <a:fld id="{B68E2002-60AE-2145-B876-134F9FFAC958}" type="slidenum">
              <a:rPr lang="en-GB" sz="1200"/>
              <a:pPr algn="r" eaLnBrk="0" hangingPunct="0"/>
              <a:t>4</a:t>
            </a:fld>
            <a:endParaRPr lang="en-GB" sz="1200"/>
          </a:p>
        </p:txBody>
      </p:sp>
      <p:sp>
        <p:nvSpPr>
          <p:cNvPr id="28676" name="Rectangle 2"/>
          <p:cNvSpPr>
            <a:spLocks noGrp="1" noRot="1" noChangeAspect="1" noChangeArrowheads="1" noTextEdit="1"/>
          </p:cNvSpPr>
          <p:nvPr>
            <p:ph type="sldImg"/>
          </p:nvPr>
        </p:nvSpPr>
        <p:spPr>
          <a:solidFill>
            <a:srgbClr val="FFFFFF"/>
          </a:solidFill>
          <a:ln/>
        </p:spPr>
      </p:sp>
      <p:sp>
        <p:nvSpPr>
          <p:cNvPr id="28677" name="Rectangle 3"/>
          <p:cNvSpPr>
            <a:spLocks noGrp="1" noChangeArrowheads="1"/>
          </p:cNvSpPr>
          <p:nvPr>
            <p:ph type="body" idx="1"/>
          </p:nvPr>
        </p:nvSpPr>
        <p:spPr>
          <a:noFill/>
          <a:ln>
            <a:solidFill>
              <a:srgbClr val="000000"/>
            </a:solidFill>
          </a:ln>
        </p:spPr>
        <p:txBody>
          <a:bodyPr/>
          <a:lstStyle/>
          <a:p>
            <a:pPr eaLnBrk="1" hangingPunct="1"/>
            <a:r>
              <a:rPr lang="lt-LT" dirty="0" smtClean="0">
                <a:latin typeface="Arial" charset="0"/>
                <a:ea typeface="ＭＳ Ｐゴシック" charset="-128"/>
                <a:cs typeface="ＭＳ Ｐゴシック" charset="-128"/>
              </a:rPr>
              <a:t>CERN yra įsikūręs prie Ženevos miesto Šveicarijoje, netoli Prancūzijos sienos. Organizacijos įrenginiai yra išsidėstę tiek Šveicarijos, tiek Prancūzijos teritorijose.</a:t>
            </a:r>
            <a:r>
              <a:rPr lang="lt-LT" baseline="0" dirty="0" smtClean="0">
                <a:latin typeface="Arial" charset="0"/>
                <a:ea typeface="ＭＳ Ｐゴシック" charset="-128"/>
                <a:cs typeface="ＭＳ Ｐゴシック" charset="-128"/>
              </a:rPr>
              <a:t> </a:t>
            </a:r>
            <a:r>
              <a:rPr lang="lt-LT" dirty="0" smtClean="0">
                <a:latin typeface="Arial" charset="0"/>
                <a:ea typeface="ＭＳ Ｐゴシック" charset="-128"/>
                <a:cs typeface="ＭＳ Ｐゴシック" charset="-128"/>
              </a:rPr>
              <a:t>Bendras plotas: CERN kompleksas užima apie 600 hektarų teritoriją. Požeminiai įrenginiai: Vienas iš svarbiausių CERN įrenginių – Didysis hadronų greitintuvas (LHC) – yra didžiulis požeminis greitintuvas, kurio žiedas yra maždaug 100 metrų po žeme ir turi apie 27 kilometrų perimetrą. Šis greitintuvas driekiasi per Šveicarijos ir Prancūzijos sieną. Pagrindinis centras: CERN pagrindinė būstinė yra Šveicarijos pusėje, netoli Ženevos oro uosto, tačiau dalis įrenginių yra Prancūzijoje. CERN yra tarptautinė organizacija, kurios teritorija ir įrenginiai yra išsidėstę dviejose valstybėse, o jos tyrimai ir veikla apima pasaulinį bendradarbiavimą.</a:t>
            </a:r>
            <a:endParaRPr lang="en-US" dirty="0">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297CB41C-0744-6743-8CF0-B2273F0D3840}" type="slidenum">
              <a:rPr lang="en-GB">
                <a:latin typeface="Arial" charset="0"/>
                <a:ea typeface="ＭＳ Ｐゴシック" charset="-128"/>
                <a:cs typeface="ＭＳ Ｐゴシック" charset="-128"/>
              </a:rPr>
              <a:pPr/>
              <a:t>6</a:t>
            </a:fld>
            <a:endParaRPr lang="en-GB" dirty="0">
              <a:latin typeface="Arial" charset="0"/>
              <a:ea typeface="ＭＳ Ｐゴシック" charset="-128"/>
              <a:cs typeface="ＭＳ Ｐゴシック" charset="-128"/>
            </a:endParaRPr>
          </a:p>
        </p:txBody>
      </p:sp>
      <p:sp>
        <p:nvSpPr>
          <p:cNvPr id="32771" name="Rectangle 2"/>
          <p:cNvSpPr>
            <a:spLocks noGrp="1" noRot="1" noChangeAspect="1" noChangeArrowheads="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LINAC2 yra uždarytas, bet veikimo principas čia apžvelgiamas, kad būtų galima palyginti su LINAC4</a:t>
            </a:r>
            <a:endParaRPr lang="lt-LT" dirty="0"/>
          </a:p>
        </p:txBody>
      </p:sp>
      <p:sp>
        <p:nvSpPr>
          <p:cNvPr id="4" name="Slide Number Placeholder 3"/>
          <p:cNvSpPr>
            <a:spLocks noGrp="1"/>
          </p:cNvSpPr>
          <p:nvPr>
            <p:ph type="sldNum" sz="quarter" idx="10"/>
          </p:nvPr>
        </p:nvSpPr>
        <p:spPr/>
        <p:txBody>
          <a:bodyPr/>
          <a:lstStyle/>
          <a:p>
            <a:fld id="{00FC2447-83BC-48AC-9BFE-F6EA461C6C09}" type="slidenum">
              <a:rPr lang="lt-LT" smtClean="0"/>
              <a:t>14</a:t>
            </a:fld>
            <a:endParaRPr lang="lt-LT"/>
          </a:p>
        </p:txBody>
      </p:sp>
    </p:spTree>
    <p:extLst>
      <p:ext uri="{BB962C8B-B14F-4D97-AF65-F5344CB8AC3E}">
        <p14:creationId xmlns:p14="http://schemas.microsoft.com/office/powerpoint/2010/main" val="4198632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https://scontent.fkun1-2.fna.fbcdn.net/v/t31.18172-8/18121024_1311438368943505_7979847067915447997_o.jpg?stp=dst-jpg_p180x540&amp;_nc_cat=106&amp;ccb=1-7&amp;_nc_sid=0327a3&amp;_nc_ohc=DMt2HhWTHP4Q7kNvgElMDAR&amp;_nc_ht=scontent.fkun1-2.fna&amp;oh=00_AYAhAFkJFPVQwAnyN53wuB5dfaZu2aQs15FI0B3tAryDpg&amp;oe=66FA83D5 </a:t>
            </a:r>
            <a:endParaRPr lang="lt-LT" dirty="0"/>
          </a:p>
        </p:txBody>
      </p:sp>
      <p:sp>
        <p:nvSpPr>
          <p:cNvPr id="4" name="Slide Number Placeholder 3"/>
          <p:cNvSpPr>
            <a:spLocks noGrp="1"/>
          </p:cNvSpPr>
          <p:nvPr>
            <p:ph type="sldNum" sz="quarter" idx="10"/>
          </p:nvPr>
        </p:nvSpPr>
        <p:spPr/>
        <p:txBody>
          <a:bodyPr/>
          <a:lstStyle/>
          <a:p>
            <a:fld id="{00FC2447-83BC-48AC-9BFE-F6EA461C6C09}" type="slidenum">
              <a:rPr lang="lt-LT" smtClean="0"/>
              <a:t>27</a:t>
            </a:fld>
            <a:endParaRPr lang="lt-LT"/>
          </a:p>
        </p:txBody>
      </p:sp>
    </p:spTree>
    <p:extLst>
      <p:ext uri="{BB962C8B-B14F-4D97-AF65-F5344CB8AC3E}">
        <p14:creationId xmlns:p14="http://schemas.microsoft.com/office/powerpoint/2010/main" val="1954456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0A242F-BF99-4679-8412-C14FF7B1568A}"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775F0-6B15-426F-B554-A3DE9A581223}" type="slidenum">
              <a:rPr lang="en-US" smtClean="0"/>
              <a:t>‹#›</a:t>
            </a:fld>
            <a:endParaRPr lang="en-US"/>
          </a:p>
        </p:txBody>
      </p:sp>
    </p:spTree>
    <p:extLst>
      <p:ext uri="{BB962C8B-B14F-4D97-AF65-F5344CB8AC3E}">
        <p14:creationId xmlns:p14="http://schemas.microsoft.com/office/powerpoint/2010/main" val="74139438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504814" cy="1325563"/>
          </a:xfrm>
        </p:spPr>
        <p:txBody>
          <a:bodyPr/>
          <a:lstStyle>
            <a:lvl1pPr>
              <a:defRPr b="1">
                <a:solidFill>
                  <a:schemeClr val="accent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70A242F-BF99-4679-8412-C14FF7B1568A}"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775F0-6B15-426F-B554-A3DE9A581223}" type="slidenum">
              <a:rPr lang="en-US" smtClean="0"/>
              <a:t>‹#›</a:t>
            </a:fld>
            <a:endParaRPr lang="en-US"/>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36440" y="116229"/>
            <a:ext cx="1208088" cy="85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userDrawn="1"/>
        </p:nvPicPr>
        <p:blipFill>
          <a:blip r:embed="rId3"/>
          <a:stretch>
            <a:fillRect/>
          </a:stretch>
        </p:blipFill>
        <p:spPr>
          <a:xfrm>
            <a:off x="8814816" y="262368"/>
            <a:ext cx="2103376" cy="602823"/>
          </a:xfrm>
          <a:prstGeom prst="rect">
            <a:avLst/>
          </a:prstGeom>
        </p:spPr>
      </p:pic>
    </p:spTree>
    <p:extLst>
      <p:ext uri="{BB962C8B-B14F-4D97-AF65-F5344CB8AC3E}">
        <p14:creationId xmlns:p14="http://schemas.microsoft.com/office/powerpoint/2010/main" val="37079386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0A242F-BF99-4679-8412-C14FF7B1568A}" type="datetimeFigureOut">
              <a:rPr lang="en-US" smtClean="0"/>
              <a:t>8/30/2024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B775F0-6B15-426F-B554-A3DE9A581223}" type="slidenum">
              <a:rPr lang="en-US" smtClean="0"/>
              <a:t>‹#›</a:t>
            </a:fld>
            <a:endParaRPr lang="en-US"/>
          </a:p>
        </p:txBody>
      </p:sp>
    </p:spTree>
    <p:extLst>
      <p:ext uri="{BB962C8B-B14F-4D97-AF65-F5344CB8AC3E}">
        <p14:creationId xmlns:p14="http://schemas.microsoft.com/office/powerpoint/2010/main" val="35217089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A242F-BF99-4679-8412-C14FF7B1568A}" type="datetimeFigureOut">
              <a:rPr lang="en-US" smtClean="0"/>
              <a:t>8/30/2024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775F0-6B15-426F-B554-A3DE9A581223}" type="slidenum">
              <a:rPr lang="en-US" smtClean="0"/>
              <a:t>‹#›</a:t>
            </a:fld>
            <a:endParaRPr lang="en-US"/>
          </a:p>
        </p:txBody>
      </p:sp>
    </p:spTree>
    <p:extLst>
      <p:ext uri="{BB962C8B-B14F-4D97-AF65-F5344CB8AC3E}">
        <p14:creationId xmlns:p14="http://schemas.microsoft.com/office/powerpoint/2010/main" val="3327801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home.web.cern.ch/science/accelerator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home.web.cern.ch/science/accelerators"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home.web.cern.ch/about/accelerators/linear-accelerator-2"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jema-power.com/thumbor/0ZnHIZeWxrUhOqxUcGJ_OLodAHM=/fit-in/1024x/--/group-website-v1.s3.nl-ams.scw.cloud/uploads/sites/3/2021/01/Cern-Linac4-1-1.jpg"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cds.cern.ch/record/42643?ln=de"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home.cern/science/accelerators/proton-synchrotron"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home.cern/resources/360-image/accelerators/virtual-tour-lhc"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videos.cern.ch/record/2020780"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home.web.cern.ch/science/accelerators"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6649" y="1856232"/>
            <a:ext cx="11333285" cy="1737360"/>
          </a:xfrm>
        </p:spPr>
        <p:txBody>
          <a:bodyPr>
            <a:normAutofit/>
          </a:bodyPr>
          <a:lstStyle/>
          <a:p>
            <a:r>
              <a:rPr lang="lt-LT" sz="4800" b="1" dirty="0">
                <a:solidFill>
                  <a:schemeClr val="accent1">
                    <a:lumMod val="50000"/>
                  </a:schemeClr>
                </a:solidFill>
              </a:rPr>
              <a:t>Dalelių </a:t>
            </a:r>
            <a:r>
              <a:rPr lang="lt-LT" sz="4800" b="1" dirty="0" smtClean="0">
                <a:solidFill>
                  <a:schemeClr val="accent1">
                    <a:lumMod val="50000"/>
                  </a:schemeClr>
                </a:solidFill>
              </a:rPr>
              <a:t>greitinimas</a:t>
            </a:r>
            <a:br>
              <a:rPr lang="lt-LT" sz="4800" b="1" dirty="0" smtClean="0">
                <a:solidFill>
                  <a:schemeClr val="accent1">
                    <a:lumMod val="50000"/>
                  </a:schemeClr>
                </a:solidFill>
              </a:rPr>
            </a:br>
            <a:r>
              <a:rPr lang="lt-LT" sz="3600" b="1" dirty="0" smtClean="0">
                <a:solidFill>
                  <a:schemeClr val="accent1">
                    <a:lumMod val="50000"/>
                  </a:schemeClr>
                </a:solidFill>
              </a:rPr>
              <a:t>IV </a:t>
            </a:r>
            <a:r>
              <a:rPr lang="lt-LT" sz="3600" b="1" dirty="0" smtClean="0">
                <a:solidFill>
                  <a:schemeClr val="accent1">
                    <a:lumMod val="50000"/>
                  </a:schemeClr>
                </a:solidFill>
              </a:rPr>
              <a:t>gimn. klasė</a:t>
            </a:r>
            <a:endParaRPr lang="en-US" sz="3600" b="1" dirty="0">
              <a:solidFill>
                <a:schemeClr val="accent1">
                  <a:lumMod val="50000"/>
                </a:schemeClr>
              </a:solidFill>
            </a:endParaRPr>
          </a:p>
        </p:txBody>
      </p:sp>
      <p:sp>
        <p:nvSpPr>
          <p:cNvPr id="3" name="Subtitle 2"/>
          <p:cNvSpPr>
            <a:spLocks noGrp="1"/>
          </p:cNvSpPr>
          <p:nvPr>
            <p:ph type="subTitle" idx="1"/>
          </p:nvPr>
        </p:nvSpPr>
        <p:spPr>
          <a:xfrm>
            <a:off x="1496568" y="4665436"/>
            <a:ext cx="9512808" cy="1655762"/>
          </a:xfrm>
        </p:spPr>
        <p:txBody>
          <a:bodyPr>
            <a:normAutofit fontScale="92500"/>
          </a:bodyPr>
          <a:lstStyle/>
          <a:p>
            <a:r>
              <a:rPr lang="lt-LT" sz="3600" b="1" dirty="0" smtClean="0">
                <a:solidFill>
                  <a:schemeClr val="accent1">
                    <a:lumMod val="50000"/>
                  </a:schemeClr>
                </a:solidFill>
              </a:rPr>
              <a:t>BP: </a:t>
            </a:r>
            <a:r>
              <a:rPr lang="lt-LT" sz="3600" dirty="0" smtClean="0">
                <a:solidFill>
                  <a:schemeClr val="accent1">
                    <a:lumMod val="50000"/>
                  </a:schemeClr>
                </a:solidFill>
              </a:rPr>
              <a:t>Aptariamas </a:t>
            </a:r>
            <a:r>
              <a:rPr lang="lt-LT" sz="3600" dirty="0">
                <a:solidFill>
                  <a:schemeClr val="accent1">
                    <a:lumMod val="50000"/>
                  </a:schemeClr>
                </a:solidFill>
              </a:rPr>
              <a:t>CERN dalelių greitinimas ir energijų, judesio kiekio įvertinimas. Mokomasi apskaičiuoti potencialų skirtumą, reikalingą dalelės pagreitinimui.</a:t>
            </a:r>
            <a:endParaRPr lang="lt-LT" sz="3600" dirty="0">
              <a:solidFill>
                <a:schemeClr val="accent1">
                  <a:lumMod val="5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8057" y="552846"/>
            <a:ext cx="3656215" cy="1047354"/>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2559" y="253488"/>
            <a:ext cx="2149290" cy="1520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8542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Ateities greitintuvai</a:t>
            </a:r>
            <a:endParaRPr lang="lt-LT" dirty="0"/>
          </a:p>
        </p:txBody>
      </p:sp>
      <p:sp>
        <p:nvSpPr>
          <p:cNvPr id="4" name="Rectangle 3"/>
          <p:cNvSpPr/>
          <p:nvPr/>
        </p:nvSpPr>
        <p:spPr>
          <a:xfrm>
            <a:off x="6788748" y="6280142"/>
            <a:ext cx="4702441" cy="369332"/>
          </a:xfrm>
          <a:prstGeom prst="rect">
            <a:avLst/>
          </a:prstGeom>
        </p:spPr>
        <p:txBody>
          <a:bodyPr wrap="none">
            <a:spAutoFit/>
          </a:bodyPr>
          <a:lstStyle/>
          <a:p>
            <a:r>
              <a:rPr lang="lt-LT" dirty="0">
                <a:hlinkClick r:id="rId2"/>
              </a:rPr>
              <a:t>https://</a:t>
            </a:r>
            <a:r>
              <a:rPr lang="lt-LT" dirty="0" smtClean="0">
                <a:hlinkClick r:id="rId2"/>
              </a:rPr>
              <a:t>home.web.cern.ch/science/accelerators</a:t>
            </a:r>
            <a:r>
              <a:rPr lang="lt-LT" dirty="0" smtClean="0"/>
              <a:t> </a:t>
            </a:r>
            <a:endParaRPr lang="lt-LT"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924909"/>
            <a:ext cx="10515600" cy="4152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4269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9904" y="1809877"/>
            <a:ext cx="1895856" cy="1325563"/>
          </a:xfrm>
        </p:spPr>
        <p:txBody>
          <a:bodyPr/>
          <a:lstStyle/>
          <a:p>
            <a:r>
              <a:rPr lang="lt-LT" dirty="0" smtClean="0"/>
              <a:t>Istorija</a:t>
            </a:r>
            <a:endParaRPr lang="lt-LT"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0931" y="984376"/>
            <a:ext cx="9427990" cy="5480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337388" y="6316718"/>
            <a:ext cx="4702441" cy="369332"/>
          </a:xfrm>
          <a:prstGeom prst="rect">
            <a:avLst/>
          </a:prstGeom>
        </p:spPr>
        <p:txBody>
          <a:bodyPr wrap="none">
            <a:spAutoFit/>
          </a:bodyPr>
          <a:lstStyle/>
          <a:p>
            <a:r>
              <a:rPr lang="lt-LT" dirty="0">
                <a:hlinkClick r:id="rId3"/>
              </a:rPr>
              <a:t>https://</a:t>
            </a:r>
            <a:r>
              <a:rPr lang="lt-LT" dirty="0" smtClean="0">
                <a:hlinkClick r:id="rId3"/>
              </a:rPr>
              <a:t>home.web.cern.ch/science/accelerators</a:t>
            </a:r>
            <a:r>
              <a:rPr lang="lt-LT" dirty="0" smtClean="0"/>
              <a:t> </a:t>
            </a:r>
            <a:endParaRPr lang="lt-LT" dirty="0"/>
          </a:p>
        </p:txBody>
      </p:sp>
    </p:spTree>
    <p:extLst>
      <p:ext uri="{BB962C8B-B14F-4D97-AF65-F5344CB8AC3E}">
        <p14:creationId xmlns:p14="http://schemas.microsoft.com/office/powerpoint/2010/main" val="1621410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799576" cy="1325563"/>
          </a:xfrm>
        </p:spPr>
        <p:txBody>
          <a:bodyPr/>
          <a:lstStyle/>
          <a:p>
            <a:r>
              <a:rPr lang="lt-LT" dirty="0" smtClean="0"/>
              <a:t>LINAC2 – linijinis </a:t>
            </a:r>
            <a:r>
              <a:rPr lang="lt-LT" dirty="0"/>
              <a:t>dalelių greitintuvas</a:t>
            </a:r>
          </a:p>
        </p:txBody>
      </p:sp>
      <p:sp>
        <p:nvSpPr>
          <p:cNvPr id="3" name="Content Placeholder 2"/>
          <p:cNvSpPr>
            <a:spLocks noGrp="1"/>
          </p:cNvSpPr>
          <p:nvPr>
            <p:ph idx="1"/>
          </p:nvPr>
        </p:nvSpPr>
        <p:spPr/>
        <p:txBody>
          <a:bodyPr>
            <a:normAutofit fontScale="70000" lnSpcReduction="20000"/>
          </a:bodyPr>
          <a:lstStyle/>
          <a:p>
            <a:r>
              <a:rPr lang="lt-LT" dirty="0" smtClean="0"/>
              <a:t>Jis </a:t>
            </a:r>
            <a:r>
              <a:rPr lang="lt-LT" dirty="0"/>
              <a:t>buvo esminė CERN dalis nuo 1978 m. iki 2018 </a:t>
            </a:r>
            <a:r>
              <a:rPr lang="lt-LT" dirty="0" smtClean="0"/>
              <a:t>m.</a:t>
            </a:r>
          </a:p>
          <a:p>
            <a:r>
              <a:rPr lang="lt-LT" dirty="0" smtClean="0"/>
              <a:t>LINAC2 veikė </a:t>
            </a:r>
            <a:r>
              <a:rPr lang="lt-LT" dirty="0"/>
              <a:t>kaip protonų greitintuvas</a:t>
            </a:r>
            <a:r>
              <a:rPr lang="lt-LT" dirty="0" smtClean="0"/>
              <a:t>.</a:t>
            </a:r>
          </a:p>
          <a:p>
            <a:r>
              <a:rPr lang="lt-LT" dirty="0" smtClean="0"/>
              <a:t>Jo </a:t>
            </a:r>
            <a:r>
              <a:rPr lang="lt-LT" dirty="0"/>
              <a:t>pagrindinis tikslas buvo sukurti didelės energijos protonų pluoštą, kuris </a:t>
            </a:r>
            <a:r>
              <a:rPr lang="lt-LT" dirty="0" smtClean="0"/>
              <a:t>bvo </a:t>
            </a:r>
            <a:r>
              <a:rPr lang="lt-LT" dirty="0"/>
              <a:t>naudojamas </a:t>
            </a:r>
            <a:r>
              <a:rPr lang="lt-LT" dirty="0" smtClean="0"/>
              <a:t>kituose greitintuvuose.</a:t>
            </a:r>
          </a:p>
          <a:p>
            <a:r>
              <a:rPr lang="lt-LT" dirty="0" smtClean="0"/>
              <a:t>Protonai gaunami, jonizuojant vandenilio dujas.</a:t>
            </a:r>
          </a:p>
          <a:p>
            <a:r>
              <a:rPr lang="lt-LT" dirty="0" smtClean="0"/>
              <a:t>LINAC2 pagreitindavo </a:t>
            </a:r>
            <a:r>
              <a:rPr lang="lt-LT" dirty="0"/>
              <a:t>protonus tiesiame kelyje </a:t>
            </a:r>
            <a:r>
              <a:rPr lang="lt-LT" dirty="0" smtClean="0"/>
              <a:t>iki </a:t>
            </a:r>
            <a:r>
              <a:rPr lang="lt-LT" dirty="0"/>
              <a:t>50 </a:t>
            </a:r>
            <a:r>
              <a:rPr lang="lt-LT" dirty="0" smtClean="0"/>
              <a:t>MeV.</a:t>
            </a:r>
          </a:p>
          <a:p>
            <a:r>
              <a:rPr lang="lt-LT" dirty="0" smtClean="0"/>
              <a:t>Pasiekę </a:t>
            </a:r>
            <a:r>
              <a:rPr lang="lt-LT" dirty="0"/>
              <a:t>50 MeV energiją, protonai buvo perduodami į Protonų sinchrotrono </a:t>
            </a:r>
            <a:r>
              <a:rPr lang="lt-LT" dirty="0" smtClean="0"/>
              <a:t>greitintuvą (PSB), </a:t>
            </a:r>
            <a:r>
              <a:rPr lang="lt-LT" dirty="0"/>
              <a:t>kur jų energija toliau buvo didinama prieš juos siunčiant į dar galingesnius greitintuvus, tokius kaip Didysis hadronų greitintuvas (LHC</a:t>
            </a:r>
            <a:r>
              <a:rPr lang="lt-LT" dirty="0" smtClean="0"/>
              <a:t>).</a:t>
            </a:r>
          </a:p>
          <a:p>
            <a:r>
              <a:rPr lang="lt-LT" dirty="0"/>
              <a:t>LINAC2 </a:t>
            </a:r>
            <a:r>
              <a:rPr lang="lt-LT" dirty="0" smtClean="0"/>
              <a:t>pradėjo </a:t>
            </a:r>
            <a:r>
              <a:rPr lang="lt-LT" dirty="0"/>
              <a:t>veikti 1978 m. ir pakeitė senesnį </a:t>
            </a:r>
            <a:r>
              <a:rPr lang="lt-LT" dirty="0" smtClean="0"/>
              <a:t>LINAC1 greitintuvą.</a:t>
            </a:r>
          </a:p>
          <a:p>
            <a:r>
              <a:rPr lang="lt-LT" dirty="0" smtClean="0"/>
              <a:t>Šis </a:t>
            </a:r>
            <a:r>
              <a:rPr lang="lt-LT" dirty="0"/>
              <a:t>įrenginys daugiau nei 40 metų buvo svarbiausia CERN infrastruktūros dalis, tiekdama protonus daugeliui eksperimentų ir </a:t>
            </a:r>
            <a:r>
              <a:rPr lang="lt-LT" dirty="0" smtClean="0"/>
              <a:t>greitintuvų </a:t>
            </a:r>
            <a:r>
              <a:rPr lang="lt-LT" dirty="0"/>
              <a:t>sistemų, įskaitant LHC</a:t>
            </a:r>
            <a:r>
              <a:rPr lang="lt-LT" dirty="0" smtClean="0"/>
              <a:t>.</a:t>
            </a:r>
          </a:p>
          <a:p>
            <a:r>
              <a:rPr lang="lt-LT" dirty="0" smtClean="0"/>
              <a:t>2018 </a:t>
            </a:r>
            <a:r>
              <a:rPr lang="lt-LT" dirty="0"/>
              <a:t>m. LINAC2 buvo oficialiai uždarytas ir pakeistas naujesniu </a:t>
            </a:r>
            <a:r>
              <a:rPr lang="lt-LT" dirty="0" smtClean="0"/>
              <a:t>LINAC4 </a:t>
            </a:r>
            <a:r>
              <a:rPr lang="lt-LT" dirty="0"/>
              <a:t>greitintuvu</a:t>
            </a:r>
            <a:r>
              <a:rPr lang="lt-LT" dirty="0" smtClean="0"/>
              <a:t>.</a:t>
            </a:r>
          </a:p>
          <a:p>
            <a:r>
              <a:rPr lang="lt-LT" dirty="0" smtClean="0"/>
              <a:t>LINAC4 suprojektuotas, </a:t>
            </a:r>
            <a:r>
              <a:rPr lang="lt-LT" dirty="0"/>
              <a:t>siekiant </a:t>
            </a:r>
            <a:r>
              <a:rPr lang="lt-LT" dirty="0" smtClean="0"/>
              <a:t>padidinti protonų energiją iki 160 MeV.</a:t>
            </a:r>
          </a:p>
        </p:txBody>
      </p:sp>
    </p:spTree>
    <p:extLst>
      <p:ext uri="{BB962C8B-B14F-4D97-AF65-F5344CB8AC3E}">
        <p14:creationId xmlns:p14="http://schemas.microsoft.com/office/powerpoint/2010/main" val="588977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192" y="621157"/>
            <a:ext cx="9549384" cy="1325563"/>
          </a:xfrm>
        </p:spPr>
        <p:txBody>
          <a:bodyPr/>
          <a:lstStyle/>
          <a:p>
            <a:r>
              <a:rPr lang="lt-LT" dirty="0">
                <a:solidFill>
                  <a:srgbClr val="5B9BD5">
                    <a:lumMod val="50000"/>
                  </a:srgbClr>
                </a:solidFill>
              </a:rPr>
              <a:t>LINAC2 – linijinis dalelių greitintuvas</a:t>
            </a:r>
            <a:endParaRPr lang="lt-LT"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04975" y="1837026"/>
            <a:ext cx="5182049" cy="4328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26792" y="6297091"/>
            <a:ext cx="6708648" cy="369332"/>
          </a:xfrm>
          <a:prstGeom prst="rect">
            <a:avLst/>
          </a:prstGeom>
        </p:spPr>
        <p:txBody>
          <a:bodyPr wrap="square">
            <a:spAutoFit/>
          </a:bodyPr>
          <a:lstStyle/>
          <a:p>
            <a:r>
              <a:rPr lang="lt-LT" dirty="0">
                <a:hlinkClick r:id="rId3"/>
              </a:rPr>
              <a:t>http://</a:t>
            </a:r>
            <a:r>
              <a:rPr lang="lt-LT" dirty="0" smtClean="0">
                <a:hlinkClick r:id="rId3"/>
              </a:rPr>
              <a:t>home.web.cern.ch/about/accelerators/linear-accelerator-2</a:t>
            </a:r>
            <a:r>
              <a:rPr lang="lt-LT" dirty="0" smtClean="0"/>
              <a:t> </a:t>
            </a:r>
            <a:endParaRPr lang="lt-LT" dirty="0"/>
          </a:p>
        </p:txBody>
      </p:sp>
    </p:spTree>
    <p:extLst>
      <p:ext uri="{BB962C8B-B14F-4D97-AF65-F5344CB8AC3E}">
        <p14:creationId xmlns:p14="http://schemas.microsoft.com/office/powerpoint/2010/main" val="728703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34984" cy="1325563"/>
          </a:xfrm>
        </p:spPr>
        <p:txBody>
          <a:bodyPr/>
          <a:lstStyle/>
          <a:p>
            <a:r>
              <a:rPr lang="lt-LT" dirty="0" smtClean="0"/>
              <a:t>Tiesinis </a:t>
            </a:r>
            <a:r>
              <a:rPr lang="lt-LT" dirty="0"/>
              <a:t>dalelių </a:t>
            </a:r>
            <a:r>
              <a:rPr lang="lt-LT" dirty="0" smtClean="0"/>
              <a:t>greitintuvas </a:t>
            </a:r>
            <a:r>
              <a:rPr lang="lt-LT" dirty="0">
                <a:solidFill>
                  <a:schemeClr val="accent5">
                    <a:lumMod val="50000"/>
                  </a:schemeClr>
                </a:solidFill>
              </a:rPr>
              <a:t>LINAC 2</a:t>
            </a:r>
            <a:endParaRPr lang="lt-LT"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70048" y="2002501"/>
            <a:ext cx="6346128" cy="418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8872" y="2548051"/>
            <a:ext cx="2798064" cy="1200329"/>
          </a:xfrm>
          <a:prstGeom prst="rect">
            <a:avLst/>
          </a:prstGeom>
        </p:spPr>
        <p:txBody>
          <a:bodyPr wrap="square">
            <a:spAutoFit/>
          </a:bodyPr>
          <a:lstStyle/>
          <a:p>
            <a:r>
              <a:rPr lang="lt-LT" dirty="0">
                <a:solidFill>
                  <a:schemeClr val="accent5">
                    <a:lumMod val="50000"/>
                  </a:schemeClr>
                </a:solidFill>
              </a:rPr>
              <a:t>Protonai LINAC 2 greitintuvui gaunami elektriniu lauku jonizuojant vandenilio dujas. </a:t>
            </a:r>
            <a:endParaRPr lang="lt-LT" dirty="0">
              <a:solidFill>
                <a:schemeClr val="accent5">
                  <a:lumMod val="50000"/>
                </a:schemeClr>
              </a:solidFill>
            </a:endParaRPr>
          </a:p>
        </p:txBody>
      </p:sp>
      <p:sp>
        <p:nvSpPr>
          <p:cNvPr id="5" name="Rectangle 4"/>
          <p:cNvSpPr/>
          <p:nvPr/>
        </p:nvSpPr>
        <p:spPr>
          <a:xfrm>
            <a:off x="213360" y="1395907"/>
            <a:ext cx="3526536" cy="923330"/>
          </a:xfrm>
          <a:prstGeom prst="rect">
            <a:avLst/>
          </a:prstGeom>
        </p:spPr>
        <p:txBody>
          <a:bodyPr wrap="square">
            <a:spAutoFit/>
          </a:bodyPr>
          <a:lstStyle/>
          <a:p>
            <a:r>
              <a:rPr lang="lt-LT" dirty="0">
                <a:solidFill>
                  <a:schemeClr val="accent5">
                    <a:lumMod val="50000"/>
                  </a:schemeClr>
                </a:solidFill>
              </a:rPr>
              <a:t>Greitintuvas susideda iš vamzdžio, kuriame yra skirtingo ilgio cilindro formos elektrodai. </a:t>
            </a:r>
          </a:p>
        </p:txBody>
      </p:sp>
      <p:sp>
        <p:nvSpPr>
          <p:cNvPr id="6" name="Rectangle 5"/>
          <p:cNvSpPr/>
          <p:nvPr/>
        </p:nvSpPr>
        <p:spPr>
          <a:xfrm>
            <a:off x="3483864" y="3627043"/>
            <a:ext cx="3364992" cy="646331"/>
          </a:xfrm>
          <a:prstGeom prst="rect">
            <a:avLst/>
          </a:prstGeom>
        </p:spPr>
        <p:txBody>
          <a:bodyPr wrap="square">
            <a:spAutoFit/>
          </a:bodyPr>
          <a:lstStyle/>
          <a:p>
            <a:r>
              <a:rPr lang="lt-LT" dirty="0" smtClean="0">
                <a:solidFill>
                  <a:schemeClr val="accent5">
                    <a:lumMod val="50000"/>
                  </a:schemeClr>
                </a:solidFill>
              </a:rPr>
              <a:t>Cilindro formos elektrodų krūvis periodiškai kinta.</a:t>
            </a:r>
            <a:endParaRPr lang="lt-LT" dirty="0">
              <a:solidFill>
                <a:schemeClr val="accent5">
                  <a:lumMod val="50000"/>
                </a:schemeClr>
              </a:solidFill>
            </a:endParaRPr>
          </a:p>
        </p:txBody>
      </p:sp>
      <p:cxnSp>
        <p:nvCxnSpPr>
          <p:cNvPr id="8" name="Straight Arrow Connector 7"/>
          <p:cNvCxnSpPr/>
          <p:nvPr/>
        </p:nvCxnSpPr>
        <p:spPr>
          <a:xfrm>
            <a:off x="3474720" y="1664208"/>
            <a:ext cx="1956816" cy="3931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995928" y="3035808"/>
            <a:ext cx="0" cy="612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023360" y="4187952"/>
            <a:ext cx="0" cy="246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898136" y="4194048"/>
            <a:ext cx="0" cy="246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852416" y="3032760"/>
            <a:ext cx="0" cy="612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641080" y="2805422"/>
            <a:ext cx="3099816" cy="1200329"/>
          </a:xfrm>
          <a:prstGeom prst="rect">
            <a:avLst/>
          </a:prstGeom>
        </p:spPr>
        <p:txBody>
          <a:bodyPr wrap="square">
            <a:spAutoFit/>
          </a:bodyPr>
          <a:lstStyle/>
          <a:p>
            <a:r>
              <a:rPr lang="lt-LT" dirty="0">
                <a:solidFill>
                  <a:schemeClr val="accent5">
                    <a:lumMod val="50000"/>
                  </a:schemeClr>
                </a:solidFill>
              </a:rPr>
              <a:t>Kiekviename ruože dalelių kinetinė energija didėja dydžiu </a:t>
            </a:r>
            <a:r>
              <a:rPr lang="lt-LT" dirty="0" smtClean="0">
                <a:solidFill>
                  <a:schemeClr val="accent5">
                    <a:lumMod val="50000"/>
                  </a:schemeClr>
                </a:solidFill>
              </a:rPr>
              <a:t>𝑞</a:t>
            </a:r>
            <a:r>
              <a:rPr lang="lt-LT" i="1" dirty="0" smtClean="0">
                <a:solidFill>
                  <a:schemeClr val="accent5">
                    <a:lumMod val="50000"/>
                  </a:schemeClr>
                </a:solidFill>
              </a:rPr>
              <a:t>U, </a:t>
            </a:r>
            <a:r>
              <a:rPr lang="lt-LT" dirty="0" smtClean="0">
                <a:solidFill>
                  <a:schemeClr val="accent5">
                    <a:lumMod val="50000"/>
                  </a:schemeClr>
                </a:solidFill>
              </a:rPr>
              <a:t>kur</a:t>
            </a:r>
            <a:r>
              <a:rPr lang="lt-LT" i="1" dirty="0" smtClean="0">
                <a:solidFill>
                  <a:schemeClr val="accent5">
                    <a:lumMod val="50000"/>
                  </a:schemeClr>
                </a:solidFill>
              </a:rPr>
              <a:t> U – </a:t>
            </a:r>
            <a:r>
              <a:rPr lang="lt-LT" dirty="0" smtClean="0">
                <a:solidFill>
                  <a:schemeClr val="accent5">
                    <a:lumMod val="50000"/>
                  </a:schemeClr>
                </a:solidFill>
              </a:rPr>
              <a:t>potencialų skirtumas tarp cilindrų.</a:t>
            </a:r>
            <a:endParaRPr lang="lt-LT" dirty="0">
              <a:solidFill>
                <a:schemeClr val="accent5">
                  <a:lumMod val="50000"/>
                </a:schemeClr>
              </a:solidFill>
            </a:endParaRPr>
          </a:p>
        </p:txBody>
      </p:sp>
      <p:sp>
        <p:nvSpPr>
          <p:cNvPr id="16" name="Rectangle 15"/>
          <p:cNvSpPr/>
          <p:nvPr/>
        </p:nvSpPr>
        <p:spPr>
          <a:xfrm>
            <a:off x="8513136" y="1625846"/>
            <a:ext cx="3678864" cy="923330"/>
          </a:xfrm>
          <a:prstGeom prst="rect">
            <a:avLst/>
          </a:prstGeom>
        </p:spPr>
        <p:txBody>
          <a:bodyPr wrap="square">
            <a:spAutoFit/>
          </a:bodyPr>
          <a:lstStyle/>
          <a:p>
            <a:r>
              <a:rPr lang="lt-LT" dirty="0" smtClean="0">
                <a:solidFill>
                  <a:schemeClr val="accent5">
                    <a:lumMod val="50000"/>
                  </a:schemeClr>
                </a:solidFill>
              </a:rPr>
              <a:t>Cilindrų (elektrodų) ilgis didėja </a:t>
            </a:r>
            <a:r>
              <a:rPr lang="lt-LT" dirty="0">
                <a:solidFill>
                  <a:schemeClr val="accent5">
                    <a:lumMod val="50000"/>
                  </a:schemeClr>
                </a:solidFill>
              </a:rPr>
              <a:t>palaipsniui didinant dalelių kinetinę energiją.</a:t>
            </a:r>
          </a:p>
        </p:txBody>
      </p:sp>
      <p:sp>
        <p:nvSpPr>
          <p:cNvPr id="17" name="Rectangle 16"/>
          <p:cNvSpPr/>
          <p:nvPr/>
        </p:nvSpPr>
        <p:spPr>
          <a:xfrm>
            <a:off x="5212080" y="6306235"/>
            <a:ext cx="6647688" cy="369332"/>
          </a:xfrm>
          <a:prstGeom prst="rect">
            <a:avLst/>
          </a:prstGeom>
        </p:spPr>
        <p:txBody>
          <a:bodyPr wrap="square">
            <a:spAutoFit/>
          </a:bodyPr>
          <a:lstStyle/>
          <a:p>
            <a:r>
              <a:rPr lang="lt-LT" dirty="0" smtClean="0">
                <a:solidFill>
                  <a:schemeClr val="accent5">
                    <a:lumMod val="50000"/>
                  </a:schemeClr>
                </a:solidFill>
              </a:rPr>
              <a:t>Dalelės </a:t>
            </a:r>
            <a:r>
              <a:rPr lang="lt-LT" dirty="0">
                <a:solidFill>
                  <a:schemeClr val="accent5">
                    <a:lumMod val="50000"/>
                  </a:schemeClr>
                </a:solidFill>
              </a:rPr>
              <a:t>yra greitinamos ne pačiuose elektroduose, o tarpuose tarp jų.</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8653" y="3992690"/>
            <a:ext cx="206057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368808" y="4888915"/>
            <a:ext cx="2054352" cy="1200329"/>
          </a:xfrm>
          <a:prstGeom prst="rect">
            <a:avLst/>
          </a:prstGeom>
        </p:spPr>
        <p:txBody>
          <a:bodyPr wrap="square">
            <a:spAutoFit/>
          </a:bodyPr>
          <a:lstStyle/>
          <a:p>
            <a:r>
              <a:rPr lang="lt-LT" dirty="0">
                <a:solidFill>
                  <a:schemeClr val="accent5">
                    <a:lumMod val="50000"/>
                  </a:schemeClr>
                </a:solidFill>
              </a:rPr>
              <a:t>Prieš tai buvęs elektrodas stumia daleles, o priekyje esantis – traukia.</a:t>
            </a:r>
          </a:p>
        </p:txBody>
      </p:sp>
    </p:spTree>
    <p:extLst>
      <p:ext uri="{BB962C8B-B14F-4D97-AF65-F5344CB8AC3E}">
        <p14:creationId xmlns:p14="http://schemas.microsoft.com/office/powerpoint/2010/main" val="2508130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LINAC4</a:t>
            </a:r>
            <a:endParaRPr lang="lt-LT" dirty="0"/>
          </a:p>
        </p:txBody>
      </p:sp>
      <p:sp>
        <p:nvSpPr>
          <p:cNvPr id="3" name="Content Placeholder 2"/>
          <p:cNvSpPr>
            <a:spLocks noGrp="1"/>
          </p:cNvSpPr>
          <p:nvPr>
            <p:ph idx="1"/>
          </p:nvPr>
        </p:nvSpPr>
        <p:spPr/>
        <p:txBody>
          <a:bodyPr>
            <a:normAutofit fontScale="77500" lnSpcReduction="20000"/>
          </a:bodyPr>
          <a:lstStyle/>
          <a:p>
            <a:r>
              <a:rPr lang="lt-LT" dirty="0"/>
              <a:t>Skirtingai nuo </a:t>
            </a:r>
            <a:r>
              <a:rPr lang="lt-LT" dirty="0" smtClean="0"/>
              <a:t>LINAC2</a:t>
            </a:r>
            <a:r>
              <a:rPr lang="lt-LT" dirty="0"/>
              <a:t>, kuris generavo </a:t>
            </a:r>
            <a:r>
              <a:rPr lang="lt-LT" dirty="0" smtClean="0"/>
              <a:t>protonus, LINAC4 </a:t>
            </a:r>
            <a:r>
              <a:rPr lang="lt-LT" dirty="0"/>
              <a:t>greitintuvas generuoja </a:t>
            </a:r>
            <a:r>
              <a:rPr lang="lt-LT" b="1" dirty="0"/>
              <a:t>neigiamus vandenilio jonus</a:t>
            </a:r>
            <a:r>
              <a:rPr lang="lt-LT" dirty="0"/>
              <a:t> (H⁻), kurie sudaryti iš protono ir dviejų elektronų. Šie H⁻ jonai yra lengviau valdomi ir vėliau leidžia efektyviau </a:t>
            </a:r>
            <a:r>
              <a:rPr lang="lt-LT" dirty="0" smtClean="0"/>
              <a:t>nukreipti </a:t>
            </a:r>
            <a:r>
              <a:rPr lang="lt-LT" dirty="0"/>
              <a:t>protonus į kitas greitintuvo dalis.</a:t>
            </a:r>
          </a:p>
          <a:p>
            <a:r>
              <a:rPr lang="lt-LT" b="1" dirty="0"/>
              <a:t>Pagreitinimo procesas</a:t>
            </a:r>
            <a:r>
              <a:rPr lang="lt-LT" dirty="0"/>
              <a:t>: H⁻ jonai praeina per kelias pagreitinimo sekcijas, kur jų energija didinama naudojant elektromagnetinius laukus. Šiose sekcijose naudojamos įvairios technologijos:</a:t>
            </a:r>
          </a:p>
          <a:p>
            <a:pPr>
              <a:buFont typeface="Arial"/>
              <a:buChar char="•"/>
            </a:pPr>
            <a:r>
              <a:rPr lang="lt-LT" b="1" dirty="0"/>
              <a:t>Radioaktyviojo dažnio kvadrupoliai (RFQ)</a:t>
            </a:r>
            <a:r>
              <a:rPr lang="lt-LT" dirty="0"/>
              <a:t>: Naudojami pirmame etape, kad sutelktų ir pradėtų pagreitinti jonus.</a:t>
            </a:r>
          </a:p>
          <a:p>
            <a:pPr>
              <a:buFont typeface="Arial"/>
              <a:buChar char="•"/>
            </a:pPr>
            <a:r>
              <a:rPr lang="lt-LT" b="1" dirty="0"/>
              <a:t>Drift Tube Linac (DTL)</a:t>
            </a:r>
            <a:r>
              <a:rPr lang="lt-LT" dirty="0"/>
              <a:t>: Ši sekcija toliau pagreitina daleles iki maždaug 50 MeV energijos.</a:t>
            </a:r>
          </a:p>
          <a:p>
            <a:pPr>
              <a:buFont typeface="Arial"/>
              <a:buChar char="•"/>
            </a:pPr>
            <a:r>
              <a:rPr lang="lt-LT" b="1" dirty="0"/>
              <a:t>Cell-Coupled Drift Tube Linac (CCDTL)</a:t>
            </a:r>
            <a:r>
              <a:rPr lang="lt-LT" dirty="0"/>
              <a:t>: Naudojama tolimesniam energijos didinimui.</a:t>
            </a:r>
          </a:p>
          <a:p>
            <a:pPr>
              <a:buFont typeface="Arial"/>
              <a:buChar char="•"/>
            </a:pPr>
            <a:r>
              <a:rPr lang="lt-LT" b="1" dirty="0"/>
              <a:t>Pi-mode Structure (PIMS)</a:t>
            </a:r>
            <a:r>
              <a:rPr lang="lt-LT" dirty="0"/>
              <a:t>: Paskutinė sekcija, kur dalelių energija pasiekia 160 MeV.</a:t>
            </a:r>
          </a:p>
          <a:p>
            <a:endParaRPr lang="lt-LT" dirty="0"/>
          </a:p>
        </p:txBody>
      </p:sp>
    </p:spTree>
    <p:extLst>
      <p:ext uri="{BB962C8B-B14F-4D97-AF65-F5344CB8AC3E}">
        <p14:creationId xmlns:p14="http://schemas.microsoft.com/office/powerpoint/2010/main" val="762141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LINAC4</a:t>
            </a:r>
            <a:endParaRPr lang="lt-LT" dirty="0"/>
          </a:p>
        </p:txBody>
      </p:sp>
      <p:pic>
        <p:nvPicPr>
          <p:cNvPr id="11269" name="Picture 5" descr="Cern - Linac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4681" y="931953"/>
            <a:ext cx="8043798" cy="53651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194304" y="6349276"/>
            <a:ext cx="8025384" cy="215444"/>
          </a:xfrm>
          <a:prstGeom prst="rect">
            <a:avLst/>
          </a:prstGeom>
        </p:spPr>
        <p:txBody>
          <a:bodyPr wrap="square">
            <a:spAutoFit/>
          </a:bodyPr>
          <a:lstStyle/>
          <a:p>
            <a:r>
              <a:rPr lang="lt-LT" sz="800" dirty="0">
                <a:hlinkClick r:id="rId3"/>
              </a:rPr>
              <a:t>www.jema-power.com/thumbor/0ZnHIZeWxrUhOqxUcGJ_OLodAHM=/fit-in/1024x/--/</a:t>
            </a:r>
            <a:r>
              <a:rPr lang="lt-LT" sz="800" dirty="0" smtClean="0">
                <a:hlinkClick r:id="rId3"/>
              </a:rPr>
              <a:t>group-website-v1.s3.nl-ams.scw.cloud/uploads/sites/3/2021/01/Cern-Linac4-1-1.jpg</a:t>
            </a:r>
            <a:r>
              <a:rPr lang="lt-LT" sz="800" dirty="0" smtClean="0"/>
              <a:t> </a:t>
            </a:r>
            <a:endParaRPr lang="lt-LT" sz="800" dirty="0"/>
          </a:p>
        </p:txBody>
      </p:sp>
    </p:spTree>
    <p:extLst>
      <p:ext uri="{BB962C8B-B14F-4D97-AF65-F5344CB8AC3E}">
        <p14:creationId xmlns:p14="http://schemas.microsoft.com/office/powerpoint/2010/main" val="1276551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LINAC4</a:t>
            </a:r>
          </a:p>
        </p:txBody>
      </p:sp>
      <p:sp>
        <p:nvSpPr>
          <p:cNvPr id="3" name="Content Placeholder 2"/>
          <p:cNvSpPr>
            <a:spLocks noGrp="1"/>
          </p:cNvSpPr>
          <p:nvPr>
            <p:ph idx="1"/>
          </p:nvPr>
        </p:nvSpPr>
        <p:spPr/>
        <p:txBody>
          <a:bodyPr>
            <a:normAutofit fontScale="77500" lnSpcReduction="20000"/>
          </a:bodyPr>
          <a:lstStyle/>
          <a:p>
            <a:r>
              <a:rPr lang="lt-LT" dirty="0" smtClean="0"/>
              <a:t>Kai </a:t>
            </a:r>
            <a:r>
              <a:rPr lang="lt-LT" dirty="0"/>
              <a:t>H⁻ jonai pasiekia 160 MeV energiją, jie yra perduodami į Protonų sinchrotrono greitintuvą (PSB). Prieš tai jie praeina per ploną foliją, kuri pašalina papildomus elektronus, paversdama H⁻ jonus į protonus. Tai leidžia efektyviau įvesti protonus į PSB be nuostolių, susijusių su dalelių nuokrypiais.</a:t>
            </a:r>
          </a:p>
          <a:p>
            <a:r>
              <a:rPr lang="lt-LT" dirty="0" smtClean="0"/>
              <a:t>Po </a:t>
            </a:r>
            <a:r>
              <a:rPr lang="lt-LT" dirty="0"/>
              <a:t>injekcijos į PSB, protonai toliau greitinami iki dar aukštesnių energijų, kol pasiekia Didįjį hadronų greitintuvą (LHC), kur jų energija pasiekia </a:t>
            </a:r>
            <a:r>
              <a:rPr lang="lt-LT" dirty="0" smtClean="0"/>
              <a:t>teraelektronvoltus </a:t>
            </a:r>
            <a:r>
              <a:rPr lang="lt-LT" dirty="0"/>
              <a:t>(TeV).</a:t>
            </a:r>
          </a:p>
          <a:p>
            <a:r>
              <a:rPr lang="lt-LT" b="1" dirty="0"/>
              <a:t>Technologiniai privalumai</a:t>
            </a:r>
          </a:p>
          <a:p>
            <a:pPr>
              <a:buFont typeface="Arial"/>
              <a:buChar char="•"/>
            </a:pPr>
            <a:r>
              <a:rPr lang="lt-LT" b="1" dirty="0"/>
              <a:t>Didelė energija</a:t>
            </a:r>
            <a:r>
              <a:rPr lang="lt-LT" dirty="0"/>
              <a:t>: </a:t>
            </a:r>
            <a:r>
              <a:rPr lang="lt-LT" dirty="0" smtClean="0"/>
              <a:t>LINAC4 </a:t>
            </a:r>
            <a:r>
              <a:rPr lang="lt-LT" dirty="0"/>
              <a:t>sukuria daleles su 160 MeV energija, kas yra </a:t>
            </a:r>
            <a:r>
              <a:rPr lang="lt-LT" dirty="0" smtClean="0"/>
              <a:t>gerokai daugiau </a:t>
            </a:r>
            <a:r>
              <a:rPr lang="lt-LT" dirty="0"/>
              <a:t>nei </a:t>
            </a:r>
            <a:r>
              <a:rPr lang="lt-LT" dirty="0" smtClean="0"/>
              <a:t>LINAC2 </a:t>
            </a:r>
            <a:r>
              <a:rPr lang="lt-LT" dirty="0"/>
              <a:t>sukurta energija (50 MeV).</a:t>
            </a:r>
          </a:p>
          <a:p>
            <a:pPr>
              <a:buFont typeface="Arial"/>
              <a:buChar char="•"/>
            </a:pPr>
            <a:r>
              <a:rPr lang="lt-LT" b="1" dirty="0"/>
              <a:t>Efektyvi injekcija</a:t>
            </a:r>
            <a:r>
              <a:rPr lang="lt-LT" dirty="0"/>
              <a:t>: Naudojant H⁻ jonus, protonai gali būti efektyviau </a:t>
            </a:r>
            <a:r>
              <a:rPr lang="lt-LT" dirty="0" smtClean="0"/>
              <a:t>nukreipiami </a:t>
            </a:r>
            <a:r>
              <a:rPr lang="lt-LT" dirty="0"/>
              <a:t>į PSB, mažinant nuostolius ir didinant dalelių pluošto intensyvumą.</a:t>
            </a:r>
          </a:p>
          <a:p>
            <a:pPr>
              <a:buFont typeface="Arial"/>
              <a:buChar char="•"/>
            </a:pPr>
            <a:r>
              <a:rPr lang="lt-LT" b="1" dirty="0"/>
              <a:t>LHC našumo didinimas</a:t>
            </a:r>
            <a:r>
              <a:rPr lang="lt-LT" dirty="0"/>
              <a:t>: </a:t>
            </a:r>
            <a:r>
              <a:rPr lang="lt-LT" dirty="0" smtClean="0"/>
              <a:t>LINAC4 </a:t>
            </a:r>
            <a:r>
              <a:rPr lang="lt-LT" dirty="0"/>
              <a:t>buvo sukurtas kaip LHC našumo atnaujinimo plano dalis, siekiant padidinti pluošto intensyvumą ir užtikrinti stabilesnį bei patikimesnį greitinimo procesą.</a:t>
            </a:r>
          </a:p>
          <a:p>
            <a:endParaRPr lang="lt-LT" dirty="0"/>
          </a:p>
        </p:txBody>
      </p:sp>
    </p:spTree>
    <p:extLst>
      <p:ext uri="{BB962C8B-B14F-4D97-AF65-F5344CB8AC3E}">
        <p14:creationId xmlns:p14="http://schemas.microsoft.com/office/powerpoint/2010/main" val="2275222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205216" cy="1325563"/>
          </a:xfrm>
        </p:spPr>
        <p:txBody>
          <a:bodyPr>
            <a:normAutofit fontScale="90000"/>
          </a:bodyPr>
          <a:lstStyle/>
          <a:p>
            <a:r>
              <a:rPr lang="lt-LT" dirty="0"/>
              <a:t>Protonų sinchrotroninis stiprintuvas (angl. Proton Synchrotron Booster, </a:t>
            </a:r>
            <a:r>
              <a:rPr lang="lt-LT" dirty="0" smtClean="0"/>
              <a:t> </a:t>
            </a:r>
            <a:r>
              <a:rPr lang="lt-LT" dirty="0"/>
              <a:t>PSB) </a:t>
            </a:r>
          </a:p>
        </p:txBody>
      </p:sp>
      <p:sp>
        <p:nvSpPr>
          <p:cNvPr id="3" name="Content Placeholder 2"/>
          <p:cNvSpPr>
            <a:spLocks noGrp="1"/>
          </p:cNvSpPr>
          <p:nvPr>
            <p:ph idx="1"/>
          </p:nvPr>
        </p:nvSpPr>
        <p:spPr>
          <a:xfrm>
            <a:off x="829056" y="2127377"/>
            <a:ext cx="10515600" cy="4351338"/>
          </a:xfrm>
        </p:spPr>
        <p:txBody>
          <a:bodyPr/>
          <a:lstStyle/>
          <a:p>
            <a:r>
              <a:rPr lang="lt-LT" dirty="0" smtClean="0"/>
              <a:t>PSB </a:t>
            </a:r>
            <a:r>
              <a:rPr lang="lt-LT" dirty="0"/>
              <a:t>yra tarpinis greitintuvas, kuris didina protonų energiją prieš perduodant juos į kitus greitintuvus, pvz., Protonų sinchrotroną (PS) arba Didįjį hadronų greitintuvą (LHC</a:t>
            </a:r>
            <a:r>
              <a:rPr lang="lt-LT" dirty="0" smtClean="0"/>
              <a:t>).</a:t>
            </a:r>
          </a:p>
          <a:p>
            <a:r>
              <a:rPr lang="lt-LT" dirty="0" smtClean="0"/>
              <a:t>PSB </a:t>
            </a:r>
            <a:r>
              <a:rPr lang="lt-LT" dirty="0"/>
              <a:t>vaidina svarbų vaidmenį CERN dalelių greitintuvo komplekse, užtikrindamas, kad protonai būtų paspartinti iki aukštesnės energijos, reikalingos tolimesniems eksperimentams.</a:t>
            </a:r>
          </a:p>
        </p:txBody>
      </p:sp>
    </p:spTree>
    <p:extLst>
      <p:ext uri="{BB962C8B-B14F-4D97-AF65-F5344CB8AC3E}">
        <p14:creationId xmlns:p14="http://schemas.microsoft.com/office/powerpoint/2010/main" val="447883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88" y="237109"/>
            <a:ext cx="7930896" cy="1325563"/>
          </a:xfrm>
        </p:spPr>
        <p:txBody>
          <a:bodyPr>
            <a:normAutofit fontScale="90000"/>
          </a:bodyPr>
          <a:lstStyle/>
          <a:p>
            <a:r>
              <a:rPr lang="lt-LT" dirty="0"/>
              <a:t>Protonų sinchrotroninis stiprintuvas (angl. Proton Synchrotron </a:t>
            </a:r>
            <a:r>
              <a:rPr lang="lt-LT" dirty="0" smtClean="0"/>
              <a:t>Booster) </a:t>
            </a:r>
            <a:endParaRPr lang="lt-LT"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497" y="1518624"/>
            <a:ext cx="7754112" cy="505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238744" y="5737967"/>
            <a:ext cx="3877056" cy="646331"/>
          </a:xfrm>
          <a:prstGeom prst="rect">
            <a:avLst/>
          </a:prstGeom>
        </p:spPr>
        <p:txBody>
          <a:bodyPr wrap="square">
            <a:spAutoFit/>
          </a:bodyPr>
          <a:lstStyle/>
          <a:p>
            <a:r>
              <a:rPr lang="en-US" dirty="0">
                <a:solidFill>
                  <a:schemeClr val="accent5">
                    <a:lumMod val="50000"/>
                  </a:schemeClr>
                </a:solidFill>
              </a:rPr>
              <a:t>By Patrice </a:t>
            </a:r>
            <a:r>
              <a:rPr lang="en-US" dirty="0" err="1">
                <a:solidFill>
                  <a:schemeClr val="accent5">
                    <a:lumMod val="50000"/>
                  </a:schemeClr>
                </a:solidFill>
              </a:rPr>
              <a:t>Loïez</a:t>
            </a:r>
            <a:r>
              <a:rPr lang="en-US" dirty="0">
                <a:solidFill>
                  <a:schemeClr val="accent5">
                    <a:lumMod val="50000"/>
                  </a:schemeClr>
                </a:solidFill>
              </a:rPr>
              <a:t>, </a:t>
            </a:r>
            <a:r>
              <a:rPr lang="en-US" dirty="0" err="1">
                <a:solidFill>
                  <a:schemeClr val="accent5">
                    <a:lumMod val="50000"/>
                  </a:schemeClr>
                </a:solidFill>
              </a:rPr>
              <a:t>Maximilien</a:t>
            </a:r>
            <a:r>
              <a:rPr lang="en-US" dirty="0">
                <a:solidFill>
                  <a:schemeClr val="accent5">
                    <a:lumMod val="50000"/>
                  </a:schemeClr>
                </a:solidFill>
              </a:rPr>
              <a:t> Brice </a:t>
            </a:r>
            <a:r>
              <a:rPr lang="en-US" dirty="0" smtClean="0">
                <a:solidFill>
                  <a:schemeClr val="accent5">
                    <a:lumMod val="50000"/>
                  </a:schemeClr>
                </a:solidFill>
              </a:rPr>
              <a:t>–</a:t>
            </a:r>
            <a:endParaRPr lang="lt-LT" dirty="0" smtClean="0">
              <a:solidFill>
                <a:schemeClr val="accent5">
                  <a:lumMod val="50000"/>
                </a:schemeClr>
              </a:solidFill>
            </a:endParaRPr>
          </a:p>
          <a:p>
            <a:r>
              <a:rPr lang="en-US" dirty="0" smtClean="0">
                <a:solidFill>
                  <a:schemeClr val="accent5">
                    <a:lumMod val="50000"/>
                  </a:schemeClr>
                </a:solidFill>
              </a:rPr>
              <a:t> </a:t>
            </a:r>
            <a:r>
              <a:rPr lang="en-US" dirty="0" smtClean="0">
                <a:solidFill>
                  <a:schemeClr val="accent5">
                    <a:lumMod val="50000"/>
                  </a:schemeClr>
                </a:solidFill>
                <a:hlinkClick r:id="rId3"/>
              </a:rPr>
              <a:t>ttps</a:t>
            </a:r>
            <a:r>
              <a:rPr lang="en-US" dirty="0">
                <a:solidFill>
                  <a:schemeClr val="accent5">
                    <a:lumMod val="50000"/>
                  </a:schemeClr>
                </a:solidFill>
                <a:hlinkClick r:id="rId3"/>
              </a:rPr>
              <a:t>://</a:t>
            </a:r>
            <a:r>
              <a:rPr lang="en-US" dirty="0" smtClean="0">
                <a:solidFill>
                  <a:schemeClr val="accent5">
                    <a:lumMod val="50000"/>
                  </a:schemeClr>
                </a:solidFill>
                <a:hlinkClick r:id="rId3"/>
              </a:rPr>
              <a:t>cds.cern.ch/record/42643?ln=de</a:t>
            </a:r>
            <a:r>
              <a:rPr lang="lt-LT" dirty="0">
                <a:solidFill>
                  <a:schemeClr val="accent5">
                    <a:lumMod val="50000"/>
                  </a:schemeClr>
                </a:solidFill>
              </a:rPr>
              <a:t> </a:t>
            </a:r>
            <a:r>
              <a:rPr lang="lt-LT" dirty="0" smtClean="0">
                <a:solidFill>
                  <a:schemeClr val="accent5">
                    <a:lumMod val="50000"/>
                  </a:schemeClr>
                </a:solidFill>
              </a:rPr>
              <a:t> </a:t>
            </a:r>
            <a:endParaRPr lang="lt-LT" dirty="0">
              <a:solidFill>
                <a:schemeClr val="accent5">
                  <a:lumMod val="50000"/>
                </a:schemeClr>
              </a:solidFill>
            </a:endParaRPr>
          </a:p>
        </p:txBody>
      </p:sp>
    </p:spTree>
    <p:extLst>
      <p:ext uri="{BB962C8B-B14F-4D97-AF65-F5344CB8AC3E}">
        <p14:creationId xmlns:p14="http://schemas.microsoft.com/office/powerpoint/2010/main" val="3271204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Greičio rekordai:</a:t>
            </a:r>
            <a:endParaRPr lang="lt-LT" dirty="0"/>
          </a:p>
        </p:txBody>
      </p:sp>
      <p:sp>
        <p:nvSpPr>
          <p:cNvPr id="3" name="Content Placeholder 2"/>
          <p:cNvSpPr>
            <a:spLocks noGrp="1"/>
          </p:cNvSpPr>
          <p:nvPr>
            <p:ph idx="1"/>
          </p:nvPr>
        </p:nvSpPr>
        <p:spPr/>
        <p:txBody>
          <a:bodyPr>
            <a:normAutofit/>
          </a:bodyPr>
          <a:lstStyle/>
          <a:p>
            <a:pPr>
              <a:buFont typeface="Arial"/>
              <a:buChar char="•"/>
            </a:pPr>
            <a:r>
              <a:rPr lang="lt-LT" b="1" dirty="0" smtClean="0"/>
              <a:t>Protonų </a:t>
            </a:r>
            <a:r>
              <a:rPr lang="lt-LT" b="1" dirty="0"/>
              <a:t>greitis</a:t>
            </a:r>
            <a:r>
              <a:rPr lang="lt-LT" dirty="0"/>
              <a:t>: Protonai LHC gali būti pagreitinti iki energijos, siekiančios 6,5 TeV (teraelectronvoltų) vienam protonui. Tai reiškia, kad protonai LHC pasiekia greitį, kuris yra labai artimas šviesos greičiui – tik 3 metrai per sekundę lėčiau už šviesą vakuume. Tai sudaro apie </a:t>
            </a:r>
            <a:r>
              <a:rPr lang="lt-LT" b="1" dirty="0"/>
              <a:t>99,9999991%</a:t>
            </a:r>
            <a:r>
              <a:rPr lang="lt-LT" dirty="0"/>
              <a:t> šviesos greičio.</a:t>
            </a:r>
          </a:p>
          <a:p>
            <a:pPr>
              <a:buFont typeface="Arial"/>
              <a:buChar char="•"/>
            </a:pPr>
            <a:r>
              <a:rPr lang="lt-LT" b="1" dirty="0"/>
              <a:t>Sunkesnių jonų greitis</a:t>
            </a:r>
            <a:r>
              <a:rPr lang="lt-LT" dirty="0"/>
              <a:t>: Sunkesnių dalelių, pvz., švino jonų, atveju, jų greitis taip pat labai artimas šviesos greičiui, tačiau kiekviena dalelė turės skirtingą energiją dėl skirtingo masės. LHC gali pagreitinti švino branduolius iki energijos, viršijančios 1,1 PeV (petaelectronvoltų) vienam branduoliui.</a:t>
            </a:r>
          </a:p>
          <a:p>
            <a:endParaRPr lang="lt-LT" dirty="0"/>
          </a:p>
        </p:txBody>
      </p:sp>
    </p:spTree>
    <p:extLst>
      <p:ext uri="{BB962C8B-B14F-4D97-AF65-F5344CB8AC3E}">
        <p14:creationId xmlns:p14="http://schemas.microsoft.com/office/powerpoint/2010/main" val="982137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a:t>Protonų sinchrotroninis stiprintuvas (angl. Proton Synchrotron Booster) </a:t>
            </a:r>
          </a:p>
        </p:txBody>
      </p:sp>
      <p:sp>
        <p:nvSpPr>
          <p:cNvPr id="3" name="Content Placeholder 2"/>
          <p:cNvSpPr>
            <a:spLocks noGrp="1"/>
          </p:cNvSpPr>
          <p:nvPr>
            <p:ph idx="1"/>
          </p:nvPr>
        </p:nvSpPr>
        <p:spPr/>
        <p:txBody>
          <a:bodyPr>
            <a:normAutofit/>
          </a:bodyPr>
          <a:lstStyle/>
          <a:p>
            <a:pPr>
              <a:buFont typeface="Arial"/>
              <a:buChar char="•"/>
            </a:pPr>
            <a:r>
              <a:rPr lang="lt-LT" dirty="0" smtClean="0"/>
              <a:t>Protonai sugeneruojami </a:t>
            </a:r>
            <a:r>
              <a:rPr lang="lt-LT" dirty="0"/>
              <a:t>Linac4 greitintuve, kur jie paspartinami iki 160 MeV energijos.</a:t>
            </a:r>
          </a:p>
          <a:p>
            <a:pPr>
              <a:buFont typeface="Arial"/>
              <a:buChar char="•"/>
            </a:pPr>
            <a:r>
              <a:rPr lang="lt-LT" dirty="0" smtClean="0"/>
              <a:t>PSB </a:t>
            </a:r>
            <a:r>
              <a:rPr lang="lt-LT" dirty="0"/>
              <a:t>susideda iš keturių žiedų, kurie veikia vienu metu, leidžiant stiprintuvui vienu metu tvarkyti kelis protonų pluoštus.</a:t>
            </a:r>
          </a:p>
          <a:p>
            <a:pPr>
              <a:buFont typeface="Arial"/>
              <a:buChar char="•"/>
            </a:pPr>
            <a:r>
              <a:rPr lang="lt-LT" dirty="0" smtClean="0"/>
              <a:t>Kai </a:t>
            </a:r>
            <a:r>
              <a:rPr lang="lt-LT" dirty="0"/>
              <a:t>protonai patenka į PSB, jie pradeda judėti žiedu, kuris turi stiprius magnetinius laukus. Šie laukai yra sinchronizuojami su protonų judėjimu, kad būtų galima tiksliai valdyti jų trajektoriją.</a:t>
            </a:r>
          </a:p>
          <a:p>
            <a:pPr>
              <a:buFont typeface="Arial"/>
              <a:buChar char="•"/>
            </a:pPr>
            <a:r>
              <a:rPr lang="lt-LT" dirty="0"/>
              <a:t>Elektromagnetiniai laukai naudojami didinti protonų greitį ir energiją. Kiekviename žiedo apsisukime protonai gauna energijos impulsą, kuris padidina jų greitį.</a:t>
            </a:r>
          </a:p>
          <a:p>
            <a:endParaRPr lang="lt-LT" dirty="0"/>
          </a:p>
        </p:txBody>
      </p:sp>
    </p:spTree>
    <p:extLst>
      <p:ext uri="{BB962C8B-B14F-4D97-AF65-F5344CB8AC3E}">
        <p14:creationId xmlns:p14="http://schemas.microsoft.com/office/powerpoint/2010/main" val="2668584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a:t>Protonų sinchrotroninis stiprintuvas (angl. Proton Synchrotron Booster) </a:t>
            </a:r>
          </a:p>
        </p:txBody>
      </p:sp>
      <p:sp>
        <p:nvSpPr>
          <p:cNvPr id="3" name="Content Placeholder 2"/>
          <p:cNvSpPr>
            <a:spLocks noGrp="1"/>
          </p:cNvSpPr>
          <p:nvPr>
            <p:ph idx="1"/>
          </p:nvPr>
        </p:nvSpPr>
        <p:spPr/>
        <p:txBody>
          <a:bodyPr>
            <a:normAutofit/>
          </a:bodyPr>
          <a:lstStyle/>
          <a:p>
            <a:pPr>
              <a:buFont typeface="Arial"/>
              <a:buChar char="•"/>
            </a:pPr>
            <a:r>
              <a:rPr lang="lt-LT" dirty="0" smtClean="0"/>
              <a:t>PSB </a:t>
            </a:r>
            <a:r>
              <a:rPr lang="lt-LT" dirty="0"/>
              <a:t>veikia kaip „stiprintuvas“, nes jis palaipsniui didina protonų energiją, kol jie pasiekia 2 GeV </a:t>
            </a:r>
            <a:r>
              <a:rPr lang="lt-LT" dirty="0" smtClean="0"/>
              <a:t>energiją</a:t>
            </a:r>
            <a:r>
              <a:rPr lang="lt-LT" dirty="0"/>
              <a:t>.</a:t>
            </a:r>
          </a:p>
          <a:p>
            <a:pPr>
              <a:buFont typeface="Arial"/>
              <a:buChar char="•"/>
            </a:pPr>
            <a:r>
              <a:rPr lang="lt-LT" dirty="0" smtClean="0"/>
              <a:t>Magnetiniai </a:t>
            </a:r>
            <a:r>
              <a:rPr lang="lt-LT" dirty="0"/>
              <a:t>laukai PSB nuolat koreguojami, kad jie sinchronizuotųsi su didėjančiu protonų greičiu. Tai užtikrina, kad protonai visą laiką liktų savo </a:t>
            </a:r>
            <a:r>
              <a:rPr lang="lt-LT" dirty="0" smtClean="0"/>
              <a:t>trajektorijoje.</a:t>
            </a:r>
            <a:endParaRPr lang="lt-LT" dirty="0"/>
          </a:p>
          <a:p>
            <a:pPr>
              <a:buFont typeface="Arial"/>
              <a:buChar char="•"/>
            </a:pPr>
            <a:r>
              <a:rPr lang="lt-LT" dirty="0" smtClean="0"/>
              <a:t>Kai </a:t>
            </a:r>
            <a:r>
              <a:rPr lang="lt-LT" dirty="0"/>
              <a:t>protonai pasiekia numatytą energijos lygį, jie perduodami į kitą greitintuvą – Protonų sinchrotroną (PS), kuriame jų energija dar labiau padidinama.</a:t>
            </a:r>
          </a:p>
          <a:p>
            <a:pPr>
              <a:buFont typeface="Arial"/>
              <a:buChar char="•"/>
            </a:pPr>
            <a:r>
              <a:rPr lang="lt-LT" dirty="0"/>
              <a:t>PSB taip pat gali sujungti kelis pluoštus į vieną, padidindamas protonų intensyvumą prieš perduodant juos tolesniam greitinimui.</a:t>
            </a:r>
          </a:p>
          <a:p>
            <a:endParaRPr lang="lt-LT" dirty="0"/>
          </a:p>
        </p:txBody>
      </p:sp>
    </p:spTree>
    <p:extLst>
      <p:ext uri="{BB962C8B-B14F-4D97-AF65-F5344CB8AC3E}">
        <p14:creationId xmlns:p14="http://schemas.microsoft.com/office/powerpoint/2010/main" val="1492132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dirty="0"/>
              <a:t>Protonų sinchrotronas </a:t>
            </a:r>
            <a:r>
              <a:rPr lang="lt-LT" dirty="0" smtClean="0"/>
              <a:t>(</a:t>
            </a:r>
            <a:r>
              <a:rPr lang="lt-LT" dirty="0"/>
              <a:t>angl. k. Proton </a:t>
            </a:r>
            <a:r>
              <a:rPr lang="lt-LT" dirty="0" smtClean="0"/>
              <a:t>Synchrotron</a:t>
            </a:r>
            <a:r>
              <a:rPr lang="lt-LT" dirty="0"/>
              <a:t>,</a:t>
            </a:r>
            <a:r>
              <a:rPr lang="lt-LT" dirty="0" smtClean="0"/>
              <a:t> PS)</a:t>
            </a:r>
            <a:endParaRPr lang="lt-LT" dirty="0"/>
          </a:p>
        </p:txBody>
      </p:sp>
      <p:sp>
        <p:nvSpPr>
          <p:cNvPr id="3" name="Content Placeholder 2"/>
          <p:cNvSpPr>
            <a:spLocks noGrp="1"/>
          </p:cNvSpPr>
          <p:nvPr>
            <p:ph idx="1"/>
          </p:nvPr>
        </p:nvSpPr>
        <p:spPr/>
        <p:txBody>
          <a:bodyPr>
            <a:normAutofit/>
          </a:bodyPr>
          <a:lstStyle/>
          <a:p>
            <a:r>
              <a:rPr lang="lt-LT" dirty="0" smtClean="0"/>
              <a:t>yra </a:t>
            </a:r>
            <a:r>
              <a:rPr lang="lt-LT" dirty="0"/>
              <a:t>dalelių greitintuvas, kuris naudoja magnetinius ir elektrinius laukus, kad pagreitintų protonus iki labai didelių energijų, beveik artimų šviesos greičiui</a:t>
            </a:r>
            <a:r>
              <a:rPr lang="lt-LT" dirty="0" smtClean="0"/>
              <a:t>.</a:t>
            </a:r>
          </a:p>
          <a:p>
            <a:r>
              <a:rPr lang="lt-LT" dirty="0" smtClean="0"/>
              <a:t>Jo </a:t>
            </a:r>
            <a:r>
              <a:rPr lang="lt-LT" dirty="0"/>
              <a:t>veikimo principas remiasi sinchronizuotu magnetinių laukų reguliavimu ir radijo dažnio ertmių naudojimu, siekiant palaikyti protonų trajektoriją ir didinti jų energiją</a:t>
            </a:r>
            <a:r>
              <a:rPr lang="lt-LT" dirty="0" smtClean="0"/>
              <a:t>.</a:t>
            </a:r>
          </a:p>
          <a:p>
            <a:r>
              <a:rPr lang="lt-LT" dirty="0"/>
              <a:t>Protonai į </a:t>
            </a:r>
            <a:r>
              <a:rPr lang="lt-LT" b="1" dirty="0" smtClean="0"/>
              <a:t>PS</a:t>
            </a:r>
            <a:r>
              <a:rPr lang="lt-LT" dirty="0" smtClean="0"/>
              <a:t> </a:t>
            </a:r>
            <a:r>
              <a:rPr lang="lt-LT" dirty="0"/>
              <a:t>patenka jau pagreitinti iki </a:t>
            </a:r>
            <a:r>
              <a:rPr lang="lt-LT" b="1" dirty="0"/>
              <a:t>2 GeV</a:t>
            </a:r>
            <a:r>
              <a:rPr lang="lt-LT" dirty="0"/>
              <a:t> </a:t>
            </a:r>
            <a:r>
              <a:rPr lang="lt-LT" dirty="0" smtClean="0"/>
              <a:t>energijos</a:t>
            </a:r>
            <a:r>
              <a:rPr lang="lt-LT" dirty="0"/>
              <a:t>. Šią pradinę energiją protonai įgyja, kai yra pagreitinti </a:t>
            </a:r>
            <a:r>
              <a:rPr lang="lt-LT" b="1" dirty="0" smtClean="0"/>
              <a:t>PSB</a:t>
            </a:r>
            <a:r>
              <a:rPr lang="lt-LT" dirty="0" smtClean="0"/>
              <a:t>.</a:t>
            </a:r>
            <a:endParaRPr lang="lt-LT" dirty="0"/>
          </a:p>
          <a:p>
            <a:r>
              <a:rPr lang="lt-LT" dirty="0"/>
              <a:t>Protonų sinchrotrone jų energija toliau didinama, kol pasiekia </a:t>
            </a:r>
            <a:r>
              <a:rPr lang="lt-LT" b="1" dirty="0"/>
              <a:t>26 GeV</a:t>
            </a:r>
            <a:r>
              <a:rPr lang="lt-LT" dirty="0"/>
              <a:t>.</a:t>
            </a:r>
          </a:p>
          <a:p>
            <a:endParaRPr lang="lt-LT" dirty="0"/>
          </a:p>
        </p:txBody>
      </p:sp>
    </p:spTree>
    <p:extLst>
      <p:ext uri="{BB962C8B-B14F-4D97-AF65-F5344CB8AC3E}">
        <p14:creationId xmlns:p14="http://schemas.microsoft.com/office/powerpoint/2010/main" val="695420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757160" cy="1325563"/>
          </a:xfrm>
        </p:spPr>
        <p:txBody>
          <a:bodyPr>
            <a:normAutofit/>
          </a:bodyPr>
          <a:lstStyle/>
          <a:p>
            <a:r>
              <a:rPr lang="lt-LT" dirty="0"/>
              <a:t>Protonų sinchrotronas (angl. k. Proton Synchrotron, PS)</a:t>
            </a:r>
          </a:p>
        </p:txBody>
      </p:sp>
      <p:sp>
        <p:nvSpPr>
          <p:cNvPr id="3" name="Content Placeholder 2"/>
          <p:cNvSpPr>
            <a:spLocks noGrp="1"/>
          </p:cNvSpPr>
          <p:nvPr>
            <p:ph idx="1"/>
          </p:nvPr>
        </p:nvSpPr>
        <p:spPr/>
        <p:txBody>
          <a:bodyPr/>
          <a:lstStyle/>
          <a:p>
            <a:r>
              <a:rPr lang="lt-LT" dirty="0"/>
              <a:t>Protonų sinchrotronas (PS) CERN buvo pastatytas 1959 m. ir tapo svarbia CERN tyrimų dalimi</a:t>
            </a:r>
            <a:r>
              <a:rPr lang="lt-LT" dirty="0" smtClean="0"/>
              <a:t>.</a:t>
            </a:r>
          </a:p>
          <a:p>
            <a:r>
              <a:rPr lang="lt-LT" dirty="0" smtClean="0"/>
              <a:t>Tai </a:t>
            </a:r>
            <a:r>
              <a:rPr lang="lt-LT" dirty="0"/>
              <a:t>buvo pirmasis didelės energijos sinchrotronas pasaulyje, kurio energija siekė 28 GeV</a:t>
            </a:r>
            <a:r>
              <a:rPr lang="lt-LT" dirty="0" smtClean="0"/>
              <a:t>.</a:t>
            </a:r>
          </a:p>
        </p:txBody>
      </p:sp>
    </p:spTree>
    <p:extLst>
      <p:ext uri="{BB962C8B-B14F-4D97-AF65-F5344CB8AC3E}">
        <p14:creationId xmlns:p14="http://schemas.microsoft.com/office/powerpoint/2010/main" val="1020054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Protonų sinchrotronas (angl. k. Proton Synchrotron</a:t>
            </a:r>
            <a:r>
              <a:rPr lang="lt-LT" dirty="0" smtClean="0"/>
              <a:t>)</a:t>
            </a:r>
            <a:endParaRPr lang="lt-LT"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963210"/>
            <a:ext cx="10515600" cy="4076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22376" y="6345936"/>
            <a:ext cx="8775159" cy="369332"/>
          </a:xfrm>
          <a:prstGeom prst="rect">
            <a:avLst/>
          </a:prstGeom>
          <a:noFill/>
        </p:spPr>
        <p:txBody>
          <a:bodyPr wrap="none" rtlCol="0">
            <a:spAutoFit/>
          </a:bodyPr>
          <a:lstStyle/>
          <a:p>
            <a:r>
              <a:rPr lang="lt-LT" dirty="0"/>
              <a:t>Galima virtualiai pasivaikščioti: </a:t>
            </a:r>
            <a:r>
              <a:rPr lang="lt-LT" dirty="0">
                <a:hlinkClick r:id="rId3"/>
              </a:rPr>
              <a:t>https://</a:t>
            </a:r>
            <a:r>
              <a:rPr lang="lt-LT" dirty="0" smtClean="0">
                <a:hlinkClick r:id="rId3"/>
              </a:rPr>
              <a:t>home.cern/science/accelerators/proton-synchrotron</a:t>
            </a:r>
            <a:r>
              <a:rPr lang="lt-LT" dirty="0" smtClean="0"/>
              <a:t> </a:t>
            </a:r>
            <a:endParaRPr lang="lt-LT" dirty="0"/>
          </a:p>
        </p:txBody>
      </p:sp>
    </p:spTree>
    <p:extLst>
      <p:ext uri="{BB962C8B-B14F-4D97-AF65-F5344CB8AC3E}">
        <p14:creationId xmlns:p14="http://schemas.microsoft.com/office/powerpoint/2010/main" val="2462110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Protonų sinchrotronas (angl. k. Proton Synchrotron)</a:t>
            </a:r>
          </a:p>
        </p:txBody>
      </p:sp>
      <p:sp>
        <p:nvSpPr>
          <p:cNvPr id="3" name="Content Placeholder 2"/>
          <p:cNvSpPr>
            <a:spLocks noGrp="1"/>
          </p:cNvSpPr>
          <p:nvPr>
            <p:ph idx="1"/>
          </p:nvPr>
        </p:nvSpPr>
        <p:spPr/>
        <p:txBody>
          <a:bodyPr/>
          <a:lstStyle/>
          <a:p>
            <a:r>
              <a:rPr lang="lt-LT" dirty="0"/>
              <a:t> Be protonų, jis </a:t>
            </a:r>
            <a:r>
              <a:rPr lang="lt-LT" dirty="0" smtClean="0"/>
              <a:t>gali pagreitinti </a:t>
            </a:r>
            <a:r>
              <a:rPr lang="lt-LT" dirty="0"/>
              <a:t>alfa </a:t>
            </a:r>
            <a:r>
              <a:rPr lang="lt-LT" dirty="0" smtClean="0"/>
              <a:t>dalelias </a:t>
            </a:r>
            <a:r>
              <a:rPr lang="lt-LT" dirty="0"/>
              <a:t>(helio </a:t>
            </a:r>
            <a:r>
              <a:rPr lang="lt-LT" dirty="0" smtClean="0"/>
              <a:t>branduolius), </a:t>
            </a:r>
            <a:r>
              <a:rPr lang="lt-LT" dirty="0"/>
              <a:t>deguonies, sieros, argono, ksenono ir švino </a:t>
            </a:r>
            <a:r>
              <a:rPr lang="lt-LT" dirty="0" smtClean="0"/>
              <a:t>branduolius, elektronus, pozitronus </a:t>
            </a:r>
            <a:r>
              <a:rPr lang="lt-LT" dirty="0"/>
              <a:t>ir </a:t>
            </a:r>
            <a:r>
              <a:rPr lang="lt-LT" dirty="0" smtClean="0"/>
              <a:t>antiprotonus .</a:t>
            </a:r>
          </a:p>
          <a:p>
            <a:r>
              <a:rPr lang="lt-LT" dirty="0"/>
              <a:t>Žiedo ilgis siekia 628 m, elektromagnetai yra laikomi 277 K temperatūroje, 100 dipolinių magnetų laiko dalelių srautus apskritimo formos orbitoje. </a:t>
            </a:r>
            <a:endParaRPr lang="lt-LT" dirty="0" smtClean="0"/>
          </a:p>
          <a:p>
            <a:endParaRPr lang="lt-LT" dirty="0"/>
          </a:p>
        </p:txBody>
      </p:sp>
    </p:spTree>
    <p:extLst>
      <p:ext uri="{BB962C8B-B14F-4D97-AF65-F5344CB8AC3E}">
        <p14:creationId xmlns:p14="http://schemas.microsoft.com/office/powerpoint/2010/main" val="3271822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a:t>Superprotonų sinchrotronas (angl. Super Proton Synchrotron, SPS) </a:t>
            </a:r>
          </a:p>
        </p:txBody>
      </p:sp>
      <p:sp>
        <p:nvSpPr>
          <p:cNvPr id="3" name="Content Placeholder 2"/>
          <p:cNvSpPr>
            <a:spLocks noGrp="1"/>
          </p:cNvSpPr>
          <p:nvPr>
            <p:ph idx="1"/>
          </p:nvPr>
        </p:nvSpPr>
        <p:spPr/>
        <p:txBody>
          <a:bodyPr>
            <a:normAutofit/>
          </a:bodyPr>
          <a:lstStyle/>
          <a:p>
            <a:r>
              <a:rPr lang="lt-LT" dirty="0" smtClean="0"/>
              <a:t>yra </a:t>
            </a:r>
            <a:r>
              <a:rPr lang="lt-LT" dirty="0"/>
              <a:t>vienas iš pagrindinių CERN laboratorijos dalelių greitintuvų, naudojamas kaip tarpinis žingsnis tarp Protonų sinchrotrono (PS) ir Didžiojo hadronų greitintuvo (LHC</a:t>
            </a:r>
            <a:r>
              <a:rPr lang="lt-LT" dirty="0" smtClean="0"/>
              <a:t>).</a:t>
            </a:r>
          </a:p>
          <a:p>
            <a:r>
              <a:rPr lang="lt-LT" dirty="0" smtClean="0"/>
              <a:t>SPS </a:t>
            </a:r>
            <a:r>
              <a:rPr lang="lt-LT" dirty="0"/>
              <a:t>veikia kaip protonų ir kitų dalelių pagreitinimo ir paruošimo įrenginys prieš jų įvedimą į LHC arba kitus eksperimentinius </a:t>
            </a:r>
            <a:r>
              <a:rPr lang="lt-LT" dirty="0" smtClean="0"/>
              <a:t>įrenginius.</a:t>
            </a:r>
          </a:p>
          <a:p>
            <a:r>
              <a:rPr lang="lt-LT" dirty="0" smtClean="0"/>
              <a:t>Dalelės</a:t>
            </a:r>
            <a:r>
              <a:rPr lang="lt-LT" dirty="0"/>
              <a:t>, dažniausiai protonai, į SPS </a:t>
            </a:r>
            <a:r>
              <a:rPr lang="lt-LT" dirty="0" smtClean="0"/>
              <a:t>patenka iš </a:t>
            </a:r>
            <a:r>
              <a:rPr lang="lt-LT" dirty="0"/>
              <a:t>Protonų sinchrotrono (PS) arba tiesiai iš </a:t>
            </a:r>
            <a:r>
              <a:rPr lang="lt-LT" dirty="0" smtClean="0"/>
              <a:t>kitų greitintuvų </a:t>
            </a:r>
            <a:r>
              <a:rPr lang="lt-LT" dirty="0"/>
              <a:t>grandinės</a:t>
            </a:r>
            <a:r>
              <a:rPr lang="lt-LT" dirty="0" smtClean="0"/>
              <a:t>.</a:t>
            </a:r>
          </a:p>
          <a:p>
            <a:r>
              <a:rPr lang="lt-LT" dirty="0" smtClean="0"/>
              <a:t>Protonai </a:t>
            </a:r>
            <a:r>
              <a:rPr lang="lt-LT" dirty="0"/>
              <a:t>į SPS paprastai patenka jau pasiekę energiją apie </a:t>
            </a:r>
            <a:r>
              <a:rPr lang="lt-LT" b="1" dirty="0"/>
              <a:t>26 GeV.</a:t>
            </a:r>
          </a:p>
          <a:p>
            <a:endParaRPr lang="lt-LT" dirty="0"/>
          </a:p>
        </p:txBody>
      </p:sp>
    </p:spTree>
    <p:extLst>
      <p:ext uri="{BB962C8B-B14F-4D97-AF65-F5344CB8AC3E}">
        <p14:creationId xmlns:p14="http://schemas.microsoft.com/office/powerpoint/2010/main" val="1861284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a:t>Superprotonų sinchrotronas (angl. Super Proton Synchrotron, SPS) </a:t>
            </a:r>
          </a:p>
        </p:txBody>
      </p:sp>
      <p:pic>
        <p:nvPicPr>
          <p:cNvPr id="1536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827437" y="1825625"/>
            <a:ext cx="6537126"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1981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a:t>Superprotonų sinchrotronas (angl. Super Proton Synchrotron, SPS) </a:t>
            </a:r>
          </a:p>
        </p:txBody>
      </p:sp>
      <p:sp>
        <p:nvSpPr>
          <p:cNvPr id="3" name="Content Placeholder 2"/>
          <p:cNvSpPr>
            <a:spLocks noGrp="1"/>
          </p:cNvSpPr>
          <p:nvPr>
            <p:ph idx="1"/>
          </p:nvPr>
        </p:nvSpPr>
        <p:spPr/>
        <p:txBody>
          <a:bodyPr>
            <a:normAutofit fontScale="92500" lnSpcReduction="10000"/>
          </a:bodyPr>
          <a:lstStyle/>
          <a:p>
            <a:pPr>
              <a:buFont typeface="Arial"/>
              <a:buChar char="•"/>
            </a:pPr>
            <a:r>
              <a:rPr lang="lt-LT" dirty="0"/>
              <a:t>SPS yra 6,9 km ilgio žiedinis greitintuvas, kurio viduje protonai arba kitos dalelės juda </a:t>
            </a:r>
            <a:r>
              <a:rPr lang="lt-LT" dirty="0" smtClean="0"/>
              <a:t>žiedu, </a:t>
            </a:r>
            <a:r>
              <a:rPr lang="lt-LT" dirty="0"/>
              <a:t>o jų energija nuolat didinama</a:t>
            </a:r>
            <a:r>
              <a:rPr lang="lt-LT" dirty="0" smtClean="0"/>
              <a:t>.</a:t>
            </a:r>
          </a:p>
          <a:p>
            <a:pPr>
              <a:buFont typeface="Arial"/>
              <a:buChar char="•"/>
            </a:pPr>
            <a:r>
              <a:rPr lang="lt-LT" dirty="0" smtClean="0"/>
              <a:t>Šiuo </a:t>
            </a:r>
            <a:r>
              <a:rPr lang="lt-LT" dirty="0"/>
              <a:t>tikslu naudojamos radijo dažnio (RF) </a:t>
            </a:r>
            <a:r>
              <a:rPr lang="lt-LT" dirty="0" smtClean="0"/>
              <a:t>ertmės**, </a:t>
            </a:r>
            <a:r>
              <a:rPr lang="lt-LT" dirty="0"/>
              <a:t>kurios suteikia dalelėms papildomą energiją kiekviename apsisukime. SPS gali padidinti protonų energiją </a:t>
            </a:r>
            <a:r>
              <a:rPr lang="lt-LT" b="1" dirty="0"/>
              <a:t>iki 450 GeV.</a:t>
            </a:r>
          </a:p>
          <a:p>
            <a:pPr>
              <a:buFont typeface="Arial"/>
              <a:buChar char="•"/>
            </a:pPr>
            <a:r>
              <a:rPr lang="lt-LT" dirty="0" smtClean="0"/>
              <a:t>Kad </a:t>
            </a:r>
            <a:r>
              <a:rPr lang="lt-LT" dirty="0"/>
              <a:t>protonai liktų žiedinėje trajektorijoje, SPS naudoja stiprius magnetus, kurie sukuria magnetinį lauką, reikalingą protonų trajektorijos kreivumui išlaikyti. Šis magnetinis laukas sinchronizuojamas su dalelių greičio didėjimu, kad jos nenukryptų nuo numatyto kelio.</a:t>
            </a:r>
          </a:p>
          <a:p>
            <a:pPr>
              <a:buFont typeface="Arial"/>
              <a:buChar char="•"/>
            </a:pPr>
            <a:r>
              <a:rPr lang="lt-LT" dirty="0" smtClean="0"/>
              <a:t>Pasiekus </a:t>
            </a:r>
            <a:r>
              <a:rPr lang="lt-LT" dirty="0"/>
              <a:t>reikiamą energiją, protonai arba kitos dalelės gali būti nukreiptos į vieną iš kelių galimų eksperimentinių zonų arba įvedamos į Didįjį hadronų greitintuvą (LHC) tolesniam pagreitinimui ir susidūrimų eksperimentams</a:t>
            </a:r>
            <a:r>
              <a:rPr lang="lt-LT" dirty="0" smtClean="0"/>
              <a:t>.</a:t>
            </a:r>
            <a:endParaRPr lang="lt-LT" dirty="0"/>
          </a:p>
        </p:txBody>
      </p:sp>
      <p:sp>
        <p:nvSpPr>
          <p:cNvPr id="4" name="Rectangle 3"/>
          <p:cNvSpPr/>
          <p:nvPr/>
        </p:nvSpPr>
        <p:spPr>
          <a:xfrm>
            <a:off x="10450171" y="6289286"/>
            <a:ext cx="1423210" cy="369332"/>
          </a:xfrm>
          <a:prstGeom prst="rect">
            <a:avLst/>
          </a:prstGeom>
        </p:spPr>
        <p:txBody>
          <a:bodyPr wrap="none">
            <a:spAutoFit/>
          </a:bodyPr>
          <a:lstStyle/>
          <a:p>
            <a:r>
              <a:rPr lang="lt-LT" dirty="0"/>
              <a:t>** 33 skaidrė</a:t>
            </a:r>
          </a:p>
        </p:txBody>
      </p:sp>
    </p:spTree>
    <p:extLst>
      <p:ext uri="{BB962C8B-B14F-4D97-AF65-F5344CB8AC3E}">
        <p14:creationId xmlns:p14="http://schemas.microsoft.com/office/powerpoint/2010/main" val="2757385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a:t>Didysis hadronų greitintuvas (angl. Large Hadron Collider, LHC) </a:t>
            </a:r>
          </a:p>
        </p:txBody>
      </p:sp>
      <p:sp>
        <p:nvSpPr>
          <p:cNvPr id="3" name="Content Placeholder 2"/>
          <p:cNvSpPr>
            <a:spLocks noGrp="1"/>
          </p:cNvSpPr>
          <p:nvPr>
            <p:ph idx="1"/>
          </p:nvPr>
        </p:nvSpPr>
        <p:spPr/>
        <p:txBody>
          <a:bodyPr/>
          <a:lstStyle/>
          <a:p>
            <a:r>
              <a:rPr lang="lt-LT" dirty="0" smtClean="0"/>
              <a:t>yra </a:t>
            </a:r>
            <a:r>
              <a:rPr lang="lt-LT" dirty="0"/>
              <a:t>galingiausias dalelių greitintuvas </a:t>
            </a:r>
            <a:r>
              <a:rPr lang="lt-LT" dirty="0" smtClean="0"/>
              <a:t>pasaulyje;</a:t>
            </a:r>
          </a:p>
          <a:p>
            <a:r>
              <a:rPr lang="lt-LT" dirty="0" smtClean="0"/>
              <a:t>LHC </a:t>
            </a:r>
            <a:r>
              <a:rPr lang="lt-LT" dirty="0"/>
              <a:t>pagrindinis tikslas yra pagreitinti protonus (arba kartais sunkesnes jonų daleles) iki labai didelės energijos ir sukelti jų susidūrimus, kad būtų galima tirti fundamentalią materijos struktūrą bei Visatos dėsnius.</a:t>
            </a:r>
          </a:p>
        </p:txBody>
      </p:sp>
    </p:spTree>
    <p:extLst>
      <p:ext uri="{BB962C8B-B14F-4D97-AF65-F5344CB8AC3E}">
        <p14:creationId xmlns:p14="http://schemas.microsoft.com/office/powerpoint/2010/main" val="51675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a:t>
            </a:r>
            <a:endParaRPr lang="lt-LT" dirty="0"/>
          </a:p>
        </p:txBody>
      </p:sp>
      <p:sp>
        <p:nvSpPr>
          <p:cNvPr id="3" name="Content Placeholder 2"/>
          <p:cNvSpPr>
            <a:spLocks noGrp="1"/>
          </p:cNvSpPr>
          <p:nvPr>
            <p:ph idx="1"/>
          </p:nvPr>
        </p:nvSpPr>
        <p:spPr/>
        <p:txBody>
          <a:bodyPr>
            <a:normAutofit/>
          </a:bodyPr>
          <a:lstStyle/>
          <a:p>
            <a:r>
              <a:rPr lang="lt-LT" sz="3600" dirty="0"/>
              <a:t>Protonai LHC gali būti pagreitinti iki energijos, siekiančios 6,5 TeV (teraelectronvoltų) vienam protonui.  </a:t>
            </a:r>
            <a:r>
              <a:rPr lang="lt-LT" sz="3600" dirty="0" smtClean="0"/>
              <a:t>Kokio </a:t>
            </a:r>
            <a:r>
              <a:rPr lang="lt-LT" sz="3600" dirty="0"/>
              <a:t>potencialų skirtumo </a:t>
            </a:r>
            <a:r>
              <a:rPr lang="lt-LT" sz="3600" dirty="0" smtClean="0"/>
              <a:t>prireiktų</a:t>
            </a:r>
            <a:r>
              <a:rPr lang="lt-LT" sz="3600" dirty="0"/>
              <a:t>, pagreitinant protoną </a:t>
            </a:r>
            <a:r>
              <a:rPr lang="lt-LT" sz="3600" dirty="0" smtClean="0"/>
              <a:t>iki tokios energijos iš </a:t>
            </a:r>
            <a:r>
              <a:rPr lang="lt-LT" sz="3600" dirty="0"/>
              <a:t>rimties </a:t>
            </a:r>
            <a:r>
              <a:rPr lang="lt-LT" sz="3600" dirty="0" smtClean="0"/>
              <a:t>būsenos?</a:t>
            </a:r>
          </a:p>
          <a:p>
            <a:r>
              <a:rPr lang="lt-LT" sz="3600" dirty="0" smtClean="0"/>
              <a:t>Ar realu/įmanoma sukurti tokį potencialų skirtumą?</a:t>
            </a:r>
          </a:p>
          <a:p>
            <a:r>
              <a:rPr lang="lt-LT" sz="3600" dirty="0" smtClean="0"/>
              <a:t>Kaip protonams suteikiama tokia energija?</a:t>
            </a:r>
            <a:endParaRPr lang="lt-LT" sz="3600" dirty="0"/>
          </a:p>
        </p:txBody>
      </p:sp>
    </p:spTree>
    <p:extLst>
      <p:ext uri="{BB962C8B-B14F-4D97-AF65-F5344CB8AC3E}">
        <p14:creationId xmlns:p14="http://schemas.microsoft.com/office/powerpoint/2010/main" val="3123715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z="4000" dirty="0">
                <a:solidFill>
                  <a:srgbClr val="5B9BD5">
                    <a:lumMod val="50000"/>
                  </a:srgbClr>
                </a:solidFill>
              </a:rPr>
              <a:t>Didysis hadronų greitintuvas (angl. Large Hadron Collider, LHC) </a:t>
            </a:r>
            <a:endParaRPr lang="lt-LT"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910072"/>
            <a:ext cx="10515600" cy="4182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53312" y="6300216"/>
            <a:ext cx="8486490" cy="369332"/>
          </a:xfrm>
          <a:prstGeom prst="rect">
            <a:avLst/>
          </a:prstGeom>
          <a:noFill/>
        </p:spPr>
        <p:txBody>
          <a:bodyPr wrap="none" rtlCol="0">
            <a:spAutoFit/>
          </a:bodyPr>
          <a:lstStyle/>
          <a:p>
            <a:r>
              <a:rPr lang="lt-LT" dirty="0"/>
              <a:t>Virtuali ekskursija: </a:t>
            </a:r>
            <a:r>
              <a:rPr lang="lt-LT" dirty="0">
                <a:hlinkClick r:id="rId3"/>
              </a:rPr>
              <a:t>https://</a:t>
            </a:r>
            <a:r>
              <a:rPr lang="lt-LT" dirty="0" smtClean="0">
                <a:hlinkClick r:id="rId3"/>
              </a:rPr>
              <a:t>home.cern/resources/360-image/accelerators/virtual-tour-lhc</a:t>
            </a:r>
            <a:r>
              <a:rPr lang="lt-LT" dirty="0" smtClean="0"/>
              <a:t> </a:t>
            </a:r>
            <a:endParaRPr lang="lt-LT" dirty="0"/>
          </a:p>
        </p:txBody>
      </p:sp>
    </p:spTree>
    <p:extLst>
      <p:ext uri="{BB962C8B-B14F-4D97-AF65-F5344CB8AC3E}">
        <p14:creationId xmlns:p14="http://schemas.microsoft.com/office/powerpoint/2010/main" val="1059438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z="4000" dirty="0">
                <a:solidFill>
                  <a:srgbClr val="5B9BD5">
                    <a:lumMod val="50000"/>
                  </a:srgbClr>
                </a:solidFill>
              </a:rPr>
              <a:t>Didysis hadronų greitintuvas (angl. Large Hadron Collider, LHC) </a:t>
            </a:r>
            <a:endParaRPr lang="lt-LT" dirty="0"/>
          </a:p>
        </p:txBody>
      </p:sp>
      <p:sp>
        <p:nvSpPr>
          <p:cNvPr id="3" name="Content Placeholder 2"/>
          <p:cNvSpPr>
            <a:spLocks noGrp="1"/>
          </p:cNvSpPr>
          <p:nvPr>
            <p:ph idx="1"/>
          </p:nvPr>
        </p:nvSpPr>
        <p:spPr/>
        <p:txBody>
          <a:bodyPr/>
          <a:lstStyle/>
          <a:p>
            <a:pPr>
              <a:buFont typeface="Arial"/>
              <a:buChar char="•"/>
            </a:pPr>
            <a:r>
              <a:rPr lang="lt-LT" dirty="0"/>
              <a:t>Pagreitinti protonai iš Linac4 perduodami į kitus greitintuvus: Protonų sinchrotroninį stiprintuvą (PSB), Protonų sinchrotroną (PS) ir Super Protonų sinchrotroną (SPS). Kiekviename iš šių etapų protonų energija palaipsniui didinama, kol jie pasiekia apie 450 GeV energiją.</a:t>
            </a:r>
          </a:p>
          <a:p>
            <a:pPr>
              <a:buFont typeface="Arial"/>
              <a:buChar char="•"/>
            </a:pPr>
            <a:r>
              <a:rPr lang="lt-LT" dirty="0" smtClean="0"/>
              <a:t>Galiausiai </a:t>
            </a:r>
            <a:r>
              <a:rPr lang="lt-LT" dirty="0"/>
              <a:t>protonai įvedami į </a:t>
            </a:r>
            <a:r>
              <a:rPr lang="lt-LT" b="1" dirty="0"/>
              <a:t>LHC žiedą</a:t>
            </a:r>
            <a:r>
              <a:rPr lang="lt-LT" dirty="0"/>
              <a:t>, kuris yra 27 km ilgio tunelyje, esančiame apie 100 metrų po žeme. </a:t>
            </a:r>
            <a:endParaRPr lang="lt-LT" dirty="0" smtClean="0"/>
          </a:p>
          <a:p>
            <a:pPr>
              <a:buFont typeface="Arial"/>
              <a:buChar char="•"/>
            </a:pPr>
            <a:r>
              <a:rPr lang="lt-LT" dirty="0" smtClean="0"/>
              <a:t>LHC </a:t>
            </a:r>
            <a:r>
              <a:rPr lang="lt-LT" dirty="0"/>
              <a:t>žiedas sudarytas iš dviejų lygiagrečių vamzdžių, kuriais protonai juda priešingomis kryptimis.</a:t>
            </a:r>
          </a:p>
          <a:p>
            <a:endParaRPr lang="lt-LT" dirty="0"/>
          </a:p>
        </p:txBody>
      </p:sp>
    </p:spTree>
    <p:extLst>
      <p:ext uri="{BB962C8B-B14F-4D97-AF65-F5344CB8AC3E}">
        <p14:creationId xmlns:p14="http://schemas.microsoft.com/office/powerpoint/2010/main" val="3121091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a:t>Didysis hadronų greitintuvas (angl. Large Hadron Collider, LHC) </a:t>
            </a:r>
          </a:p>
        </p:txBody>
      </p:sp>
      <p:sp>
        <p:nvSpPr>
          <p:cNvPr id="3" name="Content Placeholder 2"/>
          <p:cNvSpPr>
            <a:spLocks noGrp="1"/>
          </p:cNvSpPr>
          <p:nvPr>
            <p:ph idx="1"/>
          </p:nvPr>
        </p:nvSpPr>
        <p:spPr/>
        <p:txBody>
          <a:bodyPr>
            <a:normAutofit/>
          </a:bodyPr>
          <a:lstStyle/>
          <a:p>
            <a:pPr>
              <a:buFont typeface="Arial"/>
              <a:buChar char="•"/>
            </a:pPr>
            <a:r>
              <a:rPr lang="lt-LT" sz="3200" dirty="0"/>
              <a:t>Superlaidūs magnetai, atvėsinti iki -271,3 °C, sukuria stiprų magnetinį lauką, kuris lenkia protonų trajektoriją, kad jie judėtų žiedu.</a:t>
            </a:r>
          </a:p>
          <a:p>
            <a:pPr>
              <a:buFont typeface="Arial"/>
              <a:buChar char="•"/>
            </a:pPr>
            <a:r>
              <a:rPr lang="lt-LT" sz="3200" dirty="0" smtClean="0"/>
              <a:t>Protonai </a:t>
            </a:r>
            <a:r>
              <a:rPr lang="lt-LT" sz="3200" dirty="0"/>
              <a:t>LHC žiede toliau greitinami naudojant radijo dažnio </a:t>
            </a:r>
            <a:r>
              <a:rPr lang="lt-LT" sz="3200" dirty="0" smtClean="0"/>
              <a:t>„(</a:t>
            </a:r>
            <a:r>
              <a:rPr lang="lt-LT" sz="3200" dirty="0"/>
              <a:t>RF) </a:t>
            </a:r>
            <a:r>
              <a:rPr lang="lt-LT" sz="3200" dirty="0" smtClean="0"/>
              <a:t>cavities“**, </a:t>
            </a:r>
            <a:r>
              <a:rPr lang="lt-LT" sz="3200" dirty="0"/>
              <a:t>kurios suteikia protonams papildomos energijos kiekviename apsisukime</a:t>
            </a:r>
            <a:r>
              <a:rPr lang="lt-LT" sz="3200" dirty="0" smtClean="0"/>
              <a:t>.</a:t>
            </a:r>
          </a:p>
        </p:txBody>
      </p:sp>
      <p:sp>
        <p:nvSpPr>
          <p:cNvPr id="4" name="Rectangle 3"/>
          <p:cNvSpPr/>
          <p:nvPr/>
        </p:nvSpPr>
        <p:spPr>
          <a:xfrm>
            <a:off x="10130131" y="6298430"/>
            <a:ext cx="1423210" cy="369332"/>
          </a:xfrm>
          <a:prstGeom prst="rect">
            <a:avLst/>
          </a:prstGeom>
        </p:spPr>
        <p:txBody>
          <a:bodyPr wrap="none">
            <a:spAutoFit/>
          </a:bodyPr>
          <a:lstStyle/>
          <a:p>
            <a:r>
              <a:rPr lang="lt-LT" dirty="0"/>
              <a:t>** 33 skaidrė</a:t>
            </a:r>
          </a:p>
        </p:txBody>
      </p:sp>
    </p:spTree>
    <p:extLst>
      <p:ext uri="{BB962C8B-B14F-4D97-AF65-F5344CB8AC3E}">
        <p14:creationId xmlns:p14="http://schemas.microsoft.com/office/powerpoint/2010/main" val="1801514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a:t>Didysis hadronų greitintuvas (angl. Large Hadron Collider, LHC) </a:t>
            </a:r>
          </a:p>
        </p:txBody>
      </p:sp>
      <p:sp>
        <p:nvSpPr>
          <p:cNvPr id="3" name="Content Placeholder 2"/>
          <p:cNvSpPr>
            <a:spLocks noGrp="1"/>
          </p:cNvSpPr>
          <p:nvPr>
            <p:ph idx="1"/>
          </p:nvPr>
        </p:nvSpPr>
        <p:spPr/>
        <p:txBody>
          <a:bodyPr>
            <a:normAutofit/>
          </a:bodyPr>
          <a:lstStyle/>
          <a:p>
            <a:pPr>
              <a:buFont typeface="Arial"/>
              <a:buChar char="•"/>
            </a:pPr>
            <a:r>
              <a:rPr lang="lt-LT" dirty="0" smtClean="0"/>
              <a:t>Protonai </a:t>
            </a:r>
            <a:r>
              <a:rPr lang="lt-LT" dirty="0"/>
              <a:t>pasiekia energiją iki 6,5 TeV </a:t>
            </a:r>
            <a:r>
              <a:rPr lang="lt-LT" dirty="0" smtClean="0"/>
              <a:t>vienam </a:t>
            </a:r>
            <a:r>
              <a:rPr lang="lt-LT" dirty="0"/>
              <a:t>protonui.</a:t>
            </a:r>
          </a:p>
          <a:p>
            <a:pPr>
              <a:buFont typeface="Arial"/>
              <a:buChar char="•"/>
            </a:pPr>
            <a:r>
              <a:rPr lang="lt-LT" dirty="0" smtClean="0"/>
              <a:t>Kai </a:t>
            </a:r>
            <a:r>
              <a:rPr lang="lt-LT" dirty="0"/>
              <a:t>protonai pasiekia maksimalią energiją, jų pluoštai nukreipiami susidurti specialiai įrengtuose detektoriuose (pvz., ATLAS, CMS, LHCb, ALICE).</a:t>
            </a:r>
          </a:p>
          <a:p>
            <a:pPr>
              <a:buFont typeface="Arial"/>
              <a:buChar char="•"/>
            </a:pPr>
            <a:r>
              <a:rPr lang="lt-LT" dirty="0"/>
              <a:t>Susidūrimo metu išskiriama milžiniška energija, kuri sukuria naujas daleles</a:t>
            </a:r>
            <a:r>
              <a:rPr lang="lt-LT" dirty="0" smtClean="0"/>
              <a:t>.</a:t>
            </a:r>
          </a:p>
          <a:p>
            <a:pPr>
              <a:buFont typeface="Arial"/>
              <a:buChar char="•"/>
            </a:pPr>
            <a:r>
              <a:rPr lang="lt-LT" dirty="0" smtClean="0"/>
              <a:t>Mokslininkai </a:t>
            </a:r>
            <a:r>
              <a:rPr lang="lt-LT" dirty="0"/>
              <a:t>tiria šias daleles ir jų savybes, kad suprastų fundamentalius fizikos dėsnius, pavyzdžiui, Higso bozono egzistavimą ir sąveiką.</a:t>
            </a:r>
          </a:p>
          <a:p>
            <a:endParaRPr lang="lt-LT" dirty="0"/>
          </a:p>
        </p:txBody>
      </p:sp>
    </p:spTree>
    <p:extLst>
      <p:ext uri="{BB962C8B-B14F-4D97-AF65-F5344CB8AC3E}">
        <p14:creationId xmlns:p14="http://schemas.microsoft.com/office/powerpoint/2010/main" val="2405155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smtClean="0"/>
              <a:t>**</a:t>
            </a:r>
            <a:r>
              <a:rPr lang="lt-LT" dirty="0"/>
              <a:t>Radijo dažnio (RF) ertmės (angl. Radiofrequency (RF) cavities) </a:t>
            </a:r>
          </a:p>
        </p:txBody>
      </p:sp>
      <p:sp>
        <p:nvSpPr>
          <p:cNvPr id="3" name="Content Placeholder 2"/>
          <p:cNvSpPr>
            <a:spLocks noGrp="1"/>
          </p:cNvSpPr>
          <p:nvPr>
            <p:ph idx="1"/>
          </p:nvPr>
        </p:nvSpPr>
        <p:spPr/>
        <p:txBody>
          <a:bodyPr>
            <a:normAutofit fontScale="70000" lnSpcReduction="20000"/>
          </a:bodyPr>
          <a:lstStyle/>
          <a:p>
            <a:pPr marL="0" indent="0">
              <a:buNone/>
            </a:pPr>
            <a:r>
              <a:rPr lang="lt-LT" dirty="0" smtClean="0"/>
              <a:t>yra </a:t>
            </a:r>
            <a:r>
              <a:rPr lang="lt-LT" dirty="0"/>
              <a:t>svarbios sudedamosios dalys dalelių greitintuvuose, tokiose kaip LHC (Didysis hadronų greitintuvas) ar kituose sinchrotronuose ir linijiniuose greitintuvuose. RF ertmės naudojamos pagreitinti </a:t>
            </a:r>
            <a:r>
              <a:rPr lang="lt-LT" dirty="0" smtClean="0"/>
              <a:t>daleles </a:t>
            </a:r>
            <a:r>
              <a:rPr lang="lt-LT" dirty="0"/>
              <a:t>iki labai didelių energijų.</a:t>
            </a:r>
          </a:p>
          <a:p>
            <a:pPr>
              <a:buFont typeface="+mj-lt"/>
              <a:buAutoNum type="arabicPeriod"/>
            </a:pPr>
            <a:r>
              <a:rPr lang="lt-LT" b="1" dirty="0" smtClean="0"/>
              <a:t>Elektromagnetinio </a:t>
            </a:r>
            <a:r>
              <a:rPr lang="lt-LT" b="1" dirty="0"/>
              <a:t>lauko generavimas</a:t>
            </a:r>
            <a:r>
              <a:rPr lang="lt-LT" dirty="0"/>
              <a:t>:</a:t>
            </a:r>
          </a:p>
          <a:p>
            <a:pPr marL="457200" lvl="1" indent="0">
              <a:buNone/>
            </a:pPr>
            <a:r>
              <a:rPr lang="lt-LT" dirty="0"/>
              <a:t>RF ertmės yra rezonansiniai metaliniai cilindrai, kurie generuoja kintamuosius elektromagnetinius laukus. Šie laukai keičia savo kryptį ir stiprumą radijo dažnio diapazone (dažniausiai nuo kelių megahercų iki gigahercų).</a:t>
            </a:r>
          </a:p>
          <a:p>
            <a:pPr>
              <a:buFont typeface="+mj-lt"/>
              <a:buAutoNum type="arabicPeriod"/>
            </a:pPr>
            <a:r>
              <a:rPr lang="lt-LT" b="1" dirty="0"/>
              <a:t>Dalelių pagreitinimas</a:t>
            </a:r>
            <a:r>
              <a:rPr lang="lt-LT" dirty="0"/>
              <a:t>:</a:t>
            </a:r>
          </a:p>
          <a:p>
            <a:pPr marL="457200" lvl="1" indent="0">
              <a:buNone/>
            </a:pPr>
            <a:r>
              <a:rPr lang="lt-LT" dirty="0"/>
              <a:t>Kai </a:t>
            </a:r>
            <a:r>
              <a:rPr lang="lt-LT" dirty="0" smtClean="0"/>
              <a:t>dalelės </a:t>
            </a:r>
            <a:r>
              <a:rPr lang="lt-LT" dirty="0"/>
              <a:t>(pavyzdžiui, protonai) praeina per RF ertmę, jos susiduria su šiuo kintamuoju elektromagnetiniu lauku. Tinkamu laiko momentu elektromagnetinis laukas suteikia dalelėms energijos, "</a:t>
            </a:r>
            <a:r>
              <a:rPr lang="lt-LT" dirty="0" smtClean="0"/>
              <a:t>stumdamas</a:t>
            </a:r>
            <a:r>
              <a:rPr lang="lt-LT" dirty="0"/>
              <a:t>" jas į priekį. Šis procesas kartojamas kiekvieną kartą, kai dalelės praeina per kitą RF ertmę, todėl jų energija nuolat didėja.</a:t>
            </a:r>
          </a:p>
          <a:p>
            <a:pPr>
              <a:buFont typeface="+mj-lt"/>
              <a:buAutoNum type="arabicPeriod"/>
            </a:pPr>
            <a:r>
              <a:rPr lang="lt-LT" b="1" dirty="0"/>
              <a:t>Fazės sinchronizacija</a:t>
            </a:r>
            <a:r>
              <a:rPr lang="lt-LT" dirty="0"/>
              <a:t>:</a:t>
            </a:r>
          </a:p>
          <a:p>
            <a:pPr marL="457200" lvl="1" indent="0">
              <a:buNone/>
            </a:pPr>
            <a:r>
              <a:rPr lang="lt-LT" dirty="0"/>
              <a:t>RF ertmės veikia taip, kad elektromagnetinis laukas būtų sinchronizuotas su dalelių judėjimu. Tai reiškia, kad kintamojo lauko fazė yra tiksliai sureguliuota, kad kiekviena dalelė gautų maksimalų energijos impulsą perėjimo metu.</a:t>
            </a:r>
          </a:p>
          <a:p>
            <a:pPr>
              <a:buFont typeface="+mj-lt"/>
              <a:buAutoNum type="arabicPeriod"/>
            </a:pPr>
            <a:r>
              <a:rPr lang="lt-LT" b="1" dirty="0"/>
              <a:t>Pagreitinimo efektyvumas</a:t>
            </a:r>
            <a:r>
              <a:rPr lang="lt-LT" dirty="0"/>
              <a:t>:</a:t>
            </a:r>
          </a:p>
          <a:p>
            <a:pPr marL="457200" lvl="1" indent="0">
              <a:buNone/>
            </a:pPr>
            <a:r>
              <a:rPr lang="lt-LT" dirty="0"/>
              <a:t>Kadangi dalelės daug kartų apsisuka greitintuvo žiedu arba per praeina linijiniu greitintuvu, jos kelis kartus praeina per RF ertmes. Su kiekvienu apsisukimu arba perėjimu dalelių energija padidėja, kol jos pasiekia reikiamą lygį eksperimentams.</a:t>
            </a:r>
          </a:p>
          <a:p>
            <a:endParaRPr lang="lt-LT" dirty="0"/>
          </a:p>
        </p:txBody>
      </p:sp>
    </p:spTree>
    <p:extLst>
      <p:ext uri="{BB962C8B-B14F-4D97-AF65-F5344CB8AC3E}">
        <p14:creationId xmlns:p14="http://schemas.microsoft.com/office/powerpoint/2010/main" val="362531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807031_01-A4-at-144-dpi.jpg"/>
          <p:cNvPicPr>
            <a:picLocks noChangeAspect="1"/>
          </p:cNvPicPr>
          <p:nvPr/>
        </p:nvPicPr>
        <p:blipFill>
          <a:blip r:embed="rId3">
            <a:lum bright="-2000" contrast="2000"/>
          </a:blip>
          <a:stretch>
            <a:fillRect/>
          </a:stretch>
        </p:blipFill>
        <p:spPr>
          <a:xfrm>
            <a:off x="-1" y="-27384"/>
            <a:ext cx="12240684" cy="6885384"/>
          </a:xfrm>
          <a:prstGeom prst="rect">
            <a:avLst/>
          </a:prstGeom>
        </p:spPr>
      </p:pic>
      <p:sp>
        <p:nvSpPr>
          <p:cNvPr id="13" name="Text Box 3"/>
          <p:cNvSpPr txBox="1">
            <a:spLocks noChangeArrowheads="1"/>
          </p:cNvSpPr>
          <p:nvPr/>
        </p:nvSpPr>
        <p:spPr bwMode="auto">
          <a:xfrm>
            <a:off x="0" y="5877580"/>
            <a:ext cx="12192000" cy="523220"/>
          </a:xfrm>
          <a:prstGeom prst="rect">
            <a:avLst/>
          </a:prstGeom>
          <a:noFill/>
          <a:ln w="9525">
            <a:noFill/>
            <a:miter lim="800000"/>
            <a:headEnd/>
            <a:tailEnd/>
          </a:ln>
          <a:effectLst>
            <a:outerShdw blurRad="63500" dist="38099" dir="2700000" algn="ctr" rotWithShape="0">
              <a:srgbClr val="000000">
                <a:alpha val="74997"/>
              </a:srgbClr>
            </a:outerShdw>
          </a:effectLst>
        </p:spPr>
        <p:txBody>
          <a:bodyPr wrap="square">
            <a:prstTxWarp prst="textNoShape">
              <a:avLst/>
            </a:prstTxWarp>
            <a:spAutoFit/>
          </a:bodyPr>
          <a:lstStyle/>
          <a:p>
            <a:pPr>
              <a:defRPr/>
            </a:pPr>
            <a:r>
              <a:rPr lang="en-GB" sz="2800" b="1" i="1" dirty="0" smtClean="0">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  to                 Accelerating Science and Innovation</a:t>
            </a:r>
            <a:endParaRPr lang="en-GB" sz="2800" b="1" i="1" dirty="0">
              <a:solidFill>
                <a:schemeClr val="accent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endParaRPr>
          </a:p>
        </p:txBody>
      </p:sp>
      <p:pic>
        <p:nvPicPr>
          <p:cNvPr id="7" name="Picture 6" descr="cern_logo_1.png"/>
          <p:cNvPicPr>
            <a:picLocks noChangeAspect="1"/>
          </p:cNvPicPr>
          <p:nvPr/>
        </p:nvPicPr>
        <p:blipFill>
          <a:blip r:embed="rId4">
            <a:lum bright="100000" contrast="-100000"/>
          </a:blip>
          <a:stretch>
            <a:fillRect/>
          </a:stretch>
        </p:blipFill>
        <p:spPr>
          <a:xfrm>
            <a:off x="1295467" y="5640705"/>
            <a:ext cx="1358901" cy="1002190"/>
          </a:xfrm>
          <a:prstGeom prst="rect">
            <a:avLst/>
          </a:prstGeom>
          <a:effectLst>
            <a:outerShdw blurRad="38100" dist="38100" dir="2700000" algn="tl" rotWithShape="0">
              <a:prstClr val="black"/>
            </a:outerShdw>
          </a:effectLst>
        </p:spPr>
      </p:pic>
    </p:spTree>
    <p:extLst>
      <p:ext uri="{BB962C8B-B14F-4D97-AF65-F5344CB8AC3E}">
        <p14:creationId xmlns:p14="http://schemas.microsoft.com/office/powerpoint/2010/main" val="31870005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776" y="283465"/>
            <a:ext cx="7949184" cy="1763840"/>
          </a:xfrm>
        </p:spPr>
        <p:txBody>
          <a:bodyPr>
            <a:noAutofit/>
          </a:bodyPr>
          <a:lstStyle/>
          <a:p>
            <a:r>
              <a:rPr lang="lt-LT" sz="3200" dirty="0"/>
              <a:t>Pagrindinė CERN (Europos branduolinių mokslinių tyrimų organizacijos) </a:t>
            </a:r>
            <a:r>
              <a:rPr lang="lt-LT" sz="3200" dirty="0" smtClean="0"/>
              <a:t>misija </a:t>
            </a:r>
            <a:r>
              <a:rPr lang="lt-LT" sz="3200" dirty="0"/>
              <a:t>yra atlikti fundamentinius mokslinius tyrimus dalelių fizikos </a:t>
            </a:r>
            <a:r>
              <a:rPr lang="lt-LT" sz="3200" dirty="0" smtClean="0"/>
              <a:t>srityje</a:t>
            </a:r>
            <a:endParaRPr lang="lt-LT" sz="3200" dirty="0"/>
          </a:p>
        </p:txBody>
      </p:sp>
      <p:sp>
        <p:nvSpPr>
          <p:cNvPr id="3" name="Content Placeholder 2"/>
          <p:cNvSpPr>
            <a:spLocks noGrp="1"/>
          </p:cNvSpPr>
          <p:nvPr>
            <p:ph idx="1"/>
          </p:nvPr>
        </p:nvSpPr>
        <p:spPr>
          <a:xfrm>
            <a:off x="792480" y="2182241"/>
            <a:ext cx="10515600" cy="4351338"/>
          </a:xfrm>
        </p:spPr>
        <p:txBody>
          <a:bodyPr>
            <a:normAutofit fontScale="70000" lnSpcReduction="20000"/>
          </a:bodyPr>
          <a:lstStyle/>
          <a:p>
            <a:pPr>
              <a:buFont typeface="+mj-lt"/>
              <a:buAutoNum type="arabicPeriod"/>
            </a:pPr>
            <a:r>
              <a:rPr lang="lt-LT" b="1" dirty="0" smtClean="0"/>
              <a:t>Pagrindinių </a:t>
            </a:r>
            <a:r>
              <a:rPr lang="lt-LT" b="1" dirty="0"/>
              <a:t>dalelių tyrimai</a:t>
            </a:r>
            <a:r>
              <a:rPr lang="lt-LT" dirty="0"/>
              <a:t>: CERN tyrinėja pagrindines Visatos sudedamąsias dalis – elementariąsias daleles – ir jų sąveikas. Tyrimai atliekami naudojant galingus dalelių greitintuvus, tokius kaip Didysis hadronų greitintuvas (LHC), siekiant atskleisti fizikos dėsnius, kurie valdo šias sąveikas. Vienas iš svarbiausių pasiekimų yra Higso bozono, dalelės, atsakingos už dalelių masės suteikimą, atradimas 2012 m.</a:t>
            </a:r>
          </a:p>
          <a:p>
            <a:pPr>
              <a:buFont typeface="+mj-lt"/>
              <a:buAutoNum type="arabicPeriod"/>
            </a:pPr>
            <a:r>
              <a:rPr lang="lt-LT" b="1" dirty="0"/>
              <a:t>Naujų technologijų kūrimas ir diegimas</a:t>
            </a:r>
            <a:r>
              <a:rPr lang="lt-LT" dirty="0"/>
              <a:t>: CERN ne tik atlieka fundamentinius mokslinius tyrimus, bet ir kuria naujas technologijas, kurios vėliau pritaikomos įvairiose srityse, tokiose kaip medicina, skaičiavimo technika, inžinerija ir kt. Pavyzdžiui, WWW (Pasaulinis voratinklis) buvo sukurtas CERN mokslininkų siekiant palengvinti duomenų keitimąsi tarp mokslininkų.</a:t>
            </a:r>
          </a:p>
          <a:p>
            <a:pPr>
              <a:buFont typeface="+mj-lt"/>
              <a:buAutoNum type="arabicPeriod"/>
            </a:pPr>
            <a:r>
              <a:rPr lang="lt-LT" b="1" dirty="0"/>
              <a:t>Tarptautinis bendradarbiavimas</a:t>
            </a:r>
            <a:r>
              <a:rPr lang="lt-LT" dirty="0"/>
              <a:t>: CERN vienija mokslininkus iš viso pasaulio, kurie bendradarbiauja didelės apimties moksliniuose tyrimuose. Organizacija skatina taikų tarptautinį bendradarbiavimą mokslo srityje, suteikdama mokslininkams prieigą prie unikalių mokslinių įrenginių ir bendrų tyrimų platformų.</a:t>
            </a:r>
          </a:p>
          <a:p>
            <a:pPr>
              <a:buFont typeface="+mj-lt"/>
              <a:buAutoNum type="arabicPeriod"/>
            </a:pPr>
            <a:r>
              <a:rPr lang="lt-LT" b="1" dirty="0"/>
              <a:t>Švietimas ir visuomenės informavimas</a:t>
            </a:r>
            <a:r>
              <a:rPr lang="lt-LT" dirty="0"/>
              <a:t>: CERN taip pat aktyviai dalyvauja švietimo ir viešojo informavimo veikloje. Jie organizuoja mokslines konferencijas, seminarus, teikia mokslinę informaciją visuomenei ir padeda ugdyti naujas mokslininkų kartas.</a:t>
            </a:r>
          </a:p>
          <a:p>
            <a:endParaRPr lang="lt-LT" dirty="0"/>
          </a:p>
        </p:txBody>
      </p:sp>
    </p:spTree>
    <p:extLst>
      <p:ext uri="{BB962C8B-B14F-4D97-AF65-F5344CB8AC3E}">
        <p14:creationId xmlns:p14="http://schemas.microsoft.com/office/powerpoint/2010/main" val="32193084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ChangeArrowheads="1"/>
          </p:cNvSpPr>
          <p:nvPr/>
        </p:nvSpPr>
        <p:spPr bwMode="auto">
          <a:xfrm>
            <a:off x="0" y="0"/>
            <a:ext cx="12192000" cy="6858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eaLnBrk="0" hangingPunct="0"/>
            <a:endParaRPr lang="en-US" dirty="0"/>
          </a:p>
        </p:txBody>
      </p:sp>
      <p:pic>
        <p:nvPicPr>
          <p:cNvPr id="31749" name="Picture 3" descr="CMB_Timeline150nt"/>
          <p:cNvPicPr>
            <a:picLocks noChangeArrowheads="1"/>
          </p:cNvPicPr>
          <p:nvPr/>
        </p:nvPicPr>
        <p:blipFill>
          <a:blip r:embed="rId3"/>
          <a:srcRect/>
          <a:stretch>
            <a:fillRect/>
          </a:stretch>
        </p:blipFill>
        <p:spPr bwMode="auto">
          <a:xfrm>
            <a:off x="0" y="914400"/>
            <a:ext cx="12192000" cy="5943600"/>
          </a:xfrm>
          <a:prstGeom prst="rect">
            <a:avLst/>
          </a:prstGeom>
          <a:noFill/>
          <a:ln w="9525">
            <a:noFill/>
            <a:miter lim="800000"/>
            <a:headEnd/>
            <a:tailEnd/>
          </a:ln>
        </p:spPr>
      </p:pic>
      <p:sp>
        <p:nvSpPr>
          <p:cNvPr id="49156" name="Rectangle 4"/>
          <p:cNvSpPr>
            <a:spLocks noChangeArrowheads="1"/>
          </p:cNvSpPr>
          <p:nvPr/>
        </p:nvSpPr>
        <p:spPr bwMode="auto">
          <a:xfrm>
            <a:off x="699403" y="3336180"/>
            <a:ext cx="1117912" cy="371513"/>
          </a:xfrm>
          <a:prstGeom prst="rect">
            <a:avLst/>
          </a:prstGeom>
          <a:noFill/>
          <a:ln w="25400">
            <a:noFill/>
            <a:miter lim="800000"/>
            <a:headEnd/>
            <a:tailEnd/>
          </a:ln>
          <a:effectLst/>
        </p:spPr>
        <p:txBody>
          <a:bodyPr wrap="none" lIns="90000" tIns="46800" rIns="90000" bIns="46800">
            <a:prstTxWarp prst="textNoShape">
              <a:avLst/>
            </a:prstTxWarp>
            <a:spAutoFit/>
          </a:bodyPr>
          <a:lstStyle/>
          <a:p>
            <a:pPr algn="ctr">
              <a:defRPr/>
            </a:pPr>
            <a:r>
              <a:rPr lang="en-GB" dirty="0">
                <a:solidFill>
                  <a:schemeClr val="bg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Big Bang</a:t>
            </a:r>
            <a:endParaRPr lang="de-DE" sz="2000" dirty="0">
              <a:solidFill>
                <a:schemeClr val="bg1"/>
              </a:solidFill>
              <a:latin typeface="Arial" pitchFamily="-111" charset="0"/>
              <a:ea typeface="ＭＳ Ｐゴシック" pitchFamily="-111" charset="-128"/>
              <a:cs typeface="ＭＳ Ｐゴシック" pitchFamily="-111" charset="-128"/>
            </a:endParaRPr>
          </a:p>
        </p:txBody>
      </p:sp>
      <p:sp>
        <p:nvSpPr>
          <p:cNvPr id="31751" name="Rectangle 5"/>
          <p:cNvSpPr>
            <a:spLocks noChangeArrowheads="1"/>
          </p:cNvSpPr>
          <p:nvPr/>
        </p:nvSpPr>
        <p:spPr bwMode="auto">
          <a:xfrm>
            <a:off x="0" y="16690"/>
            <a:ext cx="12192000" cy="1110177"/>
          </a:xfrm>
          <a:prstGeom prst="rect">
            <a:avLst/>
          </a:prstGeom>
          <a:noFill/>
          <a:ln w="25400">
            <a:noFill/>
            <a:miter lim="800000"/>
            <a:headEnd/>
            <a:tailEnd/>
          </a:ln>
        </p:spPr>
        <p:txBody>
          <a:bodyPr wrap="square" lIns="90000" tIns="46800" rIns="90000" bIns="46800">
            <a:prstTxWarp prst="textNoShape">
              <a:avLst/>
            </a:prstTxWarp>
            <a:spAutoFit/>
          </a:bodyPr>
          <a:lstStyle/>
          <a:p>
            <a:pPr algn="ctr"/>
            <a:r>
              <a:rPr lang="en-GB" sz="3600" dirty="0" smtClean="0">
                <a:solidFill>
                  <a:schemeClr val="bg1"/>
                </a:solidFill>
                <a:effectLst>
                  <a:outerShdw blurRad="50800" dist="38100" dir="2700000">
                    <a:srgbClr val="000000"/>
                  </a:outerShdw>
                </a:effectLst>
              </a:rPr>
              <a:t>Our Scientific Challenge: </a:t>
            </a:r>
          </a:p>
          <a:p>
            <a:pPr algn="ctr"/>
            <a:r>
              <a:rPr lang="en-GB" sz="3000" dirty="0" smtClean="0">
                <a:solidFill>
                  <a:schemeClr val="bg1"/>
                </a:solidFill>
                <a:effectLst>
                  <a:outerShdw blurRad="50800" dist="38100" dir="2700000">
                    <a:srgbClr val="000000"/>
                  </a:outerShdw>
                </a:effectLst>
              </a:rPr>
              <a:t>to understand the very first moments of our Universe after the Big Bang</a:t>
            </a:r>
          </a:p>
        </p:txBody>
      </p:sp>
      <p:grpSp>
        <p:nvGrpSpPr>
          <p:cNvPr id="2" name="Group 6"/>
          <p:cNvGrpSpPr>
            <a:grpSpLocks/>
          </p:cNvGrpSpPr>
          <p:nvPr/>
        </p:nvGrpSpPr>
        <p:grpSpPr bwMode="auto">
          <a:xfrm>
            <a:off x="2438400" y="5524501"/>
            <a:ext cx="8815917" cy="889000"/>
            <a:chOff x="1152" y="3384"/>
            <a:chExt cx="4165" cy="560"/>
          </a:xfrm>
        </p:grpSpPr>
        <p:sp>
          <p:nvSpPr>
            <p:cNvPr id="31753" name="Line 7"/>
            <p:cNvSpPr>
              <a:spLocks noChangeShapeType="1"/>
            </p:cNvSpPr>
            <p:nvPr/>
          </p:nvSpPr>
          <p:spPr bwMode="auto">
            <a:xfrm>
              <a:off x="1152" y="3702"/>
              <a:ext cx="3648" cy="0"/>
            </a:xfrm>
            <a:prstGeom prst="line">
              <a:avLst/>
            </a:prstGeom>
            <a:noFill/>
            <a:ln w="25400">
              <a:solidFill>
                <a:schemeClr val="bg1"/>
              </a:solidFill>
              <a:round/>
              <a:headEnd/>
              <a:tailEnd type="triangle" w="med" len="med"/>
            </a:ln>
          </p:spPr>
          <p:txBody>
            <a:bodyPr wrap="none" lIns="90000" tIns="46800" rIns="90000" bIns="46800" anchor="ctr">
              <a:prstTxWarp prst="textNoShape">
                <a:avLst/>
              </a:prstTxWarp>
            </a:bodyPr>
            <a:lstStyle/>
            <a:p>
              <a:endParaRPr lang="en-US" dirty="0"/>
            </a:p>
          </p:txBody>
        </p:sp>
        <p:sp>
          <p:nvSpPr>
            <p:cNvPr id="49160" name="Rectangle 8"/>
            <p:cNvSpPr>
              <a:spLocks noChangeArrowheads="1"/>
            </p:cNvSpPr>
            <p:nvPr/>
          </p:nvSpPr>
          <p:spPr bwMode="auto">
            <a:xfrm>
              <a:off x="4940" y="3552"/>
              <a:ext cx="377" cy="234"/>
            </a:xfrm>
            <a:prstGeom prst="rect">
              <a:avLst/>
            </a:prstGeom>
            <a:noFill/>
            <a:ln w="25400">
              <a:noFill/>
              <a:miter lim="800000"/>
              <a:headEnd/>
              <a:tailEnd/>
            </a:ln>
            <a:effectLst/>
          </p:spPr>
          <p:txBody>
            <a:bodyPr wrap="none" lIns="90000" tIns="46800" rIns="90000" bIns="46800">
              <a:prstTxWarp prst="textNoShape">
                <a:avLst/>
              </a:prstTxWarp>
              <a:spAutoFit/>
            </a:bodyPr>
            <a:lstStyle/>
            <a:p>
              <a:pPr algn="ctr">
                <a:defRPr/>
              </a:pPr>
              <a:r>
                <a:rPr lang="en-GB" dirty="0">
                  <a:solidFill>
                    <a:schemeClr val="bg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Today</a:t>
              </a:r>
            </a:p>
          </p:txBody>
        </p:sp>
        <p:sp>
          <p:nvSpPr>
            <p:cNvPr id="49161" name="Rectangle 9"/>
            <p:cNvSpPr>
              <a:spLocks noChangeArrowheads="1"/>
            </p:cNvSpPr>
            <p:nvPr/>
          </p:nvSpPr>
          <p:spPr bwMode="auto">
            <a:xfrm>
              <a:off x="2446" y="3384"/>
              <a:ext cx="922" cy="234"/>
            </a:xfrm>
            <a:prstGeom prst="rect">
              <a:avLst/>
            </a:prstGeom>
            <a:noFill/>
            <a:ln w="25400">
              <a:noFill/>
              <a:miter lim="800000"/>
              <a:headEnd/>
              <a:tailEnd/>
            </a:ln>
            <a:effectLst/>
          </p:spPr>
          <p:txBody>
            <a:bodyPr wrap="none" lIns="90000" tIns="46800" rIns="90000" bIns="46800">
              <a:prstTxWarp prst="textNoShape">
                <a:avLst/>
              </a:prstTxWarp>
              <a:spAutoFit/>
            </a:bodyPr>
            <a:lstStyle/>
            <a:p>
              <a:pPr algn="ctr">
                <a:defRPr/>
              </a:pPr>
              <a:r>
                <a:rPr lang="en-GB" dirty="0">
                  <a:solidFill>
                    <a:schemeClr val="bg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13.7 Billion Years</a:t>
              </a:r>
            </a:p>
          </p:txBody>
        </p:sp>
        <p:sp>
          <p:nvSpPr>
            <p:cNvPr id="49162" name="Rectangle 10"/>
            <p:cNvSpPr>
              <a:spLocks noChangeArrowheads="1"/>
            </p:cNvSpPr>
            <p:nvPr/>
          </p:nvSpPr>
          <p:spPr bwMode="auto">
            <a:xfrm>
              <a:off x="2677" y="3710"/>
              <a:ext cx="463" cy="234"/>
            </a:xfrm>
            <a:prstGeom prst="rect">
              <a:avLst/>
            </a:prstGeom>
            <a:noFill/>
            <a:ln w="25400">
              <a:noFill/>
              <a:miter lim="800000"/>
              <a:headEnd/>
              <a:tailEnd/>
            </a:ln>
            <a:effectLst/>
          </p:spPr>
          <p:txBody>
            <a:bodyPr wrap="none" lIns="90000" tIns="46800" rIns="90000" bIns="46800">
              <a:prstTxWarp prst="textNoShape">
                <a:avLst/>
              </a:prstTxWarp>
              <a:spAutoFit/>
            </a:bodyPr>
            <a:lstStyle/>
            <a:p>
              <a:pPr algn="ctr">
                <a:defRPr/>
              </a:pPr>
              <a:r>
                <a:rPr lang="de-DE">
                  <a:solidFill>
                    <a:schemeClr val="bg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10</a:t>
              </a:r>
              <a:r>
                <a:rPr lang="de-DE" baseline="30000">
                  <a:solidFill>
                    <a:schemeClr val="bg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28</a:t>
              </a:r>
              <a:r>
                <a:rPr lang="de-DE">
                  <a:solidFill>
                    <a:schemeClr val="bg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 cm</a:t>
              </a:r>
              <a:endParaRPr lang="en-US" dirty="0">
                <a:solidFill>
                  <a:schemeClr val="bg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endParaRPr>
            </a:p>
          </p:txBody>
        </p:sp>
        <p:sp>
          <p:nvSpPr>
            <p:cNvPr id="31757" name="Line 11"/>
            <p:cNvSpPr>
              <a:spLocks noChangeShapeType="1"/>
            </p:cNvSpPr>
            <p:nvPr/>
          </p:nvSpPr>
          <p:spPr bwMode="auto">
            <a:xfrm>
              <a:off x="1152" y="3552"/>
              <a:ext cx="0" cy="288"/>
            </a:xfrm>
            <a:prstGeom prst="line">
              <a:avLst/>
            </a:prstGeom>
            <a:noFill/>
            <a:ln w="25400">
              <a:solidFill>
                <a:schemeClr val="accent1"/>
              </a:solidFill>
              <a:round/>
              <a:headEnd/>
              <a:tailEnd/>
            </a:ln>
          </p:spPr>
          <p:txBody>
            <a:bodyPr wrap="none" anchor="ctr">
              <a:prstTxWarp prst="textNoShape">
                <a:avLst/>
              </a:prstTxWarp>
            </a:bodyPr>
            <a:lstStyle/>
            <a:p>
              <a:endParaRPr lang="en-US" dirty="0"/>
            </a:p>
          </p:txBody>
        </p:sp>
      </p:grpSp>
      <p:sp>
        <p:nvSpPr>
          <p:cNvPr id="12" name="TextBox 11"/>
          <p:cNvSpPr txBox="1"/>
          <p:nvPr/>
        </p:nvSpPr>
        <p:spPr>
          <a:xfrm rot="17908534">
            <a:off x="10424546" y="3522695"/>
            <a:ext cx="696024" cy="307777"/>
          </a:xfrm>
          <a:prstGeom prst="rect">
            <a:avLst/>
          </a:prstGeom>
          <a:noFill/>
        </p:spPr>
        <p:txBody>
          <a:bodyPr wrap="none" rtlCol="0">
            <a:spAutoFit/>
          </a:bodyPr>
          <a:lstStyle/>
          <a:p>
            <a:r>
              <a:rPr lang="en-GB" sz="1400" dirty="0" smtClean="0">
                <a:solidFill>
                  <a:srgbClr val="FFFF00"/>
                </a:solidFill>
                <a:effectLst>
                  <a:outerShdw blurRad="38100" dist="38100" dir="2700000">
                    <a:srgbClr val="000000"/>
                  </a:outerShdw>
                </a:effectLst>
              </a:rPr>
              <a:t>WMAP</a:t>
            </a:r>
            <a:endParaRPr lang="en-GB" sz="1400" dirty="0">
              <a:solidFill>
                <a:srgbClr val="FFFF00"/>
              </a:solidFill>
              <a:effectLst>
                <a:outerShdw blurRad="38100" dist="38100" dir="2700000">
                  <a:srgbClr val="000000"/>
                </a:outerShdw>
              </a:effectLst>
            </a:endParaRPr>
          </a:p>
        </p:txBody>
      </p:sp>
      <p:pic>
        <p:nvPicPr>
          <p:cNvPr id="15" name="Picture 14" descr="cern_logo_1.png"/>
          <p:cNvPicPr>
            <a:picLocks noChangeAspect="1"/>
          </p:cNvPicPr>
          <p:nvPr/>
        </p:nvPicPr>
        <p:blipFill>
          <a:blip r:embed="rId4" cstate="print">
            <a:lum bright="100000" contrast="-100000"/>
            <a:extLst>
              <a:ext uri="{28A0092B-C50C-407E-A947-70E740481C1C}">
                <a14:useLocalDpi xmlns:a14="http://schemas.microsoft.com/office/drawing/2010/main"/>
              </a:ext>
            </a:extLst>
          </a:blip>
          <a:stretch>
            <a:fillRect/>
          </a:stretch>
        </p:blipFill>
        <p:spPr>
          <a:xfrm>
            <a:off x="103507" y="6285594"/>
            <a:ext cx="658493" cy="485638"/>
          </a:xfrm>
          <a:prstGeom prst="rect">
            <a:avLst/>
          </a:prstGeom>
        </p:spPr>
      </p:pic>
      <p:sp>
        <p:nvSpPr>
          <p:cNvPr id="16" name="TextBox 15"/>
          <p:cNvSpPr txBox="1">
            <a:spLocks noChangeArrowheads="1"/>
          </p:cNvSpPr>
          <p:nvPr/>
        </p:nvSpPr>
        <p:spPr bwMode="auto">
          <a:xfrm>
            <a:off x="143933" y="4925268"/>
            <a:ext cx="3168651" cy="1816100"/>
          </a:xfrm>
          <a:prstGeom prst="rect">
            <a:avLst/>
          </a:prstGeom>
          <a:solidFill>
            <a:srgbClr val="FF0000"/>
          </a:solidFill>
          <a:ln w="9525">
            <a:solidFill>
              <a:srgbClr val="008000"/>
            </a:solidFill>
            <a:miter lim="800000"/>
            <a:headEnd/>
            <a:tailEnd/>
          </a:ln>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800" b="0">
                <a:solidFill>
                  <a:srgbClr val="FFFF00"/>
                </a:solidFill>
                <a:latin typeface="Times New Roman" charset="0"/>
                <a:cs typeface="Times New Roman" charset="0"/>
              </a:rPr>
              <a:t>Only particle physics can</a:t>
            </a:r>
          </a:p>
          <a:p>
            <a:pPr algn="ctr" eaLnBrk="1" hangingPunct="1"/>
            <a:r>
              <a:rPr lang="en-US" sz="2800" b="0">
                <a:solidFill>
                  <a:srgbClr val="FFFF00"/>
                </a:solidFill>
                <a:latin typeface="Times New Roman" charset="0"/>
                <a:cs typeface="Times New Roman" charset="0"/>
              </a:rPr>
              <a:t>tell us what</a:t>
            </a:r>
          </a:p>
          <a:p>
            <a:pPr algn="ctr" eaLnBrk="1" hangingPunct="1"/>
            <a:r>
              <a:rPr lang="en-US" sz="2800" b="0">
                <a:solidFill>
                  <a:srgbClr val="FFFF00"/>
                </a:solidFill>
                <a:latin typeface="Times New Roman" charset="0"/>
                <a:cs typeface="Times New Roman" charset="0"/>
              </a:rPr>
              <a:t>happened here</a:t>
            </a:r>
          </a:p>
        </p:txBody>
      </p:sp>
      <p:sp>
        <p:nvSpPr>
          <p:cNvPr id="17" name="Oval 4"/>
          <p:cNvSpPr>
            <a:spLocks noChangeArrowheads="1"/>
          </p:cNvSpPr>
          <p:nvPr/>
        </p:nvSpPr>
        <p:spPr bwMode="auto">
          <a:xfrm>
            <a:off x="2256367" y="2132855"/>
            <a:ext cx="861484" cy="2592388"/>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Tree>
    <p:extLst>
      <p:ext uri="{BB962C8B-B14F-4D97-AF65-F5344CB8AC3E}">
        <p14:creationId xmlns:p14="http://schemas.microsoft.com/office/powerpoint/2010/main" val="3547976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par>
                          <p:cTn id="13" fill="hold">
                            <p:stCondLst>
                              <p:cond delay="500"/>
                            </p:stCondLst>
                            <p:childTnLst>
                              <p:par>
                                <p:cTn id="14" presetID="55"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0.70"/>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8726504" cy="6793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229601" y="1234440"/>
            <a:ext cx="3675888" cy="1938992"/>
          </a:xfrm>
          <a:prstGeom prst="rect">
            <a:avLst/>
          </a:prstGeom>
          <a:noFill/>
        </p:spPr>
        <p:txBody>
          <a:bodyPr wrap="square" rtlCol="0">
            <a:spAutoFit/>
          </a:bodyPr>
          <a:lstStyle/>
          <a:p>
            <a:r>
              <a:rPr lang="lt-LT" sz="4000" dirty="0" smtClean="0">
                <a:solidFill>
                  <a:schemeClr val="accent5">
                    <a:lumMod val="50000"/>
                  </a:schemeClr>
                </a:solidFill>
              </a:rPr>
              <a:t>CERN greitintuvų kompleksas</a:t>
            </a:r>
            <a:endParaRPr lang="lt-LT" sz="4000" dirty="0">
              <a:solidFill>
                <a:schemeClr val="accent5">
                  <a:lumMod val="50000"/>
                </a:schemeClr>
              </a:solidFill>
            </a:endParaRPr>
          </a:p>
        </p:txBody>
      </p:sp>
    </p:spTree>
    <p:extLst>
      <p:ext uri="{BB962C8B-B14F-4D97-AF65-F5344CB8AC3E}">
        <p14:creationId xmlns:p14="http://schemas.microsoft.com/office/powerpoint/2010/main" val="20226171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CERN greitintuvų kompleksas</a:t>
            </a:r>
          </a:p>
        </p:txBody>
      </p:sp>
      <p:sp>
        <p:nvSpPr>
          <p:cNvPr id="3" name="Content Placeholder 2"/>
          <p:cNvSpPr>
            <a:spLocks noGrp="1"/>
          </p:cNvSpPr>
          <p:nvPr>
            <p:ph idx="1"/>
          </p:nvPr>
        </p:nvSpPr>
        <p:spPr>
          <a:xfrm>
            <a:off x="838200" y="1825625"/>
            <a:ext cx="7876032" cy="4351338"/>
          </a:xfrm>
        </p:spPr>
        <p:txBody>
          <a:bodyPr/>
          <a:lstStyle/>
          <a:p>
            <a:r>
              <a:rPr lang="lt-LT" dirty="0"/>
              <a:t>Ši animacija rodo protonų kelią per CERN </a:t>
            </a:r>
            <a:r>
              <a:rPr lang="lt-LT" dirty="0" smtClean="0"/>
              <a:t>greitintuvų </a:t>
            </a:r>
            <a:r>
              <a:rPr lang="lt-LT" dirty="0"/>
              <a:t>kompleksą iki </a:t>
            </a:r>
            <a:r>
              <a:rPr lang="lt-LT" dirty="0" smtClean="0"/>
              <a:t>didžiojo </a:t>
            </a:r>
            <a:r>
              <a:rPr lang="lt-LT" dirty="0"/>
              <a:t>hadronų </a:t>
            </a:r>
            <a:r>
              <a:rPr lang="lt-LT" dirty="0" smtClean="0"/>
              <a:t>greitintuvo </a:t>
            </a:r>
            <a:r>
              <a:rPr lang="lt-LT" dirty="0"/>
              <a:t>(LHC) Vaizdo įrašas: </a:t>
            </a:r>
            <a:r>
              <a:rPr lang="lt-LT" dirty="0" smtClean="0"/>
              <a:t>CERN</a:t>
            </a:r>
          </a:p>
          <a:p>
            <a:r>
              <a:rPr lang="lt-LT" dirty="0">
                <a:hlinkClick r:id="rId2"/>
              </a:rPr>
              <a:t>https://</a:t>
            </a:r>
            <a:r>
              <a:rPr lang="lt-LT" dirty="0" smtClean="0">
                <a:hlinkClick r:id="rId2"/>
              </a:rPr>
              <a:t>videos.cern.ch/record/2020780</a:t>
            </a:r>
            <a:r>
              <a:rPr lang="lt-LT" dirty="0" smtClean="0"/>
              <a:t> </a:t>
            </a:r>
            <a:endParaRPr lang="lt-LT"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803" y="3614357"/>
            <a:ext cx="5019675"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27939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2792" y="1965325"/>
            <a:ext cx="2990088" cy="2359787"/>
          </a:xfrm>
        </p:spPr>
        <p:txBody>
          <a:bodyPr>
            <a:normAutofit/>
          </a:bodyPr>
          <a:lstStyle/>
          <a:p>
            <a:r>
              <a:rPr lang="lt-LT" dirty="0" smtClean="0"/>
              <a:t>Šiuo metu veikiantys greitintuvai</a:t>
            </a:r>
            <a:endParaRPr lang="lt-LT"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394" y="143128"/>
            <a:ext cx="8308590" cy="671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489559" y="6380726"/>
            <a:ext cx="4702441" cy="369332"/>
          </a:xfrm>
          <a:prstGeom prst="rect">
            <a:avLst/>
          </a:prstGeom>
        </p:spPr>
        <p:txBody>
          <a:bodyPr wrap="none">
            <a:spAutoFit/>
          </a:bodyPr>
          <a:lstStyle/>
          <a:p>
            <a:r>
              <a:rPr lang="lt-LT" dirty="0">
                <a:hlinkClick r:id="rId3"/>
              </a:rPr>
              <a:t>https://</a:t>
            </a:r>
            <a:r>
              <a:rPr lang="lt-LT" dirty="0" smtClean="0">
                <a:hlinkClick r:id="rId3"/>
              </a:rPr>
              <a:t>home.web.cern.ch/science/accelerators</a:t>
            </a:r>
            <a:r>
              <a:rPr lang="lt-LT" dirty="0" smtClean="0"/>
              <a:t> </a:t>
            </a:r>
            <a:endParaRPr lang="lt-LT" dirty="0"/>
          </a:p>
        </p:txBody>
      </p:sp>
    </p:spTree>
    <p:extLst>
      <p:ext uri="{BB962C8B-B14F-4D97-AF65-F5344CB8AC3E}">
        <p14:creationId xmlns:p14="http://schemas.microsoft.com/office/powerpoint/2010/main" val="22883409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as" ma:contentTypeID="0x0101007DD360A5AE058E48B608F8E82876A3B4" ma:contentTypeVersion="18" ma:contentTypeDescription="Kurkite naują dokumentą." ma:contentTypeScope="" ma:versionID="26fc5c602d4d596b3cb2a94064e94b74">
  <xsd:schema xmlns:xsd="http://www.w3.org/2001/XMLSchema" xmlns:xs="http://www.w3.org/2001/XMLSchema" xmlns:p="http://schemas.microsoft.com/office/2006/metadata/properties" xmlns:ns2="395fa40d-cb69-404e-8f04-41199545fccc" xmlns:ns3="13393c10-a869-462d-8718-85d3f21a3c08" targetNamespace="http://schemas.microsoft.com/office/2006/metadata/properties" ma:root="true" ma:fieldsID="6bda12bc8914fbe4382e198e6abd87f4" ns2:_="" ns3:_="">
    <xsd:import namespace="395fa40d-cb69-404e-8f04-41199545fccc"/>
    <xsd:import namespace="13393c10-a869-462d-8718-85d3f21a3c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5fa40d-cb69-404e-8f04-41199545fc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Vaizdų žymės" ma:readOnly="false" ma:fieldId="{5cf76f15-5ced-4ddc-b409-7134ff3c332f}" ma:taxonomyMulti="true" ma:sspId="dee11391-bdff-4962-ac8c-5d8544a2ed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3393c10-a869-462d-8718-85d3f21a3c08" elementFormDefault="qualified">
    <xsd:import namespace="http://schemas.microsoft.com/office/2006/documentManagement/types"/>
    <xsd:import namespace="http://schemas.microsoft.com/office/infopath/2007/PartnerControls"/>
    <xsd:element name="SharedWithUsers" ma:index="10"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Bendrinta su išsamia informacija" ma:internalName="SharedWithDetails" ma:readOnly="true">
      <xsd:simpleType>
        <xsd:restriction base="dms:Note">
          <xsd:maxLength value="255"/>
        </xsd:restriction>
      </xsd:simpleType>
    </xsd:element>
    <xsd:element name="TaxCatchAll" ma:index="22" nillable="true" ma:displayName="Taxonomy Catch All Column" ma:hidden="true" ma:list="{e7809e08-a476-480e-839f-f8c568a8ccae}" ma:internalName="TaxCatchAll" ma:showField="CatchAllData" ma:web="13393c10-a869-462d-8718-85d3f21a3c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95fa40d-cb69-404e-8f04-41199545fccc">
      <Terms xmlns="http://schemas.microsoft.com/office/infopath/2007/PartnerControls"/>
    </lcf76f155ced4ddcb4097134ff3c332f>
    <TaxCatchAll xmlns="13393c10-a869-462d-8718-85d3f21a3c08" xsi:nil="true"/>
  </documentManagement>
</p:properties>
</file>

<file path=customXml/itemProps1.xml><?xml version="1.0" encoding="utf-8"?>
<ds:datastoreItem xmlns:ds="http://schemas.openxmlformats.org/officeDocument/2006/customXml" ds:itemID="{F5B5FB85-ABE6-40A3-98B2-5A80E8CFD112}"/>
</file>

<file path=customXml/itemProps2.xml><?xml version="1.0" encoding="utf-8"?>
<ds:datastoreItem xmlns:ds="http://schemas.openxmlformats.org/officeDocument/2006/customXml" ds:itemID="{69286548-33C8-48CC-89D2-DDAD9C3CEF64}"/>
</file>

<file path=customXml/itemProps3.xml><?xml version="1.0" encoding="utf-8"?>
<ds:datastoreItem xmlns:ds="http://schemas.openxmlformats.org/officeDocument/2006/customXml" ds:itemID="{3E6C042C-7877-4199-A769-3925A9EE2CC6}"/>
</file>

<file path=docProps/app.xml><?xml version="1.0" encoding="utf-8"?>
<Properties xmlns="http://schemas.openxmlformats.org/officeDocument/2006/extended-properties" xmlns:vt="http://schemas.openxmlformats.org/officeDocument/2006/docPropsVTypes">
  <TotalTime>5045</TotalTime>
  <Words>2477</Words>
  <Application>Microsoft Office PowerPoint</Application>
  <PresentationFormat>Custom</PresentationFormat>
  <Paragraphs>153</Paragraphs>
  <Slides>34</Slides>
  <Notes>6</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Dalelių greitinimas IV gimn. klasė</vt:lpstr>
      <vt:lpstr>Greičio rekordai:</vt:lpstr>
      <vt:lpstr>???</vt:lpstr>
      <vt:lpstr>PowerPoint Presentation</vt:lpstr>
      <vt:lpstr>Pagrindinė CERN (Europos branduolinių mokslinių tyrimų organizacijos) misija yra atlikti fundamentinius mokslinius tyrimus dalelių fizikos srityje</vt:lpstr>
      <vt:lpstr>PowerPoint Presentation</vt:lpstr>
      <vt:lpstr>PowerPoint Presentation</vt:lpstr>
      <vt:lpstr>CERN greitintuvų kompleksas</vt:lpstr>
      <vt:lpstr>Šiuo metu veikiantys greitintuvai</vt:lpstr>
      <vt:lpstr>Ateities greitintuvai</vt:lpstr>
      <vt:lpstr>Istorija</vt:lpstr>
      <vt:lpstr>LINAC2 – linijinis dalelių greitintuvas</vt:lpstr>
      <vt:lpstr>LINAC2 – linijinis dalelių greitintuvas</vt:lpstr>
      <vt:lpstr>Tiesinis dalelių greitintuvas LINAC 2</vt:lpstr>
      <vt:lpstr>LINAC4</vt:lpstr>
      <vt:lpstr>LINAC4</vt:lpstr>
      <vt:lpstr>LINAC4</vt:lpstr>
      <vt:lpstr>Protonų sinchrotroninis stiprintuvas (angl. Proton Synchrotron Booster,  PSB) </vt:lpstr>
      <vt:lpstr>Protonų sinchrotroninis stiprintuvas (angl. Proton Synchrotron Booster) </vt:lpstr>
      <vt:lpstr>Protonų sinchrotroninis stiprintuvas (angl. Proton Synchrotron Booster) </vt:lpstr>
      <vt:lpstr>Protonų sinchrotroninis stiprintuvas (angl. Proton Synchrotron Booster) </vt:lpstr>
      <vt:lpstr>Protonų sinchrotronas (angl. k. Proton Synchrotron, PS)</vt:lpstr>
      <vt:lpstr>Protonų sinchrotronas (angl. k. Proton Synchrotron, PS)</vt:lpstr>
      <vt:lpstr>Protonų sinchrotronas (angl. k. Proton Synchrotron)</vt:lpstr>
      <vt:lpstr>Protonų sinchrotronas (angl. k. Proton Synchrotron)</vt:lpstr>
      <vt:lpstr>Superprotonų sinchrotronas (angl. Super Proton Synchrotron, SPS) </vt:lpstr>
      <vt:lpstr>Superprotonų sinchrotronas (angl. Super Proton Synchrotron, SPS) </vt:lpstr>
      <vt:lpstr>Superprotonų sinchrotronas (angl. Super Proton Synchrotron, SPS) </vt:lpstr>
      <vt:lpstr>Didysis hadronų greitintuvas (angl. Large Hadron Collider, LHC) </vt:lpstr>
      <vt:lpstr>Didysis hadronų greitintuvas (angl. Large Hadron Collider, LHC) </vt:lpstr>
      <vt:lpstr>Didysis hadronų greitintuvas (angl. Large Hadron Collider, LHC) </vt:lpstr>
      <vt:lpstr>Didysis hadronų greitintuvas (angl. Large Hadron Collider, LHC) </vt:lpstr>
      <vt:lpstr>Didysis hadronų greitintuvas (angl. Large Hadron Collider, LHC) </vt:lpstr>
      <vt:lpstr>**Radijo dažnio (RF) ertmės (angl. Radiofrequency (RF) cavities)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LFMA veiklos 2019 – 2021 metų ataskaita</dc:title>
  <dc:creator>Admin</dc:creator>
  <cp:lastModifiedBy>Windows User</cp:lastModifiedBy>
  <cp:revision>91</cp:revision>
  <dcterms:created xsi:type="dcterms:W3CDTF">2023-01-17T13:03:39Z</dcterms:created>
  <dcterms:modified xsi:type="dcterms:W3CDTF">2024-09-02T15:14:42Z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0x0101007DD360A5AE058E48B608F8E82876A3B4</vt:lpwstr>
  </property>
</Properties>
</file>