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lt-LT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9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4B22-2B4B-4FC7-B55A-94213375C57B}" type="datetimeFigureOut">
              <a:rPr lang="lt-LT" smtClean="0"/>
              <a:t>2024-09-07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735C-8BC5-465C-A79F-7AF49ECB5B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4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www.vle.lt/straipsnis/pozitronas/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32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www.vle.lt/straipsnis/pozitronas/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32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www.vle.lt/straipsnis/pozitronas/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32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www.vle.lt/straipsnis/neutronas/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81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www.vle.lt/straipsnis/neutronas/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81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www.vle.lt/straipsnis/neutronas/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81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www.vle.lt/straipsnis/neutronas/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81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628611" cy="99417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0" y="87172"/>
            <a:ext cx="906066" cy="6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1112" y="196777"/>
            <a:ext cx="1577532" cy="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embed/6zF4QoWZ6-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7RwVr8gs-U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28" y="1447773"/>
            <a:ext cx="8499964" cy="1666902"/>
          </a:xfrm>
        </p:spPr>
        <p:txBody>
          <a:bodyPr>
            <a:normAutofit/>
          </a:bodyPr>
          <a:lstStyle/>
          <a:p>
            <a:r>
              <a:rPr lang="lt-LT" sz="6000" b="1" dirty="0" smtClean="0">
                <a:solidFill>
                  <a:schemeClr val="accent1">
                    <a:lumMod val="50000"/>
                  </a:schemeClr>
                </a:solidFill>
              </a:rPr>
              <a:t>Antimedžiaga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473"/>
            <a:ext cx="6858000" cy="1241822"/>
          </a:xfrm>
        </p:spPr>
        <p:txBody>
          <a:bodyPr>
            <a:normAutofit fontScale="92500"/>
          </a:bodyPr>
          <a:lstStyle/>
          <a:p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BP</a:t>
            </a:r>
            <a:r>
              <a:rPr lang="lt-LT" sz="2700" b="1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lt-LT" sz="2700" smtClean="0">
                <a:solidFill>
                  <a:schemeClr val="accent1">
                    <a:lumMod val="50000"/>
                  </a:schemeClr>
                </a:solidFill>
              </a:rPr>
              <a:t>Aptariami </a:t>
            </a:r>
            <a:r>
              <a:rPr lang="lt-LT" sz="2700">
                <a:solidFill>
                  <a:schemeClr val="accent1">
                    <a:lumMod val="50000"/>
                  </a:schemeClr>
                </a:solidFill>
              </a:rPr>
              <a:t>mokslininkų darbai apie antidalelės egzistavimą, dalelės ir antidalelės anihiliaciją bei susidarymą, pozitrono ir neutrono atradimą.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44" y="414634"/>
            <a:ext cx="2742161" cy="785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90116"/>
            <a:ext cx="1611968" cy="11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Neutronas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 smtClean="0"/>
              <a:t>Per </a:t>
            </a:r>
            <a:r>
              <a:rPr lang="lt-LT" dirty="0"/>
              <a:t>beta skilimą atomo branduolio neutronas virsta protonu arba protonas neutronu</a:t>
            </a:r>
            <a:r>
              <a:rPr lang="lt-LT" dirty="0" smtClean="0"/>
              <a:t>.</a:t>
            </a:r>
          </a:p>
          <a:p>
            <a:r>
              <a:rPr lang="lt-LT" dirty="0" smtClean="0"/>
              <a:t>Branduoliui </a:t>
            </a:r>
            <a:r>
              <a:rPr lang="lt-LT" dirty="0"/>
              <a:t>pagavus elektroną (dažniausiai iš artimiausio branduoliui sluoksnio) protonas virsta neutronu ir išspinduliuojamas neutrinas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Neutronas </a:t>
            </a:r>
            <a:r>
              <a:rPr lang="lt-LT" dirty="0"/>
              <a:t>elektromagnetiškai gali sąveikauti dėl turimo magnetinio momento arba dėl krūvį turinčių kvarkų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Elektromagnetinė </a:t>
            </a:r>
            <a:r>
              <a:rPr lang="lt-LT" dirty="0"/>
              <a:t>neutrono sąveika svarbi netampriosios neutronų sklaidos metu arba neutronui sąveikaujant su magnetiniu lauku</a:t>
            </a:r>
            <a:r>
              <a:rPr lang="lt-LT" dirty="0" smtClean="0"/>
              <a:t>.</a:t>
            </a:r>
          </a:p>
          <a:p>
            <a:r>
              <a:rPr lang="lt-LT" dirty="0" smtClean="0"/>
              <a:t>Gravitacinė </a:t>
            </a:r>
            <a:r>
              <a:rPr lang="lt-LT" dirty="0"/>
              <a:t>neutrono sąveika labai silpna, jos nepaisoma daugelyje fizikinių eksperimentų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Neutronai </a:t>
            </a:r>
            <a:r>
              <a:rPr lang="lt-LT" dirty="0"/>
              <a:t>medžiagoje sklinda beveik nesąveikaudami su atomų arba molekulių elektroniniais apvalkalais, todėl net mažos energijos (mažesnės kaip 1 eV) neutronai gali prasiskverbti į branduolį ir sužadinti branduolines reakcijas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63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Neutronas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Neutronams </a:t>
            </a:r>
            <a:r>
              <a:rPr lang="lt-LT" dirty="0"/>
              <a:t>sąveikaujant su medžiaga vyksta tamprioji ir netamprioji jų sklaida, atsimušant į branduolius – neutronų pagavimas ir sunkiųjų branduolių dalijimasis, kuriuo grindžiamas branduolinių reaktorių, branduolinių ginklų veikimas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Neutronų </a:t>
            </a:r>
            <a:r>
              <a:rPr lang="lt-LT" dirty="0"/>
              <a:t>šaltiniai naudojami metrologijoje, medicinoje, geologijoje ir kitur.</a:t>
            </a:r>
          </a:p>
          <a:p>
            <a:r>
              <a:rPr lang="lt-LT" dirty="0"/>
              <a:t>Pirmieji, apšaudydami alfa dalelėmis berilį, labai skvarbių dalelių spinduliuotę pastebėjo W. Bothe ir Herbertas Beckeris ir manė, kad tai didelės energijos gama spinduliuotė</a:t>
            </a:r>
            <a:r>
              <a:rPr lang="lt-LT" dirty="0" smtClean="0"/>
              <a:t>.</a:t>
            </a:r>
          </a:p>
          <a:p>
            <a:r>
              <a:rPr lang="lt-LT" dirty="0" smtClean="0"/>
              <a:t>Vėliau </a:t>
            </a:r>
            <a:r>
              <a:rPr lang="lt-LT" dirty="0"/>
              <a:t>I. Joliot‑Curie ir F. Joliot‑Curie aptiko, kad ši spinduliuotė iš parafino išmuša protonus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Neutroninės </a:t>
            </a:r>
            <a:r>
              <a:rPr lang="lt-LT" dirty="0"/>
              <a:t>spinduliuotės prigimtį teisingai paaiškino 1932 J. Chadwickas – laikomas neutrono atradėju.</a:t>
            </a:r>
          </a:p>
        </p:txBody>
      </p:sp>
    </p:spTree>
    <p:extLst>
      <p:ext uri="{BB962C8B-B14F-4D97-AF65-F5344CB8AC3E}">
        <p14:creationId xmlns:p14="http://schemas.microsoft.com/office/powerpoint/2010/main" val="279582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29" y="378680"/>
            <a:ext cx="6331274" cy="994172"/>
          </a:xfrm>
        </p:spPr>
        <p:txBody>
          <a:bodyPr/>
          <a:lstStyle/>
          <a:p>
            <a:r>
              <a:rPr lang="lt-LT" dirty="0" smtClean="0"/>
              <a:t>Antimedžiaga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sz="3300" dirty="0"/>
              <a:t>medžiaga, kurios atomai (t. y. antiatomai) sudaryti iš antidalelių: branduoliai (antibranduoliai) – iš antiprotonų ir antineutronų, o aplink antibranduolius skrieja pozitronai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1965 </a:t>
            </a:r>
            <a:r>
              <a:rPr lang="lt-LT" sz="3300" dirty="0"/>
              <a:t>Jungtinių Amerikos Valstijų fizikų grupei, vadovaujamai L. M. Ledermano, užregistravus greitintuve iš antiprotono ir antineutrono sukurtą pirmąjį antibranduolį – antideuteroną – pirmąkart įrodyta, kad iš antidalelių galima sudaryti to paties tipo darinius kaip ir iš dalelių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1995 </a:t>
            </a:r>
            <a:r>
              <a:rPr lang="lt-LT" sz="3300" dirty="0"/>
              <a:t>CERN laboratorijoje sukurti pirmieji vandenilio antimedžiagos atomai.</a:t>
            </a:r>
            <a:endParaRPr lang="lt-LT" sz="3300" dirty="0"/>
          </a:p>
        </p:txBody>
      </p:sp>
    </p:spTree>
    <p:extLst>
      <p:ext uri="{BB962C8B-B14F-4D97-AF65-F5344CB8AC3E}">
        <p14:creationId xmlns:p14="http://schemas.microsoft.com/office/powerpoint/2010/main" val="167974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Kaip gaminama antimaterija:</a:t>
            </a:r>
            <a:br>
              <a:rPr lang="lt-LT" dirty="0" smtClean="0"/>
            </a:br>
            <a:r>
              <a:rPr lang="lt-LT" sz="2700" dirty="0" smtClean="0">
                <a:hlinkClick r:id="rId2"/>
              </a:rPr>
              <a:t>www.youtube.com/embed/6zF4QoWZ6-8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3" y="1370013"/>
            <a:ext cx="7489314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7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0" dirty="0"/>
              <a:t>Dr. Mažena Mackoit Sinkevičienė</a:t>
            </a:r>
            <a:r>
              <a:rPr lang="lt-LT" dirty="0" smtClean="0">
                <a:hlinkClick r:id="rId2"/>
              </a:rPr>
              <a:t/>
            </a:r>
            <a:br>
              <a:rPr lang="lt-LT" dirty="0" smtClean="0">
                <a:hlinkClick r:id="rId2"/>
              </a:rPr>
            </a:br>
            <a:r>
              <a:rPr lang="lt-LT" sz="2700" dirty="0" smtClean="0">
                <a:hlinkClick r:id="rId2"/>
              </a:rPr>
              <a:t>www.youtube.com/watch?v=7RwVr8gs-UQ</a:t>
            </a:r>
            <a:r>
              <a:rPr lang="lt-LT" sz="2700" dirty="0" smtClean="0"/>
              <a:t>  </a:t>
            </a:r>
            <a:endParaRPr lang="lt-LT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18" y="1370013"/>
            <a:ext cx="5814164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8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Pozitronas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Teigiamasis elektronas, </a:t>
            </a:r>
            <a:r>
              <a:rPr lang="lt-LT" dirty="0"/>
              <a:t>elektrono antidalelė</a:t>
            </a:r>
            <a:r>
              <a:rPr lang="lt-LT" dirty="0" smtClean="0"/>
              <a:t>.</a:t>
            </a:r>
          </a:p>
          <a:p>
            <a:r>
              <a:rPr lang="lt-LT" dirty="0" smtClean="0"/>
              <a:t>Žymimas </a:t>
            </a:r>
            <a:r>
              <a:rPr lang="lt-LT" dirty="0"/>
              <a:t>e</a:t>
            </a:r>
            <a:r>
              <a:rPr lang="lt-LT" baseline="30000" dirty="0" smtClean="0"/>
              <a:t>+</a:t>
            </a:r>
            <a:r>
              <a:rPr lang="lt-LT" dirty="0" smtClean="0"/>
              <a:t>.</a:t>
            </a:r>
          </a:p>
          <a:p>
            <a:r>
              <a:rPr lang="lt-LT" dirty="0" smtClean="0"/>
              <a:t>Pozitrono </a:t>
            </a:r>
            <a:r>
              <a:rPr lang="lt-LT" dirty="0"/>
              <a:t>ir elektrono masė, sukinys ir magnetinis momentas yra vienodi, elektros krūvis lygus absoliučiam dydžiu, bet turi priešingą ženklą (m</a:t>
            </a:r>
            <a:r>
              <a:rPr lang="lt-LT" baseline="-25000" dirty="0"/>
              <a:t>e</a:t>
            </a:r>
            <a:r>
              <a:rPr lang="lt-LT" dirty="0"/>
              <a:t> = 9,109 382 15(45) ∙ 10</a:t>
            </a:r>
            <a:r>
              <a:rPr lang="lt-LT" baseline="30000" dirty="0"/>
              <a:t>−31 </a:t>
            </a:r>
            <a:r>
              <a:rPr lang="lt-LT" dirty="0"/>
              <a:t>kg, J = 1/2 (Plancko konstantos ħ vienetais), </a:t>
            </a:r>
            <a:r>
              <a:rPr lang="az-Cyrl-AZ" dirty="0"/>
              <a:t>е = 1,602 176 487(40) · 10</a:t>
            </a:r>
            <a:r>
              <a:rPr lang="az-Cyrl-AZ" baseline="30000" dirty="0"/>
              <a:t>−19</a:t>
            </a:r>
            <a:r>
              <a:rPr lang="az-Cyrl-AZ" dirty="0"/>
              <a:t> </a:t>
            </a:r>
            <a:r>
              <a:rPr lang="lt-LT" dirty="0" smtClean="0"/>
              <a:t>C.</a:t>
            </a:r>
          </a:p>
          <a:p>
            <a:r>
              <a:rPr lang="lt-LT" dirty="0" smtClean="0"/>
              <a:t>Kvantinės </a:t>
            </a:r>
            <a:r>
              <a:rPr lang="lt-LT" dirty="0"/>
              <a:t>mechanikos požiūriu pozitronas yra bestruktūrė dalelė, kurios vadinamas klasikinis </a:t>
            </a:r>
            <a:r>
              <a:rPr lang="lt-LT" dirty="0" smtClean="0"/>
              <a:t>spindulys r</a:t>
            </a:r>
            <a:r>
              <a:rPr lang="lt-LT" baseline="-25000" dirty="0" smtClean="0"/>
              <a:t>e</a:t>
            </a:r>
            <a:r>
              <a:rPr lang="lt-LT" dirty="0" smtClean="0"/>
              <a:t> </a:t>
            </a:r>
            <a:r>
              <a:rPr lang="lt-LT" dirty="0"/>
              <a:t>= 2,817 940 92(38) · 10</a:t>
            </a:r>
            <a:r>
              <a:rPr lang="lt-LT" baseline="30000" dirty="0"/>
              <a:t>−15 </a:t>
            </a:r>
            <a:r>
              <a:rPr lang="lt-LT" dirty="0"/>
              <a:t>m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91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Pozitronas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Pozitronas </a:t>
            </a:r>
            <a:r>
              <a:rPr lang="lt-LT" dirty="0"/>
              <a:t>dalyvauja elektromagnetinėje, silpnoje ir gravitacinėje sąveikose; priklauso leptonams (yra Fermi dalelė</a:t>
            </a:r>
            <a:r>
              <a:rPr lang="lt-LT" dirty="0" smtClean="0"/>
              <a:t>).</a:t>
            </a:r>
          </a:p>
          <a:p>
            <a:r>
              <a:rPr lang="lt-LT" dirty="0" smtClean="0"/>
              <a:t>Laisvas </a:t>
            </a:r>
            <a:r>
              <a:rPr lang="lt-LT" dirty="0"/>
              <a:t>pozitronas yra stabilus, bet medžiagoje dėl anihiliacijos su elektronu gyvuoja trumpai (pvz., švine anihiliuoja per 5 · 10</a:t>
            </a:r>
            <a:r>
              <a:rPr lang="lt-LT" baseline="30000" dirty="0"/>
              <a:t>–11</a:t>
            </a:r>
            <a:r>
              <a:rPr lang="lt-LT" dirty="0"/>
              <a:t> s</a:t>
            </a:r>
            <a:r>
              <a:rPr lang="lt-LT" dirty="0" smtClean="0"/>
              <a:t>).</a:t>
            </a:r>
          </a:p>
          <a:p>
            <a:r>
              <a:rPr lang="lt-LT" dirty="0" smtClean="0"/>
              <a:t>Tam </a:t>
            </a:r>
            <a:r>
              <a:rPr lang="lt-LT" dirty="0"/>
              <a:t>tikromis sąlygomis pozitronas ir elektronas prieš anihiliuodami sudaro vandenilio atomo tipo sistemą – pozitronį</a:t>
            </a:r>
            <a:r>
              <a:rPr lang="lt-LT" dirty="0" smtClean="0"/>
              <a:t>.</a:t>
            </a:r>
          </a:p>
          <a:p>
            <a:r>
              <a:rPr lang="lt-LT" dirty="0" smtClean="0"/>
              <a:t>Pozitronas </a:t>
            </a:r>
            <a:r>
              <a:rPr lang="lt-LT" dirty="0"/>
              <a:t>susidaro vienoms elementariosioms dalelėms virstant kitomis, </a:t>
            </a:r>
            <a:r>
              <a:rPr lang="el-GR" dirty="0"/>
              <a:t>γ </a:t>
            </a:r>
            <a:r>
              <a:rPr lang="lt-LT" dirty="0"/>
              <a:t>kvantams, kurių energija didesnė negu 2m</a:t>
            </a:r>
            <a:r>
              <a:rPr lang="lt-LT" baseline="-25000" dirty="0"/>
              <a:t>e</a:t>
            </a:r>
            <a:r>
              <a:rPr lang="lt-LT" dirty="0"/>
              <a:t> = 1,022 MeV, atomo branduolio elektrostatiniame lauke virstant pozitrono ir elektrono poromis, vykstant kai kurių radioaktyviųjų izotopų beta skilimui (pvz., dalis gamtinio </a:t>
            </a:r>
            <a:r>
              <a:rPr lang="lt-LT" baseline="30000" dirty="0"/>
              <a:t>40</a:t>
            </a:r>
            <a:r>
              <a:rPr lang="lt-LT" dirty="0"/>
              <a:t>K izotopo skilimų), sąveikaujant elektroniniam antineutrinui su </a:t>
            </a:r>
            <a:r>
              <a:rPr lang="lt-LT" dirty="0" smtClean="0"/>
              <a:t>protonu, </a:t>
            </a:r>
            <a:r>
              <a:rPr lang="lt-LT" dirty="0"/>
              <a:t>t. y. vykstant atvirkštiniam beta skilimui. 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96375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Pozitronas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Naudojamas </a:t>
            </a:r>
            <a:r>
              <a:rPr lang="lt-LT" dirty="0"/>
              <a:t>medžiagos fizikinėms ir cheminėms savybėms tirti, pvz., laidumo elektronų pasiskirstymui pagal energiją, kristalinės gardelės defektams, cheminių reakcijų kinetikai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Pozitroninės </a:t>
            </a:r>
            <a:r>
              <a:rPr lang="lt-LT" dirty="0"/>
              <a:t>emisinės tomografijos metodas (PET) padeda sukurti tūrinį metabolizmo aktyvumo vaizdą žmogaus kūne, pozitronų anihiliacijos spektroskopijos (PAS) metodas naudojamas kietojo kūno tankio nuokrypiams ir ertmėms nustatyti. </a:t>
            </a:r>
            <a:endParaRPr lang="lt-LT" dirty="0" smtClean="0"/>
          </a:p>
          <a:p>
            <a:r>
              <a:rPr lang="lt-LT" dirty="0" smtClean="0"/>
              <a:t>Vienas </a:t>
            </a:r>
            <a:r>
              <a:rPr lang="lt-LT" dirty="0"/>
              <a:t>galingų šiuolaikinės elementariųjų dalelių fizikos metodų yra priešpriešinių ultrareliatyvistinių srautų elektronų ir pozitronų susidūrimų tyrimas kolaideriuose.</a:t>
            </a:r>
          </a:p>
          <a:p>
            <a:r>
              <a:rPr lang="lt-LT" dirty="0"/>
              <a:t>Pozitronų hipotezę 1928 iškėlė P. A. M. Diracas, kosminiuose spinduliuose jį atrado ir pavadino 1932 C. D. Andersonas.</a:t>
            </a:r>
          </a:p>
        </p:txBody>
      </p:sp>
    </p:spTree>
    <p:extLst>
      <p:ext uri="{BB962C8B-B14F-4D97-AF65-F5344CB8AC3E}">
        <p14:creationId xmlns:p14="http://schemas.microsoft.com/office/powerpoint/2010/main" val="29637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Neutronas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Neturinti </a:t>
            </a:r>
            <a:r>
              <a:rPr lang="lt-LT" dirty="0"/>
              <a:t>elektros krūvio (neutrali) elementarioji dalelė</a:t>
            </a:r>
            <a:r>
              <a:rPr lang="lt-LT" dirty="0" smtClean="0"/>
              <a:t>.</a:t>
            </a:r>
          </a:p>
          <a:p>
            <a:r>
              <a:rPr lang="lt-LT" dirty="0" smtClean="0"/>
              <a:t>Antidalelė </a:t>
            </a:r>
            <a:r>
              <a:rPr lang="lt-LT" dirty="0"/>
              <a:t>– antineutronas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Masė </a:t>
            </a:r>
            <a:r>
              <a:rPr lang="lt-LT" dirty="0"/>
              <a:t>mn = 1,67495 · 10</a:t>
            </a:r>
            <a:r>
              <a:rPr lang="lt-LT" baseline="30000" dirty="0"/>
              <a:t>−27 </a:t>
            </a:r>
            <a:r>
              <a:rPr lang="lt-LT" dirty="0"/>
              <a:t>kg </a:t>
            </a:r>
            <a:r>
              <a:rPr lang="lt-LT" dirty="0" smtClean="0"/>
              <a:t>maždaug </a:t>
            </a:r>
            <a:r>
              <a:rPr lang="lt-LT" dirty="0"/>
              <a:t>0,2 % didesnė už protono masę, spindulys rn = 0,8 · 10</a:t>
            </a:r>
            <a:r>
              <a:rPr lang="lt-LT" baseline="30000" dirty="0"/>
              <a:t>−15 </a:t>
            </a:r>
            <a:r>
              <a:rPr lang="lt-LT" dirty="0"/>
              <a:t>m, sukinys pusinis, todėl yra </a:t>
            </a:r>
            <a:r>
              <a:rPr lang="lt-LT" dirty="0" smtClean="0"/>
              <a:t>fermionas. </a:t>
            </a:r>
          </a:p>
          <a:p>
            <a:r>
              <a:rPr lang="lt-LT" dirty="0" smtClean="0"/>
              <a:t>Barioninis </a:t>
            </a:r>
            <a:r>
              <a:rPr lang="lt-LT" dirty="0"/>
              <a:t>krūvis B = +1, leptoninis krūvis L = 0, keistumas S = 0, vidinis lyginumas P = +1</a:t>
            </a:r>
            <a:r>
              <a:rPr lang="lt-LT" dirty="0" smtClean="0"/>
              <a:t>.</a:t>
            </a:r>
          </a:p>
          <a:p>
            <a:r>
              <a:rPr lang="lt-LT" dirty="0" smtClean="0"/>
              <a:t>Laisvasis </a:t>
            </a:r>
            <a:r>
              <a:rPr lang="lt-LT" dirty="0"/>
              <a:t>neutronas – nestabili dalelė, kurios vidutinė gyvavimo trukmė yra 885,7 ± 0,8 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63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Neutronas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Neutronai </a:t>
            </a:r>
            <a:r>
              <a:rPr lang="lt-LT" dirty="0"/>
              <a:t>sąveikauja elektromagnetine, silpnąja, stipriąja ir gravitacine sąveikomis. </a:t>
            </a:r>
            <a:endParaRPr lang="lt-LT" dirty="0" smtClean="0"/>
          </a:p>
          <a:p>
            <a:r>
              <a:rPr lang="lt-LT" dirty="0" smtClean="0"/>
              <a:t>Neutronus </a:t>
            </a:r>
            <a:r>
              <a:rPr lang="lt-LT" dirty="0"/>
              <a:t>ir protonus kartu branduolyje laiko stiprioji (branduolinė) sąveika</a:t>
            </a:r>
            <a:r>
              <a:rPr lang="lt-LT" dirty="0" smtClean="0"/>
              <a:t>.</a:t>
            </a:r>
          </a:p>
          <a:p>
            <a:r>
              <a:rPr lang="lt-LT" dirty="0" smtClean="0"/>
              <a:t>Branduolys </a:t>
            </a:r>
            <a:r>
              <a:rPr lang="lt-LT" dirty="0"/>
              <a:t>turi N = A – Z (A – nukleonų skaičius, Z – protonų skaičius) neutronų, pvz., urano izotopas </a:t>
            </a:r>
            <a:r>
              <a:rPr lang="lt-LT" baseline="30000" dirty="0"/>
              <a:t>238</a:t>
            </a:r>
            <a:r>
              <a:rPr lang="lt-LT" dirty="0"/>
              <a:t>U turi 238 – 92 = 146 neutronus</a:t>
            </a:r>
            <a:r>
              <a:rPr lang="lt-LT" dirty="0" smtClean="0"/>
              <a:t>.</a:t>
            </a:r>
          </a:p>
          <a:p>
            <a:r>
              <a:rPr lang="lt-LT" dirty="0" smtClean="0"/>
              <a:t>Skirtingas </a:t>
            </a:r>
            <a:r>
              <a:rPr lang="lt-LT" dirty="0"/>
              <a:t>neutronų skaičius lemia skirtingą elemento izotopą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Neutronas </a:t>
            </a:r>
            <a:r>
              <a:rPr lang="lt-LT" dirty="0"/>
              <a:t>sudarytas iš vieno u ir dviejų d kvarkų, kuriuos sieja stiprioji sąveika</a:t>
            </a:r>
            <a:r>
              <a:rPr lang="lt-LT" dirty="0" smtClean="0"/>
              <a:t>.</a:t>
            </a:r>
          </a:p>
          <a:p>
            <a:r>
              <a:rPr lang="lt-LT" dirty="0" smtClean="0"/>
              <a:t>Neutrono </a:t>
            </a:r>
            <a:r>
              <a:rPr lang="lt-LT" dirty="0"/>
              <a:t>skilimas susijęs su kvarkų transformacija, kai d kvarkas paverčiamas u kvarku dėl silpnosios sąveikos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6333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D8C20D42-924A-444A-9BEF-D0F83AB64AFB}"/>
</file>

<file path=customXml/itemProps2.xml><?xml version="1.0" encoding="utf-8"?>
<ds:datastoreItem xmlns:ds="http://schemas.openxmlformats.org/officeDocument/2006/customXml" ds:itemID="{3A9B279F-1DBE-4A74-94F6-7D1DDD509751}"/>
</file>

<file path=customXml/itemProps3.xml><?xml version="1.0" encoding="utf-8"?>
<ds:datastoreItem xmlns:ds="http://schemas.openxmlformats.org/officeDocument/2006/customXml" ds:itemID="{8A535F15-D5E4-44F1-A5CF-9A45A12A0120}"/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836</Words>
  <Application>Microsoft Office PowerPoint</Application>
  <PresentationFormat>On-screen Show (16:9)</PresentationFormat>
  <Paragraphs>63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Antimedžiaga IV gimn. klasė</vt:lpstr>
      <vt:lpstr>Antimedžiaga</vt:lpstr>
      <vt:lpstr>Kaip gaminama antimaterija: www.youtube.com/embed/6zF4QoWZ6-8 </vt:lpstr>
      <vt:lpstr>Dr. Mažena Mackoit Sinkevičienė www.youtube.com/watch?v=7RwVr8gs-UQ  </vt:lpstr>
      <vt:lpstr>Pozitronas</vt:lpstr>
      <vt:lpstr>Pozitronas</vt:lpstr>
      <vt:lpstr>Pozitronas</vt:lpstr>
      <vt:lpstr>Neutronas</vt:lpstr>
      <vt:lpstr>Neutronas</vt:lpstr>
      <vt:lpstr>Neutronas</vt:lpstr>
      <vt:lpstr>Neutronas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Elementarijųjų dalelių identifikavimas (2) IV gimn. klasė</dc:title>
  <dc:creator>Windows User</dc:creator>
  <cp:lastModifiedBy>Windows User</cp:lastModifiedBy>
  <cp:revision>23</cp:revision>
  <dcterms:created xsi:type="dcterms:W3CDTF">2024-09-07T08:43:07Z</dcterms:created>
  <dcterms:modified xsi:type="dcterms:W3CDTF">2024-09-07T19:13:10Z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