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58" r:id="rId3"/>
    <p:sldId id="272" r:id="rId4"/>
    <p:sldId id="259" r:id="rId5"/>
    <p:sldId id="260" r:id="rId6"/>
    <p:sldId id="276" r:id="rId7"/>
    <p:sldId id="261" r:id="rId8"/>
    <p:sldId id="274" r:id="rId9"/>
    <p:sldId id="277" r:id="rId10"/>
    <p:sldId id="275" r:id="rId11"/>
    <p:sldId id="26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>
        <p:scale>
          <a:sx n="123" d="100"/>
          <a:sy n="123" d="100"/>
        </p:scale>
        <p:origin x="-120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B255-E95C-40B8-9046-C2DFB564145B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4E9CD-3AF8-46F1-944E-19EF4061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physics/diffraction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https://www.vle.lt/straipsnis/bangu-sugertis/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9CD-3AF8-46F1-944E-19EF40612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5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https://www.researchgate.net/figure/Absorption-transmission-and-reflection-of-waves-upon-encountering-a-material_fig4_267370663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9CD-3AF8-46F1-944E-19EF40612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https://shop.acousticsciences.com/pages/sound-absorption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9CD-3AF8-46F1-944E-19EF40612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7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Fizika. Vadovėlis 7 klasei, serija Horizontai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9CD-3AF8-46F1-944E-19EF40612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Pečiuliauskienė</a:t>
            </a: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Palmira. Fizika. Svyravimai ir bangos. XI–XII kl. UAB „Šviesa“, 2014. (p. 40–41)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https://www.mathsisfun.com/physics/diffraction.html</a:t>
            </a:r>
            <a:endParaRPr lang="lt-LT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https://esfsciencenew.wordpress.com/2009/03/26/diffraction-wave-spreading-around-an-edge/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9CD-3AF8-46F1-944E-19EF40612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1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Fizika. Vadovėlis 7 klasei, serija Horizontai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9CD-3AF8-46F1-944E-19EF40612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4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Fizika. Vadovėlis 7 klasei, serija Horizontai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9CD-3AF8-46F1-944E-19EF40612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7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https://esfsciencenew.wordpress.com/2009/03/26/diffraction-wave-spreading-around-an-edge/</a:t>
            </a:r>
            <a:endParaRPr lang="lt-LT" dirty="0" smtClean="0"/>
          </a:p>
          <a:p>
            <a:r>
              <a:rPr lang="en-US" dirty="0" smtClean="0"/>
              <a:t>https://lt.wikipedia.org/wiki/</a:t>
            </a:r>
            <a:r>
              <a:rPr lang="en-US" dirty="0" err="1" smtClean="0"/>
              <a:t>Hiugenso_ir_Frenelio_principas</a:t>
            </a:r>
            <a:r>
              <a:rPr lang="en-US" dirty="0" smtClean="0">
                <a:sym typeface="Symbol" panose="05050102010706020507" pitchFamily="18" charset="2"/>
              </a:rPr>
              <a:t>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9CD-3AF8-46F1-944E-19EF40612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https://www.shutterstock.com/image-vector/diffraction-occurs-when-wave-passes-edge-369964910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9CD-3AF8-46F1-944E-19EF406125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4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upload.wikimedia.org/wikipedia/commons/e/e4/Wavelength%3Dslitwidthblue3D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1/1c/Wave-diffraction-2.gi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BH0NfVUTWG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514" y="1860025"/>
            <a:ext cx="9071572" cy="2301269"/>
          </a:xfrm>
        </p:spPr>
        <p:txBody>
          <a:bodyPr>
            <a:normAutofit fontScale="90000"/>
          </a:bodyPr>
          <a:lstStyle/>
          <a:p>
            <a:r>
              <a:rPr lang="lt-LT" sz="8000" b="1" dirty="0">
                <a:solidFill>
                  <a:schemeClr val="accent1">
                    <a:lumMod val="50000"/>
                  </a:schemeClr>
                </a:solidFill>
              </a:rPr>
              <a:t>Bangų sugertis ir užlinkimas už </a:t>
            </a:r>
            <a: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  <a:t>kliūties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IV gimn. 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7964"/>
            <a:ext cx="9144000" cy="1655762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BP: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</a:rPr>
              <a:t>Apibūdinami ir grafiškai vaizduojami naudojant bangos frontą ir spindulį [...] sugertis, užlinkimas už kliūties [...].</a:t>
            </a:r>
            <a:endParaRPr lang="lt-LT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Pasitikriname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80" y="2194671"/>
            <a:ext cx="7988334" cy="398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5226" y="1789464"/>
            <a:ext cx="7942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Miesto 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gatve žygiuoja fleitininkas ir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būgnininkas. Kurio instrumento 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garsą girdės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žmogus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, esantis taške A. Kodėl?</a:t>
            </a:r>
          </a:p>
        </p:txBody>
      </p:sp>
    </p:spTree>
    <p:extLst>
      <p:ext uri="{BB962C8B-B14F-4D97-AF65-F5344CB8AC3E}">
        <p14:creationId xmlns:p14="http://schemas.microsoft.com/office/powerpoint/2010/main" val="377494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Bangų difrakcija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942" y="2220831"/>
            <a:ext cx="4165892" cy="435133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401" y="916566"/>
            <a:ext cx="428625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624674" y="2771899"/>
            <a:ext cx="29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052676" y="4946457"/>
            <a:ext cx="29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0746" y="4869631"/>
            <a:ext cx="7423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>Kodėl bangos užlinksta už kliūties?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Kiekvienas sklindančios bangos fronto taškas (geltoni taškeliai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yra antrinių bangų šaltiniai. Nuo jų sklinda antrinės bangos (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pažymėtos pilkai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Ties kliūties kraštais antrinės bangos užeina už kliūties kraštų.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Gaubtinė linija antrinių bangų  (pažymėta žaliai) –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naujos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bangos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frontas.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1418" y="36597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08721" y="59457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683" y="1585772"/>
            <a:ext cx="487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Difrakcija gerai stebima, kai kliūties ar angos dydis apytiksliai lygus bangos ilgiui ( </a:t>
            </a:r>
            <a:r>
              <a:rPr lang="lt-LT" dirty="0" err="1" smtClean="0">
                <a:solidFill>
                  <a:schemeClr val="accent1">
                    <a:lumMod val="50000"/>
                  </a:schemeClr>
                </a:solidFill>
              </a:rPr>
              <a:t>pav.A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1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37459" y="1681567"/>
            <a:ext cx="9886629" cy="2465603"/>
          </a:xfrm>
        </p:spPr>
        <p:txBody>
          <a:bodyPr>
            <a:noAutofit/>
          </a:bodyPr>
          <a:lstStyle/>
          <a:p>
            <a:r>
              <a:rPr lang="lt-LT" sz="2400" dirty="0" smtClean="0"/>
              <a:t>Plokščioji </a:t>
            </a:r>
            <a:r>
              <a:rPr lang="lt-LT" sz="2400" dirty="0" smtClean="0"/>
              <a:t>banga pasiekia užtvarą. </a:t>
            </a:r>
            <a:br>
              <a:rPr lang="lt-LT" sz="2400" dirty="0" smtClean="0"/>
            </a:br>
            <a:r>
              <a:rPr lang="lt-LT" sz="2400" dirty="0" smtClean="0"/>
              <a:t>a) Ką vaizduoja raudonoji rodyklė paveiksle?</a:t>
            </a:r>
            <a:br>
              <a:rPr lang="lt-LT" sz="2400" dirty="0" smtClean="0"/>
            </a:br>
            <a:r>
              <a:rPr lang="lt-LT" sz="2400" dirty="0" smtClean="0"/>
              <a:t>b) Ar vyksta bangų difrakcija? Kodėl?</a:t>
            </a:r>
            <a:br>
              <a:rPr lang="lt-LT" sz="2400" dirty="0" smtClean="0"/>
            </a:br>
            <a:r>
              <a:rPr lang="lt-LT" sz="2400" dirty="0" smtClean="0"/>
              <a:t>c) Pasiūlykite du būdus, kad difrakcija šios bangos būtų </a:t>
            </a:r>
            <a:r>
              <a:rPr lang="lt-LT" sz="2400" dirty="0" smtClean="0"/>
              <a:t>labiau stebima</a:t>
            </a:r>
            <a:r>
              <a:rPr lang="lt-LT" sz="2400" dirty="0" smtClean="0"/>
              <a:t>.</a:t>
            </a:r>
            <a:br>
              <a:rPr lang="lt-LT" sz="2400" dirty="0" smtClean="0"/>
            </a:br>
            <a:r>
              <a:rPr lang="lt-LT" sz="2400" dirty="0" smtClean="0"/>
              <a:t> </a:t>
            </a:r>
            <a:endParaRPr lang="en-US" sz="24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8754" y="3630303"/>
            <a:ext cx="1905000" cy="2400300"/>
          </a:xfrm>
          <a:prstGeom prst="rect">
            <a:avLst/>
          </a:prstGeom>
        </p:spPr>
      </p:pic>
      <p:sp>
        <p:nvSpPr>
          <p:cNvPr id="5" name="Pavadinimas 1"/>
          <p:cNvSpPr txBox="1">
            <a:spLocks/>
          </p:cNvSpPr>
          <p:nvPr/>
        </p:nvSpPr>
        <p:spPr>
          <a:xfrm>
            <a:off x="838200" y="365125"/>
            <a:ext cx="7504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Pasitikriname: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0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Bangų </a:t>
            </a:r>
            <a:r>
              <a:rPr lang="lt-LT" dirty="0" err="1" smtClean="0"/>
              <a:t>sugertis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Bangų </a:t>
            </a:r>
            <a:r>
              <a:rPr lang="lt-LT" b="1" dirty="0"/>
              <a:t>energijos virsmas kitų rūšių </a:t>
            </a:r>
            <a:r>
              <a:rPr lang="lt-LT" b="1" dirty="0" smtClean="0"/>
              <a:t>energija</a:t>
            </a:r>
            <a:r>
              <a:rPr lang="lt-LT" dirty="0" smtClean="0"/>
              <a:t>. </a:t>
            </a:r>
          </a:p>
          <a:p>
            <a:r>
              <a:rPr lang="lt-LT" dirty="0" err="1" smtClean="0"/>
              <a:t>Sugertis</a:t>
            </a:r>
            <a:r>
              <a:rPr lang="lt-LT" dirty="0" smtClean="0"/>
              <a:t> vyksta bangai sąveikaujant </a:t>
            </a:r>
            <a:r>
              <a:rPr lang="lt-LT" dirty="0"/>
              <a:t>su kitomis bangomis, su terpe, kurioje jos sklinda, arba su kūnais, esančiais jų kelyje. </a:t>
            </a:r>
            <a:endParaRPr lang="lt-LT" dirty="0" smtClean="0"/>
          </a:p>
          <a:p>
            <a:r>
              <a:rPr lang="lt-LT" dirty="0" smtClean="0"/>
              <a:t>Bangų </a:t>
            </a:r>
            <a:r>
              <a:rPr lang="lt-LT" dirty="0" err="1"/>
              <a:t>sugerties</a:t>
            </a:r>
            <a:r>
              <a:rPr lang="lt-LT" dirty="0"/>
              <a:t> mechanizmas priklauso nuo bangų prigimties ir įvairių bangų (pvz., garso ar šviesos) yra skirtingas. </a:t>
            </a:r>
            <a:endParaRPr lang="lt-LT" dirty="0" smtClean="0"/>
          </a:p>
          <a:p>
            <a:r>
              <a:rPr lang="lt-LT" dirty="0" smtClean="0"/>
              <a:t>Visais </a:t>
            </a:r>
            <a:r>
              <a:rPr lang="lt-LT" dirty="0"/>
              <a:t>atvejais bangų energija mažėja eksponentiškai. </a:t>
            </a:r>
            <a:endParaRPr lang="lt-LT" dirty="0" smtClean="0"/>
          </a:p>
          <a:p>
            <a:r>
              <a:rPr lang="lt-LT" dirty="0" smtClean="0"/>
              <a:t>Bangų energija </a:t>
            </a:r>
            <a:r>
              <a:rPr lang="lt-LT" dirty="0"/>
              <a:t>gali sumažėti ne vien nuo bangų </a:t>
            </a:r>
            <a:r>
              <a:rPr lang="lt-LT" dirty="0" err="1"/>
              <a:t>sugerties</a:t>
            </a:r>
            <a:r>
              <a:rPr lang="lt-LT" dirty="0"/>
              <a:t>, bet ir dėl kitų reiškinių, pvz., vykstant bangų sklaidai (garso sklaida, </a:t>
            </a:r>
            <a:r>
              <a:rPr lang="lt-LT" dirty="0" smtClean="0"/>
              <a:t>šviesos sklaida).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7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Garso bangų </a:t>
            </a:r>
            <a:r>
              <a:rPr lang="lt-LT" dirty="0" err="1"/>
              <a:t>sugerties</a:t>
            </a:r>
            <a:r>
              <a:rPr lang="lt-LT" dirty="0"/>
              <a:t> tyrimas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dirty="0" smtClean="0"/>
              <a:t>Garso </a:t>
            </a:r>
            <a:r>
              <a:rPr lang="lt-LT" dirty="0"/>
              <a:t>bangų </a:t>
            </a:r>
            <a:r>
              <a:rPr lang="lt-LT" dirty="0" err="1"/>
              <a:t>sugerčiai</a:t>
            </a:r>
            <a:r>
              <a:rPr lang="lt-LT" dirty="0"/>
              <a:t> </a:t>
            </a:r>
            <a:r>
              <a:rPr lang="lt-LT" dirty="0" smtClean="0"/>
              <a:t> tirti turėkite mobiliuose telefonuose  programėles </a:t>
            </a:r>
            <a:r>
              <a:rPr lang="lt-LT" i="1" dirty="0" err="1"/>
              <a:t>Arduino</a:t>
            </a:r>
            <a:r>
              <a:rPr lang="lt-LT" i="1" dirty="0"/>
              <a:t> </a:t>
            </a:r>
            <a:r>
              <a:rPr lang="lt-LT" i="1" dirty="0" err="1"/>
              <a:t>Science</a:t>
            </a:r>
            <a:r>
              <a:rPr lang="lt-LT" i="1" dirty="0"/>
              <a:t> </a:t>
            </a:r>
            <a:r>
              <a:rPr lang="lt-LT" i="1" dirty="0" err="1"/>
              <a:t>Journal</a:t>
            </a:r>
            <a:r>
              <a:rPr lang="lt-LT" dirty="0"/>
              <a:t> ir </a:t>
            </a:r>
            <a:r>
              <a:rPr lang="lt-LT" i="1" dirty="0" err="1"/>
              <a:t>Hertz</a:t>
            </a:r>
            <a:r>
              <a:rPr lang="lt-LT" i="1" dirty="0"/>
              <a:t> </a:t>
            </a:r>
            <a:r>
              <a:rPr lang="lt-LT" i="1" dirty="0" err="1"/>
              <a:t>Frequency</a:t>
            </a:r>
            <a:r>
              <a:rPr lang="lt-LT" i="1" dirty="0"/>
              <a:t> </a:t>
            </a:r>
            <a:r>
              <a:rPr lang="lt-LT" i="1" dirty="0" err="1"/>
              <a:t>Generator</a:t>
            </a:r>
            <a:r>
              <a:rPr lang="lt-LT" i="1" dirty="0"/>
              <a:t>, </a:t>
            </a:r>
            <a:r>
              <a:rPr lang="lt-LT" dirty="0"/>
              <a:t>kurias nemokamai galima </a:t>
            </a:r>
            <a:r>
              <a:rPr lang="lt-LT" dirty="0" smtClean="0"/>
              <a:t>parsisiųsti. </a:t>
            </a:r>
            <a:r>
              <a:rPr lang="lt-LT" dirty="0"/>
              <a:t>Eksperimente </a:t>
            </a:r>
            <a:r>
              <a:rPr lang="lt-LT" dirty="0" smtClean="0"/>
              <a:t>panaudokite įvairias </a:t>
            </a:r>
            <a:r>
              <a:rPr lang="lt-LT" dirty="0"/>
              <a:t>medžiagas (stiklą, metalą, medį, </a:t>
            </a:r>
            <a:r>
              <a:rPr lang="lt-LT" dirty="0" err="1"/>
              <a:t>putplastį</a:t>
            </a:r>
            <a:r>
              <a:rPr lang="lt-LT" dirty="0"/>
              <a:t> ir pan.) </a:t>
            </a:r>
            <a:endParaRPr lang="lt-LT" dirty="0" smtClean="0"/>
          </a:p>
          <a:p>
            <a:r>
              <a:rPr lang="lt-LT" dirty="0" smtClean="0"/>
              <a:t>Ištirkite, </a:t>
            </a:r>
            <a:r>
              <a:rPr lang="lt-LT" dirty="0"/>
              <a:t>kaip garso </a:t>
            </a:r>
            <a:r>
              <a:rPr lang="lt-LT" dirty="0" err="1"/>
              <a:t>sugertis</a:t>
            </a:r>
            <a:r>
              <a:rPr lang="lt-LT" dirty="0"/>
              <a:t> priklauso nuo nuotolio iki garso imtuvo, garso dažnio ir  medžiagų rūšies.</a:t>
            </a:r>
            <a:endParaRPr lang="en-US" dirty="0"/>
          </a:p>
          <a:p>
            <a:r>
              <a:rPr lang="lt-LT" dirty="0" smtClean="0"/>
              <a:t>Patikrinkite hipotezės</a:t>
            </a:r>
            <a:r>
              <a:rPr lang="lt-LT" dirty="0"/>
              <a:t>:</a:t>
            </a:r>
            <a:endParaRPr lang="en-US" dirty="0"/>
          </a:p>
          <a:p>
            <a:pPr marL="0" indent="0">
              <a:buNone/>
            </a:pPr>
            <a:r>
              <a:rPr lang="lt-LT" dirty="0" smtClean="0"/>
              <a:t>             - garso </a:t>
            </a:r>
            <a:r>
              <a:rPr lang="lt-LT" dirty="0" err="1" smtClean="0"/>
              <a:t>sugertis</a:t>
            </a:r>
            <a:r>
              <a:rPr lang="lt-LT" dirty="0" smtClean="0"/>
              <a:t> </a:t>
            </a:r>
            <a:r>
              <a:rPr lang="lt-LT" dirty="0"/>
              <a:t>priklauso nuo nuotolio iki garso imtuvo: garso virpesių </a:t>
            </a:r>
            <a:r>
              <a:rPr lang="lt-LT" dirty="0" smtClean="0"/>
              <a:t>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amplitudė </a:t>
            </a:r>
            <a:r>
              <a:rPr lang="lt-LT" dirty="0"/>
              <a:t>sumažėja e kartų (e = 2,718…);</a:t>
            </a:r>
            <a:endParaRPr lang="en-US" dirty="0"/>
          </a:p>
          <a:p>
            <a:pPr marL="0" indent="0">
              <a:buNone/>
            </a:pPr>
            <a:r>
              <a:rPr lang="lt-LT" dirty="0" smtClean="0"/>
              <a:t>             - kuo </a:t>
            </a:r>
            <a:r>
              <a:rPr lang="lt-LT" dirty="0"/>
              <a:t>didesnis garso bangos dažnis tuo labiau garsas slopinamas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- jei yra keli vienodo dažnio šaltiniai garso stipris skirtingose erdvės vietose bus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skirtingas.</a:t>
            </a:r>
            <a:endParaRPr lang="en-US" dirty="0"/>
          </a:p>
          <a:p>
            <a:endParaRPr lang="en-US" dirty="0"/>
          </a:p>
          <a:p>
            <a:pPr fontAlgn="base"/>
            <a:r>
              <a:rPr lang="lt-LT" dirty="0" smtClean="0"/>
              <a:t>Aptarkite tyrimų </a:t>
            </a:r>
            <a:r>
              <a:rPr lang="lt-LT" dirty="0"/>
              <a:t>rezultatai. </a:t>
            </a:r>
            <a:r>
              <a:rPr lang="lt-LT" dirty="0" smtClean="0"/>
              <a:t>Užrašykite apibendrintas </a:t>
            </a:r>
            <a:r>
              <a:rPr lang="lt-LT" dirty="0"/>
              <a:t>išvados.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0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Bangos atspindys pralaidumas ir </a:t>
            </a:r>
            <a:r>
              <a:rPr lang="lt-LT" dirty="0" err="1" smtClean="0"/>
              <a:t>sugertis</a:t>
            </a:r>
            <a:r>
              <a:rPr lang="lt-LT" dirty="0" smtClean="0"/>
              <a:t> 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0749" y="1825625"/>
            <a:ext cx="8790501" cy="4351338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703528" y="1681162"/>
            <a:ext cx="1088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Bangų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</a:rPr>
              <a:t>sugertis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 vyksta visur aplink mus.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Sugerta bangų energija virsta šiluma, šviesa ir kitomis energijos rūšimis.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563419" y="5467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Jei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siena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sugeria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63%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krintančios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energijos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37%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energijos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atsispindi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sienos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sugerties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koeficientas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0,63.</a:t>
            </a:r>
          </a:p>
        </p:txBody>
      </p:sp>
    </p:spTree>
    <p:extLst>
      <p:ext uri="{BB962C8B-B14F-4D97-AF65-F5344CB8AC3E}">
        <p14:creationId xmlns:p14="http://schemas.microsoft.com/office/powerpoint/2010/main" val="53207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8858" cy="1325563"/>
          </a:xfrm>
        </p:spPr>
        <p:txBody>
          <a:bodyPr>
            <a:normAutofit/>
          </a:bodyPr>
          <a:lstStyle/>
          <a:p>
            <a:r>
              <a:rPr lang="lt-LT" dirty="0" smtClean="0"/>
              <a:t>Garso bangos atspindys, pralaidumas ir </a:t>
            </a:r>
            <a:r>
              <a:rPr lang="lt-LT" dirty="0" err="1" smtClean="0"/>
              <a:t>sugertis</a:t>
            </a:r>
            <a:r>
              <a:rPr lang="lt-LT" dirty="0" smtClean="0"/>
              <a:t> </a:t>
            </a:r>
            <a:endParaRPr lang="en-US" dirty="0"/>
          </a:p>
        </p:txBody>
      </p:sp>
      <p:pic>
        <p:nvPicPr>
          <p:cNvPr id="1026" name="Picture 2" descr="garso sugerties grafinė animacija su atspindžiu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490" y="1715051"/>
            <a:ext cx="6667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805911" y="5204225"/>
            <a:ext cx="101762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Medžiaga turėtų būti storesnė, kad sugertų žemesnio 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dažnio garsus. </a:t>
            </a:r>
            <a:endParaRPr lang="lt-L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Garso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</a:rPr>
              <a:t>sugertis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 priklauso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ir nuo kampo, kuriuo garso banga patenka į medžiagą.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err="1" smtClean="0">
                <a:solidFill>
                  <a:schemeClr val="accent1">
                    <a:lumMod val="50000"/>
                  </a:schemeClr>
                </a:solidFill>
              </a:rPr>
              <a:t>Sugertis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 priklauso ir nuo medžiagos, kuo ji netolydesnė, tuo labiau įvairių dažnių garsas bus sugeriamas.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Garso </a:t>
            </a:r>
            <a:r>
              <a:rPr lang="lt-LT" dirty="0" err="1" smtClean="0">
                <a:solidFill>
                  <a:schemeClr val="accent1">
                    <a:lumMod val="50000"/>
                  </a:schemeClr>
                </a:solidFill>
              </a:rPr>
              <a:t>sugertis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 priklauso nuo atstumo iki garso šaltinio.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7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Bangos gali apeiti kliūtis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75" y="1825625"/>
            <a:ext cx="81268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3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Bangų difrakcija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Bangų nukrypimas nuo tiesaus kelio, kliūčių aplenkimas vadinamas bangų </a:t>
            </a:r>
            <a:r>
              <a:rPr lang="lt-LT" b="1" dirty="0" smtClean="0"/>
              <a:t>difrakcija</a:t>
            </a:r>
            <a:endParaRPr lang="en-US" b="1" dirty="0"/>
          </a:p>
        </p:txBody>
      </p:sp>
      <p:pic>
        <p:nvPicPr>
          <p:cNvPr id="2050" name="Picture 2" descr="Paveikslė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9" y="3627750"/>
            <a:ext cx="3651394" cy="182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222" y="3338990"/>
            <a:ext cx="2521526" cy="2356721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176" y="2397657"/>
            <a:ext cx="2627023" cy="3911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267" y="2981849"/>
            <a:ext cx="415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6"/>
              </a:rPr>
              <a:t>https://</a:t>
            </a:r>
            <a:r>
              <a:rPr lang="lt-LT" dirty="0" smtClean="0">
                <a:hlinkClick r:id="rId6"/>
              </a:rPr>
              <a:t>upload.wikimedia.org/wikipedia/commons/1/1c/Wave-diffraction-2.gif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7" name="Rectangle 6"/>
          <p:cNvSpPr/>
          <p:nvPr/>
        </p:nvSpPr>
        <p:spPr>
          <a:xfrm>
            <a:off x="669010" y="55855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hlinkClick r:id="rId7"/>
              </a:rPr>
              <a:t>https://</a:t>
            </a:r>
            <a:r>
              <a:rPr lang="lt-LT" dirty="0" smtClean="0">
                <a:hlinkClick r:id="rId7"/>
              </a:rPr>
              <a:t>upload.wikimedia.org/wikipedia/commons/e/e4/Wavelength%3Dslitwidthblue3D.gif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4402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Bangų difrakcija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5121"/>
            <a:ext cx="10515600" cy="347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41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www.youtube.com/watch?v=BH0NfVUTWG4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70" y="1825625"/>
            <a:ext cx="778406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04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14EF2247-FBF3-4D70-85B5-360C91871FCA}"/>
</file>

<file path=customXml/itemProps2.xml><?xml version="1.0" encoding="utf-8"?>
<ds:datastoreItem xmlns:ds="http://schemas.openxmlformats.org/officeDocument/2006/customXml" ds:itemID="{0FC621AF-BCC2-4E03-9862-315052438872}"/>
</file>

<file path=customXml/itemProps3.xml><?xml version="1.0" encoding="utf-8"?>
<ds:datastoreItem xmlns:ds="http://schemas.openxmlformats.org/officeDocument/2006/customXml" ds:itemID="{12BF31EB-0FAE-4AC1-8D63-24CD9ACC2856}"/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503</Words>
  <Application>Microsoft Office PowerPoint</Application>
  <PresentationFormat>Custom</PresentationFormat>
  <Paragraphs>70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Bangų sugertis ir užlinkimas už kliūties IV gimn. klasė</vt:lpstr>
      <vt:lpstr>Bangų sugertis</vt:lpstr>
      <vt:lpstr>Garso bangų sugerties tyrimas</vt:lpstr>
      <vt:lpstr>Bangos atspindys pralaidumas ir sugertis </vt:lpstr>
      <vt:lpstr>Garso bangos atspindys, pralaidumas ir sugertis </vt:lpstr>
      <vt:lpstr>Bangos gali apeiti kliūtis</vt:lpstr>
      <vt:lpstr>Bangų difrakcija</vt:lpstr>
      <vt:lpstr>Bangų difrakcija</vt:lpstr>
      <vt:lpstr>www.youtube.com/watch?v=BH0NfVUTWG4 </vt:lpstr>
      <vt:lpstr>Pasitikriname</vt:lpstr>
      <vt:lpstr>Bangų difrakcija</vt:lpstr>
      <vt:lpstr>Plokščioji banga pasiekia užtvarą.  a) Ką vaizduoja raudonoji rodyklė paveiksle? b) Ar vyksta bangų difrakcija? Kodėl? c) Pasiūlykite du būdus, kad difrakcija šios bangos būtų labiau stebima.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Graziene</dc:creator>
  <cp:lastModifiedBy>Windows User</cp:lastModifiedBy>
  <cp:revision>44</cp:revision>
  <dcterms:created xsi:type="dcterms:W3CDTF">2024-07-09T06:34:31Z</dcterms:created>
  <dcterms:modified xsi:type="dcterms:W3CDTF">2024-09-03T16:53:42Z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