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76" r:id="rId4"/>
    <p:sldId id="262" r:id="rId5"/>
    <p:sldId id="264" r:id="rId6"/>
    <p:sldId id="265" r:id="rId7"/>
    <p:sldId id="274" r:id="rId8"/>
    <p:sldId id="266" r:id="rId9"/>
    <p:sldId id="277" r:id="rId10"/>
    <p:sldId id="275" r:id="rId11"/>
    <p:sldId id="270" r:id="rId12"/>
    <p:sldId id="271" r:id="rId13"/>
    <p:sldId id="269" r:id="rId14"/>
    <p:sldId id="273" r:id="rId15"/>
    <p:sldId id="280" r:id="rId16"/>
    <p:sldId id="27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197" autoAdjust="0"/>
  </p:normalViewPr>
  <p:slideViewPr>
    <p:cSldViewPr snapToGrid="0">
      <p:cViewPr>
        <p:scale>
          <a:sx n="104" d="100"/>
          <a:sy n="104" d="100"/>
        </p:scale>
        <p:origin x="-79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2024-09-04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www.vle.lt/straipsnis/bangu-poliarizacija/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www.vle.lt/straipsnis/bangu-poliarizacija/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73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https://www.sciencefacts.net/wp-content/uploads/2020/04/Polarization-of-Light.jpg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954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http://hyperphysics.phy-astr.gsu.edu/hbase/phyopt/polclas.html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169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Esant galimybei, filmą pakeisti realiu bandymu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344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https://alexdoesphysics.blogspot.com/2018/11/mathematical-description-of-polarization.html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64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Atsakymas – paaiškinimas:</a:t>
            </a:r>
          </a:p>
          <a:p>
            <a:r>
              <a:rPr lang="lt-LT" dirty="0" smtClean="0"/>
              <a:t>https://xmdemo.wordpress.com/2014/10/08/053-polarisation-three-polarizers/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90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Esant galimybei, filmą pakeisti realiu bandymu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230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Esant galimybei, filmą pakeisti realiu bandymu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95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m9MG3skMY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mcBW6jQ90s&amp;t=75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qgbcib3X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mRpVMDw_SY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_kOKYXeak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" y="2314412"/>
            <a:ext cx="11333285" cy="1763812"/>
          </a:xfrm>
        </p:spPr>
        <p:txBody>
          <a:bodyPr>
            <a:normAutofit fontScale="90000"/>
          </a:bodyPr>
          <a:lstStyle/>
          <a:p>
            <a: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  <a:t>Bangų poliarizacija. Malių 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>dėsnis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IV gimn. </a:t>
            </a: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</a:t>
            </a: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lt-LT" sz="3600" dirty="0" smtClean="0">
                <a:solidFill>
                  <a:schemeClr val="accent1">
                    <a:lumMod val="50000"/>
                  </a:schemeClr>
                </a:solidFill>
              </a:rPr>
              <a:t>Apibūdinami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ir grafiškai vaizduojami naudojant bangos frontą ir spindulį bangų [...] poliarizacija, [...].Apibūdinama poliarizacija, aiškinamasi, kokie galimi poliarizacijos metodai, lyginami ir grafiškai vaizduojami svyravimai poliarizuotoje ir nepoliarizuotoje bangoje. Atliekami ar naudojant kompiuterines simuliacijas stebimi mechaninių ir elektromagnetinių bangų poliarizacijos ir sudėtis eksperimentai.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Eksperimentuojama su </a:t>
            </a:r>
            <a:r>
              <a:rPr lang="lt-LT" sz="3200" dirty="0" smtClean="0"/>
              <a:t>trimis </a:t>
            </a:r>
            <a:r>
              <a:rPr lang="lt-LT" sz="3200" dirty="0"/>
              <a:t>poliaroidais</a:t>
            </a:r>
            <a:r>
              <a:rPr lang="lt-LT" sz="3200" dirty="0" smtClean="0">
                <a:hlinkClick r:id="rId3"/>
              </a:rPr>
              <a:t/>
            </a:r>
            <a:br>
              <a:rPr lang="lt-LT" sz="3200" dirty="0" smtClean="0">
                <a:hlinkClick r:id="rId3"/>
              </a:rPr>
            </a:br>
            <a:r>
              <a:rPr lang="lt-LT" sz="3200" dirty="0" smtClean="0">
                <a:hlinkClick r:id="rId3"/>
              </a:rPr>
              <a:t>www.youtube.com/watch?v=1m9MG3skMYo</a:t>
            </a:r>
            <a:r>
              <a:rPr lang="lt-LT" sz="3200" dirty="0" smtClean="0"/>
              <a:t> </a:t>
            </a:r>
            <a:endParaRPr lang="lt-LT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0" y="1889633"/>
            <a:ext cx="763890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366760" y="2157984"/>
            <a:ext cx="3429000" cy="1380744"/>
          </a:xfrm>
          <a:prstGeom prst="wedgeRoundRectCallout">
            <a:avLst>
              <a:gd name="adj1" fmla="val -160033"/>
              <a:gd name="adj2" fmla="val 4793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dirty="0">
                <a:solidFill>
                  <a:schemeClr val="accent1">
                    <a:lumMod val="50000"/>
                  </a:schemeClr>
                </a:solidFill>
              </a:rPr>
              <a:t>Kodėl taip nutiko?</a:t>
            </a:r>
          </a:p>
          <a:p>
            <a:pPr algn="ctr"/>
            <a:endParaRPr lang="lt-L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9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Atspindžio poliarizacija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Kai šviesą iš dalies atspindi skaidri aplinka, pavyzdžiui, stiklo </a:t>
            </a:r>
            <a:r>
              <a:rPr lang="lt-LT" dirty="0" smtClean="0"/>
              <a:t>plokštelė</a:t>
            </a:r>
            <a:r>
              <a:rPr lang="lt-LT" dirty="0"/>
              <a:t>, tai ir atspindėta, ir lūžusioji šviesos dalis yra iš dalies poliarizuota </a:t>
            </a:r>
          </a:p>
          <a:p>
            <a:r>
              <a:rPr lang="lt-LT" b="1" dirty="0" smtClean="0"/>
              <a:t>Kai </a:t>
            </a:r>
            <a:r>
              <a:rPr lang="lt-LT" b="1" dirty="0"/>
              <a:t>tarp atspindėtos ir lūžusios šviesos yra status kampas, </a:t>
            </a:r>
            <a:r>
              <a:rPr lang="lt-LT" b="1" dirty="0" smtClean="0"/>
              <a:t>visa </a:t>
            </a:r>
            <a:r>
              <a:rPr lang="lt-LT" b="1" dirty="0"/>
              <a:t>atsispindėjusi šviesa yra poliarizuota</a:t>
            </a:r>
            <a:r>
              <a:rPr lang="lt-LT" b="1" dirty="0" smtClean="0"/>
              <a:t>.</a:t>
            </a:r>
          </a:p>
          <a:p>
            <a:r>
              <a:rPr lang="lt-LT" dirty="0" smtClean="0"/>
              <a:t>Tai </a:t>
            </a:r>
            <a:r>
              <a:rPr lang="lt-LT" dirty="0"/>
              <a:t>vyksta tuomet, kai </a:t>
            </a:r>
            <a:r>
              <a:rPr lang="lt-LT" dirty="0" smtClean="0"/>
              <a:t>kritimo </a:t>
            </a:r>
            <a:r>
              <a:rPr lang="lt-LT" dirty="0"/>
              <a:t>kampas yra lygus </a:t>
            </a:r>
            <a:r>
              <a:rPr lang="lt-LT" b="1" dirty="0"/>
              <a:t>Briusterio (Brewster) kampui </a:t>
            </a:r>
            <a:r>
              <a:rPr lang="el-GR" b="1" dirty="0" smtClean="0">
                <a:latin typeface="Arial"/>
                <a:cs typeface="Arial"/>
              </a:rPr>
              <a:t>β</a:t>
            </a:r>
            <a:r>
              <a:rPr lang="lt-LT" b="1" dirty="0" smtClean="0"/>
              <a:t>, </a:t>
            </a:r>
            <a:r>
              <a:rPr lang="lt-LT" b="1" dirty="0"/>
              <a:t>kur tg </a:t>
            </a:r>
            <a:r>
              <a:rPr lang="el-GR" b="1" dirty="0" smtClean="0">
                <a:latin typeface="Arial"/>
                <a:cs typeface="Arial"/>
              </a:rPr>
              <a:t>β</a:t>
            </a:r>
            <a:r>
              <a:rPr lang="lt-LT" b="1" dirty="0" smtClean="0"/>
              <a:t> </a:t>
            </a:r>
            <a:r>
              <a:rPr lang="lt-LT" b="1" dirty="0"/>
              <a:t>= n,</a:t>
            </a:r>
            <a:r>
              <a:rPr lang="lt-LT" dirty="0"/>
              <a:t> </a:t>
            </a:r>
            <a:r>
              <a:rPr lang="lt-LT" dirty="0" smtClean="0"/>
              <a:t>t</a:t>
            </a:r>
            <a:r>
              <a:rPr lang="lt-LT" dirty="0"/>
              <a:t>. y. atspindinčios terpės lūžio rodikliui. </a:t>
            </a:r>
          </a:p>
        </p:txBody>
      </p:sp>
    </p:spTree>
    <p:extLst>
      <p:ext uri="{BB962C8B-B14F-4D97-AF65-F5344CB8AC3E}">
        <p14:creationId xmlns:p14="http://schemas.microsoft.com/office/powerpoint/2010/main" val="25921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Atspindžio poliarizacija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47" y="1825625"/>
            <a:ext cx="809290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0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Atspindžio poliarizacija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2" y="1825625"/>
            <a:ext cx="769073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3760" y="6280142"/>
            <a:ext cx="502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hlinkClick r:id="rId4"/>
              </a:rPr>
              <a:t>www.youtube.com/watch?v=cmcBW6jQ90s&amp;t=75s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99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419989"/>
            <a:ext cx="7662672" cy="132556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Eksperimentuojama </a:t>
            </a:r>
            <a:r>
              <a:rPr lang="lt-LT" dirty="0"/>
              <a:t>su poliarizuotų stiklų </a:t>
            </a:r>
            <a:r>
              <a:rPr lang="lt-LT" dirty="0" smtClean="0"/>
              <a:t>akiniais: </a:t>
            </a:r>
            <a:r>
              <a:rPr lang="lt-LT" sz="3600" dirty="0" smtClean="0">
                <a:hlinkClick r:id="rId3"/>
              </a:rPr>
              <a:t>www.youtube.com/watch?v=ZHqgbcib3Xw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24" y="2026793"/>
            <a:ext cx="534661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3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Maliu dėsnis</a:t>
            </a:r>
            <a:endParaRPr lang="lt-L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Iš analizatoriaus išėjusios šviesos intensyvumas </a:t>
                </a:r>
                <a:r>
                  <a:rPr lang="lt-LT" i="1" dirty="0" smtClean="0"/>
                  <a:t>I</a:t>
                </a:r>
                <a:r>
                  <a:rPr lang="lt-LT" dirty="0" smtClean="0"/>
                  <a:t> lygus į analizatorių įėjusios poliarizuotosios šviesos intensyvumui </a:t>
                </a:r>
                <a:r>
                  <a:rPr lang="lt-LT" i="1" dirty="0" smtClean="0"/>
                  <a:t>I</a:t>
                </a:r>
                <a:r>
                  <a:rPr lang="lt-LT" i="1" baseline="-25000" dirty="0" smtClean="0"/>
                  <a:t>0</a:t>
                </a:r>
                <a:r>
                  <a:rPr lang="lt-LT" dirty="0" smtClean="0"/>
                  <a:t>, padaugintam iš kampo tarp poliatizatoriaus ir analizatoriaus poliarizacijos plokštumų kosinuso kvadrato:</a:t>
                </a:r>
              </a:p>
              <a:p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𝐼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lt-L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lt-LT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func>
                  </m:oMath>
                </a14:m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4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Maliu dėsnis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5" y="1418095"/>
            <a:ext cx="5474589" cy="46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464" y="19933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i="1" dirty="0" smtClean="0"/>
              <a:t>I/I</a:t>
            </a:r>
            <a:r>
              <a:rPr lang="lt-LT" sz="2400" b="1" i="1" baseline="-25000" dirty="0" smtClean="0"/>
              <a:t>0</a:t>
            </a:r>
            <a:endParaRPr lang="lt-LT" sz="2400" b="1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699248" y="5202936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Georgia"/>
              </a:rPr>
              <a:t>φ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40775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5104" cy="1325563"/>
          </a:xfrm>
        </p:spPr>
        <p:txBody>
          <a:bodyPr>
            <a:normAutofit fontScale="90000"/>
          </a:bodyPr>
          <a:lstStyle/>
          <a:p>
            <a:r>
              <a:rPr lang="lt-LT" dirty="0"/>
              <a:t>Plačiau: </a:t>
            </a:r>
            <a:r>
              <a:rPr lang="lt-LT" dirty="0" smtClean="0">
                <a:hlinkClick r:id="rId2"/>
              </a:rPr>
              <a:t>www.youtube.com/watch?v=mRpVMDw_SYs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90" y="1825625"/>
            <a:ext cx="775461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8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Bangų poliarizacija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670177"/>
            <a:ext cx="10515600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Terpės </a:t>
            </a:r>
            <a:r>
              <a:rPr lang="lt-LT" dirty="0"/>
              <a:t>dalelių poslinkių ir greičių tampriojoje bangoje arba elektrinių ar magnetinių laukų stiprių elektromagnetinėje bangoje ašinės simetrijos sutrikdymas bangos sklidimo krypties atžvilgiu</a:t>
            </a:r>
            <a:r>
              <a:rPr lang="lt-LT" dirty="0" smtClean="0"/>
              <a:t>.</a:t>
            </a:r>
          </a:p>
          <a:p>
            <a:r>
              <a:rPr lang="lt-LT" dirty="0" smtClean="0"/>
              <a:t>Apibūdina </a:t>
            </a:r>
            <a:r>
              <a:rPr lang="lt-LT" dirty="0"/>
              <a:t>vektorinio bangų lauko erdvinį kryptingumą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Poliarizuotis </a:t>
            </a:r>
            <a:r>
              <a:rPr lang="lt-LT" dirty="0"/>
              <a:t>gali tik skersinės bangos</a:t>
            </a:r>
            <a:r>
              <a:rPr lang="lt-LT" dirty="0" smtClean="0"/>
              <a:t>.</a:t>
            </a:r>
          </a:p>
          <a:p>
            <a:r>
              <a:rPr lang="lt-LT" dirty="0" smtClean="0"/>
              <a:t>Jei</a:t>
            </a:r>
            <a:r>
              <a:rPr lang="lt-LT" dirty="0"/>
              <a:t>, </a:t>
            </a:r>
            <a:r>
              <a:rPr lang="lt-LT" dirty="0" smtClean="0"/>
              <a:t>pavyzdžiui, </a:t>
            </a:r>
            <a:r>
              <a:rPr lang="lt-LT" dirty="0"/>
              <a:t>elektromagnetinės bangos elektrinių ir magnetinių laukų vektoriai E ir H visą laiką kinta kuria nors viena kryptimi, tai banga yra tiesiai poliarizuota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8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98208" cy="1325563"/>
          </a:xfrm>
        </p:spPr>
        <p:txBody>
          <a:bodyPr>
            <a:noAutofit/>
          </a:bodyPr>
          <a:lstStyle/>
          <a:p>
            <a:r>
              <a:rPr lang="lt-LT" sz="2800" dirty="0"/>
              <a:t>Poliarizacija: schemose </a:t>
            </a:r>
            <a:r>
              <a:rPr lang="lt-LT" sz="2800" dirty="0" smtClean="0"/>
              <a:t>pavaizduota </a:t>
            </a:r>
            <a:r>
              <a:rPr lang="lt-LT" sz="2800" dirty="0"/>
              <a:t>elektromagnetinės bangos </a:t>
            </a:r>
            <a:r>
              <a:rPr lang="lt-LT" sz="2800" dirty="0" smtClean="0"/>
              <a:t>elektrinė </a:t>
            </a:r>
            <a:r>
              <a:rPr lang="lt-LT" sz="2800" dirty="0"/>
              <a:t>dedamoji „iš galo", bangos </a:t>
            </a:r>
            <a:r>
              <a:rPr lang="lt-LT" sz="2800" dirty="0" smtClean="0"/>
              <a:t>sklidimo </a:t>
            </a:r>
            <a:r>
              <a:rPr lang="lt-LT" sz="2800" dirty="0"/>
              <a:t>kryptimi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3" y="2090801"/>
            <a:ext cx="31728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5752" y="145786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Elektromagnetinės bangos yra skersinės: abi elektrinė ir magnetinė dedamosios svyruoja statmenai bangos sklidimo 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krypčiai.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Iš įprasto 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šviesos šaltinio sklindančiame bangų pluošte yra visų įmanomų 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krypčių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, statmenų bangos sklidimo krypčiai, svyravimų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Jei 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elektrinis 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laukas 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svyruoja vienoje plokštumoje, tuomet sakoma, kad bangos yra 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</a:rPr>
              <a:t>poliarizuotos </a:t>
            </a:r>
            <a:r>
              <a:rPr lang="lt-LT" sz="2800" dirty="0">
                <a:solidFill>
                  <a:schemeClr val="accent1">
                    <a:lumMod val="50000"/>
                  </a:schemeClr>
                </a:solidFill>
              </a:rPr>
              <a:t>arba, tiksliau, plokščiai poliarizuotos. </a:t>
            </a:r>
          </a:p>
        </p:txBody>
      </p:sp>
    </p:spTree>
    <p:extLst>
      <p:ext uri="{BB962C8B-B14F-4D97-AF65-F5344CB8AC3E}">
        <p14:creationId xmlns:p14="http://schemas.microsoft.com/office/powerpoint/2010/main" val="3562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Bangų poliarizacija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504" y="1670177"/>
            <a:ext cx="10515600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Be tiesinės poliarizacijos, </a:t>
            </a:r>
            <a:r>
              <a:rPr lang="lt-LT" dirty="0"/>
              <a:t>yra elipsinė, apskritiminė bangų poliarizacija (vektoriaus E ir H galai brėžia elipsę ar apskritimą</a:t>
            </a:r>
            <a:r>
              <a:rPr lang="lt-LT" dirty="0" smtClean="0"/>
              <a:t>).</a:t>
            </a:r>
          </a:p>
          <a:p>
            <a:r>
              <a:rPr lang="lt-LT" dirty="0" smtClean="0"/>
              <a:t>Bangų </a:t>
            </a:r>
            <a:r>
              <a:rPr lang="lt-LT" dirty="0"/>
              <a:t>poliarizacija gali kilti dėl bangas skleidžiančio šaltinio savybių (pvz., asimetriškumo), atsirasti bangoms sklindant anizotropinėje terpėje ar joms atsispindint bei lūžtant 2 skirtingų terpių riboje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Anizotropinėse </a:t>
            </a:r>
            <a:r>
              <a:rPr lang="lt-LT" dirty="0"/>
              <a:t>terpėse skirtingos poliarizacijos bangų sklidimo greičiai nevienodi.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9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Šviesos tiesinė poliarizacija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89" y="1408176"/>
            <a:ext cx="6946084" cy="504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Tiesinė, apskritiminė, elipsinė bangų poliarizacijos 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33" y="1853057"/>
            <a:ext cx="845637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8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Eksperimentuojama su dviem poliaroidais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>
                <a:hlinkClick r:id="rId3"/>
              </a:rPr>
              <a:t>www.youtube.com/watch?v=O_kOKYXeaks</a:t>
            </a:r>
            <a:r>
              <a:rPr lang="lt-LT" sz="3200" dirty="0" smtClean="0"/>
              <a:t> </a:t>
            </a:r>
            <a:endParaRPr lang="lt-LT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2" y="1825625"/>
            <a:ext cx="769073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Eksperimentuojama su dviem poliaroidais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1" y="1880489"/>
            <a:ext cx="491022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77256" y="1405926"/>
            <a:ext cx="6419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Optinė sitema, skirta švietai tiesiai poliarizuoti, vadinama polirizatoriumi. Paprasčiausia poliarizatorius yra iš turmalino kristalo išpjauta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plokštelė.</a:t>
            </a:r>
            <a:endParaRPr lang="lt-L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Turmalino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kristalas turi savybę gerai praleisti tik vienos krypties vektoriaus E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virpesius. Pro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tokią plokštelę praėjusi šviesa yra tiesiai poliarizuota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Jei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įį poliarizatorių krinta natūrali šviesa, tai, poliarizatorių sukant apie šviesos sklidimo kryptį, tiesiai poliarizuotos šviesos intensyvumas nekinta,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kinta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vektoriaus E virpesių kryptis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Tokios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šviesos kelyje pastatykime antrąją turmalino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plokštelę,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vadinamą analizatoriumi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Sukant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analizatorių, pro jį praėjusios šviesos intensyvumas kinta : šviesa po jį visai nepraeina, kai plokštelių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praleidžiamų </a:t>
            </a:r>
            <a:r>
              <a:rPr lang="lt-LT" sz="2000" dirty="0">
                <a:solidFill>
                  <a:schemeClr val="accent1">
                    <a:lumMod val="50000"/>
                  </a:schemeClr>
                </a:solidFill>
              </a:rPr>
              <a:t>šviesos virpesių kryptys yra statmenos – analizatorius sukryžiuotas su polizatoriumi.</a:t>
            </a:r>
          </a:p>
        </p:txBody>
      </p:sp>
    </p:spTree>
    <p:extLst>
      <p:ext uri="{BB962C8B-B14F-4D97-AF65-F5344CB8AC3E}">
        <p14:creationId xmlns:p14="http://schemas.microsoft.com/office/powerpoint/2010/main" val="247808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3776" cy="1509395"/>
          </a:xfrm>
        </p:spPr>
        <p:txBody>
          <a:bodyPr>
            <a:normAutofit fontScale="90000"/>
          </a:bodyPr>
          <a:lstStyle/>
          <a:p>
            <a:r>
              <a:rPr lang="lt-LT" dirty="0"/>
              <a:t>Poliarizacinė plokštelė praleidžia tik tokias šviesos bangas, </a:t>
            </a:r>
            <a:r>
              <a:rPr lang="lt-LT" dirty="0" smtClean="0"/>
              <a:t>kurių </a:t>
            </a:r>
            <a:r>
              <a:rPr lang="lt-LT" dirty="0"/>
              <a:t>elektrinis laukas virpa viena kryptimi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51" y="2054225"/>
            <a:ext cx="951601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1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AD3EAD7E-076E-49AE-97DA-DC0388587513}"/>
</file>

<file path=customXml/itemProps2.xml><?xml version="1.0" encoding="utf-8"?>
<ds:datastoreItem xmlns:ds="http://schemas.openxmlformats.org/officeDocument/2006/customXml" ds:itemID="{A927DFD6-DF10-4993-955F-D6E8073B264E}"/>
</file>

<file path=customXml/itemProps3.xml><?xml version="1.0" encoding="utf-8"?>
<ds:datastoreItem xmlns:ds="http://schemas.openxmlformats.org/officeDocument/2006/customXml" ds:itemID="{FD33C908-5111-49A7-BCF1-8F4CDA1D5CBE}"/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592</Words>
  <Application>Microsoft Office PowerPoint</Application>
  <PresentationFormat>Custom</PresentationFormat>
  <Paragraphs>61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Bangų poliarizacija. Malių dėsnis IV gimn. klasė</vt:lpstr>
      <vt:lpstr>Bangų poliarizacija</vt:lpstr>
      <vt:lpstr>Poliarizacija: schemose pavaizduota elektromagnetinės bangos elektrinė dedamoji „iš galo", bangos sklidimo kryptimi </vt:lpstr>
      <vt:lpstr>Bangų poliarizacija</vt:lpstr>
      <vt:lpstr>Šviesos tiesinė poliarizacija</vt:lpstr>
      <vt:lpstr>Tiesinė, apskritiminė, elipsinė bangų poliarizacijos </vt:lpstr>
      <vt:lpstr>Eksperimentuojama su dviem poliaroidais www.youtube.com/watch?v=O_kOKYXeaks </vt:lpstr>
      <vt:lpstr>Eksperimentuojama su dviem poliaroidais</vt:lpstr>
      <vt:lpstr>Poliarizacinė plokštelė praleidžia tik tokias šviesos bangas, kurių elektrinis laukas virpa viena kryptimi </vt:lpstr>
      <vt:lpstr>Eksperimentuojama su trimis poliaroidais www.youtube.com/watch?v=1m9MG3skMYo </vt:lpstr>
      <vt:lpstr>Atspindžio poliarizacija </vt:lpstr>
      <vt:lpstr>Atspindžio poliarizacija </vt:lpstr>
      <vt:lpstr>Atspindžio poliarizacija </vt:lpstr>
      <vt:lpstr>Eksperimentuojama su poliarizuotų stiklų akiniais: www.youtube.com/watch?v=ZHqgbcib3Xw </vt:lpstr>
      <vt:lpstr>Maliu dėsnis</vt:lpstr>
      <vt:lpstr>Maliu dėsnis</vt:lpstr>
      <vt:lpstr>Plačiau: www.youtube.com/watch?v=mRpVMDw_SYs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LFMA veiklos 2019 – 2021 metų ataskaita</dc:title>
  <dc:creator>Admin</dc:creator>
  <cp:lastModifiedBy>Windows User</cp:lastModifiedBy>
  <cp:revision>39</cp:revision>
  <dcterms:created xsi:type="dcterms:W3CDTF">2023-01-17T13:03:39Z</dcterms:created>
  <dcterms:modified xsi:type="dcterms:W3CDTF">2024-09-06T05:33:45Z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