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77" r:id="rId2"/>
    <p:sldId id="260" r:id="rId3"/>
    <p:sldId id="268" r:id="rId4"/>
    <p:sldId id="269" r:id="rId5"/>
    <p:sldId id="259" r:id="rId6"/>
    <p:sldId id="261" r:id="rId7"/>
    <p:sldId id="262" r:id="rId8"/>
    <p:sldId id="263" r:id="rId9"/>
    <p:sldId id="278" r:id="rId10"/>
    <p:sldId id="271" r:id="rId11"/>
    <p:sldId id="285" r:id="rId12"/>
    <p:sldId id="286" r:id="rId13"/>
    <p:sldId id="264" r:id="rId14"/>
    <p:sldId id="282" r:id="rId15"/>
    <p:sldId id="265" r:id="rId16"/>
    <p:sldId id="266" r:id="rId17"/>
    <p:sldId id="281" r:id="rId18"/>
    <p:sldId id="283" r:id="rId19"/>
    <p:sldId id="284" r:id="rId20"/>
    <p:sldId id="273"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06" autoAdjust="0"/>
  </p:normalViewPr>
  <p:slideViewPr>
    <p:cSldViewPr snapToGrid="0">
      <p:cViewPr>
        <p:scale>
          <a:sx n="121" d="100"/>
          <a:sy n="121" d="100"/>
        </p:scale>
        <p:origin x="-120" y="-45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6E7C8A-EF5F-49C2-B315-430F9BDDBB52}" type="datetimeFigureOut">
              <a:rPr lang="en-US" smtClean="0"/>
              <a:t>9/3/2024</a:t>
            </a:fld>
            <a:endParaRPr lang="en-US"/>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C6CA1-3D1A-435C-A5CD-3F719F729C17}" type="slidenum">
              <a:rPr lang="en-US" smtClean="0"/>
              <a:t>‹#›</a:t>
            </a:fld>
            <a:endParaRPr lang="en-US"/>
          </a:p>
        </p:txBody>
      </p:sp>
    </p:spTree>
    <p:extLst>
      <p:ext uri="{BB962C8B-B14F-4D97-AF65-F5344CB8AC3E}">
        <p14:creationId xmlns:p14="http://schemas.microsoft.com/office/powerpoint/2010/main" val="1792502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kern="1200" dirty="0" err="1" smtClean="0">
                <a:solidFill>
                  <a:schemeClr val="tx1"/>
                </a:solidFill>
                <a:effectLst/>
                <a:latin typeface="+mn-lt"/>
                <a:ea typeface="+mn-ea"/>
                <a:cs typeface="+mn-cs"/>
              </a:rPr>
              <a:t>Pečiuliauskienė</a:t>
            </a:r>
            <a:r>
              <a:rPr lang="lt-LT" sz="1200" kern="1200" dirty="0" smtClean="0">
                <a:solidFill>
                  <a:schemeClr val="tx1"/>
                </a:solidFill>
                <a:effectLst/>
                <a:latin typeface="+mn-lt"/>
                <a:ea typeface="+mn-ea"/>
                <a:cs typeface="+mn-cs"/>
              </a:rPr>
              <a:t> Palmira. Fizika. Svyravimai ir bangos. XI–XII kl. UAB „Šviesa“, 2014. (p. 25)</a:t>
            </a:r>
            <a:endParaRPr lang="en-US" dirty="0"/>
          </a:p>
        </p:txBody>
      </p:sp>
      <p:sp>
        <p:nvSpPr>
          <p:cNvPr id="4" name="Skaidrės numerio vietos rezervavimo ženklas 3"/>
          <p:cNvSpPr>
            <a:spLocks noGrp="1"/>
          </p:cNvSpPr>
          <p:nvPr>
            <p:ph type="sldNum" sz="quarter" idx="10"/>
          </p:nvPr>
        </p:nvSpPr>
        <p:spPr/>
        <p:txBody>
          <a:bodyPr/>
          <a:lstStyle/>
          <a:p>
            <a:fld id="{E99C6CA1-3D1A-435C-A5CD-3F719F729C17}" type="slidenum">
              <a:rPr lang="en-US" smtClean="0"/>
              <a:t>2</a:t>
            </a:fld>
            <a:endParaRPr lang="en-US"/>
          </a:p>
        </p:txBody>
      </p:sp>
    </p:spTree>
    <p:extLst>
      <p:ext uri="{BB962C8B-B14F-4D97-AF65-F5344CB8AC3E}">
        <p14:creationId xmlns:p14="http://schemas.microsoft.com/office/powerpoint/2010/main" val="3656444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smtClean="0"/>
              <a:t>https://www.labxchange.org/library/pathway/lx-pathway:49e757d9-74bc-4536-8967-67375402e05f/items/lb:LabXchange:2260e6e1-e241-3a41-8ea5-3d174d969b38:html:1/58803?source=%2Flibrary%2Fclusters%2Flx-cluster%3AAPBio</a:t>
            </a:r>
            <a:endParaRPr lang="lt-LT" dirty="0" smtClean="0"/>
          </a:p>
          <a:p>
            <a:r>
              <a:rPr lang="en-US" dirty="0" smtClean="0"/>
              <a:t>https://www.wikiwand.com/en/Huygens%E2%80%93Fresnel_principle</a:t>
            </a:r>
            <a:endParaRPr lang="lt-LT" dirty="0" smtClean="0"/>
          </a:p>
          <a:p>
            <a:endParaRPr lang="en-US" dirty="0"/>
          </a:p>
        </p:txBody>
      </p:sp>
      <p:sp>
        <p:nvSpPr>
          <p:cNvPr id="4" name="Skaidrės numerio vietos rezervavimo ženklas 3"/>
          <p:cNvSpPr>
            <a:spLocks noGrp="1"/>
          </p:cNvSpPr>
          <p:nvPr>
            <p:ph type="sldNum" sz="quarter" idx="10"/>
          </p:nvPr>
        </p:nvSpPr>
        <p:spPr/>
        <p:txBody>
          <a:bodyPr/>
          <a:lstStyle/>
          <a:p>
            <a:fld id="{E99C6CA1-3D1A-435C-A5CD-3F719F729C17}" type="slidenum">
              <a:rPr lang="en-US" smtClean="0"/>
              <a:t>15</a:t>
            </a:fld>
            <a:endParaRPr lang="en-US"/>
          </a:p>
        </p:txBody>
      </p:sp>
    </p:spTree>
    <p:extLst>
      <p:ext uri="{BB962C8B-B14F-4D97-AF65-F5344CB8AC3E}">
        <p14:creationId xmlns:p14="http://schemas.microsoft.com/office/powerpoint/2010/main" val="3742996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b="0" i="0" kern="1200" dirty="0" err="1" smtClean="0">
                <a:solidFill>
                  <a:schemeClr val="tx1"/>
                </a:solidFill>
                <a:effectLst/>
                <a:latin typeface="+mn-lt"/>
                <a:ea typeface="+mn-ea"/>
                <a:cs typeface="+mn-cs"/>
              </a:rPr>
              <a:t>Snello</a:t>
            </a:r>
            <a:r>
              <a:rPr lang="lt-LT" sz="1200" b="0" i="0" kern="1200" dirty="0" smtClean="0">
                <a:solidFill>
                  <a:schemeClr val="tx1"/>
                </a:solidFill>
                <a:effectLst/>
                <a:latin typeface="+mn-lt"/>
                <a:ea typeface="+mn-ea"/>
                <a:cs typeface="+mn-cs"/>
              </a:rPr>
              <a:t> dėsnis</a:t>
            </a:r>
          </a:p>
          <a:p>
            <a:r>
              <a:rPr lang="en-US" sz="1200" b="0" i="0" kern="1200" dirty="0" smtClean="0">
                <a:solidFill>
                  <a:schemeClr val="tx1"/>
                </a:solidFill>
                <a:effectLst/>
                <a:latin typeface="+mn-lt"/>
                <a:ea typeface="+mn-ea"/>
                <a:cs typeface="+mn-cs"/>
              </a:rPr>
              <a:t>wave refraction is explained by Huygens principle Snell </a:t>
            </a:r>
            <a:r>
              <a:rPr lang="en-US" sz="1200" b="0" i="0" kern="1200" dirty="0" err="1" smtClean="0">
                <a:solidFill>
                  <a:schemeClr val="tx1"/>
                </a:solidFill>
                <a:effectLst/>
                <a:latin typeface="+mn-lt"/>
                <a:ea typeface="+mn-ea"/>
                <a:cs typeface="+mn-cs"/>
              </a:rPr>
              <a:t>formules</a:t>
            </a:r>
            <a:endParaRPr lang="lt-LT" sz="1200" b="0" i="0" kern="1200" dirty="0" smtClean="0">
              <a:solidFill>
                <a:schemeClr val="tx1"/>
              </a:solidFill>
              <a:effectLst/>
              <a:latin typeface="+mn-lt"/>
              <a:ea typeface="+mn-ea"/>
              <a:cs typeface="+mn-cs"/>
            </a:endParaRPr>
          </a:p>
          <a:p>
            <a:endParaRPr lang="en-US" dirty="0"/>
          </a:p>
        </p:txBody>
      </p:sp>
      <p:sp>
        <p:nvSpPr>
          <p:cNvPr id="4" name="Skaidrės numerio vietos rezervavimo ženklas 3"/>
          <p:cNvSpPr>
            <a:spLocks noGrp="1"/>
          </p:cNvSpPr>
          <p:nvPr>
            <p:ph type="sldNum" sz="quarter" idx="10"/>
          </p:nvPr>
        </p:nvSpPr>
        <p:spPr/>
        <p:txBody>
          <a:bodyPr/>
          <a:lstStyle/>
          <a:p>
            <a:fld id="{E99C6CA1-3D1A-435C-A5CD-3F719F729C17}" type="slidenum">
              <a:rPr lang="en-US" smtClean="0"/>
              <a:t>16</a:t>
            </a:fld>
            <a:endParaRPr lang="en-US"/>
          </a:p>
        </p:txBody>
      </p:sp>
    </p:spTree>
    <p:extLst>
      <p:ext uri="{BB962C8B-B14F-4D97-AF65-F5344CB8AC3E}">
        <p14:creationId xmlns:p14="http://schemas.microsoft.com/office/powerpoint/2010/main" val="1323281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smtClean="0"/>
              <a:t>https://revisionworld.com/gcse-revision/physics/waves/types-wave</a:t>
            </a:r>
            <a:endParaRPr lang="lt-LT" dirty="0" smtClean="0"/>
          </a:p>
          <a:p>
            <a:r>
              <a:rPr lang="en-US" dirty="0" smtClean="0"/>
              <a:t>https://www.acs.psu.edu/drussell/Demos/EvanescentWaves/EvanescentWaves.html</a:t>
            </a:r>
            <a:endParaRPr lang="en-US" dirty="0"/>
          </a:p>
        </p:txBody>
      </p:sp>
      <p:sp>
        <p:nvSpPr>
          <p:cNvPr id="4" name="Skaidrės numerio vietos rezervavimo ženklas 3"/>
          <p:cNvSpPr>
            <a:spLocks noGrp="1"/>
          </p:cNvSpPr>
          <p:nvPr>
            <p:ph type="sldNum" sz="quarter" idx="10"/>
          </p:nvPr>
        </p:nvSpPr>
        <p:spPr/>
        <p:txBody>
          <a:bodyPr/>
          <a:lstStyle/>
          <a:p>
            <a:fld id="{E99C6CA1-3D1A-435C-A5CD-3F719F729C17}" type="slidenum">
              <a:rPr lang="en-US" smtClean="0"/>
              <a:t>4</a:t>
            </a:fld>
            <a:endParaRPr lang="en-US"/>
          </a:p>
        </p:txBody>
      </p:sp>
    </p:spTree>
    <p:extLst>
      <p:ext uri="{BB962C8B-B14F-4D97-AF65-F5344CB8AC3E}">
        <p14:creationId xmlns:p14="http://schemas.microsoft.com/office/powerpoint/2010/main" val="2187482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smtClean="0"/>
              <a:t>https://byjus.com/question-answer/what-is-a-wave-front-diagram/</a:t>
            </a:r>
            <a:endParaRPr lang="lt-LT" dirty="0" smtClean="0"/>
          </a:p>
          <a:p>
            <a:r>
              <a:rPr lang="en-US" dirty="0" smtClean="0"/>
              <a:t>https://www.alamy.com/water-drop-falling-into-water-surface-with-ripples-image392291344.html</a:t>
            </a:r>
            <a:endParaRPr lang="lt-LT" dirty="0" smtClean="0"/>
          </a:p>
          <a:p>
            <a:r>
              <a:rPr lang="en-US" dirty="0" smtClean="0"/>
              <a:t>https://www.youtube.com/watch?v=gliLaaeZHwg</a:t>
            </a:r>
            <a:endParaRPr lang="en-US" dirty="0"/>
          </a:p>
        </p:txBody>
      </p:sp>
      <p:sp>
        <p:nvSpPr>
          <p:cNvPr id="4" name="Skaidrės numerio vietos rezervavimo ženklas 3"/>
          <p:cNvSpPr>
            <a:spLocks noGrp="1"/>
          </p:cNvSpPr>
          <p:nvPr>
            <p:ph type="sldNum" sz="quarter" idx="10"/>
          </p:nvPr>
        </p:nvSpPr>
        <p:spPr/>
        <p:txBody>
          <a:bodyPr/>
          <a:lstStyle/>
          <a:p>
            <a:fld id="{E99C6CA1-3D1A-435C-A5CD-3F719F729C17}" type="slidenum">
              <a:rPr lang="en-US" smtClean="0"/>
              <a:t>5</a:t>
            </a:fld>
            <a:endParaRPr lang="en-US"/>
          </a:p>
        </p:txBody>
      </p:sp>
    </p:spTree>
    <p:extLst>
      <p:ext uri="{BB962C8B-B14F-4D97-AF65-F5344CB8AC3E}">
        <p14:creationId xmlns:p14="http://schemas.microsoft.com/office/powerpoint/2010/main" val="1300092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smtClean="0"/>
              <a:t>https://byjus.com/physics/the-huygens-principle-and-the-principle-of-a-wave-front/</a:t>
            </a:r>
            <a:endParaRPr lang="lt-LT" dirty="0" smtClean="0"/>
          </a:p>
        </p:txBody>
      </p:sp>
      <p:sp>
        <p:nvSpPr>
          <p:cNvPr id="4" name="Skaidrės numerio vietos rezervavimo ženklas 3"/>
          <p:cNvSpPr>
            <a:spLocks noGrp="1"/>
          </p:cNvSpPr>
          <p:nvPr>
            <p:ph type="sldNum" sz="quarter" idx="10"/>
          </p:nvPr>
        </p:nvSpPr>
        <p:spPr/>
        <p:txBody>
          <a:bodyPr/>
          <a:lstStyle/>
          <a:p>
            <a:fld id="{E99C6CA1-3D1A-435C-A5CD-3F719F729C17}" type="slidenum">
              <a:rPr lang="en-US" smtClean="0"/>
              <a:t>6</a:t>
            </a:fld>
            <a:endParaRPr lang="en-US"/>
          </a:p>
        </p:txBody>
      </p:sp>
    </p:spTree>
    <p:extLst>
      <p:ext uri="{BB962C8B-B14F-4D97-AF65-F5344CB8AC3E}">
        <p14:creationId xmlns:p14="http://schemas.microsoft.com/office/powerpoint/2010/main" val="2390532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smtClean="0"/>
              <a:t>https://phys.libretexts.org/Courses/University_of_California_Davis/UCD%3A_Physics_7C_-_General_Physics/10%3A_Optics/10.2%3A_Reflection</a:t>
            </a:r>
            <a:endParaRPr lang="lt-LT" dirty="0" smtClean="0"/>
          </a:p>
          <a:p>
            <a:r>
              <a:rPr lang="lt-LT" sz="1200" kern="1200" dirty="0" err="1" smtClean="0">
                <a:solidFill>
                  <a:schemeClr val="tx1"/>
                </a:solidFill>
                <a:effectLst/>
                <a:latin typeface="+mn-lt"/>
                <a:ea typeface="+mn-ea"/>
                <a:cs typeface="+mn-cs"/>
              </a:rPr>
              <a:t>Pečiuliauskienė</a:t>
            </a:r>
            <a:r>
              <a:rPr lang="lt-LT" sz="1200" kern="1200" dirty="0" smtClean="0">
                <a:solidFill>
                  <a:schemeClr val="tx1"/>
                </a:solidFill>
                <a:effectLst/>
                <a:latin typeface="+mn-lt"/>
                <a:ea typeface="+mn-ea"/>
                <a:cs typeface="+mn-cs"/>
              </a:rPr>
              <a:t> Palmira. Fizika. Svyravimai ir bangos. XI–XII kl. UAB „Šviesa“, 2014. (p. 40)</a:t>
            </a:r>
            <a:endParaRPr lang="en-US" dirty="0"/>
          </a:p>
        </p:txBody>
      </p:sp>
      <p:sp>
        <p:nvSpPr>
          <p:cNvPr id="4" name="Skaidrės numerio vietos rezervavimo ženklas 3"/>
          <p:cNvSpPr>
            <a:spLocks noGrp="1"/>
          </p:cNvSpPr>
          <p:nvPr>
            <p:ph type="sldNum" sz="quarter" idx="10"/>
          </p:nvPr>
        </p:nvSpPr>
        <p:spPr/>
        <p:txBody>
          <a:bodyPr/>
          <a:lstStyle/>
          <a:p>
            <a:fld id="{E99C6CA1-3D1A-435C-A5CD-3F719F729C17}" type="slidenum">
              <a:rPr lang="en-US" smtClean="0"/>
              <a:t>7</a:t>
            </a:fld>
            <a:endParaRPr lang="en-US"/>
          </a:p>
        </p:txBody>
      </p:sp>
    </p:spTree>
    <p:extLst>
      <p:ext uri="{BB962C8B-B14F-4D97-AF65-F5344CB8AC3E}">
        <p14:creationId xmlns:p14="http://schemas.microsoft.com/office/powerpoint/2010/main" val="3829095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https://upload.wikimedia.org/wikipedia/commons/c/c0/Reflection-animation.gif</a:t>
            </a:r>
          </a:p>
          <a:p>
            <a:endParaRPr lang="en-US" dirty="0"/>
          </a:p>
        </p:txBody>
      </p:sp>
      <p:sp>
        <p:nvSpPr>
          <p:cNvPr id="4" name="Skaidrės numerio vietos rezervavimo ženklas 3"/>
          <p:cNvSpPr>
            <a:spLocks noGrp="1"/>
          </p:cNvSpPr>
          <p:nvPr>
            <p:ph type="sldNum" sz="quarter" idx="10"/>
          </p:nvPr>
        </p:nvSpPr>
        <p:spPr/>
        <p:txBody>
          <a:bodyPr/>
          <a:lstStyle/>
          <a:p>
            <a:fld id="{E99C6CA1-3D1A-435C-A5CD-3F719F729C17}" type="slidenum">
              <a:rPr lang="en-US" smtClean="0"/>
              <a:t>8</a:t>
            </a:fld>
            <a:endParaRPr lang="en-US"/>
          </a:p>
        </p:txBody>
      </p:sp>
    </p:spTree>
    <p:extLst>
      <p:ext uri="{BB962C8B-B14F-4D97-AF65-F5344CB8AC3E}">
        <p14:creationId xmlns:p14="http://schemas.microsoft.com/office/powerpoint/2010/main" val="3432477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smtClean="0"/>
              <a:t>https://www.proprofs.com/quiz-school/story.php?title=chapter-15-characteristics-waves</a:t>
            </a:r>
            <a:endParaRPr lang="en-US" dirty="0"/>
          </a:p>
        </p:txBody>
      </p:sp>
      <p:sp>
        <p:nvSpPr>
          <p:cNvPr id="4" name="Skaidrės numerio vietos rezervavimo ženklas 3"/>
          <p:cNvSpPr>
            <a:spLocks noGrp="1"/>
          </p:cNvSpPr>
          <p:nvPr>
            <p:ph type="sldNum" sz="quarter" idx="10"/>
          </p:nvPr>
        </p:nvSpPr>
        <p:spPr/>
        <p:txBody>
          <a:bodyPr/>
          <a:lstStyle/>
          <a:p>
            <a:fld id="{E99C6CA1-3D1A-435C-A5CD-3F719F729C17}" type="slidenum">
              <a:rPr lang="en-US" smtClean="0"/>
              <a:t>10</a:t>
            </a:fld>
            <a:endParaRPr lang="en-US"/>
          </a:p>
        </p:txBody>
      </p:sp>
    </p:spTree>
    <p:extLst>
      <p:ext uri="{BB962C8B-B14F-4D97-AF65-F5344CB8AC3E}">
        <p14:creationId xmlns:p14="http://schemas.microsoft.com/office/powerpoint/2010/main" val="11525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(00:13-00:58) Garso bangos atsispindi nuo paviršių, laikydamosi tų pačių dėsnių kaip ir šviesos atspindys. Pirmasis atspindžio dėsnis teigia, kad kritimo kampas yra lygus atspindžio kampui.(00:58-01:38) Norint tai pademonstruoti, du vamzdžiai dedami kampais ant medinės lentos. Garsas girdimas aiškiai, kai antrasis vamzdis suderintas taip, kad maksimaliai perduotų garsą, tai patvirtina pirmąjį atspindžio dėsnį.(01:38-02:07) Aidas paaiškinamas kaip vienas garso bangų atspindys. Kad būtų girdimas aidas, laiko tarpas tarp pradinio ir atspindėto garso turi būti bent 0,1 sekundės, todėl minimali būtina atstumas tarp garso šaltinio ir kliūties yra 17 metrų.(02:07-02:45) Reverbacija įvyksta, kai daugybė atspindžių vyksta greitai iš eilės, sukeldami ilgai trunkantį garsą. Tai skiriasi nuo aido, kuris yra vienas atspindys, ir gali būti kontroliuojama auditorijose naudojant garsą sugeriančias medžiagas.(02:45-04:10) Tokios technologijos kaip stetoskopai naudoja daugybinius garso atspindžius. Pavyzdžiui, stetoskopas atspindi garso bangas savo vamzdyje, kad perduotų aiškų garsą klausytojo ausiai. Garso atspindys laikosi tam tikrų dėsnių ir gali būti taikomas įvairiose technologijose.</a:t>
            </a:r>
            <a:endParaRPr lang="lt-LT" dirty="0"/>
          </a:p>
        </p:txBody>
      </p:sp>
      <p:sp>
        <p:nvSpPr>
          <p:cNvPr id="4" name="Slide Number Placeholder 3"/>
          <p:cNvSpPr>
            <a:spLocks noGrp="1"/>
          </p:cNvSpPr>
          <p:nvPr>
            <p:ph type="sldNum" sz="quarter" idx="10"/>
          </p:nvPr>
        </p:nvSpPr>
        <p:spPr/>
        <p:txBody>
          <a:bodyPr/>
          <a:lstStyle/>
          <a:p>
            <a:fld id="{E99C6CA1-3D1A-435C-A5CD-3F719F729C17}" type="slidenum">
              <a:rPr lang="en-US" smtClean="0"/>
              <a:t>11</a:t>
            </a:fld>
            <a:endParaRPr lang="en-US"/>
          </a:p>
        </p:txBody>
      </p:sp>
    </p:spTree>
    <p:extLst>
      <p:ext uri="{BB962C8B-B14F-4D97-AF65-F5344CB8AC3E}">
        <p14:creationId xmlns:p14="http://schemas.microsoft.com/office/powerpoint/2010/main" val="1716363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smtClean="0"/>
              <a:t>https://atomstalk.com/blogs/huygens-principle/</a:t>
            </a:r>
            <a:endParaRPr lang="en-US" dirty="0"/>
          </a:p>
        </p:txBody>
      </p:sp>
      <p:sp>
        <p:nvSpPr>
          <p:cNvPr id="4" name="Skaidrės numerio vietos rezervavimo ženklas 3"/>
          <p:cNvSpPr>
            <a:spLocks noGrp="1"/>
          </p:cNvSpPr>
          <p:nvPr>
            <p:ph type="sldNum" sz="quarter" idx="10"/>
          </p:nvPr>
        </p:nvSpPr>
        <p:spPr/>
        <p:txBody>
          <a:bodyPr/>
          <a:lstStyle/>
          <a:p>
            <a:fld id="{E99C6CA1-3D1A-435C-A5CD-3F719F729C17}" type="slidenum">
              <a:rPr lang="en-US" smtClean="0"/>
              <a:t>13</a:t>
            </a:fld>
            <a:endParaRPr lang="en-US"/>
          </a:p>
        </p:txBody>
      </p:sp>
    </p:spTree>
    <p:extLst>
      <p:ext uri="{BB962C8B-B14F-4D97-AF65-F5344CB8AC3E}">
        <p14:creationId xmlns:p14="http://schemas.microsoft.com/office/powerpoint/2010/main" val="433879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0A242F-BF99-4679-8412-C14FF7B1568A}" type="datetimeFigureOut">
              <a:rPr lang="en-US" smtClean="0">
                <a:solidFill>
                  <a:prstClr val="black">
                    <a:tint val="75000"/>
                  </a:prstClr>
                </a:solidFill>
              </a:rPr>
              <a:pPr/>
              <a:t>9/3/2024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B775F0-6B15-426F-B554-A3DE9A5812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57272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504814" cy="1325563"/>
          </a:xfrm>
        </p:spPr>
        <p:txBody>
          <a:bodyPr/>
          <a:lstStyle>
            <a:lvl1pPr>
              <a:defRPr b="1">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70A242F-BF99-4679-8412-C14FF7B1568A}" type="datetimeFigureOut">
              <a:rPr lang="en-US" smtClean="0">
                <a:solidFill>
                  <a:prstClr val="black">
                    <a:tint val="75000"/>
                  </a:prstClr>
                </a:solidFill>
              </a:rPr>
              <a:pPr/>
              <a:t>9/3/2024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B775F0-6B15-426F-B554-A3DE9A581223}" type="slidenum">
              <a:rPr lang="en-US" smtClean="0">
                <a:solidFill>
                  <a:prstClr val="black">
                    <a:tint val="75000"/>
                  </a:prstClr>
                </a:solidFill>
              </a:rPr>
              <a:pPr/>
              <a:t>‹#›</a:t>
            </a:fld>
            <a:endParaRPr lang="en-US">
              <a:solidFill>
                <a:prstClr val="black">
                  <a:tint val="75000"/>
                </a:prstClr>
              </a:solidFill>
            </a:endParaRP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36440" y="116229"/>
            <a:ext cx="1208088" cy="852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userDrawn="1"/>
        </p:nvPicPr>
        <p:blipFill>
          <a:blip r:embed="rId3"/>
          <a:stretch>
            <a:fillRect/>
          </a:stretch>
        </p:blipFill>
        <p:spPr>
          <a:xfrm>
            <a:off x="8814816" y="262368"/>
            <a:ext cx="2103376" cy="602823"/>
          </a:xfrm>
          <a:prstGeom prst="rect">
            <a:avLst/>
          </a:prstGeom>
        </p:spPr>
      </p:pic>
    </p:spTree>
    <p:extLst>
      <p:ext uri="{BB962C8B-B14F-4D97-AF65-F5344CB8AC3E}">
        <p14:creationId xmlns:p14="http://schemas.microsoft.com/office/powerpoint/2010/main" val="10014838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A242F-BF99-4679-8412-C14FF7B1568A}" type="datetimeFigureOut">
              <a:rPr lang="en-US" smtClean="0">
                <a:solidFill>
                  <a:prstClr val="black">
                    <a:tint val="75000"/>
                  </a:prstClr>
                </a:solidFill>
              </a:rPr>
              <a:pPr/>
              <a:t>9/3/2024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4B775F0-6B15-426F-B554-A3DE9A5812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18192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A242F-BF99-4679-8412-C14FF7B1568A}" type="datetimeFigureOut">
              <a:rPr lang="en-US" smtClean="0">
                <a:solidFill>
                  <a:prstClr val="black">
                    <a:tint val="75000"/>
                  </a:prstClr>
                </a:solidFill>
              </a:rPr>
              <a:pPr/>
              <a:t>9/3/2024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775F0-6B15-426F-B554-A3DE9A5812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994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_H1abPcHFw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youtube.com/watch?v=fXom-NdfdR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atomstalk.com/wp-content/uploads/2020/06/Refraction-at-a-plane-surface-explained-by-Huygens-principle.gi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ibphysicsnotes.files.wordpress.com/2016/01/changingmedia-new.gif?w=300&amp;h=225"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schoolphysics.co.uk/animations/Waves%20animations/Plane_wave_refraction_html5/index.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demonstrations.wolfram.com/SnellsLawOfRefractionWaveFront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phet.colorado.edu/sims/html/bending-light/latest/bending-light_en.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vascak.cz/data/android/physicsatschool/template.php?f=kv_odraz_na_konci&amp;l=en" TargetMode="External"/><Relationship Id="rId3" Type="http://schemas.openxmlformats.org/officeDocument/2006/relationships/hyperlink" Target="https://www.youtube.com/watch?v=gliLaaeZHwg" TargetMode="External"/><Relationship Id="rId7" Type="http://schemas.openxmlformats.org/officeDocument/2006/relationships/hyperlink" Target="https://www.vascak.cz/data/android/physicsatschool/template.php?f=kv_odraz_vlneni&amp;l=en" TargetMode="External"/><Relationship Id="rId2" Type="http://schemas.openxmlformats.org/officeDocument/2006/relationships/hyperlink" Target="https://www.youtube.com/watch?v=PK_UjCI9VBY" TargetMode="External"/><Relationship Id="rId1" Type="http://schemas.openxmlformats.org/officeDocument/2006/relationships/slideLayout" Target="../slideLayouts/slideLayout2.xml"/><Relationship Id="rId6" Type="http://schemas.openxmlformats.org/officeDocument/2006/relationships/hyperlink" Target="https://phet.colorado.edu/lt/simulations/sound-waves" TargetMode="External"/><Relationship Id="rId5" Type="http://schemas.openxmlformats.org/officeDocument/2006/relationships/hyperlink" Target="https://www.khanacademy.org/science/optics-essentials/x0484cce4552ac2a3:why-do-bubbles-appear-colorful/x0484cce4552ac2a3:why-does-light-bend-around-corners/e/huygens-principle-wavefronts-through-different-media" TargetMode="External"/><Relationship Id="rId4" Type="http://schemas.openxmlformats.org/officeDocument/2006/relationships/hyperlink" Target="https://www.vascak.cz/data/android/physicsatschool/template.php?f=kv_lom_vlneni&amp;l=e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youtube.com/watch?v=HFckyHq594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5514" y="1860026"/>
            <a:ext cx="9071572" cy="1860636"/>
          </a:xfrm>
        </p:spPr>
        <p:txBody>
          <a:bodyPr>
            <a:normAutofit fontScale="90000"/>
          </a:bodyPr>
          <a:lstStyle/>
          <a:p>
            <a:r>
              <a:rPr lang="lt-LT" sz="8000" b="1" dirty="0">
                <a:solidFill>
                  <a:schemeClr val="accent1">
                    <a:lumMod val="50000"/>
                  </a:schemeClr>
                </a:solidFill>
              </a:rPr>
              <a:t>Bangų atspindys ir </a:t>
            </a:r>
            <a:r>
              <a:rPr lang="lt-LT" sz="8000" b="1" dirty="0" smtClean="0">
                <a:solidFill>
                  <a:schemeClr val="accent1">
                    <a:lumMod val="50000"/>
                  </a:schemeClr>
                </a:solidFill>
              </a:rPr>
              <a:t>lūžis</a:t>
            </a:r>
            <a:r>
              <a:rPr lang="lt-LT" b="1" dirty="0" smtClean="0">
                <a:solidFill>
                  <a:schemeClr val="accent1">
                    <a:lumMod val="50000"/>
                  </a:schemeClr>
                </a:solidFill>
              </a:rPr>
              <a:t/>
            </a:r>
            <a:br>
              <a:rPr lang="lt-LT" b="1" dirty="0" smtClean="0">
                <a:solidFill>
                  <a:schemeClr val="accent1">
                    <a:lumMod val="50000"/>
                  </a:schemeClr>
                </a:solidFill>
              </a:rPr>
            </a:br>
            <a:r>
              <a:rPr lang="lt-LT" sz="3600" b="1" dirty="0" smtClean="0">
                <a:solidFill>
                  <a:schemeClr val="accent1">
                    <a:lumMod val="50000"/>
                  </a:schemeClr>
                </a:solidFill>
              </a:rPr>
              <a:t>IV gimn. klasė</a:t>
            </a:r>
            <a:endParaRPr lang="en-US" sz="3600" b="1" dirty="0">
              <a:solidFill>
                <a:schemeClr val="accent1">
                  <a:lumMod val="50000"/>
                </a:schemeClr>
              </a:solidFill>
            </a:endParaRPr>
          </a:p>
        </p:txBody>
      </p:sp>
      <p:sp>
        <p:nvSpPr>
          <p:cNvPr id="3" name="Subtitle 2"/>
          <p:cNvSpPr>
            <a:spLocks noGrp="1"/>
          </p:cNvSpPr>
          <p:nvPr>
            <p:ph type="subTitle" idx="1"/>
          </p:nvPr>
        </p:nvSpPr>
        <p:spPr>
          <a:xfrm>
            <a:off x="1524000" y="4317964"/>
            <a:ext cx="9144000" cy="1655762"/>
          </a:xfrm>
        </p:spPr>
        <p:txBody>
          <a:bodyPr>
            <a:normAutofit fontScale="92500" lnSpcReduction="20000"/>
          </a:bodyPr>
          <a:lstStyle/>
          <a:p>
            <a:r>
              <a:rPr lang="lt-LT" sz="3600" b="1" dirty="0">
                <a:solidFill>
                  <a:schemeClr val="accent1">
                    <a:lumMod val="50000"/>
                  </a:schemeClr>
                </a:solidFill>
              </a:rPr>
              <a:t>BP: </a:t>
            </a:r>
            <a:r>
              <a:rPr lang="lt-LT" sz="3600" dirty="0" smtClean="0">
                <a:solidFill>
                  <a:schemeClr val="accent1">
                    <a:lumMod val="50000"/>
                  </a:schemeClr>
                </a:solidFill>
              </a:rPr>
              <a:t>Aiškinamasi</a:t>
            </a:r>
            <a:r>
              <a:rPr lang="lt-LT" sz="3600" dirty="0">
                <a:solidFill>
                  <a:schemeClr val="accent1">
                    <a:lumMod val="50000"/>
                  </a:schemeClr>
                </a:solidFill>
              </a:rPr>
              <a:t>, kas yra bangų frontas ir spindulys, mokomasi juos pavaizduoti brėžiniais. Apibūdinami ir grafiškai vaizduojami naudojant bangos frontą ir spindulį bangų atspindys, lūžis [...].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8057" y="552846"/>
            <a:ext cx="3656215" cy="1047354"/>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2559" y="253488"/>
            <a:ext cx="2149290" cy="1520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3528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Apibendrinkime  </a:t>
            </a:r>
            <a:endParaRPr lang="en-US" dirty="0"/>
          </a:p>
        </p:txBody>
      </p:sp>
      <p:pic>
        <p:nvPicPr>
          <p:cNvPr id="4" name="Turinio vietos rezervavimo ženklas 3"/>
          <p:cNvPicPr>
            <a:picLocks noGrp="1" noChangeAspect="1"/>
          </p:cNvPicPr>
          <p:nvPr>
            <p:ph idx="1"/>
          </p:nvPr>
        </p:nvPicPr>
        <p:blipFill>
          <a:blip r:embed="rId3"/>
          <a:stretch>
            <a:fillRect/>
          </a:stretch>
        </p:blipFill>
        <p:spPr>
          <a:xfrm>
            <a:off x="790831" y="2248417"/>
            <a:ext cx="8087854" cy="3962953"/>
          </a:xfrm>
          <a:prstGeom prst="rect">
            <a:avLst/>
          </a:prstGeom>
        </p:spPr>
      </p:pic>
      <p:sp>
        <p:nvSpPr>
          <p:cNvPr id="5" name="TextBox 4"/>
          <p:cNvSpPr txBox="1"/>
          <p:nvPr/>
        </p:nvSpPr>
        <p:spPr>
          <a:xfrm>
            <a:off x="7394712" y="1381538"/>
            <a:ext cx="4089068" cy="2031325"/>
          </a:xfrm>
          <a:prstGeom prst="rect">
            <a:avLst/>
          </a:prstGeom>
          <a:solidFill>
            <a:schemeClr val="accent4">
              <a:lumMod val="20000"/>
              <a:lumOff val="80000"/>
            </a:schemeClr>
          </a:solidFill>
        </p:spPr>
        <p:txBody>
          <a:bodyPr wrap="none" rtlCol="0">
            <a:spAutoFit/>
          </a:bodyPr>
          <a:lstStyle/>
          <a:p>
            <a:pPr marL="285750" indent="-285750">
              <a:buFont typeface="Arial" panose="020B0604020202020204" pitchFamily="34" charset="0"/>
              <a:buChar char="•"/>
            </a:pPr>
            <a:r>
              <a:rPr lang="lt-LT" dirty="0" smtClean="0"/>
              <a:t>Koks bangų reiškinys čia pavaizduotas?</a:t>
            </a:r>
          </a:p>
          <a:p>
            <a:pPr marL="285750" indent="-285750">
              <a:buFont typeface="Arial" panose="020B0604020202020204" pitchFamily="34" charset="0"/>
              <a:buChar char="•"/>
            </a:pPr>
            <a:r>
              <a:rPr lang="lt-LT" dirty="0" smtClean="0"/>
              <a:t>Kas vaizduojama rodyklę M?</a:t>
            </a:r>
          </a:p>
          <a:p>
            <a:pPr marL="285750" indent="-285750">
              <a:buFont typeface="Arial" panose="020B0604020202020204" pitchFamily="34" charset="0"/>
              <a:buChar char="•"/>
            </a:pPr>
            <a:r>
              <a:rPr lang="lt-LT" dirty="0" smtClean="0"/>
              <a:t>Kas vaizduojama rodykle N?</a:t>
            </a:r>
          </a:p>
          <a:p>
            <a:pPr marL="285750" indent="-285750">
              <a:buFont typeface="Arial" panose="020B0604020202020204" pitchFamily="34" charset="0"/>
              <a:buChar char="•"/>
            </a:pPr>
            <a:r>
              <a:rPr lang="lt-LT" dirty="0" smtClean="0"/>
              <a:t>Kas pažymėta atkarpa AB?</a:t>
            </a:r>
          </a:p>
          <a:p>
            <a:pPr marL="285750" indent="-285750">
              <a:buFont typeface="Arial" panose="020B0604020202020204" pitchFamily="34" charset="0"/>
              <a:buChar char="•"/>
            </a:pPr>
            <a:r>
              <a:rPr lang="lt-LT" dirty="0" smtClean="0"/>
              <a:t>Kaip vadinasi kampai 1 ir 2?</a:t>
            </a:r>
          </a:p>
          <a:p>
            <a:pPr marL="285750" indent="-285750">
              <a:buFont typeface="Arial" panose="020B0604020202020204" pitchFamily="34" charset="0"/>
              <a:buChar char="•"/>
            </a:pPr>
            <a:r>
              <a:rPr lang="lt-LT" dirty="0" smtClean="0"/>
              <a:t>Kuris sąryšis tarp kampu yra teisingas?</a:t>
            </a:r>
          </a:p>
          <a:p>
            <a:r>
              <a:rPr lang="lt-LT" dirty="0" smtClean="0"/>
              <a:t>a) </a:t>
            </a:r>
            <a:r>
              <a:rPr lang="lt-LT" dirty="0" smtClean="0">
                <a:sym typeface="Symbol" panose="05050102010706020507" pitchFamily="18" charset="2"/>
              </a:rPr>
              <a:t> </a:t>
            </a:r>
            <a:r>
              <a:rPr lang="lt-LT" dirty="0" smtClean="0"/>
              <a:t>1 </a:t>
            </a:r>
            <a:r>
              <a:rPr lang="lt-LT" dirty="0" smtClean="0">
                <a:sym typeface="Symbol" panose="05050102010706020507" pitchFamily="18" charset="2"/>
              </a:rPr>
              <a:t> 2;   b)</a:t>
            </a:r>
            <a:r>
              <a:rPr lang="lt-LT" dirty="0">
                <a:sym typeface="Symbol" panose="05050102010706020507" pitchFamily="18" charset="2"/>
              </a:rPr>
              <a:t>  </a:t>
            </a:r>
            <a:r>
              <a:rPr lang="lt-LT" dirty="0"/>
              <a:t>1 </a:t>
            </a:r>
            <a:r>
              <a:rPr lang="lt-LT" dirty="0" smtClean="0">
                <a:sym typeface="Symbol" panose="05050102010706020507" pitchFamily="18" charset="2"/>
              </a:rPr>
              <a:t>&gt; </a:t>
            </a:r>
            <a:r>
              <a:rPr lang="lt-LT" dirty="0">
                <a:sym typeface="Symbol" panose="05050102010706020507" pitchFamily="18" charset="2"/>
              </a:rPr>
              <a:t>2; </a:t>
            </a:r>
            <a:r>
              <a:rPr lang="lt-LT" dirty="0" smtClean="0">
                <a:sym typeface="Symbol" panose="05050102010706020507" pitchFamily="18" charset="2"/>
              </a:rPr>
              <a:t>c) </a:t>
            </a:r>
            <a:r>
              <a:rPr lang="lt-LT" dirty="0">
                <a:sym typeface="Symbol" panose="05050102010706020507" pitchFamily="18" charset="2"/>
              </a:rPr>
              <a:t> </a:t>
            </a:r>
            <a:r>
              <a:rPr lang="lt-LT" dirty="0"/>
              <a:t>1 </a:t>
            </a:r>
            <a:r>
              <a:rPr lang="lt-LT" dirty="0" smtClean="0">
                <a:sym typeface="Symbol" panose="05050102010706020507" pitchFamily="18" charset="2"/>
              </a:rPr>
              <a:t>&lt; </a:t>
            </a:r>
            <a:r>
              <a:rPr lang="lt-LT" dirty="0">
                <a:sym typeface="Symbol" panose="05050102010706020507" pitchFamily="18" charset="2"/>
              </a:rPr>
              <a:t>2; </a:t>
            </a:r>
            <a:endParaRPr lang="en-US" dirty="0"/>
          </a:p>
        </p:txBody>
      </p:sp>
    </p:spTree>
    <p:extLst>
      <p:ext uri="{BB962C8B-B14F-4D97-AF65-F5344CB8AC3E}">
        <p14:creationId xmlns:p14="http://schemas.microsoft.com/office/powerpoint/2010/main" val="3011696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hlinkClick r:id="rId3"/>
              </a:rPr>
              <a:t>www.youtube.com/watch?v=_</a:t>
            </a:r>
            <a:r>
              <a:rPr lang="lt-LT" dirty="0" smtClean="0">
                <a:hlinkClick r:id="rId3"/>
              </a:rPr>
              <a:t>H1abPcHFwk</a:t>
            </a:r>
            <a:r>
              <a:rPr lang="lt-LT" dirty="0" smtClean="0"/>
              <a:t> </a:t>
            </a:r>
            <a:endParaRPr lang="lt-LT" dirty="0"/>
          </a:p>
        </p:txBody>
      </p:sp>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277383" y="1825625"/>
            <a:ext cx="7637234"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5773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hlinkClick r:id="rId2"/>
              </a:rPr>
              <a:t>www.youtube.com/watch?v=fXom-NdfdRo</a:t>
            </a:r>
            <a:r>
              <a:rPr lang="lt-LT" dirty="0" smtClean="0"/>
              <a:t> </a:t>
            </a:r>
            <a:endParaRPr lang="lt-LT"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8579" y="1825625"/>
            <a:ext cx="7614841"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685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Bangų lūžimas</a:t>
            </a:r>
            <a:endParaRPr lang="en-US" dirty="0"/>
          </a:p>
        </p:txBody>
      </p:sp>
      <p:sp>
        <p:nvSpPr>
          <p:cNvPr id="4" name="Stačiakampis 3"/>
          <p:cNvSpPr/>
          <p:nvPr/>
        </p:nvSpPr>
        <p:spPr>
          <a:xfrm>
            <a:off x="416123" y="1446469"/>
            <a:ext cx="11143861" cy="646331"/>
          </a:xfrm>
          <a:prstGeom prst="rect">
            <a:avLst/>
          </a:prstGeom>
          <a:solidFill>
            <a:schemeClr val="accent4">
              <a:lumMod val="20000"/>
              <a:lumOff val="80000"/>
            </a:schemeClr>
          </a:solidFill>
        </p:spPr>
        <p:txBody>
          <a:bodyPr wrap="square">
            <a:spAutoFit/>
          </a:bodyPr>
          <a:lstStyle/>
          <a:p>
            <a:r>
              <a:rPr lang="lt-LT" dirty="0" smtClean="0"/>
              <a:t>Bangos lūžimas arba refrakcija – bangos fronto sklidimo krypties pakitimas, keičiantis jos sklidimo greičiui. Greičio priežastis – aplinkos pasikeitimas.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020" y="2653366"/>
            <a:ext cx="4163247" cy="3892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672959" y="5087797"/>
            <a:ext cx="6096000" cy="1200329"/>
          </a:xfrm>
          <a:prstGeom prst="rect">
            <a:avLst/>
          </a:prstGeom>
        </p:spPr>
        <p:txBody>
          <a:bodyPr>
            <a:spAutoFit/>
          </a:bodyPr>
          <a:lstStyle/>
          <a:p>
            <a:r>
              <a:rPr lang="lt-LT" dirty="0" smtClean="0"/>
              <a:t>Paveikslo animacija:</a:t>
            </a:r>
          </a:p>
          <a:p>
            <a:r>
              <a:rPr lang="lt-LT" dirty="0" smtClean="0">
                <a:hlinkClick r:id="rId4"/>
              </a:rPr>
              <a:t>https</a:t>
            </a:r>
            <a:r>
              <a:rPr lang="lt-LT" dirty="0">
                <a:hlinkClick r:id="rId4"/>
              </a:rPr>
              <a:t>://</a:t>
            </a:r>
            <a:r>
              <a:rPr lang="lt-LT" dirty="0" smtClean="0">
                <a:hlinkClick r:id="rId4"/>
              </a:rPr>
              <a:t>atomstalk.com/wp-content/uploads/2020/06/Refraction-at-a-plane-surface-explained-by-Huygens-principle.gif</a:t>
            </a:r>
            <a:r>
              <a:rPr lang="lt-LT" dirty="0" smtClean="0"/>
              <a:t>  </a:t>
            </a:r>
            <a:endParaRPr lang="lt-LT" dirty="0"/>
          </a:p>
        </p:txBody>
      </p:sp>
    </p:spTree>
    <p:extLst>
      <p:ext uri="{BB962C8B-B14F-4D97-AF65-F5344CB8AC3E}">
        <p14:creationId xmlns:p14="http://schemas.microsoft.com/office/powerpoint/2010/main" val="4134707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3600" dirty="0">
                <a:hlinkClick r:id="rId2"/>
              </a:rPr>
              <a:t>https://</a:t>
            </a:r>
            <a:r>
              <a:rPr lang="lt-LT" sz="3600" dirty="0" smtClean="0">
                <a:hlinkClick r:id="rId2"/>
              </a:rPr>
              <a:t>ibphysicsnotes.files.wordpress.com/2016/01/changingmedia-new.gif?w=300&amp;h=225</a:t>
            </a:r>
            <a:r>
              <a:rPr lang="lt-LT" sz="3600" dirty="0" smtClean="0"/>
              <a:t> </a:t>
            </a:r>
            <a:endParaRPr lang="lt-LT" sz="3600"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01293" y="1825625"/>
            <a:ext cx="5789413"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127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Bangų lūžimas</a:t>
            </a:r>
            <a:endParaRPr lang="en-US" dirty="0"/>
          </a:p>
        </p:txBody>
      </p:sp>
      <p:pic>
        <p:nvPicPr>
          <p:cNvPr id="4" name="Turinio vietos rezervavimo ženklas 3"/>
          <p:cNvPicPr>
            <a:picLocks noGrp="1" noChangeAspect="1"/>
          </p:cNvPicPr>
          <p:nvPr>
            <p:ph idx="1"/>
          </p:nvPr>
        </p:nvPicPr>
        <p:blipFill>
          <a:blip r:embed="rId3"/>
          <a:stretch>
            <a:fillRect/>
          </a:stretch>
        </p:blipFill>
        <p:spPr>
          <a:xfrm>
            <a:off x="381492" y="1747154"/>
            <a:ext cx="4429125" cy="4019550"/>
          </a:xfrm>
          <a:prstGeom prst="rect">
            <a:avLst/>
          </a:prstGeom>
        </p:spPr>
      </p:pic>
      <p:sp>
        <p:nvSpPr>
          <p:cNvPr id="6" name="TextBox 5"/>
          <p:cNvSpPr txBox="1"/>
          <p:nvPr/>
        </p:nvSpPr>
        <p:spPr>
          <a:xfrm>
            <a:off x="3881535" y="5962261"/>
            <a:ext cx="330540" cy="369332"/>
          </a:xfrm>
          <a:prstGeom prst="rect">
            <a:avLst/>
          </a:prstGeom>
          <a:noFill/>
        </p:spPr>
        <p:txBody>
          <a:bodyPr wrap="none" rtlCol="0">
            <a:spAutoFit/>
          </a:bodyPr>
          <a:lstStyle/>
          <a:p>
            <a:r>
              <a:rPr lang="en-US" dirty="0" smtClean="0">
                <a:sym typeface="Symbol" panose="05050102010706020507" pitchFamily="18" charset="2"/>
              </a:rPr>
              <a:t></a:t>
            </a:r>
            <a:endParaRPr lang="en-US" dirty="0"/>
          </a:p>
        </p:txBody>
      </p:sp>
      <p:pic>
        <p:nvPicPr>
          <p:cNvPr id="8" name="Paveikslėlis 7"/>
          <p:cNvPicPr>
            <a:picLocks noChangeAspect="1"/>
          </p:cNvPicPr>
          <p:nvPr/>
        </p:nvPicPr>
        <p:blipFill>
          <a:blip r:embed="rId4"/>
          <a:stretch>
            <a:fillRect/>
          </a:stretch>
        </p:blipFill>
        <p:spPr>
          <a:xfrm>
            <a:off x="5478197" y="1708162"/>
            <a:ext cx="5764980" cy="3353485"/>
          </a:xfrm>
          <a:prstGeom prst="rect">
            <a:avLst/>
          </a:prstGeom>
        </p:spPr>
      </p:pic>
    </p:spTree>
    <p:extLst>
      <p:ext uri="{BB962C8B-B14F-4D97-AF65-F5344CB8AC3E}">
        <p14:creationId xmlns:p14="http://schemas.microsoft.com/office/powerpoint/2010/main" val="3662322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Bangos lūžio dėsnis (</a:t>
            </a:r>
            <a:r>
              <a:rPr lang="lt-LT" dirty="0" err="1" smtClean="0"/>
              <a:t>Snelo</a:t>
            </a:r>
            <a:r>
              <a:rPr lang="lt-LT" dirty="0" smtClean="0"/>
              <a:t> dėsnis)</a:t>
            </a:r>
            <a:endParaRPr lang="en-US" dirty="0"/>
          </a:p>
        </p:txBody>
      </p:sp>
      <p:pic>
        <p:nvPicPr>
          <p:cNvPr id="3076" name="Picture 4" descr="https://upload.wikimedia.org/wikipedia/commons/d/dc/Snells_law_wavefronts.gif"/>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tretch>
            <a:fillRect/>
          </a:stretch>
        </p:blipFill>
        <p:spPr bwMode="auto">
          <a:xfrm>
            <a:off x="7767637" y="2817730"/>
            <a:ext cx="2143125" cy="2162175"/>
          </a:xfrm>
          <a:prstGeom prst="rect">
            <a:avLst/>
          </a:prstGeom>
          <a:noFill/>
          <a:extLst>
            <a:ext uri="{909E8E84-426E-40DD-AFC4-6F175D3DCCD1}">
              <a14:hiddenFill xmlns:a14="http://schemas.microsoft.com/office/drawing/2010/main">
                <a:solidFill>
                  <a:srgbClr val="FFFFFF"/>
                </a:solidFill>
              </a14:hiddenFill>
            </a:ext>
          </a:extLst>
        </p:spPr>
      </p:pic>
      <p:sp>
        <p:nvSpPr>
          <p:cNvPr id="6" name="Stačiakampis 5"/>
          <p:cNvSpPr/>
          <p:nvPr/>
        </p:nvSpPr>
        <p:spPr>
          <a:xfrm>
            <a:off x="838200" y="4712159"/>
            <a:ext cx="6096000" cy="1200329"/>
          </a:xfrm>
          <a:prstGeom prst="rect">
            <a:avLst/>
          </a:prstGeom>
        </p:spPr>
        <p:txBody>
          <a:bodyPr>
            <a:spAutoFit/>
          </a:bodyPr>
          <a:lstStyle/>
          <a:p>
            <a:r>
              <a:rPr lang="lt-LT" dirty="0" smtClean="0"/>
              <a:t>Paveiksle pavaizduoti bangų frontai iš taškinio bangų šaltinio. Raudona punktyrinė linija yra bangos spindulys. Sritis žemiau pilkos linijos turi didesnį lūžio rodiklį ir proporcingai mažesnį šviesos greitį nei sritis virš jos.</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5621693" y="2989061"/>
                <a:ext cx="1973425" cy="450508"/>
              </a:xfrm>
              <a:prstGeom prst="rect">
                <a:avLst/>
              </a:prstGeom>
              <a:solidFill>
                <a:schemeClr val="accent4">
                  <a:lumMod val="20000"/>
                  <a:lumOff val="80000"/>
                </a:schemeClr>
              </a:solidFill>
            </p:spPr>
            <p:txBody>
              <a:bodyPr wrap="square" lIns="0" tIns="0" rIns="0" bIns="0" rtlCol="0">
                <a:spAutoFit/>
              </a:bodyPr>
              <a:lstStyle/>
              <a:p>
                <a14:m>
                  <m:oMath xmlns:m="http://schemas.openxmlformats.org/officeDocument/2006/math">
                    <m:f>
                      <m:fPr>
                        <m:ctrlPr>
                          <a:rPr lang="en-US" i="1" smtClean="0">
                            <a:latin typeface="Cambria Math"/>
                          </a:rPr>
                        </m:ctrlPr>
                      </m:fPr>
                      <m:num>
                        <m:r>
                          <a:rPr lang="lt-LT" b="0" i="1" smtClean="0">
                            <a:latin typeface="Cambria Math" panose="02040503050406030204" pitchFamily="18" charset="0"/>
                          </a:rPr>
                          <m:t>𝑠𝑖𝑛</m:t>
                        </m:r>
                        <m:r>
                          <a:rPr lang="lt-LT" b="0" i="1" smtClean="0">
                            <a:latin typeface="Cambria Math" panose="02040503050406030204" pitchFamily="18" charset="0"/>
                            <a:ea typeface="Cambria Math" panose="02040503050406030204" pitchFamily="18" charset="0"/>
                          </a:rPr>
                          <m:t>𝛼</m:t>
                        </m:r>
                        <m:r>
                          <a:rPr lang="lt-LT" b="0" i="1" smtClean="0">
                            <a:latin typeface="Cambria Math" panose="02040503050406030204" pitchFamily="18" charset="0"/>
                            <a:ea typeface="Cambria Math" panose="02040503050406030204" pitchFamily="18" charset="0"/>
                          </a:rPr>
                          <m:t> </m:t>
                        </m:r>
                      </m:num>
                      <m:den>
                        <m:r>
                          <a:rPr lang="lt-LT" b="0" i="1" smtClean="0">
                            <a:latin typeface="Cambria Math" panose="02040503050406030204" pitchFamily="18" charset="0"/>
                          </a:rPr>
                          <m:t>𝑠𝑖𝑛</m:t>
                        </m:r>
                        <m:r>
                          <a:rPr lang="lt-LT" b="0" i="1" smtClean="0">
                            <a:latin typeface="Cambria Math" panose="02040503050406030204" pitchFamily="18" charset="0"/>
                            <a:ea typeface="Cambria Math" panose="02040503050406030204" pitchFamily="18" charset="0"/>
                          </a:rPr>
                          <m:t>𝛽</m:t>
                        </m:r>
                      </m:den>
                    </m:f>
                  </m:oMath>
                </a14:m>
                <a:r>
                  <a:rPr lang="lt-LT" dirty="0" smtClean="0">
                    <a:sym typeface="Symbol" panose="05050102010706020507" pitchFamily="18" charset="2"/>
                  </a:rPr>
                  <a:t> </a:t>
                </a:r>
                <a:r>
                  <a:rPr lang="en-US" dirty="0" smtClean="0">
                    <a:sym typeface="Symbol" panose="05050102010706020507" pitchFamily="18" charset="2"/>
                  </a:rPr>
                  <a:t></a:t>
                </a:r>
                <a:r>
                  <a:rPr lang="lt-LT" dirty="0" smtClean="0">
                    <a:sym typeface="Symbol" panose="05050102010706020507" pitchFamily="18" charset="2"/>
                  </a:rPr>
                  <a:t> </a:t>
                </a:r>
                <a14:m>
                  <m:oMath xmlns:m="http://schemas.openxmlformats.org/officeDocument/2006/math">
                    <m:sSub>
                      <m:sSubPr>
                        <m:ctrlPr>
                          <a:rPr lang="lt-LT" i="1" smtClean="0">
                            <a:latin typeface="Cambria Math"/>
                            <a:sym typeface="Symbol" panose="05050102010706020507" pitchFamily="18" charset="2"/>
                          </a:rPr>
                        </m:ctrlPr>
                      </m:sSubPr>
                      <m:e>
                        <m:r>
                          <a:rPr lang="lt-LT" b="0" i="1" smtClean="0">
                            <a:latin typeface="Cambria Math" panose="02040503050406030204" pitchFamily="18" charset="0"/>
                            <a:sym typeface="Symbol" panose="05050102010706020507" pitchFamily="18" charset="2"/>
                          </a:rPr>
                          <m:t>𝑛</m:t>
                        </m:r>
                      </m:e>
                      <m:sub>
                        <m:r>
                          <a:rPr lang="lt-LT" b="0" i="1" smtClean="0">
                            <a:latin typeface="Cambria Math" panose="02040503050406030204" pitchFamily="18" charset="0"/>
                            <a:sym typeface="Symbol" panose="05050102010706020507" pitchFamily="18" charset="2"/>
                          </a:rPr>
                          <m:t>21</m:t>
                        </m:r>
                      </m:sub>
                    </m:sSub>
                  </m:oMath>
                </a14:m>
                <a:r>
                  <a:rPr lang="en-US" dirty="0" smtClean="0">
                    <a:sym typeface="Symbol" panose="05050102010706020507" pitchFamily="18" charset="2"/>
                  </a:rPr>
                  <a:t></a:t>
                </a:r>
                <a:r>
                  <a:rPr lang="lt-LT" dirty="0" smtClean="0">
                    <a:sym typeface="Symbol" panose="05050102010706020507" pitchFamily="18" charset="2"/>
                  </a:rPr>
                  <a:t> </a:t>
                </a:r>
                <a14:m>
                  <m:oMath xmlns:m="http://schemas.openxmlformats.org/officeDocument/2006/math">
                    <m:f>
                      <m:fPr>
                        <m:ctrlPr>
                          <a:rPr lang="lt-LT" i="1" smtClean="0">
                            <a:latin typeface="Cambria Math"/>
                            <a:sym typeface="Symbol" panose="05050102010706020507" pitchFamily="18" charset="2"/>
                          </a:rPr>
                        </m:ctrlPr>
                      </m:fPr>
                      <m:num>
                        <m:sSub>
                          <m:sSubPr>
                            <m:ctrlPr>
                              <a:rPr lang="lt-LT" i="1" smtClean="0">
                                <a:latin typeface="Cambria Math"/>
                                <a:sym typeface="Symbol" panose="05050102010706020507" pitchFamily="18" charset="2"/>
                              </a:rPr>
                            </m:ctrlPr>
                          </m:sSubPr>
                          <m:e>
                            <m:r>
                              <a:rPr lang="lt-LT" b="0" i="1" smtClean="0">
                                <a:latin typeface="Cambria Math" panose="02040503050406030204" pitchFamily="18" charset="0"/>
                                <a:sym typeface="Symbol" panose="05050102010706020507" pitchFamily="18" charset="2"/>
                              </a:rPr>
                              <m:t>𝑛</m:t>
                            </m:r>
                          </m:e>
                          <m:sub>
                            <m:r>
                              <a:rPr lang="lt-LT" b="0" i="1" smtClean="0">
                                <a:latin typeface="Cambria Math" panose="02040503050406030204" pitchFamily="18" charset="0"/>
                                <a:sym typeface="Symbol" panose="05050102010706020507" pitchFamily="18" charset="2"/>
                              </a:rPr>
                              <m:t>2 </m:t>
                            </m:r>
                          </m:sub>
                        </m:sSub>
                      </m:num>
                      <m:den>
                        <m:sSub>
                          <m:sSubPr>
                            <m:ctrlPr>
                              <a:rPr lang="lt-LT" i="1" smtClean="0">
                                <a:latin typeface="Cambria Math"/>
                                <a:sym typeface="Symbol" panose="05050102010706020507" pitchFamily="18" charset="2"/>
                              </a:rPr>
                            </m:ctrlPr>
                          </m:sSubPr>
                          <m:e>
                            <m:r>
                              <a:rPr lang="lt-LT" b="0" i="1" smtClean="0">
                                <a:latin typeface="Cambria Math" panose="02040503050406030204" pitchFamily="18" charset="0"/>
                                <a:sym typeface="Symbol" panose="05050102010706020507" pitchFamily="18" charset="2"/>
                              </a:rPr>
                              <m:t>𝑛</m:t>
                            </m:r>
                          </m:e>
                          <m:sub>
                            <m:r>
                              <a:rPr lang="lt-LT" b="0" i="1" smtClean="0">
                                <a:latin typeface="Cambria Math" panose="02040503050406030204" pitchFamily="18" charset="0"/>
                                <a:sym typeface="Symbol" panose="05050102010706020507" pitchFamily="18" charset="2"/>
                              </a:rPr>
                              <m:t>1</m:t>
                            </m:r>
                          </m:sub>
                        </m:sSub>
                      </m:den>
                    </m:f>
                    <m:r>
                      <a:rPr lang="lt-LT" i="1" smtClean="0">
                        <a:latin typeface="Cambria Math" panose="02040503050406030204" pitchFamily="18" charset="0"/>
                        <a:sym typeface="Symbol" panose="05050102010706020507" pitchFamily="18" charset="2"/>
                      </a:rPr>
                      <m:t></m:t>
                    </m:r>
                    <m:f>
                      <m:fPr>
                        <m:ctrlPr>
                          <a:rPr lang="lt-LT" i="1" smtClean="0">
                            <a:latin typeface="Cambria Math"/>
                            <a:sym typeface="Symbol" panose="05050102010706020507" pitchFamily="18" charset="2"/>
                          </a:rPr>
                        </m:ctrlPr>
                      </m:fPr>
                      <m:num>
                        <m:sSub>
                          <m:sSubPr>
                            <m:ctrlPr>
                              <a:rPr lang="lt-LT" i="1" smtClean="0">
                                <a:latin typeface="Cambria Math"/>
                                <a:sym typeface="Symbol" panose="05050102010706020507" pitchFamily="18" charset="2"/>
                              </a:rPr>
                            </m:ctrlPr>
                          </m:sSubPr>
                          <m:e>
                            <m:r>
                              <a:rPr lang="lt-LT" b="0" i="1" smtClean="0">
                                <a:latin typeface="Cambria Math" panose="02040503050406030204" pitchFamily="18" charset="0"/>
                                <a:sym typeface="Symbol" panose="05050102010706020507" pitchFamily="18" charset="2"/>
                              </a:rPr>
                              <m:t>𝑣</m:t>
                            </m:r>
                          </m:e>
                          <m:sub>
                            <m:r>
                              <a:rPr lang="lt-LT" b="0" i="1" smtClean="0">
                                <a:latin typeface="Cambria Math" panose="02040503050406030204" pitchFamily="18" charset="0"/>
                                <a:sym typeface="Symbol" panose="05050102010706020507" pitchFamily="18" charset="2"/>
                              </a:rPr>
                              <m:t>2</m:t>
                            </m:r>
                          </m:sub>
                        </m:sSub>
                      </m:num>
                      <m:den>
                        <m:sSub>
                          <m:sSubPr>
                            <m:ctrlPr>
                              <a:rPr lang="lt-LT" i="1" smtClean="0">
                                <a:latin typeface="Cambria Math"/>
                                <a:sym typeface="Symbol" panose="05050102010706020507" pitchFamily="18" charset="2"/>
                              </a:rPr>
                            </m:ctrlPr>
                          </m:sSubPr>
                          <m:e>
                            <m:r>
                              <a:rPr lang="lt-LT" b="0" i="1" smtClean="0">
                                <a:latin typeface="Cambria Math" panose="02040503050406030204" pitchFamily="18" charset="0"/>
                                <a:sym typeface="Symbol" panose="05050102010706020507" pitchFamily="18" charset="2"/>
                              </a:rPr>
                              <m:t>𝑣</m:t>
                            </m:r>
                          </m:e>
                          <m:sub>
                            <m:r>
                              <a:rPr lang="lt-LT" b="0" i="1" smtClean="0">
                                <a:latin typeface="Cambria Math" panose="02040503050406030204" pitchFamily="18" charset="0"/>
                                <a:sym typeface="Symbol" panose="05050102010706020507" pitchFamily="18" charset="2"/>
                              </a:rPr>
                              <m:t>1</m:t>
                            </m:r>
                          </m:sub>
                        </m:sSub>
                      </m:den>
                    </m:f>
                  </m:oMath>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621693" y="2989061"/>
                <a:ext cx="1973425" cy="450508"/>
              </a:xfrm>
              <a:prstGeom prst="rect">
                <a:avLst/>
              </a:prstGeom>
              <a:blipFill>
                <a:blip r:embed="rId4"/>
                <a:stretch>
                  <a:fillRect l="-3086" t="-5405" b="-14865"/>
                </a:stretch>
              </a:blipFill>
            </p:spPr>
            <p:txBody>
              <a:bodyPr/>
              <a:lstStyle/>
              <a:p>
                <a:r>
                  <a:rPr lang="en-US">
                    <a:noFill/>
                  </a:rPr>
                  <a:t> </a:t>
                </a:r>
              </a:p>
            </p:txBody>
          </p:sp>
        </mc:Fallback>
      </mc:AlternateContent>
      <p:sp>
        <p:nvSpPr>
          <p:cNvPr id="8" name="TextBox 7"/>
          <p:cNvSpPr txBox="1"/>
          <p:nvPr/>
        </p:nvSpPr>
        <p:spPr>
          <a:xfrm>
            <a:off x="4603598" y="1516851"/>
            <a:ext cx="6933245" cy="1200329"/>
          </a:xfrm>
          <a:prstGeom prst="rect">
            <a:avLst/>
          </a:prstGeom>
          <a:solidFill>
            <a:schemeClr val="accent4">
              <a:lumMod val="20000"/>
              <a:lumOff val="80000"/>
            </a:schemeClr>
          </a:solidFill>
        </p:spPr>
        <p:txBody>
          <a:bodyPr wrap="none" rtlCol="0">
            <a:spAutoFit/>
          </a:bodyPr>
          <a:lstStyle/>
          <a:p>
            <a:pPr marL="285750" indent="-285750">
              <a:buFont typeface="Arial" panose="020B0604020202020204" pitchFamily="34" charset="0"/>
              <a:buChar char="•"/>
            </a:pPr>
            <a:r>
              <a:rPr lang="lt-LT" dirty="0" smtClean="0"/>
              <a:t>Krintantysis spindulys, lūžęs spindulys ir per kritimo tašką</a:t>
            </a:r>
          </a:p>
          <a:p>
            <a:r>
              <a:rPr lang="lt-LT" dirty="0" smtClean="0"/>
              <a:t> nubrėžtas statmuo terpės skiriančiam paviršiui yra vienoje plokštumoje.</a:t>
            </a:r>
          </a:p>
          <a:p>
            <a:pPr marL="285750" indent="-285750">
              <a:buFont typeface="Arial" panose="020B0604020202020204" pitchFamily="34" charset="0"/>
              <a:buChar char="•"/>
            </a:pPr>
            <a:r>
              <a:rPr lang="lt-LT" dirty="0" smtClean="0"/>
              <a:t>Kritimo kampo sinuso ir lūžio kampo sinuso santykis dviem terpėms </a:t>
            </a:r>
          </a:p>
          <a:p>
            <a:r>
              <a:rPr lang="lt-LT" dirty="0" smtClean="0"/>
              <a:t>yra pastovus dydis, kuris vadinamas santykiniu lūžio rodikliu.</a:t>
            </a:r>
            <a:endParaRPr lang="en-US" dirty="0"/>
          </a:p>
        </p:txBody>
      </p:sp>
      <p:cxnSp>
        <p:nvCxnSpPr>
          <p:cNvPr id="10" name="Tiesioji jungtis 9"/>
          <p:cNvCxnSpPr/>
          <p:nvPr/>
        </p:nvCxnSpPr>
        <p:spPr>
          <a:xfrm flipH="1">
            <a:off x="3209731" y="2463282"/>
            <a:ext cx="46653" cy="1716832"/>
          </a:xfrm>
          <a:prstGeom prst="line">
            <a:avLst/>
          </a:prstGeom>
          <a:ln w="12700">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48343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945" y="570077"/>
            <a:ext cx="8621110" cy="1325563"/>
          </a:xfrm>
        </p:spPr>
        <p:txBody>
          <a:bodyPr>
            <a:normAutofit/>
          </a:bodyPr>
          <a:lstStyle/>
          <a:p>
            <a:r>
              <a:rPr lang="lt-LT" sz="2800" dirty="0" smtClean="0">
                <a:hlinkClick r:id="rId2"/>
              </a:rPr>
              <a:t>www.schoolphysics.co.uk/animations/Waves%20animations/Plane_wave_refraction_html5/index.html</a:t>
            </a:r>
            <a:r>
              <a:rPr lang="lt-LT" sz="2800" dirty="0" smtClean="0"/>
              <a:t> </a:t>
            </a:r>
            <a:endParaRPr lang="lt-LT" sz="2800"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84477" y="1825625"/>
            <a:ext cx="9623046"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7551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7982607" cy="1325563"/>
          </a:xfrm>
        </p:spPr>
        <p:txBody>
          <a:bodyPr>
            <a:normAutofit fontScale="90000"/>
          </a:bodyPr>
          <a:lstStyle/>
          <a:p>
            <a:r>
              <a:rPr lang="lt-LT" dirty="0">
                <a:hlinkClick r:id="rId2"/>
              </a:rPr>
              <a:t>https://demonstrations.wolfram.com/SnellsLawOfRefractionWaveFronts</a:t>
            </a:r>
            <a:r>
              <a:rPr lang="lt-LT" dirty="0" smtClean="0">
                <a:hlinkClick r:id="rId2"/>
              </a:rPr>
              <a:t>/</a:t>
            </a:r>
            <a:r>
              <a:rPr lang="lt-LT" dirty="0" smtClean="0"/>
              <a:t> </a:t>
            </a:r>
            <a:endParaRPr lang="lt-LT"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72572" y="1825625"/>
            <a:ext cx="4046855"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5410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a:hlinkClick r:id="rId2"/>
              </a:rPr>
              <a:t>https://</a:t>
            </a:r>
            <a:r>
              <a:rPr lang="lt-LT" dirty="0" smtClean="0">
                <a:hlinkClick r:id="rId2"/>
              </a:rPr>
              <a:t>phet.colorado.edu/sims/html/bending-light/latest/bending-light_en.html</a:t>
            </a:r>
            <a:r>
              <a:rPr lang="lt-LT" dirty="0" smtClean="0"/>
              <a:t> </a:t>
            </a:r>
            <a:endParaRPr lang="lt-LT"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80226" y="1825625"/>
            <a:ext cx="5031547"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7764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Autofit/>
          </a:bodyPr>
          <a:lstStyle/>
          <a:p>
            <a:r>
              <a:rPr lang="lt-LT" sz="3600" dirty="0" smtClean="0"/>
              <a:t>Prisiminkime, kas yra banga ir kokios jos charakteristikos?</a:t>
            </a:r>
            <a:endParaRPr lang="en-US" sz="3600" dirty="0"/>
          </a:p>
        </p:txBody>
      </p:sp>
      <mc:AlternateContent xmlns:mc="http://schemas.openxmlformats.org/markup-compatibility/2006" xmlns:a14="http://schemas.microsoft.com/office/drawing/2010/main">
        <mc:Choice Requires="a14">
          <p:sp>
            <p:nvSpPr>
              <p:cNvPr id="3" name="Turinio vietos rezervavimo ženklas 2"/>
              <p:cNvSpPr>
                <a:spLocks noGrp="1"/>
              </p:cNvSpPr>
              <p:nvPr>
                <p:ph idx="1"/>
              </p:nvPr>
            </p:nvSpPr>
            <p:spPr>
              <a:xfrm>
                <a:off x="838200" y="1825624"/>
                <a:ext cx="10515600" cy="4724947"/>
              </a:xfrm>
            </p:spPr>
            <p:txBody>
              <a:bodyPr>
                <a:normAutofit fontScale="55000" lnSpcReduction="20000"/>
              </a:bodyPr>
              <a:lstStyle/>
              <a:p>
                <a:r>
                  <a:rPr lang="lt-LT" sz="5100" b="1" dirty="0" smtClean="0"/>
                  <a:t>Banga</a:t>
                </a:r>
                <a:r>
                  <a:rPr lang="lt-LT" sz="5100" dirty="0" smtClean="0"/>
                  <a:t> – tai svyravimo sklidimas erdvėje laikui bėgant.</a:t>
                </a:r>
              </a:p>
              <a:p>
                <a:r>
                  <a:rPr lang="lt-LT" sz="5100" dirty="0" smtClean="0"/>
                  <a:t>Jei bangos sklinda kokia nors terpe: dujomis, skysčiais ar kietais kūnais, jos vadinamos – mechaninėmis bangomis.</a:t>
                </a:r>
              </a:p>
              <a:p>
                <a:r>
                  <a:rPr lang="lt-LT" sz="5100" dirty="0" smtClean="0"/>
                  <a:t>Bangą apibūdina šie dydžiai:</a:t>
                </a:r>
              </a:p>
              <a:p>
                <a:r>
                  <a:rPr lang="lt-LT" sz="5100" b="1" dirty="0" smtClean="0"/>
                  <a:t>Bangos ilgis</a:t>
                </a:r>
                <a:r>
                  <a:rPr lang="el-GR" sz="5100" dirty="0" smtClean="0"/>
                  <a:t> </a:t>
                </a:r>
                <a:r>
                  <a:rPr lang="el-GR" sz="5100" dirty="0"/>
                  <a:t>– </a:t>
                </a:r>
                <a:r>
                  <a:rPr lang="lt-LT" sz="5100" dirty="0"/>
                  <a:t>tai mažiausias atstumas tarp dviejų tos pačios fazės taškų vienoje bangoje</a:t>
                </a:r>
                <a:r>
                  <a:rPr lang="lt-LT" sz="5100" dirty="0" smtClean="0"/>
                  <a:t>.</a:t>
                </a:r>
              </a:p>
              <a:p>
                <a:r>
                  <a:rPr lang="lt-LT" sz="5100" dirty="0" smtClean="0"/>
                  <a:t>Bangos </a:t>
                </a:r>
                <a:r>
                  <a:rPr lang="lt-LT" sz="5100" dirty="0"/>
                  <a:t>ilgis su bangos sklidimo greičiu ir dažniu susietas taip</a:t>
                </a:r>
                <a:r>
                  <a:rPr lang="lt-LT" sz="5100" dirty="0" smtClean="0"/>
                  <a:t>:</a:t>
                </a:r>
              </a:p>
              <a:p>
                <a:pPr marL="0" indent="0">
                  <a:buNone/>
                </a:pPr>
                <a14:m>
                  <m:oMathPara xmlns:m="http://schemas.openxmlformats.org/officeDocument/2006/math">
                    <m:oMathParaPr>
                      <m:jc m:val="centerGroup"/>
                    </m:oMathParaPr>
                    <m:oMath xmlns:m="http://schemas.openxmlformats.org/officeDocument/2006/math">
                      <m:r>
                        <a:rPr lang="lt-LT" sz="5100" i="1" smtClean="0">
                          <a:latin typeface="Cambria Math" panose="02040503050406030204" pitchFamily="18" charset="0"/>
                          <a:ea typeface="Cambria Math" panose="02040503050406030204" pitchFamily="18" charset="0"/>
                        </a:rPr>
                        <m:t>𝜆</m:t>
                      </m:r>
                      <m:r>
                        <a:rPr lang="lt-LT" sz="5100" i="1" smtClean="0">
                          <a:latin typeface="Cambria Math" panose="02040503050406030204" pitchFamily="18" charset="0"/>
                          <a:ea typeface="Cambria Math" panose="02040503050406030204" pitchFamily="18" charset="0"/>
                        </a:rPr>
                        <m:t>=</m:t>
                      </m:r>
                      <m:f>
                        <m:fPr>
                          <m:ctrlPr>
                            <a:rPr lang="lt-LT" sz="5100" i="1" smtClean="0">
                              <a:latin typeface="Cambria Math"/>
                              <a:ea typeface="Cambria Math" panose="02040503050406030204" pitchFamily="18" charset="0"/>
                            </a:rPr>
                          </m:ctrlPr>
                        </m:fPr>
                        <m:num>
                          <m:r>
                            <a:rPr lang="lt-LT" sz="5100" b="0" i="1" smtClean="0">
                              <a:latin typeface="Cambria Math" panose="02040503050406030204" pitchFamily="18" charset="0"/>
                              <a:ea typeface="Cambria Math" panose="02040503050406030204" pitchFamily="18" charset="0"/>
                            </a:rPr>
                            <m:t>𝑣</m:t>
                          </m:r>
                        </m:num>
                        <m:den>
                          <m:r>
                            <a:rPr lang="lt-LT" sz="5100" b="0" i="1" smtClean="0">
                              <a:latin typeface="Cambria Math" panose="02040503050406030204" pitchFamily="18" charset="0"/>
                              <a:ea typeface="Cambria Math" panose="02040503050406030204" pitchFamily="18" charset="0"/>
                            </a:rPr>
                            <m:t>𝑓</m:t>
                          </m:r>
                        </m:den>
                      </m:f>
                    </m:oMath>
                  </m:oMathPara>
                </a14:m>
                <a:endParaRPr lang="lt-LT" sz="5100" dirty="0"/>
              </a:p>
              <a:p>
                <a:pPr marL="0" indent="0">
                  <a:buNone/>
                </a:pPr>
                <a:r>
                  <a:rPr lang="lt-LT" sz="5100" dirty="0"/>
                  <a:t>v – bangos sklidimo greitis (m/s</a:t>
                </a:r>
                <a:r>
                  <a:rPr lang="lt-LT" sz="5100" dirty="0" smtClean="0"/>
                  <a:t>),</a:t>
                </a:r>
                <a:endParaRPr lang="lt-LT" sz="5100" dirty="0"/>
              </a:p>
              <a:p>
                <a:pPr marL="0" indent="0">
                  <a:buNone/>
                </a:pPr>
                <a:r>
                  <a:rPr lang="lt-LT" sz="5100" dirty="0"/>
                  <a:t>f – bangos dažnis (Hz arba 1/s</a:t>
                </a:r>
                <a:r>
                  <a:rPr lang="lt-LT" sz="5100" dirty="0" smtClean="0"/>
                  <a:t>),</a:t>
                </a:r>
                <a:endParaRPr lang="lt-LT" sz="5100" dirty="0"/>
              </a:p>
              <a:p>
                <a:pPr marL="0" indent="0">
                  <a:buNone/>
                </a:pPr>
                <a:r>
                  <a:rPr lang="el-GR" sz="5100" dirty="0"/>
                  <a:t>λ – </a:t>
                </a:r>
                <a:r>
                  <a:rPr lang="lt-LT" sz="5100" dirty="0"/>
                  <a:t>bangos ilgis </a:t>
                </a:r>
                <a:r>
                  <a:rPr lang="lt-LT" sz="5100" dirty="0" smtClean="0"/>
                  <a:t>(m)</a:t>
                </a:r>
              </a:p>
            </p:txBody>
          </p:sp>
        </mc:Choice>
        <mc:Fallback xmlns="">
          <p:sp>
            <p:nvSpPr>
              <p:cNvPr id="3" name="Turinio vietos rezervavimo ženklas 2"/>
              <p:cNvSpPr>
                <a:spLocks noGrp="1" noRot="1" noChangeAspect="1" noMove="1" noResize="1" noEditPoints="1" noAdjustHandles="1" noChangeArrowheads="1" noChangeShapeType="1" noTextEdit="1"/>
              </p:cNvSpPr>
              <p:nvPr>
                <p:ph idx="1"/>
              </p:nvPr>
            </p:nvSpPr>
            <p:spPr>
              <a:xfrm>
                <a:off x="838200" y="1825624"/>
                <a:ext cx="10515600" cy="4724947"/>
              </a:xfrm>
              <a:blipFill rotWithShape="1">
                <a:blip r:embed="rId3"/>
                <a:stretch>
                  <a:fillRect l="-1217" t="-3479" b="-3351"/>
                </a:stretch>
              </a:blipFill>
            </p:spPr>
            <p:txBody>
              <a:bodyPr/>
              <a:lstStyle/>
              <a:p>
                <a:r>
                  <a:rPr lang="lt-LT">
                    <a:noFill/>
                  </a:rPr>
                  <a:t> </a:t>
                </a:r>
              </a:p>
            </p:txBody>
          </p:sp>
        </mc:Fallback>
      </mc:AlternateContent>
    </p:spTree>
    <p:extLst>
      <p:ext uri="{BB962C8B-B14F-4D97-AF65-F5344CB8AC3E}">
        <p14:creationId xmlns:p14="http://schemas.microsoft.com/office/powerpoint/2010/main" val="1915122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a:t>Apibendrinkime</a:t>
            </a:r>
            <a:endParaRPr lang="en-US" dirty="0"/>
          </a:p>
        </p:txBody>
      </p:sp>
      <p:pic>
        <p:nvPicPr>
          <p:cNvPr id="4" name="Paveikslėlis 3"/>
          <p:cNvPicPr>
            <a:picLocks noChangeAspect="1"/>
          </p:cNvPicPr>
          <p:nvPr/>
        </p:nvPicPr>
        <p:blipFill>
          <a:blip r:embed="rId2"/>
          <a:stretch>
            <a:fillRect/>
          </a:stretch>
        </p:blipFill>
        <p:spPr>
          <a:xfrm>
            <a:off x="730115" y="1645977"/>
            <a:ext cx="6057900" cy="4276725"/>
          </a:xfrm>
          <a:prstGeom prst="rect">
            <a:avLst/>
          </a:prstGeom>
        </p:spPr>
      </p:pic>
      <p:sp>
        <p:nvSpPr>
          <p:cNvPr id="5" name="Turinio vietos rezervavimo ženklas 3"/>
          <p:cNvSpPr>
            <a:spLocks noGrp="1"/>
          </p:cNvSpPr>
          <p:nvPr>
            <p:ph idx="1"/>
          </p:nvPr>
        </p:nvSpPr>
        <p:spPr>
          <a:xfrm>
            <a:off x="6211612" y="1084646"/>
            <a:ext cx="5142187" cy="3077766"/>
          </a:xfrm>
          <a:prstGeom prst="rect">
            <a:avLst/>
          </a:prstGeom>
          <a:solidFill>
            <a:schemeClr val="accent4">
              <a:lumMod val="20000"/>
              <a:lumOff val="80000"/>
            </a:schemeClr>
          </a:solidFill>
        </p:spPr>
        <p:txBody>
          <a:bodyPr wrap="square">
            <a:spAutoFit/>
          </a:bodyPr>
          <a:lstStyle/>
          <a:p>
            <a:pPr marL="285750" indent="-285750">
              <a:buFont typeface="Arial" panose="020B0604020202020204" pitchFamily="34" charset="0"/>
              <a:buChar char="•"/>
            </a:pPr>
            <a:r>
              <a:rPr lang="lt-LT" sz="2000" dirty="0"/>
              <a:t>Koks </a:t>
            </a:r>
            <a:r>
              <a:rPr lang="lt-LT" sz="2000" dirty="0" smtClean="0"/>
              <a:t>reiškinys </a:t>
            </a:r>
            <a:r>
              <a:rPr lang="lt-LT" sz="2000" dirty="0"/>
              <a:t>čia pavaizduotas?</a:t>
            </a:r>
          </a:p>
          <a:p>
            <a:pPr marL="285750" indent="-285750">
              <a:buFont typeface="Arial" panose="020B0604020202020204" pitchFamily="34" charset="0"/>
              <a:buChar char="•"/>
            </a:pPr>
            <a:r>
              <a:rPr lang="lt-LT" sz="2000" dirty="0"/>
              <a:t>Kas vaizduojama </a:t>
            </a:r>
            <a:r>
              <a:rPr lang="lt-LT" sz="2000" dirty="0" smtClean="0"/>
              <a:t>rodyklėmis?</a:t>
            </a:r>
            <a:endParaRPr lang="lt-LT" sz="2000" dirty="0"/>
          </a:p>
          <a:p>
            <a:pPr marL="285750" indent="-285750">
              <a:buFont typeface="Arial" panose="020B0604020202020204" pitchFamily="34" charset="0"/>
              <a:buChar char="•"/>
            </a:pPr>
            <a:r>
              <a:rPr lang="lt-LT" sz="2000" dirty="0"/>
              <a:t>Kas vaizduojama </a:t>
            </a:r>
            <a:r>
              <a:rPr lang="lt-LT" sz="2000" dirty="0" smtClean="0"/>
              <a:t>atkarpa </a:t>
            </a:r>
            <a:r>
              <a:rPr lang="lt-LT" sz="2000" dirty="0" smtClean="0"/>
              <a:t>AB?</a:t>
            </a:r>
            <a:endParaRPr lang="lt-LT" sz="2000" dirty="0"/>
          </a:p>
          <a:p>
            <a:pPr marL="285750" indent="-285750">
              <a:buFont typeface="Arial" panose="020B0604020202020204" pitchFamily="34" charset="0"/>
              <a:buChar char="•"/>
            </a:pPr>
            <a:r>
              <a:rPr lang="lt-LT" sz="2000" dirty="0"/>
              <a:t>Kas pažymėta </a:t>
            </a:r>
            <a:r>
              <a:rPr lang="lt-LT" sz="2000" dirty="0" smtClean="0"/>
              <a:t>skaičiais 1 ir 2?</a:t>
            </a:r>
            <a:endParaRPr lang="lt-LT" sz="2000" dirty="0"/>
          </a:p>
          <a:p>
            <a:pPr marL="285750" indent="-285750">
              <a:buFont typeface="Arial" panose="020B0604020202020204" pitchFamily="34" charset="0"/>
              <a:buChar char="•"/>
            </a:pPr>
            <a:r>
              <a:rPr lang="lt-LT" sz="2000" dirty="0"/>
              <a:t>Kaip vadinasi kampai </a:t>
            </a:r>
            <a:r>
              <a:rPr lang="lt-LT" sz="2000" dirty="0" smtClean="0"/>
              <a:t>3 </a:t>
            </a:r>
            <a:r>
              <a:rPr lang="lt-LT" sz="2000" dirty="0"/>
              <a:t>ir </a:t>
            </a:r>
            <a:r>
              <a:rPr lang="lt-LT" sz="2000" dirty="0" smtClean="0"/>
              <a:t>4?</a:t>
            </a:r>
            <a:endParaRPr lang="lt-LT" sz="2000" dirty="0"/>
          </a:p>
          <a:p>
            <a:pPr marL="285750" indent="-285750">
              <a:buFont typeface="Arial" panose="020B0604020202020204" pitchFamily="34" charset="0"/>
              <a:buChar char="•"/>
            </a:pPr>
            <a:r>
              <a:rPr lang="lt-LT" sz="2000" dirty="0"/>
              <a:t>Kuris sąryšis tarp </a:t>
            </a:r>
            <a:r>
              <a:rPr lang="lt-LT" sz="2000" dirty="0" smtClean="0"/>
              <a:t>bangos sklidimo greičių  </a:t>
            </a:r>
            <a:r>
              <a:rPr lang="lt-LT" sz="2000" dirty="0"/>
              <a:t>yra teisingas?</a:t>
            </a:r>
          </a:p>
          <a:p>
            <a:r>
              <a:rPr lang="lt-LT" sz="2000" dirty="0"/>
              <a:t>a) </a:t>
            </a:r>
            <a:r>
              <a:rPr lang="lt-LT" sz="2000" dirty="0" smtClean="0"/>
              <a:t>v</a:t>
            </a:r>
            <a:r>
              <a:rPr lang="lt-LT" sz="2000" baseline="-25000" dirty="0" smtClean="0"/>
              <a:t>1</a:t>
            </a:r>
            <a:r>
              <a:rPr lang="lt-LT" sz="2000" dirty="0" smtClean="0"/>
              <a:t> </a:t>
            </a:r>
            <a:r>
              <a:rPr lang="lt-LT" sz="2000" dirty="0">
                <a:sym typeface="Symbol" panose="05050102010706020507" pitchFamily="18" charset="2"/>
              </a:rPr>
              <a:t> </a:t>
            </a:r>
            <a:r>
              <a:rPr lang="lt-LT" sz="2000" dirty="0" smtClean="0"/>
              <a:t>v</a:t>
            </a:r>
            <a:r>
              <a:rPr lang="lt-LT" sz="2000" baseline="-25000" dirty="0" smtClean="0"/>
              <a:t>2</a:t>
            </a:r>
            <a:r>
              <a:rPr lang="lt-LT" sz="2000" dirty="0" smtClean="0"/>
              <a:t> </a:t>
            </a:r>
            <a:r>
              <a:rPr lang="lt-LT" sz="2000" dirty="0" smtClean="0">
                <a:sym typeface="Symbol" panose="05050102010706020507" pitchFamily="18" charset="2"/>
              </a:rPr>
              <a:t>;   </a:t>
            </a:r>
            <a:r>
              <a:rPr lang="lt-LT" sz="2000" dirty="0">
                <a:sym typeface="Symbol" panose="05050102010706020507" pitchFamily="18" charset="2"/>
              </a:rPr>
              <a:t>b) </a:t>
            </a:r>
            <a:r>
              <a:rPr lang="lt-LT" sz="2000" dirty="0"/>
              <a:t>v</a:t>
            </a:r>
            <a:r>
              <a:rPr lang="lt-LT" sz="2000" baseline="-25000" dirty="0"/>
              <a:t>1</a:t>
            </a:r>
            <a:r>
              <a:rPr lang="lt-LT" sz="2000" dirty="0"/>
              <a:t> </a:t>
            </a:r>
            <a:r>
              <a:rPr lang="lt-LT" sz="2000" dirty="0" smtClean="0">
                <a:sym typeface="Symbol" panose="05050102010706020507" pitchFamily="18" charset="2"/>
              </a:rPr>
              <a:t>&gt; </a:t>
            </a:r>
            <a:r>
              <a:rPr lang="lt-LT" sz="2000" dirty="0"/>
              <a:t>v</a:t>
            </a:r>
            <a:r>
              <a:rPr lang="lt-LT" sz="2000" baseline="-25000" dirty="0"/>
              <a:t>2</a:t>
            </a:r>
            <a:r>
              <a:rPr lang="lt-LT" sz="2000" dirty="0"/>
              <a:t> </a:t>
            </a:r>
            <a:r>
              <a:rPr lang="lt-LT" sz="2000" dirty="0" smtClean="0">
                <a:sym typeface="Symbol" panose="05050102010706020507" pitchFamily="18" charset="2"/>
              </a:rPr>
              <a:t>; </a:t>
            </a:r>
            <a:r>
              <a:rPr lang="lt-LT" sz="2000" dirty="0">
                <a:sym typeface="Symbol" panose="05050102010706020507" pitchFamily="18" charset="2"/>
              </a:rPr>
              <a:t>c) </a:t>
            </a:r>
            <a:r>
              <a:rPr lang="lt-LT" sz="2000" dirty="0"/>
              <a:t>v</a:t>
            </a:r>
            <a:r>
              <a:rPr lang="lt-LT" sz="2000" baseline="-25000" dirty="0"/>
              <a:t>1</a:t>
            </a:r>
            <a:r>
              <a:rPr lang="lt-LT" sz="2000" dirty="0"/>
              <a:t> </a:t>
            </a:r>
            <a:r>
              <a:rPr lang="lt-LT" sz="2000" dirty="0" smtClean="0">
                <a:sym typeface="Symbol" panose="05050102010706020507" pitchFamily="18" charset="2"/>
              </a:rPr>
              <a:t>&lt; </a:t>
            </a:r>
            <a:r>
              <a:rPr lang="lt-LT" sz="2000" dirty="0" smtClean="0"/>
              <a:t>v</a:t>
            </a:r>
            <a:r>
              <a:rPr lang="lt-LT" sz="2000" baseline="-25000" dirty="0" smtClean="0"/>
              <a:t>2</a:t>
            </a:r>
            <a:r>
              <a:rPr lang="lt-LT" sz="2000" dirty="0" smtClean="0"/>
              <a:t> ; </a:t>
            </a:r>
            <a:endParaRPr lang="lt-LT" sz="2000" dirty="0"/>
          </a:p>
        </p:txBody>
      </p:sp>
    </p:spTree>
    <p:extLst>
      <p:ext uri="{BB962C8B-B14F-4D97-AF65-F5344CB8AC3E}">
        <p14:creationId xmlns:p14="http://schemas.microsoft.com/office/powerpoint/2010/main" val="1875427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Papildomi šaltiniai:</a:t>
            </a:r>
            <a:endParaRPr lang="en-US" dirty="0"/>
          </a:p>
        </p:txBody>
      </p:sp>
      <p:sp>
        <p:nvSpPr>
          <p:cNvPr id="3" name="Turinio vietos rezervavimo ženklas 2"/>
          <p:cNvSpPr>
            <a:spLocks noGrp="1"/>
          </p:cNvSpPr>
          <p:nvPr>
            <p:ph idx="1"/>
          </p:nvPr>
        </p:nvSpPr>
        <p:spPr/>
        <p:txBody>
          <a:bodyPr>
            <a:normAutofit fontScale="77500" lnSpcReduction="20000"/>
          </a:bodyPr>
          <a:lstStyle/>
          <a:p>
            <a:pPr lvl="0"/>
            <a:r>
              <a:rPr lang="lt-LT" sz="2400" dirty="0" smtClean="0"/>
              <a:t>Stebėkite </a:t>
            </a:r>
            <a:r>
              <a:rPr lang="lt-LT" sz="2400" dirty="0" smtClean="0"/>
              <a:t>Huygenso </a:t>
            </a:r>
            <a:r>
              <a:rPr lang="lt-LT" sz="2400" dirty="0"/>
              <a:t>principo </a:t>
            </a:r>
            <a:r>
              <a:rPr lang="lt-LT" sz="2400" dirty="0" smtClean="0"/>
              <a:t>animaciją: </a:t>
            </a:r>
            <a:endParaRPr lang="en-US" sz="2400" dirty="0"/>
          </a:p>
          <a:p>
            <a:r>
              <a:rPr lang="lt-LT" sz="2400" u="sng" dirty="0">
                <a:hlinkClick r:id="rId2"/>
              </a:rPr>
              <a:t>https://www.youtube.com/watch?v=PK_UjCI9VBY</a:t>
            </a:r>
            <a:endParaRPr lang="en-US" sz="2400" dirty="0"/>
          </a:p>
          <a:p>
            <a:r>
              <a:rPr lang="lt-LT" sz="2400" u="sng" dirty="0">
                <a:hlinkClick r:id="rId3"/>
              </a:rPr>
              <a:t>https://www.youtube.com/watch?v=gliLaaeZHwg</a:t>
            </a:r>
            <a:endParaRPr lang="en-US" sz="2400" dirty="0"/>
          </a:p>
          <a:p>
            <a:r>
              <a:rPr lang="lt-LT" sz="2400" u="sng" dirty="0">
                <a:hlinkClick r:id="rId4"/>
              </a:rPr>
              <a:t>https://www.vascak.cz/data/android/physicsatschool/template.php?f=kv_lom_vlneni&amp;l=en</a:t>
            </a:r>
            <a:r>
              <a:rPr lang="lt-LT" sz="2400" dirty="0"/>
              <a:t> </a:t>
            </a:r>
            <a:endParaRPr lang="en-US" sz="2400" dirty="0"/>
          </a:p>
          <a:p>
            <a:pPr lvl="0"/>
            <a:r>
              <a:rPr lang="lt-LT" dirty="0"/>
              <a:t>Rekomenduojama </a:t>
            </a:r>
            <a:r>
              <a:rPr lang="lt-LT" dirty="0" smtClean="0"/>
              <a:t>pasitikrinimui atlikti užduotis </a:t>
            </a:r>
            <a:endParaRPr lang="en-US" dirty="0"/>
          </a:p>
          <a:p>
            <a:r>
              <a:rPr lang="lt-LT" u="sng" dirty="0">
                <a:hlinkClick r:id="rId5"/>
              </a:rPr>
              <a:t>https://www.khanacademy.org/science/optics-essentials/x0484cce4552ac2a3:why-do-bubbles-appear-colorful/x0484cce4552ac2a3:why-does-light-bend-around-corners/e/huygens-principle-wavefronts-through-different-media</a:t>
            </a:r>
            <a:endParaRPr lang="en-US" dirty="0"/>
          </a:p>
          <a:p>
            <a:r>
              <a:rPr lang="lt-LT" u="sng" dirty="0">
                <a:hlinkClick r:id="rId6"/>
              </a:rPr>
              <a:t>https://phet.colorado.edu/lt/simulations/sound-waves</a:t>
            </a:r>
            <a:r>
              <a:rPr lang="lt-LT" dirty="0"/>
              <a:t>  - garso bangų atspindys</a:t>
            </a:r>
            <a:endParaRPr lang="en-US" dirty="0"/>
          </a:p>
          <a:p>
            <a:r>
              <a:rPr lang="lt-LT" u="sng" dirty="0">
                <a:hlinkClick r:id="rId7"/>
              </a:rPr>
              <a:t>https://www.vascak.cz/data/android/physicsatschool/template.php?f=kv_odraz_vlneni&amp;l=en</a:t>
            </a:r>
            <a:r>
              <a:rPr lang="lt-LT" dirty="0"/>
              <a:t> </a:t>
            </a:r>
            <a:r>
              <a:rPr lang="lt-LT" dirty="0" err="1" smtClean="0"/>
              <a:t>Huygenco</a:t>
            </a:r>
            <a:r>
              <a:rPr lang="lt-LT" dirty="0" smtClean="0"/>
              <a:t> </a:t>
            </a:r>
            <a:r>
              <a:rPr lang="lt-LT" dirty="0"/>
              <a:t>principas bangos atspindžiui</a:t>
            </a:r>
            <a:endParaRPr lang="en-US" dirty="0"/>
          </a:p>
          <a:p>
            <a:r>
              <a:rPr lang="lt-LT" u="sng" dirty="0">
                <a:hlinkClick r:id="rId8"/>
              </a:rPr>
              <a:t>https://www.vascak.cz/data/android/physicsatschool/template.php?f=kv_odraz_na_konci&amp;l=en</a:t>
            </a:r>
            <a:r>
              <a:rPr lang="lt-LT" dirty="0"/>
              <a:t>  Bangų atspindys nuo kliūties</a:t>
            </a:r>
            <a:endParaRPr lang="en-US" dirty="0"/>
          </a:p>
          <a:p>
            <a:pPr marL="0" indent="0">
              <a:buNone/>
            </a:pPr>
            <a:endParaRPr lang="en-US" sz="2400" dirty="0"/>
          </a:p>
        </p:txBody>
      </p:sp>
    </p:spTree>
    <p:extLst>
      <p:ext uri="{BB962C8B-B14F-4D97-AF65-F5344CB8AC3E}">
        <p14:creationId xmlns:p14="http://schemas.microsoft.com/office/powerpoint/2010/main" val="1239119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Autofit/>
          </a:bodyPr>
          <a:lstStyle/>
          <a:p>
            <a:r>
              <a:rPr lang="lt-LT" sz="3200" dirty="0"/>
              <a:t>Prisiminkime, kas yra banga ir kokios jos </a:t>
            </a:r>
            <a:r>
              <a:rPr lang="lt-LT" sz="3200" dirty="0" smtClean="0"/>
              <a:t>charakteristikos?</a:t>
            </a:r>
            <a:endParaRPr lang="en-US" sz="3200" dirty="0"/>
          </a:p>
        </p:txBody>
      </p:sp>
      <p:sp>
        <p:nvSpPr>
          <p:cNvPr id="3" name="Turinio vietos rezervavimo ženklas 2"/>
          <p:cNvSpPr>
            <a:spLocks noGrp="1"/>
          </p:cNvSpPr>
          <p:nvPr>
            <p:ph idx="1"/>
          </p:nvPr>
        </p:nvSpPr>
        <p:spPr>
          <a:xfrm>
            <a:off x="838200" y="1458310"/>
            <a:ext cx="10515600" cy="4718653"/>
          </a:xfrm>
        </p:spPr>
        <p:txBody>
          <a:bodyPr/>
          <a:lstStyle/>
          <a:p>
            <a:r>
              <a:rPr lang="lt-LT" sz="2400" b="1" dirty="0"/>
              <a:t>amplitudė</a:t>
            </a:r>
            <a:r>
              <a:rPr lang="lt-LT" sz="2400" dirty="0"/>
              <a:t>  </a:t>
            </a:r>
            <a:r>
              <a:rPr lang="lt-LT" sz="2400" dirty="0" smtClean="0"/>
              <a:t>A (m) – didžiausias atsilenkimas nuo pusiausvyros padėties; </a:t>
            </a:r>
          </a:p>
          <a:p>
            <a:r>
              <a:rPr lang="lt-LT" sz="2400" b="1" dirty="0" smtClean="0"/>
              <a:t>periodas </a:t>
            </a:r>
            <a:r>
              <a:rPr lang="lt-LT" sz="2400" dirty="0" smtClean="0"/>
              <a:t>T (s) – laiko tarpas per kurį įvyksta vienas pilnas svyravimas.</a:t>
            </a:r>
          </a:p>
          <a:p>
            <a:endParaRPr lang="lt-LT" sz="2400"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096" y="2700858"/>
            <a:ext cx="7136132" cy="3613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0160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Autofit/>
          </a:bodyPr>
          <a:lstStyle/>
          <a:p>
            <a:r>
              <a:rPr lang="lt-LT" sz="3200" dirty="0" smtClean="0"/>
              <a:t>Bangų rūšys</a:t>
            </a:r>
            <a:endParaRPr lang="en-US" sz="3200" dirty="0"/>
          </a:p>
        </p:txBody>
      </p:sp>
      <p:sp>
        <p:nvSpPr>
          <p:cNvPr id="3" name="Turinio vietos rezervavimo ženklas 2"/>
          <p:cNvSpPr>
            <a:spLocks noGrp="1"/>
          </p:cNvSpPr>
          <p:nvPr>
            <p:ph idx="1"/>
          </p:nvPr>
        </p:nvSpPr>
        <p:spPr>
          <a:xfrm>
            <a:off x="617483" y="1533963"/>
            <a:ext cx="10515600" cy="4351338"/>
          </a:xfrm>
        </p:spPr>
        <p:txBody>
          <a:bodyPr>
            <a:normAutofit/>
          </a:bodyPr>
          <a:lstStyle/>
          <a:p>
            <a:r>
              <a:rPr lang="lt-LT" sz="2400" dirty="0"/>
              <a:t>Bangos, kurioms plintant </a:t>
            </a:r>
            <a:r>
              <a:rPr lang="lt-LT" sz="2400" dirty="0" smtClean="0"/>
              <a:t>medžiagos </a:t>
            </a:r>
            <a:r>
              <a:rPr lang="lt-LT" sz="2400" dirty="0"/>
              <a:t>dalelės svyruoja statmenai bangų sklidimo krypčiai vadinamos </a:t>
            </a:r>
            <a:r>
              <a:rPr lang="lt-LT" sz="2400" b="1" dirty="0"/>
              <a:t>skersinėmis </a:t>
            </a:r>
            <a:r>
              <a:rPr lang="lt-LT" sz="2400" b="1" dirty="0" smtClean="0"/>
              <a:t>bangomis.</a:t>
            </a:r>
            <a:endParaRPr lang="lt-LT" sz="2400" dirty="0"/>
          </a:p>
          <a:p>
            <a:r>
              <a:rPr lang="lt-LT" sz="2400" dirty="0"/>
              <a:t>Bangos, kurioms sklindant dalelės svyruoja išilgai bangų sklidimo </a:t>
            </a:r>
            <a:r>
              <a:rPr lang="lt-LT" sz="2400" dirty="0" smtClean="0"/>
              <a:t>krypties</a:t>
            </a:r>
            <a:r>
              <a:rPr lang="lt-LT" sz="2400" dirty="0"/>
              <a:t>, vadinamos</a:t>
            </a:r>
            <a:r>
              <a:rPr lang="lt-LT" sz="2400" b="1" dirty="0"/>
              <a:t> išilginėmis</a:t>
            </a:r>
            <a:r>
              <a:rPr lang="lt-LT" sz="2400" dirty="0"/>
              <a:t>.</a:t>
            </a:r>
            <a:endParaRPr lang="en-US" sz="2400" dirty="0"/>
          </a:p>
        </p:txBody>
      </p:sp>
      <p:pic>
        <p:nvPicPr>
          <p:cNvPr id="8" name="Paveikslėlis 7"/>
          <p:cNvPicPr>
            <a:picLocks noChangeAspect="1"/>
          </p:cNvPicPr>
          <p:nvPr/>
        </p:nvPicPr>
        <p:blipFill>
          <a:blip r:embed="rId3"/>
          <a:stretch>
            <a:fillRect/>
          </a:stretch>
        </p:blipFill>
        <p:spPr>
          <a:xfrm>
            <a:off x="6676696" y="2839942"/>
            <a:ext cx="4330663" cy="3655452"/>
          </a:xfrm>
          <a:prstGeom prst="rect">
            <a:avLst/>
          </a:prstGeom>
        </p:spPr>
      </p:pic>
      <p:pic>
        <p:nvPicPr>
          <p:cNvPr id="9" name="Paveikslėlis 8"/>
          <p:cNvPicPr>
            <a:picLocks noChangeAspect="1"/>
          </p:cNvPicPr>
          <p:nvPr/>
        </p:nvPicPr>
        <p:blipFill>
          <a:blip r:embed="rId4"/>
          <a:stretch>
            <a:fillRect/>
          </a:stretch>
        </p:blipFill>
        <p:spPr>
          <a:xfrm>
            <a:off x="526319" y="3114883"/>
            <a:ext cx="2130039" cy="1821151"/>
          </a:xfrm>
          <a:prstGeom prst="rect">
            <a:avLst/>
          </a:prstGeom>
        </p:spPr>
      </p:pic>
      <p:sp>
        <p:nvSpPr>
          <p:cNvPr id="10" name="TextBox 9"/>
          <p:cNvSpPr txBox="1"/>
          <p:nvPr/>
        </p:nvSpPr>
        <p:spPr>
          <a:xfrm>
            <a:off x="879445" y="5063998"/>
            <a:ext cx="1463414" cy="369332"/>
          </a:xfrm>
          <a:prstGeom prst="rect">
            <a:avLst/>
          </a:prstGeom>
          <a:noFill/>
        </p:spPr>
        <p:txBody>
          <a:bodyPr wrap="none" rtlCol="0">
            <a:spAutoFit/>
          </a:bodyPr>
          <a:lstStyle/>
          <a:p>
            <a:r>
              <a:rPr lang="lt-LT" dirty="0" smtClean="0"/>
              <a:t>Sferinė banga</a:t>
            </a:r>
            <a:endParaRPr lang="en-US" dirty="0"/>
          </a:p>
        </p:txBody>
      </p:sp>
      <p:pic>
        <p:nvPicPr>
          <p:cNvPr id="11" name="Paveikslėlis 10"/>
          <p:cNvPicPr>
            <a:picLocks noChangeAspect="1"/>
          </p:cNvPicPr>
          <p:nvPr/>
        </p:nvPicPr>
        <p:blipFill>
          <a:blip r:embed="rId5"/>
          <a:stretch>
            <a:fillRect/>
          </a:stretch>
        </p:blipFill>
        <p:spPr>
          <a:xfrm>
            <a:off x="2807904" y="3658953"/>
            <a:ext cx="3023022" cy="1309976"/>
          </a:xfrm>
          <a:prstGeom prst="rect">
            <a:avLst/>
          </a:prstGeom>
        </p:spPr>
      </p:pic>
      <p:sp>
        <p:nvSpPr>
          <p:cNvPr id="14" name="TextBox 13"/>
          <p:cNvSpPr txBox="1"/>
          <p:nvPr/>
        </p:nvSpPr>
        <p:spPr>
          <a:xfrm>
            <a:off x="3374873" y="5120017"/>
            <a:ext cx="1672253" cy="369332"/>
          </a:xfrm>
          <a:prstGeom prst="rect">
            <a:avLst/>
          </a:prstGeom>
          <a:noFill/>
        </p:spPr>
        <p:txBody>
          <a:bodyPr wrap="none" rtlCol="0">
            <a:spAutoFit/>
          </a:bodyPr>
          <a:lstStyle/>
          <a:p>
            <a:r>
              <a:rPr lang="lt-LT" dirty="0" smtClean="0"/>
              <a:t>Plokščioji banga</a:t>
            </a:r>
            <a:endParaRPr lang="en-US" dirty="0"/>
          </a:p>
        </p:txBody>
      </p:sp>
      <p:sp>
        <p:nvSpPr>
          <p:cNvPr id="15" name="TextBox 14"/>
          <p:cNvSpPr txBox="1"/>
          <p:nvPr/>
        </p:nvSpPr>
        <p:spPr>
          <a:xfrm>
            <a:off x="400194" y="6010624"/>
            <a:ext cx="4605300" cy="369332"/>
          </a:xfrm>
          <a:prstGeom prst="rect">
            <a:avLst/>
          </a:prstGeom>
          <a:solidFill>
            <a:schemeClr val="accent4">
              <a:lumMod val="20000"/>
              <a:lumOff val="80000"/>
            </a:schemeClr>
          </a:solidFill>
        </p:spPr>
        <p:txBody>
          <a:bodyPr wrap="none" rtlCol="0">
            <a:spAutoFit/>
          </a:bodyPr>
          <a:lstStyle/>
          <a:p>
            <a:r>
              <a:rPr lang="lt-LT" dirty="0" smtClean="0"/>
              <a:t>Kur tokias bangas galime sutikti savo aplinkoje?</a:t>
            </a:r>
            <a:endParaRPr lang="en-US" dirty="0"/>
          </a:p>
        </p:txBody>
      </p:sp>
    </p:spTree>
    <p:extLst>
      <p:ext uri="{BB962C8B-B14F-4D97-AF65-F5344CB8AC3E}">
        <p14:creationId xmlns:p14="http://schemas.microsoft.com/office/powerpoint/2010/main" val="2311865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Bangos frontas ir spindulys</a:t>
            </a:r>
            <a:endParaRPr lang="en-US" dirty="0"/>
          </a:p>
        </p:txBody>
      </p:sp>
      <p:sp>
        <p:nvSpPr>
          <p:cNvPr id="3" name="Turinio vietos rezervavimo ženklas 2"/>
          <p:cNvSpPr>
            <a:spLocks noGrp="1"/>
          </p:cNvSpPr>
          <p:nvPr>
            <p:ph idx="1"/>
          </p:nvPr>
        </p:nvSpPr>
        <p:spPr>
          <a:xfrm>
            <a:off x="838200" y="1726324"/>
            <a:ext cx="10515600" cy="4450639"/>
          </a:xfrm>
        </p:spPr>
        <p:txBody>
          <a:bodyPr>
            <a:normAutofit/>
          </a:bodyPr>
          <a:lstStyle/>
          <a:p>
            <a:r>
              <a:rPr lang="lt-LT" b="1" dirty="0"/>
              <a:t>Bangos frontas</a:t>
            </a:r>
            <a:r>
              <a:rPr lang="lt-LT" dirty="0"/>
              <a:t> </a:t>
            </a:r>
            <a:r>
              <a:rPr lang="lt-LT" dirty="0" smtClean="0"/>
              <a:t>-erdvėje sklindančios bangos tolydus paviršius jungiantis </a:t>
            </a:r>
            <a:r>
              <a:rPr lang="lt-LT" dirty="0"/>
              <a:t>sklindančios bangos tos </a:t>
            </a:r>
            <a:r>
              <a:rPr lang="lt-LT" dirty="0" smtClean="0"/>
              <a:t>pačios fazės taškus.</a:t>
            </a:r>
          </a:p>
          <a:p>
            <a:r>
              <a:rPr lang="lt-LT" dirty="0" smtClean="0"/>
              <a:t>Statmuo iškeltas į bangos frontą vadinamas </a:t>
            </a:r>
            <a:r>
              <a:rPr lang="lt-LT" b="1" dirty="0" smtClean="0"/>
              <a:t>spinduliu. </a:t>
            </a:r>
            <a:r>
              <a:rPr lang="lt-LT" dirty="0" smtClean="0"/>
              <a:t>Jis nurodo bangos sklidimo kryptį.</a:t>
            </a:r>
          </a:p>
          <a:p>
            <a:endParaRPr lang="en-US" dirty="0"/>
          </a:p>
        </p:txBody>
      </p:sp>
      <p:pic>
        <p:nvPicPr>
          <p:cNvPr id="9" name="Paveikslėlis 8"/>
          <p:cNvPicPr>
            <a:picLocks noChangeAspect="1"/>
          </p:cNvPicPr>
          <p:nvPr/>
        </p:nvPicPr>
        <p:blipFill>
          <a:blip r:embed="rId3"/>
          <a:stretch>
            <a:fillRect/>
          </a:stretch>
        </p:blipFill>
        <p:spPr>
          <a:xfrm>
            <a:off x="1379482" y="3717461"/>
            <a:ext cx="5904061" cy="3077592"/>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2985" y="3898472"/>
            <a:ext cx="3124857" cy="2319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2560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err="1" smtClean="0"/>
              <a:t>Huygenso</a:t>
            </a:r>
            <a:r>
              <a:rPr lang="lt-LT" dirty="0" smtClean="0"/>
              <a:t> principas </a:t>
            </a:r>
            <a:endParaRPr lang="en-US" dirty="0"/>
          </a:p>
        </p:txBody>
      </p:sp>
      <p:sp>
        <p:nvSpPr>
          <p:cNvPr id="3" name="Turinio vietos rezervavimo ženklas 2"/>
          <p:cNvSpPr>
            <a:spLocks noGrp="1"/>
          </p:cNvSpPr>
          <p:nvPr>
            <p:ph idx="1"/>
          </p:nvPr>
        </p:nvSpPr>
        <p:spPr/>
        <p:txBody>
          <a:bodyPr/>
          <a:lstStyle/>
          <a:p>
            <a:r>
              <a:rPr lang="lt-LT" dirty="0" smtClean="0"/>
              <a:t>Kiekvienas bangos fronto taškas virsta antrinių bangų, sklindančių visomis kryptimis bangos sklidimo greičiu šaltiniu.</a:t>
            </a:r>
            <a:endParaRPr lang="en-US" dirty="0"/>
          </a:p>
        </p:txBody>
      </p:sp>
      <p:pic>
        <p:nvPicPr>
          <p:cNvPr id="4" name="Paveikslėlis 3"/>
          <p:cNvPicPr>
            <a:picLocks noChangeAspect="1"/>
          </p:cNvPicPr>
          <p:nvPr/>
        </p:nvPicPr>
        <p:blipFill rotWithShape="1">
          <a:blip r:embed="rId3"/>
          <a:srcRect l="13777" t="6762" r="12035" b="8871"/>
          <a:stretch/>
        </p:blipFill>
        <p:spPr>
          <a:xfrm>
            <a:off x="688910" y="3053867"/>
            <a:ext cx="4750837" cy="3011094"/>
          </a:xfrm>
          <a:prstGeom prst="rect">
            <a:avLst/>
          </a:prstGeom>
        </p:spPr>
      </p:pic>
      <p:grpSp>
        <p:nvGrpSpPr>
          <p:cNvPr id="8" name="Group 7"/>
          <p:cNvGrpSpPr/>
          <p:nvPr/>
        </p:nvGrpSpPr>
        <p:grpSpPr>
          <a:xfrm>
            <a:off x="4921848" y="3095266"/>
            <a:ext cx="6524821" cy="453520"/>
            <a:chOff x="4921848" y="3095266"/>
            <a:chExt cx="6524821" cy="453520"/>
          </a:xfrm>
        </p:grpSpPr>
        <p:cxnSp>
          <p:nvCxnSpPr>
            <p:cNvPr id="6" name="Tiesioji jungtis 5"/>
            <p:cNvCxnSpPr/>
            <p:nvPr/>
          </p:nvCxnSpPr>
          <p:spPr>
            <a:xfrm flipV="1">
              <a:off x="4921848" y="3407384"/>
              <a:ext cx="1385740" cy="141402"/>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6245052" y="3095266"/>
              <a:ext cx="5201617" cy="369332"/>
            </a:xfrm>
            <a:prstGeom prst="rect">
              <a:avLst/>
            </a:prstGeom>
            <a:noFill/>
          </p:spPr>
          <p:txBody>
            <a:bodyPr wrap="none" rtlCol="0">
              <a:spAutoFit/>
            </a:bodyPr>
            <a:lstStyle/>
            <a:p>
              <a:r>
                <a:rPr lang="lt-LT" dirty="0" smtClean="0">
                  <a:solidFill>
                    <a:schemeClr val="accent1">
                      <a:lumMod val="50000"/>
                    </a:schemeClr>
                  </a:solidFill>
                </a:rPr>
                <a:t>Bangos frontas yra antrinių bangų sudėties rezultatas </a:t>
              </a:r>
              <a:endParaRPr lang="en-US" dirty="0">
                <a:solidFill>
                  <a:schemeClr val="accent1">
                    <a:lumMod val="50000"/>
                  </a:schemeClr>
                </a:solidFill>
              </a:endParaRPr>
            </a:p>
          </p:txBody>
        </p:sp>
      </p:grpSp>
      <p:sp>
        <p:nvSpPr>
          <p:cNvPr id="5" name="TextBox 4"/>
          <p:cNvSpPr txBox="1"/>
          <p:nvPr/>
        </p:nvSpPr>
        <p:spPr>
          <a:xfrm>
            <a:off x="6240828" y="3763256"/>
            <a:ext cx="5402006" cy="2585323"/>
          </a:xfrm>
          <a:prstGeom prst="rect">
            <a:avLst/>
          </a:prstGeom>
          <a:solidFill>
            <a:schemeClr val="accent4">
              <a:lumMod val="20000"/>
              <a:lumOff val="80000"/>
            </a:schemeClr>
          </a:solidFill>
        </p:spPr>
        <p:txBody>
          <a:bodyPr wrap="square" rtlCol="0">
            <a:spAutoFit/>
          </a:bodyPr>
          <a:lstStyle/>
          <a:p>
            <a:r>
              <a:rPr lang="lt-LT" dirty="0" smtClean="0"/>
              <a:t>Atlikite užduotį:</a:t>
            </a:r>
          </a:p>
          <a:p>
            <a:r>
              <a:rPr lang="lt-LT" dirty="0" smtClean="0"/>
              <a:t>Pasirinkę mastelį, pavaizduokite plokščiąją bangą, </a:t>
            </a:r>
          </a:p>
          <a:p>
            <a:r>
              <a:rPr lang="lt-LT" dirty="0" smtClean="0"/>
              <a:t>kurios bangos ilgis 2 cm ir nuo sklidimo pradžios </a:t>
            </a:r>
          </a:p>
          <a:p>
            <a:r>
              <a:rPr lang="lt-LT" dirty="0" smtClean="0"/>
              <a:t>praėjo 3 bangos paviršiai.</a:t>
            </a:r>
          </a:p>
          <a:p>
            <a:pPr marL="342900" indent="-342900">
              <a:buAutoNum type="alphaLcParenR"/>
            </a:pPr>
            <a:r>
              <a:rPr lang="lt-LT" dirty="0" smtClean="0"/>
              <a:t>Kas galėtų tokią plokščiąją bangą kurti?</a:t>
            </a:r>
          </a:p>
          <a:p>
            <a:pPr marL="342900" indent="-342900">
              <a:buAutoNum type="alphaLcParenR"/>
            </a:pPr>
            <a:r>
              <a:rPr lang="lt-LT" dirty="0" smtClean="0"/>
              <a:t>Brėžinyje nurodykite bangos frontą ir spindulį.</a:t>
            </a:r>
          </a:p>
          <a:p>
            <a:pPr marL="342900" indent="-342900">
              <a:buAutoNum type="alphaLcParenR"/>
            </a:pPr>
            <a:r>
              <a:rPr lang="lt-LT" dirty="0" smtClean="0"/>
              <a:t>Fronto linijoje pasirinkite 3-5 taškus ir nupieškite</a:t>
            </a:r>
          </a:p>
          <a:p>
            <a:r>
              <a:rPr lang="lt-LT" dirty="0"/>
              <a:t> </a:t>
            </a:r>
            <a:r>
              <a:rPr lang="lt-LT" dirty="0" smtClean="0"/>
              <a:t>     sferines bangas, kurios sklido nuo šių taškų. </a:t>
            </a:r>
          </a:p>
          <a:p>
            <a:r>
              <a:rPr lang="lt-LT" dirty="0" smtClean="0"/>
              <a:t>d) Pavaizduokite antrinės bangos frontą.</a:t>
            </a:r>
            <a:endParaRPr lang="en-US" dirty="0"/>
          </a:p>
        </p:txBody>
      </p:sp>
    </p:spTree>
    <p:extLst>
      <p:ext uri="{BB962C8B-B14F-4D97-AF65-F5344CB8AC3E}">
        <p14:creationId xmlns:p14="http://schemas.microsoft.com/office/powerpoint/2010/main" val="4268767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207470"/>
            <a:ext cx="7504814" cy="1325563"/>
          </a:xfrm>
        </p:spPr>
        <p:txBody>
          <a:bodyPr>
            <a:normAutofit/>
          </a:bodyPr>
          <a:lstStyle/>
          <a:p>
            <a:r>
              <a:rPr lang="lt-LT" dirty="0" smtClean="0"/>
              <a:t>Bangų atspindys</a:t>
            </a:r>
            <a:endParaRPr lang="en-US" dirty="0"/>
          </a:p>
        </p:txBody>
      </p:sp>
      <p:sp>
        <p:nvSpPr>
          <p:cNvPr id="5" name="Turinio vietos rezervavimo ženklas 4"/>
          <p:cNvSpPr>
            <a:spLocks noGrp="1"/>
          </p:cNvSpPr>
          <p:nvPr>
            <p:ph idx="1"/>
          </p:nvPr>
        </p:nvSpPr>
        <p:spPr>
          <a:xfrm>
            <a:off x="853965" y="1147708"/>
            <a:ext cx="10515600" cy="4351338"/>
          </a:xfrm>
        </p:spPr>
        <p:txBody>
          <a:bodyPr/>
          <a:lstStyle/>
          <a:p>
            <a:r>
              <a:rPr lang="lt-LT" sz="2400" dirty="0" smtClean="0"/>
              <a:t>Bangos</a:t>
            </a:r>
            <a:r>
              <a:rPr lang="lt-LT" sz="2400" dirty="0"/>
              <a:t> fronto krypties pakitimas dviejų skirtingų medžiagų sandūroje</a:t>
            </a:r>
            <a:r>
              <a:rPr lang="lt-LT" sz="2400" dirty="0" smtClean="0"/>
              <a:t>.</a:t>
            </a:r>
          </a:p>
          <a:p>
            <a:r>
              <a:rPr lang="lt-LT" sz="2400" dirty="0" smtClean="0"/>
              <a:t>Bangos </a:t>
            </a:r>
            <a:r>
              <a:rPr lang="lt-LT" sz="2400" dirty="0"/>
              <a:t>frontas grįžta į tą pačią medžiagą, iš kurios atsklido</a:t>
            </a:r>
            <a:r>
              <a:rPr lang="lt-LT" sz="2400" dirty="0" smtClean="0"/>
              <a:t>.</a:t>
            </a:r>
          </a:p>
          <a:p>
            <a:r>
              <a:rPr lang="lt-LT" sz="2400" dirty="0" smtClean="0"/>
              <a:t>Atsispindėti </a:t>
            </a:r>
            <a:r>
              <a:rPr lang="lt-LT" sz="2400" dirty="0"/>
              <a:t>gali visos </a:t>
            </a:r>
            <a:r>
              <a:rPr lang="lt-LT" sz="2400" dirty="0" smtClean="0"/>
              <a:t>bangos: šviesa, garsas, radijo bangos, jūros bangos</a:t>
            </a:r>
            <a:r>
              <a:rPr lang="lt-LT" sz="2400" dirty="0"/>
              <a:t> ir kt</a:t>
            </a:r>
            <a:r>
              <a:rPr lang="lt-LT" sz="2400" dirty="0" smtClean="0"/>
              <a:t>.</a:t>
            </a:r>
          </a:p>
          <a:p>
            <a:endParaRPr lang="en-US" dirty="0"/>
          </a:p>
        </p:txBody>
      </p:sp>
      <p:pic>
        <p:nvPicPr>
          <p:cNvPr id="6" name="Paveikslėlis 5"/>
          <p:cNvPicPr>
            <a:picLocks noChangeAspect="1"/>
          </p:cNvPicPr>
          <p:nvPr/>
        </p:nvPicPr>
        <p:blipFill>
          <a:blip r:embed="rId3"/>
          <a:stretch>
            <a:fillRect/>
          </a:stretch>
        </p:blipFill>
        <p:spPr>
          <a:xfrm>
            <a:off x="1063890" y="3027441"/>
            <a:ext cx="6042522" cy="1876387"/>
          </a:xfrm>
          <a:prstGeom prst="rect">
            <a:avLst/>
          </a:prstGeom>
        </p:spPr>
      </p:pic>
      <p:pic>
        <p:nvPicPr>
          <p:cNvPr id="7" name="Paveikslėlis 6"/>
          <p:cNvPicPr>
            <a:picLocks noChangeAspect="1"/>
          </p:cNvPicPr>
          <p:nvPr/>
        </p:nvPicPr>
        <p:blipFill>
          <a:blip r:embed="rId4"/>
          <a:stretch>
            <a:fillRect/>
          </a:stretch>
        </p:blipFill>
        <p:spPr>
          <a:xfrm>
            <a:off x="8264423" y="2480943"/>
            <a:ext cx="3497737" cy="2051142"/>
          </a:xfrm>
          <a:prstGeom prst="rect">
            <a:avLst/>
          </a:prstGeom>
        </p:spPr>
      </p:pic>
      <p:sp>
        <p:nvSpPr>
          <p:cNvPr id="8" name="Rodyklė aukštyn 7"/>
          <p:cNvSpPr/>
          <p:nvPr/>
        </p:nvSpPr>
        <p:spPr>
          <a:xfrm rot="5400000">
            <a:off x="7391388" y="3575764"/>
            <a:ext cx="258885" cy="462058"/>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aveikslėlis 8"/>
          <p:cNvPicPr>
            <a:picLocks noChangeAspect="1"/>
          </p:cNvPicPr>
          <p:nvPr/>
        </p:nvPicPr>
        <p:blipFill>
          <a:blip r:embed="rId5"/>
          <a:stretch>
            <a:fillRect/>
          </a:stretch>
        </p:blipFill>
        <p:spPr>
          <a:xfrm>
            <a:off x="8154064" y="4643693"/>
            <a:ext cx="3364416" cy="2082288"/>
          </a:xfrm>
          <a:prstGeom prst="rect">
            <a:avLst/>
          </a:prstGeom>
        </p:spPr>
      </p:pic>
      <p:sp>
        <p:nvSpPr>
          <p:cNvPr id="10" name="Rodyklė aukštyn 9"/>
          <p:cNvSpPr/>
          <p:nvPr/>
        </p:nvSpPr>
        <p:spPr>
          <a:xfrm flipV="1">
            <a:off x="8403779" y="4429608"/>
            <a:ext cx="281054" cy="604790"/>
          </a:xfrm>
          <a:prstGeom prst="upArrow">
            <a:avLst>
              <a:gd name="adj1" fmla="val 50000"/>
              <a:gd name="adj2" fmla="val 6700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aveikslėlis 12"/>
          <p:cNvPicPr>
            <a:picLocks noChangeAspect="1"/>
          </p:cNvPicPr>
          <p:nvPr/>
        </p:nvPicPr>
        <p:blipFill>
          <a:blip r:embed="rId6"/>
          <a:stretch>
            <a:fillRect/>
          </a:stretch>
        </p:blipFill>
        <p:spPr>
          <a:xfrm>
            <a:off x="4570698" y="5055610"/>
            <a:ext cx="3066370" cy="1682166"/>
          </a:xfrm>
          <a:prstGeom prst="rect">
            <a:avLst/>
          </a:prstGeom>
        </p:spPr>
      </p:pic>
      <p:sp>
        <p:nvSpPr>
          <p:cNvPr id="14" name="Rodyklė aukštyn 13"/>
          <p:cNvSpPr/>
          <p:nvPr/>
        </p:nvSpPr>
        <p:spPr>
          <a:xfrm rot="5400000" flipV="1">
            <a:off x="6754851" y="5436557"/>
            <a:ext cx="299831" cy="604790"/>
          </a:xfrm>
          <a:prstGeom prst="upArrow">
            <a:avLst>
              <a:gd name="adj1" fmla="val 50000"/>
              <a:gd name="adj2" fmla="val 6700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315789" y="5487148"/>
            <a:ext cx="2255426" cy="646331"/>
          </a:xfrm>
          <a:prstGeom prst="rect">
            <a:avLst/>
          </a:prstGeom>
          <a:noFill/>
        </p:spPr>
        <p:txBody>
          <a:bodyPr wrap="none" rtlCol="0">
            <a:spAutoFit/>
          </a:bodyPr>
          <a:lstStyle/>
          <a:p>
            <a:r>
              <a:rPr lang="en-US" dirty="0" smtClean="0">
                <a:solidFill>
                  <a:schemeClr val="accent1">
                    <a:lumMod val="50000"/>
                  </a:schemeClr>
                </a:solidFill>
                <a:latin typeface="+mj-lt"/>
                <a:sym typeface="Symbol" panose="05050102010706020507" pitchFamily="18" charset="2"/>
              </a:rPr>
              <a:t></a:t>
            </a:r>
            <a:r>
              <a:rPr lang="lt-LT" dirty="0" smtClean="0">
                <a:solidFill>
                  <a:schemeClr val="accent1">
                    <a:lumMod val="50000"/>
                  </a:schemeClr>
                </a:solidFill>
                <a:latin typeface="+mj-lt"/>
                <a:sym typeface="Symbol" panose="05050102010706020507" pitchFamily="18" charset="2"/>
              </a:rPr>
              <a:t>i –kritimo kampas</a:t>
            </a:r>
          </a:p>
          <a:p>
            <a:r>
              <a:rPr lang="en-US" dirty="0" smtClean="0">
                <a:solidFill>
                  <a:schemeClr val="accent1">
                    <a:lumMod val="50000"/>
                  </a:schemeClr>
                </a:solidFill>
                <a:latin typeface="+mj-lt"/>
                <a:sym typeface="Symbol" panose="05050102010706020507" pitchFamily="18" charset="2"/>
              </a:rPr>
              <a:t></a:t>
            </a:r>
            <a:r>
              <a:rPr lang="lt-LT" dirty="0">
                <a:solidFill>
                  <a:schemeClr val="accent1">
                    <a:lumMod val="50000"/>
                  </a:schemeClr>
                </a:solidFill>
                <a:latin typeface="+mj-lt"/>
                <a:sym typeface="Symbol" panose="05050102010706020507" pitchFamily="18" charset="2"/>
              </a:rPr>
              <a:t>r</a:t>
            </a:r>
            <a:r>
              <a:rPr lang="lt-LT" dirty="0" smtClean="0">
                <a:solidFill>
                  <a:schemeClr val="accent1">
                    <a:lumMod val="50000"/>
                  </a:schemeClr>
                </a:solidFill>
                <a:latin typeface="+mj-lt"/>
                <a:sym typeface="Symbol" panose="05050102010706020507" pitchFamily="18" charset="2"/>
              </a:rPr>
              <a:t> –atspindžio kampas</a:t>
            </a:r>
          </a:p>
        </p:txBody>
      </p:sp>
      <p:sp>
        <p:nvSpPr>
          <p:cNvPr id="16" name="TextBox 15"/>
          <p:cNvSpPr txBox="1"/>
          <p:nvPr/>
        </p:nvSpPr>
        <p:spPr>
          <a:xfrm>
            <a:off x="4016795" y="6094631"/>
            <a:ext cx="821059" cy="369332"/>
          </a:xfrm>
          <a:prstGeom prst="rect">
            <a:avLst/>
          </a:prstGeom>
          <a:noFill/>
        </p:spPr>
        <p:txBody>
          <a:bodyPr wrap="none" rtlCol="0">
            <a:spAutoFit/>
          </a:bodyPr>
          <a:lstStyle/>
          <a:p>
            <a:r>
              <a:rPr lang="en-US" dirty="0" smtClean="0">
                <a:solidFill>
                  <a:schemeClr val="accent1">
                    <a:lumMod val="50000"/>
                  </a:schemeClr>
                </a:solidFill>
                <a:latin typeface="+mj-lt"/>
                <a:sym typeface="Symbol" panose="05050102010706020507" pitchFamily="18" charset="2"/>
              </a:rPr>
              <a:t></a:t>
            </a:r>
            <a:r>
              <a:rPr lang="lt-LT" dirty="0" smtClean="0">
                <a:solidFill>
                  <a:schemeClr val="accent1">
                    <a:lumMod val="50000"/>
                  </a:schemeClr>
                </a:solidFill>
                <a:latin typeface="+mj-lt"/>
                <a:sym typeface="Symbol" panose="05050102010706020507" pitchFamily="18" charset="2"/>
              </a:rPr>
              <a:t>i   </a:t>
            </a:r>
            <a:r>
              <a:rPr lang="en-US" dirty="0" smtClean="0">
                <a:solidFill>
                  <a:schemeClr val="accent1">
                    <a:lumMod val="50000"/>
                  </a:schemeClr>
                </a:solidFill>
                <a:latin typeface="+mj-lt"/>
                <a:sym typeface="Symbol" panose="05050102010706020507" pitchFamily="18" charset="2"/>
              </a:rPr>
              <a:t></a:t>
            </a:r>
            <a:r>
              <a:rPr lang="lt-LT" dirty="0" smtClean="0">
                <a:solidFill>
                  <a:schemeClr val="accent1">
                    <a:lumMod val="50000"/>
                  </a:schemeClr>
                </a:solidFill>
                <a:latin typeface="+mj-lt"/>
                <a:sym typeface="Symbol" panose="05050102010706020507" pitchFamily="18" charset="2"/>
              </a:rPr>
              <a:t>r</a:t>
            </a:r>
          </a:p>
        </p:txBody>
      </p:sp>
    </p:spTree>
    <p:extLst>
      <p:ext uri="{BB962C8B-B14F-4D97-AF65-F5344CB8AC3E}">
        <p14:creationId xmlns:p14="http://schemas.microsoft.com/office/powerpoint/2010/main" val="1059547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Atspindžio dėsnis</a:t>
            </a:r>
            <a:endParaRPr lang="en-US" dirty="0"/>
          </a:p>
        </p:txBody>
      </p:sp>
      <p:sp>
        <p:nvSpPr>
          <p:cNvPr id="5" name="TextBox 4"/>
          <p:cNvSpPr txBox="1"/>
          <p:nvPr/>
        </p:nvSpPr>
        <p:spPr>
          <a:xfrm>
            <a:off x="914235" y="4505075"/>
            <a:ext cx="10644517" cy="1200329"/>
          </a:xfrm>
          <a:prstGeom prst="rect">
            <a:avLst/>
          </a:prstGeom>
          <a:solidFill>
            <a:schemeClr val="accent4">
              <a:lumMod val="60000"/>
              <a:lumOff val="40000"/>
            </a:schemeClr>
          </a:solidFill>
        </p:spPr>
        <p:txBody>
          <a:bodyPr wrap="none" rtlCol="0">
            <a:spAutoFit/>
          </a:bodyPr>
          <a:lstStyle/>
          <a:p>
            <a:pPr marL="285750" indent="-285750">
              <a:buFont typeface="Arial" panose="020B0604020202020204" pitchFamily="34" charset="0"/>
              <a:buChar char="•"/>
            </a:pPr>
            <a:r>
              <a:rPr lang="lt-LT" sz="2400" dirty="0" smtClean="0"/>
              <a:t>Banga nuo paviršiaus atsispindi  tokiu pat kampu, kokiu krito.</a:t>
            </a:r>
          </a:p>
          <a:p>
            <a:pPr marL="285750" indent="-285750">
              <a:buFont typeface="Arial" panose="020B0604020202020204" pitchFamily="34" charset="0"/>
              <a:buChar char="•"/>
            </a:pPr>
            <a:r>
              <a:rPr lang="lt-LT" sz="2400" dirty="0" smtClean="0"/>
              <a:t>Krintantysis spindulys, atsispindėjęs spindulys ir statmuo, iškeltas iš kritimo taško, </a:t>
            </a:r>
          </a:p>
          <a:p>
            <a:r>
              <a:rPr lang="lt-LT" sz="2400" dirty="0"/>
              <a:t> </a:t>
            </a:r>
            <a:r>
              <a:rPr lang="lt-LT" sz="2400" dirty="0" smtClean="0"/>
              <a:t>    yra vienoje plokštumoje.</a:t>
            </a:r>
            <a:endParaRPr lang="en-US" sz="2400" dirty="0"/>
          </a:p>
        </p:txBody>
      </p:sp>
      <p:pic>
        <p:nvPicPr>
          <p:cNvPr id="6" name="Paveikslėlis 5"/>
          <p:cNvPicPr>
            <a:picLocks noChangeAspect="1"/>
          </p:cNvPicPr>
          <p:nvPr/>
        </p:nvPicPr>
        <p:blipFill>
          <a:blip r:embed="rId3"/>
          <a:stretch>
            <a:fillRect/>
          </a:stretch>
        </p:blipFill>
        <p:spPr>
          <a:xfrm>
            <a:off x="1366344" y="1454993"/>
            <a:ext cx="3788147" cy="2841110"/>
          </a:xfrm>
          <a:prstGeom prst="rect">
            <a:avLst/>
          </a:prstGeom>
        </p:spPr>
      </p:pic>
      <p:sp>
        <p:nvSpPr>
          <p:cNvPr id="7" name="TextBox 6"/>
          <p:cNvSpPr txBox="1"/>
          <p:nvPr/>
        </p:nvSpPr>
        <p:spPr>
          <a:xfrm>
            <a:off x="4351283" y="1479074"/>
            <a:ext cx="7472855" cy="646331"/>
          </a:xfrm>
          <a:prstGeom prst="rect">
            <a:avLst/>
          </a:prstGeom>
          <a:noFill/>
        </p:spPr>
        <p:txBody>
          <a:bodyPr wrap="square" rtlCol="0">
            <a:spAutoFit/>
          </a:bodyPr>
          <a:lstStyle/>
          <a:p>
            <a:r>
              <a:rPr lang="en-US" dirty="0" smtClean="0">
                <a:solidFill>
                  <a:schemeClr val="accent1">
                    <a:lumMod val="50000"/>
                  </a:schemeClr>
                </a:solidFill>
                <a:sym typeface="Symbol" panose="05050102010706020507" pitchFamily="18" charset="2"/>
              </a:rPr>
              <a:t></a:t>
            </a:r>
            <a:r>
              <a:rPr lang="lt-LT" dirty="0" smtClean="0">
                <a:solidFill>
                  <a:schemeClr val="accent1">
                    <a:lumMod val="50000"/>
                  </a:schemeClr>
                </a:solidFill>
                <a:sym typeface="Symbol" panose="05050102010706020507" pitchFamily="18" charset="2"/>
              </a:rPr>
              <a:t> ADB ir  ACB yra statūs ir lygus, nes kraštinė AB yra bendra, o AD  CB  vt.</a:t>
            </a:r>
          </a:p>
          <a:p>
            <a:r>
              <a:rPr lang="lt-LT" dirty="0" smtClean="0">
                <a:solidFill>
                  <a:schemeClr val="accent1">
                    <a:lumMod val="50000"/>
                  </a:schemeClr>
                </a:solidFill>
                <a:sym typeface="Symbol" panose="05050102010706020507" pitchFamily="18" charset="2"/>
              </a:rPr>
              <a:t>Todėl kampai CAB  ir DBA yra lygus. Vadinasi lygus kampai  ir .</a:t>
            </a:r>
            <a:endParaRPr lang="en-US" dirty="0">
              <a:solidFill>
                <a:schemeClr val="accent1">
                  <a:lumMod val="50000"/>
                </a:schemeClr>
              </a:solidFill>
            </a:endParaRPr>
          </a:p>
        </p:txBody>
      </p:sp>
      <p:pic>
        <p:nvPicPr>
          <p:cNvPr id="3" name="Paveikslėlis 2"/>
          <p:cNvPicPr>
            <a:picLocks noChangeAspect="1"/>
          </p:cNvPicPr>
          <p:nvPr/>
        </p:nvPicPr>
        <p:blipFill>
          <a:blip r:embed="rId4"/>
          <a:stretch>
            <a:fillRect/>
          </a:stretch>
        </p:blipFill>
        <p:spPr>
          <a:xfrm>
            <a:off x="6650420" y="2502010"/>
            <a:ext cx="3615241" cy="1847248"/>
          </a:xfrm>
          <a:prstGeom prst="rect">
            <a:avLst/>
          </a:prstGeom>
        </p:spPr>
      </p:pic>
      <p:sp>
        <p:nvSpPr>
          <p:cNvPr id="4" name="TextBox 3"/>
          <p:cNvSpPr txBox="1"/>
          <p:nvPr/>
        </p:nvSpPr>
        <p:spPr>
          <a:xfrm>
            <a:off x="979861" y="5942229"/>
            <a:ext cx="5318828" cy="369332"/>
          </a:xfrm>
          <a:prstGeom prst="rect">
            <a:avLst/>
          </a:prstGeom>
          <a:noFill/>
        </p:spPr>
        <p:txBody>
          <a:bodyPr wrap="none" rtlCol="0">
            <a:spAutoFit/>
          </a:bodyPr>
          <a:lstStyle/>
          <a:p>
            <a:r>
              <a:rPr lang="lt-LT" dirty="0" smtClean="0"/>
              <a:t>Užduotis: Pateikite keletą garso atspindžio pritaikymų.</a:t>
            </a:r>
            <a:endParaRPr lang="en-US" dirty="0"/>
          </a:p>
        </p:txBody>
      </p:sp>
    </p:spTree>
    <p:extLst>
      <p:ext uri="{BB962C8B-B14F-4D97-AF65-F5344CB8AC3E}">
        <p14:creationId xmlns:p14="http://schemas.microsoft.com/office/powerpoint/2010/main" val="3739197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hlinkClick r:id="rId2"/>
              </a:rPr>
              <a:t>www.youtube.com/watch?v=HFckyHq594I</a:t>
            </a:r>
            <a:r>
              <a:rPr lang="lt-LT" dirty="0" smtClean="0"/>
              <a:t> </a:t>
            </a:r>
            <a:endParaRPr lang="lt-LT"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2541" y="1825625"/>
            <a:ext cx="7746918"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4534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7DD360A5AE058E48B608F8E82876A3B4" ma:contentTypeVersion="18" ma:contentTypeDescription="Kurkite naują dokumentą." ma:contentTypeScope="" ma:versionID="26fc5c602d4d596b3cb2a94064e94b74">
  <xsd:schema xmlns:xsd="http://www.w3.org/2001/XMLSchema" xmlns:xs="http://www.w3.org/2001/XMLSchema" xmlns:p="http://schemas.microsoft.com/office/2006/metadata/properties" xmlns:ns2="395fa40d-cb69-404e-8f04-41199545fccc" xmlns:ns3="13393c10-a869-462d-8718-85d3f21a3c08" targetNamespace="http://schemas.microsoft.com/office/2006/metadata/properties" ma:root="true" ma:fieldsID="6bda12bc8914fbe4382e198e6abd87f4" ns2:_="" ns3:_="">
    <xsd:import namespace="395fa40d-cb69-404e-8f04-41199545fccc"/>
    <xsd:import namespace="13393c10-a869-462d-8718-85d3f21a3c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fa40d-cb69-404e-8f04-41199545f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dee11391-bdff-4962-ac8c-5d8544a2ed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3393c10-a869-462d-8718-85d3f21a3c08" elementFormDefault="qualified">
    <xsd:import namespace="http://schemas.microsoft.com/office/2006/documentManagement/types"/>
    <xsd:import namespace="http://schemas.microsoft.com/office/infopath/2007/PartnerControls"/>
    <xsd:element name="SharedWithUsers" ma:index="10"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e7809e08-a476-480e-839f-f8c568a8ccae}" ma:internalName="TaxCatchAll" ma:showField="CatchAllData" ma:web="13393c10-a869-462d-8718-85d3f21a3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5fa40d-cb69-404e-8f04-41199545fccc">
      <Terms xmlns="http://schemas.microsoft.com/office/infopath/2007/PartnerControls"/>
    </lcf76f155ced4ddcb4097134ff3c332f>
    <TaxCatchAll xmlns="13393c10-a869-462d-8718-85d3f21a3c08" xsi:nil="true"/>
  </documentManagement>
</p:properties>
</file>

<file path=customXml/itemProps1.xml><?xml version="1.0" encoding="utf-8"?>
<ds:datastoreItem xmlns:ds="http://schemas.openxmlformats.org/officeDocument/2006/customXml" ds:itemID="{BB40F2A0-3F55-4D5F-8985-3201C990CE7B}"/>
</file>

<file path=customXml/itemProps2.xml><?xml version="1.0" encoding="utf-8"?>
<ds:datastoreItem xmlns:ds="http://schemas.openxmlformats.org/officeDocument/2006/customXml" ds:itemID="{46B924BC-4B74-4C24-BC14-406C5E752C78}"/>
</file>

<file path=customXml/itemProps3.xml><?xml version="1.0" encoding="utf-8"?>
<ds:datastoreItem xmlns:ds="http://schemas.openxmlformats.org/officeDocument/2006/customXml" ds:itemID="{A0C985E3-DF02-43C2-96A3-ECCAFD459FAA}"/>
</file>

<file path=docProps/app.xml><?xml version="1.0" encoding="utf-8"?>
<Properties xmlns="http://schemas.openxmlformats.org/officeDocument/2006/extended-properties" xmlns:vt="http://schemas.openxmlformats.org/officeDocument/2006/docPropsVTypes">
  <TotalTime>1184</TotalTime>
  <Words>1019</Words>
  <Application>Microsoft Office PowerPoint</Application>
  <PresentationFormat>Custom</PresentationFormat>
  <Paragraphs>124</Paragraphs>
  <Slides>21</Slides>
  <Notes>11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Bangų atspindys ir lūžis IV gimn. klasė</vt:lpstr>
      <vt:lpstr>Prisiminkime, kas yra banga ir kokios jos charakteristikos?</vt:lpstr>
      <vt:lpstr>Prisiminkime, kas yra banga ir kokios jos charakteristikos?</vt:lpstr>
      <vt:lpstr>Bangų rūšys</vt:lpstr>
      <vt:lpstr>Bangos frontas ir spindulys</vt:lpstr>
      <vt:lpstr>Huygenso principas </vt:lpstr>
      <vt:lpstr>Bangų atspindys</vt:lpstr>
      <vt:lpstr>Atspindžio dėsnis</vt:lpstr>
      <vt:lpstr>www.youtube.com/watch?v=HFckyHq594I </vt:lpstr>
      <vt:lpstr>Apibendrinkime  </vt:lpstr>
      <vt:lpstr>www.youtube.com/watch?v=_H1abPcHFwk </vt:lpstr>
      <vt:lpstr>www.youtube.com/watch?v=fXom-NdfdRo </vt:lpstr>
      <vt:lpstr>Bangų lūžimas</vt:lpstr>
      <vt:lpstr>https://ibphysicsnotes.files.wordpress.com/2016/01/changingmedia-new.gif?w=300&amp;h=225 </vt:lpstr>
      <vt:lpstr>Bangų lūžimas</vt:lpstr>
      <vt:lpstr>Bangos lūžio dėsnis (Snelo dėsnis)</vt:lpstr>
      <vt:lpstr>www.schoolphysics.co.uk/animations/Waves%20animations/Plane_wave_refraction_html5/index.html </vt:lpstr>
      <vt:lpstr>https://demonstrations.wolfram.com/SnellsLawOfRefractionWaveFronts/ </vt:lpstr>
      <vt:lpstr>https://phet.colorado.edu/sims/html/bending-light/latest/bending-light_en.html </vt:lpstr>
      <vt:lpstr>Apibendrinkime</vt:lpstr>
      <vt:lpstr>Papildomi šaltiniai: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Graziene</dc:creator>
  <cp:lastModifiedBy>Windows User</cp:lastModifiedBy>
  <cp:revision>54</cp:revision>
  <dcterms:created xsi:type="dcterms:W3CDTF">2024-07-08T07:44:02Z</dcterms:created>
  <dcterms:modified xsi:type="dcterms:W3CDTF">2024-09-03T13:12:49Z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0x0101007DD360A5AE058E48B608F8E82876A3B4</vt:lpwstr>
  </property>
</Properties>
</file>