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40.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slide+xml" PartName="/ppt/slides/slide40.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 id="292" r:id="rId41"/>
    <p:sldId id="293" r:id="rId42"/>
    <p:sldId id="294" r:id="rId43"/>
    <p:sldId id="295" r:id="rId44"/>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45" roundtripDataSignature="AMtx7mjf9VVVCZyTVcSk9JjADxfKTbqcO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40" Type="http://schemas.openxmlformats.org/officeDocument/2006/relationships/slide" Target="slides/slide36.xml"/><Relationship Id="rId20" Type="http://schemas.openxmlformats.org/officeDocument/2006/relationships/slide" Target="slides/slide16.xml"/><Relationship Id="rId42" Type="http://schemas.openxmlformats.org/officeDocument/2006/relationships/slide" Target="slides/slide38.xml"/><Relationship Id="rId41" Type="http://schemas.openxmlformats.org/officeDocument/2006/relationships/slide" Target="slides/slide37.xml"/><Relationship Id="rId22" Type="http://schemas.openxmlformats.org/officeDocument/2006/relationships/slide" Target="slides/slide18.xml"/><Relationship Id="rId44" Type="http://schemas.openxmlformats.org/officeDocument/2006/relationships/slide" Target="slides/slide40.xml"/><Relationship Id="rId21" Type="http://schemas.openxmlformats.org/officeDocument/2006/relationships/slide" Target="slides/slide17.xml"/><Relationship Id="rId43" Type="http://schemas.openxmlformats.org/officeDocument/2006/relationships/slide" Target="slides/slide39.xml"/><Relationship Id="rId24" Type="http://schemas.openxmlformats.org/officeDocument/2006/relationships/slide" Target="slides/slide20.xml"/><Relationship Id="rId23" Type="http://schemas.openxmlformats.org/officeDocument/2006/relationships/slide" Target="slides/slide19.xml"/><Relationship Id="rId45" Type="http://customschemas.google.com/relationships/presentationmetadata" Target="metadata"/><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slide" Target="slides/slide25.xml"/><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slide" Target="slides/slide27.xml"/><Relationship Id="rId30" Type="http://schemas.openxmlformats.org/officeDocument/2006/relationships/slide" Target="slides/slide26.xml"/><Relationship Id="rId11" Type="http://schemas.openxmlformats.org/officeDocument/2006/relationships/slide" Target="slides/slide7.xml"/><Relationship Id="rId33" Type="http://schemas.openxmlformats.org/officeDocument/2006/relationships/slide" Target="slides/slide29.xml"/><Relationship Id="rId10" Type="http://schemas.openxmlformats.org/officeDocument/2006/relationships/slide" Target="slides/slide6.xml"/><Relationship Id="rId32" Type="http://schemas.openxmlformats.org/officeDocument/2006/relationships/slide" Target="slides/slide28.xml"/><Relationship Id="rId13" Type="http://schemas.openxmlformats.org/officeDocument/2006/relationships/slide" Target="slides/slide9.xml"/><Relationship Id="rId35" Type="http://schemas.openxmlformats.org/officeDocument/2006/relationships/slide" Target="slides/slide31.xml"/><Relationship Id="rId12" Type="http://schemas.openxmlformats.org/officeDocument/2006/relationships/slide" Target="slides/slide8.xml"/><Relationship Id="rId34" Type="http://schemas.openxmlformats.org/officeDocument/2006/relationships/slide" Target="slides/slide30.xml"/><Relationship Id="rId15" Type="http://schemas.openxmlformats.org/officeDocument/2006/relationships/slide" Target="slides/slide11.xml"/><Relationship Id="rId37" Type="http://schemas.openxmlformats.org/officeDocument/2006/relationships/slide" Target="slides/slide33.xml"/><Relationship Id="rId14" Type="http://schemas.openxmlformats.org/officeDocument/2006/relationships/slide" Target="slides/slide10.xml"/><Relationship Id="rId36" Type="http://schemas.openxmlformats.org/officeDocument/2006/relationships/slide" Target="slides/slide32.xml"/><Relationship Id="rId17" Type="http://schemas.openxmlformats.org/officeDocument/2006/relationships/slide" Target="slides/slide13.xml"/><Relationship Id="rId39" Type="http://schemas.openxmlformats.org/officeDocument/2006/relationships/slide" Target="slides/slide35.xml"/><Relationship Id="rId16" Type="http://schemas.openxmlformats.org/officeDocument/2006/relationships/slide" Target="slides/slide12.xml"/><Relationship Id="rId38" Type="http://schemas.openxmlformats.org/officeDocument/2006/relationships/slide" Target="slides/slide34.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p1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37" name="Google Shape;137;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p1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42" name="Google Shape;142;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p1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49" name="Google Shape;149;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p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58" name="Google Shape;158;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p1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68" name="Google Shape;168;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p1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73" name="Google Shape;173;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p1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79" name="Google Shape;179;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p1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87" name="Google Shape;187;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1" name="Shape 191"/>
        <p:cNvGrpSpPr/>
        <p:nvPr/>
      </p:nvGrpSpPr>
      <p:grpSpPr>
        <a:xfrm>
          <a:off x="0" y="0"/>
          <a:ext cx="0" cy="0"/>
          <a:chOff x="0" y="0"/>
          <a:chExt cx="0" cy="0"/>
        </a:xfrm>
      </p:grpSpPr>
      <p:sp>
        <p:nvSpPr>
          <p:cNvPr id="192" name="Google Shape;192;p1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93" name="Google Shape;193;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p1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01" name="Google Shape;201;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89" name="Google Shape;89;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7" name="Shape 207"/>
        <p:cNvGrpSpPr/>
        <p:nvPr/>
      </p:nvGrpSpPr>
      <p:grpSpPr>
        <a:xfrm>
          <a:off x="0" y="0"/>
          <a:ext cx="0" cy="0"/>
          <a:chOff x="0" y="0"/>
          <a:chExt cx="0" cy="0"/>
        </a:xfrm>
      </p:grpSpPr>
      <p:sp>
        <p:nvSpPr>
          <p:cNvPr id="208" name="Google Shape;208;p2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09" name="Google Shape;209;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4" name="Shape 214"/>
        <p:cNvGrpSpPr/>
        <p:nvPr/>
      </p:nvGrpSpPr>
      <p:grpSpPr>
        <a:xfrm>
          <a:off x="0" y="0"/>
          <a:ext cx="0" cy="0"/>
          <a:chOff x="0" y="0"/>
          <a:chExt cx="0" cy="0"/>
        </a:xfrm>
      </p:grpSpPr>
      <p:sp>
        <p:nvSpPr>
          <p:cNvPr id="215" name="Google Shape;215;p2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16" name="Google Shape;216;p2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1" name="Shape 221"/>
        <p:cNvGrpSpPr/>
        <p:nvPr/>
      </p:nvGrpSpPr>
      <p:grpSpPr>
        <a:xfrm>
          <a:off x="0" y="0"/>
          <a:ext cx="0" cy="0"/>
          <a:chOff x="0" y="0"/>
          <a:chExt cx="0" cy="0"/>
        </a:xfrm>
      </p:grpSpPr>
      <p:sp>
        <p:nvSpPr>
          <p:cNvPr id="222" name="Google Shape;222;p2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23" name="Google Shape;223;p2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8" name="Shape 228"/>
        <p:cNvGrpSpPr/>
        <p:nvPr/>
      </p:nvGrpSpPr>
      <p:grpSpPr>
        <a:xfrm>
          <a:off x="0" y="0"/>
          <a:ext cx="0" cy="0"/>
          <a:chOff x="0" y="0"/>
          <a:chExt cx="0" cy="0"/>
        </a:xfrm>
      </p:grpSpPr>
      <p:sp>
        <p:nvSpPr>
          <p:cNvPr id="229" name="Google Shape;229;p2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30" name="Google Shape;230;p2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3" name="Shape 233"/>
        <p:cNvGrpSpPr/>
        <p:nvPr/>
      </p:nvGrpSpPr>
      <p:grpSpPr>
        <a:xfrm>
          <a:off x="0" y="0"/>
          <a:ext cx="0" cy="0"/>
          <a:chOff x="0" y="0"/>
          <a:chExt cx="0" cy="0"/>
        </a:xfrm>
      </p:grpSpPr>
      <p:sp>
        <p:nvSpPr>
          <p:cNvPr id="234" name="Google Shape;234;p2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35" name="Google Shape;235;p2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9" name="Shape 239"/>
        <p:cNvGrpSpPr/>
        <p:nvPr/>
      </p:nvGrpSpPr>
      <p:grpSpPr>
        <a:xfrm>
          <a:off x="0" y="0"/>
          <a:ext cx="0" cy="0"/>
          <a:chOff x="0" y="0"/>
          <a:chExt cx="0" cy="0"/>
        </a:xfrm>
      </p:grpSpPr>
      <p:sp>
        <p:nvSpPr>
          <p:cNvPr id="240" name="Google Shape;240;p2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41" name="Google Shape;241;p2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5" name="Shape 245"/>
        <p:cNvGrpSpPr/>
        <p:nvPr/>
      </p:nvGrpSpPr>
      <p:grpSpPr>
        <a:xfrm>
          <a:off x="0" y="0"/>
          <a:ext cx="0" cy="0"/>
          <a:chOff x="0" y="0"/>
          <a:chExt cx="0" cy="0"/>
        </a:xfrm>
      </p:grpSpPr>
      <p:sp>
        <p:nvSpPr>
          <p:cNvPr id="246" name="Google Shape;246;p2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47" name="Google Shape;247;p2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1" name="Shape 251"/>
        <p:cNvGrpSpPr/>
        <p:nvPr/>
      </p:nvGrpSpPr>
      <p:grpSpPr>
        <a:xfrm>
          <a:off x="0" y="0"/>
          <a:ext cx="0" cy="0"/>
          <a:chOff x="0" y="0"/>
          <a:chExt cx="0" cy="0"/>
        </a:xfrm>
      </p:grpSpPr>
      <p:sp>
        <p:nvSpPr>
          <p:cNvPr id="252" name="Google Shape;252;p2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53" name="Google Shape;253;p2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7" name="Shape 257"/>
        <p:cNvGrpSpPr/>
        <p:nvPr/>
      </p:nvGrpSpPr>
      <p:grpSpPr>
        <a:xfrm>
          <a:off x="0" y="0"/>
          <a:ext cx="0" cy="0"/>
          <a:chOff x="0" y="0"/>
          <a:chExt cx="0" cy="0"/>
        </a:xfrm>
      </p:grpSpPr>
      <p:sp>
        <p:nvSpPr>
          <p:cNvPr id="258" name="Google Shape;258;p2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59" name="Google Shape;259;p2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2" name="Shape 262"/>
        <p:cNvGrpSpPr/>
        <p:nvPr/>
      </p:nvGrpSpPr>
      <p:grpSpPr>
        <a:xfrm>
          <a:off x="0" y="0"/>
          <a:ext cx="0" cy="0"/>
          <a:chOff x="0" y="0"/>
          <a:chExt cx="0" cy="0"/>
        </a:xfrm>
      </p:grpSpPr>
      <p:sp>
        <p:nvSpPr>
          <p:cNvPr id="263" name="Google Shape;263;p2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64" name="Google Shape;264;p2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95" name="Google Shape;95;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0" name="Shape 270"/>
        <p:cNvGrpSpPr/>
        <p:nvPr/>
      </p:nvGrpSpPr>
      <p:grpSpPr>
        <a:xfrm>
          <a:off x="0" y="0"/>
          <a:ext cx="0" cy="0"/>
          <a:chOff x="0" y="0"/>
          <a:chExt cx="0" cy="0"/>
        </a:xfrm>
      </p:grpSpPr>
      <p:sp>
        <p:nvSpPr>
          <p:cNvPr id="271" name="Google Shape;271;p3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72" name="Google Shape;272;p3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5" name="Shape 275"/>
        <p:cNvGrpSpPr/>
        <p:nvPr/>
      </p:nvGrpSpPr>
      <p:grpSpPr>
        <a:xfrm>
          <a:off x="0" y="0"/>
          <a:ext cx="0" cy="0"/>
          <a:chOff x="0" y="0"/>
          <a:chExt cx="0" cy="0"/>
        </a:xfrm>
      </p:grpSpPr>
      <p:sp>
        <p:nvSpPr>
          <p:cNvPr id="276" name="Google Shape;276;p3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77" name="Google Shape;277;p3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2" name="Shape 282"/>
        <p:cNvGrpSpPr/>
        <p:nvPr/>
      </p:nvGrpSpPr>
      <p:grpSpPr>
        <a:xfrm>
          <a:off x="0" y="0"/>
          <a:ext cx="0" cy="0"/>
          <a:chOff x="0" y="0"/>
          <a:chExt cx="0" cy="0"/>
        </a:xfrm>
      </p:grpSpPr>
      <p:sp>
        <p:nvSpPr>
          <p:cNvPr id="283" name="Google Shape;283;p3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84" name="Google Shape;284;p3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9" name="Shape 289"/>
        <p:cNvGrpSpPr/>
        <p:nvPr/>
      </p:nvGrpSpPr>
      <p:grpSpPr>
        <a:xfrm>
          <a:off x="0" y="0"/>
          <a:ext cx="0" cy="0"/>
          <a:chOff x="0" y="0"/>
          <a:chExt cx="0" cy="0"/>
        </a:xfrm>
      </p:grpSpPr>
      <p:sp>
        <p:nvSpPr>
          <p:cNvPr id="290" name="Google Shape;290;p3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91" name="Google Shape;291;p3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6" name="Shape 296"/>
        <p:cNvGrpSpPr/>
        <p:nvPr/>
      </p:nvGrpSpPr>
      <p:grpSpPr>
        <a:xfrm>
          <a:off x="0" y="0"/>
          <a:ext cx="0" cy="0"/>
          <a:chOff x="0" y="0"/>
          <a:chExt cx="0" cy="0"/>
        </a:xfrm>
      </p:grpSpPr>
      <p:sp>
        <p:nvSpPr>
          <p:cNvPr id="297" name="Google Shape;297;p3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98" name="Google Shape;298;p3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3" name="Shape 303"/>
        <p:cNvGrpSpPr/>
        <p:nvPr/>
      </p:nvGrpSpPr>
      <p:grpSpPr>
        <a:xfrm>
          <a:off x="0" y="0"/>
          <a:ext cx="0" cy="0"/>
          <a:chOff x="0" y="0"/>
          <a:chExt cx="0" cy="0"/>
        </a:xfrm>
      </p:grpSpPr>
      <p:sp>
        <p:nvSpPr>
          <p:cNvPr id="304" name="Google Shape;304;p3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05" name="Google Shape;305;p3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0" name="Shape 310"/>
        <p:cNvGrpSpPr/>
        <p:nvPr/>
      </p:nvGrpSpPr>
      <p:grpSpPr>
        <a:xfrm>
          <a:off x="0" y="0"/>
          <a:ext cx="0" cy="0"/>
          <a:chOff x="0" y="0"/>
          <a:chExt cx="0" cy="0"/>
        </a:xfrm>
      </p:grpSpPr>
      <p:sp>
        <p:nvSpPr>
          <p:cNvPr id="311" name="Google Shape;311;p3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12" name="Google Shape;312;p3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2" name="Shape 322"/>
        <p:cNvGrpSpPr/>
        <p:nvPr/>
      </p:nvGrpSpPr>
      <p:grpSpPr>
        <a:xfrm>
          <a:off x="0" y="0"/>
          <a:ext cx="0" cy="0"/>
          <a:chOff x="0" y="0"/>
          <a:chExt cx="0" cy="0"/>
        </a:xfrm>
      </p:grpSpPr>
      <p:sp>
        <p:nvSpPr>
          <p:cNvPr id="323" name="Google Shape;323;p3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24" name="Google Shape;324;p3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7" name="Shape 327"/>
        <p:cNvGrpSpPr/>
        <p:nvPr/>
      </p:nvGrpSpPr>
      <p:grpSpPr>
        <a:xfrm>
          <a:off x="0" y="0"/>
          <a:ext cx="0" cy="0"/>
          <a:chOff x="0" y="0"/>
          <a:chExt cx="0" cy="0"/>
        </a:xfrm>
      </p:grpSpPr>
      <p:sp>
        <p:nvSpPr>
          <p:cNvPr id="328" name="Google Shape;328;p3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29" name="Google Shape;329;p3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4" name="Shape 334"/>
        <p:cNvGrpSpPr/>
        <p:nvPr/>
      </p:nvGrpSpPr>
      <p:grpSpPr>
        <a:xfrm>
          <a:off x="0" y="0"/>
          <a:ext cx="0" cy="0"/>
          <a:chOff x="0" y="0"/>
          <a:chExt cx="0" cy="0"/>
        </a:xfrm>
      </p:grpSpPr>
      <p:sp>
        <p:nvSpPr>
          <p:cNvPr id="335" name="Google Shape;335;p3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36" name="Google Shape;336;p3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01" name="Google Shape;101;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0" name="Shape 340"/>
        <p:cNvGrpSpPr/>
        <p:nvPr/>
      </p:nvGrpSpPr>
      <p:grpSpPr>
        <a:xfrm>
          <a:off x="0" y="0"/>
          <a:ext cx="0" cy="0"/>
          <a:chOff x="0" y="0"/>
          <a:chExt cx="0" cy="0"/>
        </a:xfrm>
      </p:grpSpPr>
      <p:sp>
        <p:nvSpPr>
          <p:cNvPr id="341" name="Google Shape;341;p4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42" name="Google Shape;342;p4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07" name="Google Shape;107;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13" name="Google Shape;113;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19" name="Google Shape;119;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25" name="Google Shape;125;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31" name="Google Shape;131;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42"/>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 name="Google Shape;13;p42"/>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4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 name="Google Shape;15;p4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4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5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51"/>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5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5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5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52"/>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52"/>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5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5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5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4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4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4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4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 name="Google Shape;22;p4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3" name="Shape 23"/>
        <p:cNvGrpSpPr/>
        <p:nvPr/>
      </p:nvGrpSpPr>
      <p:grpSpPr>
        <a:xfrm>
          <a:off x="0" y="0"/>
          <a:ext cx="0" cy="0"/>
          <a:chOff x="0" y="0"/>
          <a:chExt cx="0" cy="0"/>
        </a:xfrm>
      </p:grpSpPr>
      <p:sp>
        <p:nvSpPr>
          <p:cNvPr id="24" name="Google Shape;24;p4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44"/>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6" name="Google Shape;26;p44"/>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7" name="Google Shape;27;p4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 name="Google Shape;28;p4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4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0" name="Shape 30"/>
        <p:cNvGrpSpPr/>
        <p:nvPr/>
      </p:nvGrpSpPr>
      <p:grpSpPr>
        <a:xfrm>
          <a:off x="0" y="0"/>
          <a:ext cx="0" cy="0"/>
          <a:chOff x="0" y="0"/>
          <a:chExt cx="0" cy="0"/>
        </a:xfrm>
      </p:grpSpPr>
      <p:sp>
        <p:nvSpPr>
          <p:cNvPr id="31" name="Google Shape;31;p45"/>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45"/>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3" name="Google Shape;33;p4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4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4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46"/>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46"/>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46"/>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46"/>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46"/>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4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4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4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4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4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4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p4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4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4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4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4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49"/>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49"/>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4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4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4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5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50"/>
          <p:cNvSpPr/>
          <p:nvPr>
            <p:ph idx="2" type="pic"/>
          </p:nvPr>
        </p:nvSpPr>
        <p:spPr>
          <a:xfrm>
            <a:off x="5183188" y="987425"/>
            <a:ext cx="6172200" cy="4873625"/>
          </a:xfrm>
          <a:prstGeom prst="rect">
            <a:avLst/>
          </a:prstGeom>
          <a:noFill/>
          <a:ln>
            <a:noFill/>
          </a:ln>
        </p:spPr>
      </p:sp>
      <p:sp>
        <p:nvSpPr>
          <p:cNvPr id="64" name="Google Shape;64;p50"/>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5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5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5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lt-LT"/>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4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p4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4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9" name="Google Shape;9;p4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0" name="Google Shape;10;p4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lt-LT"/>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image" Target="../media/image9.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2.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5.png"/><Relationship Id="rId4" Type="http://schemas.openxmlformats.org/officeDocument/2006/relationships/image" Target="../media/image12.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image" Target="../media/image4.png"/><Relationship Id="rId4" Type="http://schemas.openxmlformats.org/officeDocument/2006/relationships/image" Target="../media/image1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 Id="rId3" Type="http://schemas.openxmlformats.org/officeDocument/2006/relationships/image" Target="../media/image13.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 Id="rId3" Type="http://schemas.openxmlformats.org/officeDocument/2006/relationships/image" Target="../media/image10.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 Id="rId3" Type="http://schemas.openxmlformats.org/officeDocument/2006/relationships/image" Target="../media/image15.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6.xml"/><Relationship Id="rId3" Type="http://schemas.openxmlformats.org/officeDocument/2006/relationships/image" Target="../media/image11.png"/><Relationship Id="rId4" Type="http://schemas.openxmlformats.org/officeDocument/2006/relationships/image" Target="../media/image17.png"/><Relationship Id="rId5" Type="http://schemas.openxmlformats.org/officeDocument/2006/relationships/image" Target="../media/image8.png"/><Relationship Id="rId6" Type="http://schemas.openxmlformats.org/officeDocument/2006/relationships/image" Target="../media/image6.png"/><Relationship Id="rId7" Type="http://schemas.openxmlformats.org/officeDocument/2006/relationships/image" Target="../media/image16.png"/><Relationship Id="rId8" Type="http://schemas.openxmlformats.org/officeDocument/2006/relationships/image" Target="../media/image7.png"/></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chemeClr val="dk1"/>
              </a:buClr>
              <a:buSzPts val="6000"/>
              <a:buFont typeface="Calibri"/>
              <a:buNone/>
            </a:pPr>
            <a:r>
              <a:rPr b="1" lang="lt-LT"/>
              <a:t>Rūgštys</a:t>
            </a:r>
            <a:endParaRPr/>
          </a:p>
        </p:txBody>
      </p:sp>
      <p:sp>
        <p:nvSpPr>
          <p:cNvPr id="85" name="Google Shape;85;p1"/>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2400"/>
              <a:buNone/>
            </a:pPr>
            <a:r>
              <a:rPr lang="lt-LT"/>
              <a:t>Chemija</a:t>
            </a:r>
            <a:endParaRPr/>
          </a:p>
          <a:p>
            <a:pPr indent="0" lvl="0" marL="0" rtl="0" algn="ctr">
              <a:lnSpc>
                <a:spcPct val="90000"/>
              </a:lnSpc>
              <a:spcBef>
                <a:spcPts val="1000"/>
              </a:spcBef>
              <a:spcAft>
                <a:spcPts val="0"/>
              </a:spcAft>
              <a:buClr>
                <a:schemeClr val="dk1"/>
              </a:buClr>
              <a:buSzPts val="2400"/>
              <a:buNone/>
            </a:pPr>
            <a:r>
              <a:rPr lang="lt-LT"/>
              <a:t>9 (I gimnazijos) klasė</a:t>
            </a:r>
            <a:endParaRPr/>
          </a:p>
        </p:txBody>
      </p:sp>
      <p:sp>
        <p:nvSpPr>
          <p:cNvPr id="86" name="Google Shape;86;p1"/>
          <p:cNvSpPr txBox="1"/>
          <p:nvPr/>
        </p:nvSpPr>
        <p:spPr>
          <a:xfrm>
            <a:off x="152400" y="152400"/>
            <a:ext cx="3000000" cy="3693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200"/>
              <a:buFont typeface="Arial"/>
              <a:buNone/>
            </a:pPr>
            <a:r>
              <a:rPr b="0" i="0" lang="lt-LT" sz="1200" u="none" cap="none" strike="noStrike">
                <a:solidFill>
                  <a:schemeClr val="dk1"/>
                </a:solidFill>
                <a:latin typeface="Times New Roman"/>
                <a:ea typeface="Times New Roman"/>
                <a:cs typeface="Times New Roman"/>
                <a:sym typeface="Times New Roman"/>
              </a:rPr>
              <a:t>PROJEKTO JUODRAŠTIS</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10"/>
          <p:cNvSpPr txBox="1"/>
          <p:nvPr>
            <p:ph type="ctrTitle"/>
          </p:nvPr>
        </p:nvSpPr>
        <p:spPr>
          <a:xfrm>
            <a:off x="579421" y="1122363"/>
            <a:ext cx="11226297" cy="4246342"/>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chemeClr val="dk1"/>
              </a:buClr>
              <a:buSzPts val="6000"/>
              <a:buFont typeface="Calibri"/>
              <a:buNone/>
            </a:pPr>
            <a:r>
              <a:rPr b="1" lang="lt-LT"/>
              <a:t>TEMA: RŪGŠTYS</a:t>
            </a:r>
            <a:br>
              <a:rPr b="1" lang="lt-LT"/>
            </a:br>
            <a:r>
              <a:rPr lang="lt-LT"/>
              <a:t>Pirma veikla – rūgštys, jų tirpalai, klasifikavimas ir pavadinimai.</a:t>
            </a:r>
            <a:br>
              <a:rPr lang="lt-LT"/>
            </a:br>
            <a:endParaRPr b="1">
              <a:highlight>
                <a:srgbClr val="FFFF00"/>
              </a:highlight>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p11"/>
          <p:cNvSpPr txBox="1"/>
          <p:nvPr>
            <p:ph type="title"/>
          </p:nvPr>
        </p:nvSpPr>
        <p:spPr>
          <a:xfrm>
            <a:off x="838200" y="150125"/>
            <a:ext cx="10515600" cy="90075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b="1" lang="lt-LT"/>
              <a:t>Rūgštys</a:t>
            </a:r>
            <a:endParaRPr/>
          </a:p>
        </p:txBody>
      </p:sp>
      <p:sp>
        <p:nvSpPr>
          <p:cNvPr id="145" name="Google Shape;145;p11"/>
          <p:cNvSpPr txBox="1"/>
          <p:nvPr>
            <p:ph idx="1" type="body"/>
          </p:nvPr>
        </p:nvSpPr>
        <p:spPr>
          <a:xfrm>
            <a:off x="838200" y="1323833"/>
            <a:ext cx="10515600" cy="5169042"/>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2800"/>
              <a:buNone/>
            </a:pPr>
            <a:r>
              <a:rPr b="1" lang="lt-LT"/>
              <a:t>Rūgštys</a:t>
            </a:r>
            <a:r>
              <a:rPr lang="lt-LT"/>
              <a:t> tai medžiagos kurių vandeniniuose tirpaluose yra H</a:t>
            </a:r>
            <a:r>
              <a:rPr baseline="30000" lang="lt-LT"/>
              <a:t>+ </a:t>
            </a:r>
            <a:r>
              <a:rPr lang="lt-LT"/>
              <a:t>jonų </a:t>
            </a:r>
            <a:endParaRPr/>
          </a:p>
          <a:p>
            <a:pPr indent="0" lvl="0" marL="0" rtl="0" algn="ctr">
              <a:lnSpc>
                <a:spcPct val="90000"/>
              </a:lnSpc>
              <a:spcBef>
                <a:spcPts val="1000"/>
              </a:spcBef>
              <a:spcAft>
                <a:spcPts val="0"/>
              </a:spcAft>
              <a:buClr>
                <a:schemeClr val="dk1"/>
              </a:buClr>
              <a:buSzPts val="2800"/>
              <a:buNone/>
            </a:pPr>
            <a:r>
              <a:t/>
            </a:r>
            <a:endParaRPr/>
          </a:p>
          <a:p>
            <a:pPr indent="0" lvl="0" marL="0" rtl="0" algn="ctr">
              <a:lnSpc>
                <a:spcPct val="107000"/>
              </a:lnSpc>
              <a:spcBef>
                <a:spcPts val="1000"/>
              </a:spcBef>
              <a:spcAft>
                <a:spcPts val="0"/>
              </a:spcAft>
              <a:buClr>
                <a:schemeClr val="dk1"/>
              </a:buClr>
              <a:buSzPts val="3200"/>
              <a:buNone/>
            </a:pPr>
            <a:r>
              <a:rPr b="1" lang="lt-LT" sz="3200">
                <a:latin typeface="Arial"/>
                <a:ea typeface="Arial"/>
                <a:cs typeface="Arial"/>
                <a:sym typeface="Arial"/>
              </a:rPr>
              <a:t>HCl(aq) 🡪 H</a:t>
            </a:r>
            <a:r>
              <a:rPr b="1" baseline="30000" lang="lt-LT" sz="3200">
                <a:latin typeface="Arial"/>
                <a:ea typeface="Arial"/>
                <a:cs typeface="Arial"/>
                <a:sym typeface="Arial"/>
              </a:rPr>
              <a:t>+</a:t>
            </a:r>
            <a:r>
              <a:rPr b="1" lang="lt-LT" sz="3200">
                <a:latin typeface="Arial"/>
                <a:ea typeface="Arial"/>
                <a:cs typeface="Arial"/>
                <a:sym typeface="Arial"/>
              </a:rPr>
              <a:t>(aq) + Cl</a:t>
            </a:r>
            <a:r>
              <a:rPr b="1" baseline="30000" lang="lt-LT" sz="3200">
                <a:latin typeface="Arial"/>
                <a:ea typeface="Arial"/>
                <a:cs typeface="Arial"/>
                <a:sym typeface="Arial"/>
              </a:rPr>
              <a:t>-</a:t>
            </a:r>
            <a:r>
              <a:rPr b="1" lang="lt-LT" sz="3200">
                <a:latin typeface="Arial"/>
                <a:ea typeface="Arial"/>
                <a:cs typeface="Arial"/>
                <a:sym typeface="Arial"/>
              </a:rPr>
              <a:t>(aq)</a:t>
            </a:r>
            <a:endParaRPr/>
          </a:p>
          <a:p>
            <a:pPr indent="0" lvl="0" marL="0" rtl="0" algn="ctr">
              <a:lnSpc>
                <a:spcPct val="107000"/>
              </a:lnSpc>
              <a:spcBef>
                <a:spcPts val="1800"/>
              </a:spcBef>
              <a:spcAft>
                <a:spcPts val="0"/>
              </a:spcAft>
              <a:buClr>
                <a:schemeClr val="dk1"/>
              </a:buClr>
              <a:buSzPts val="3200"/>
              <a:buNone/>
            </a:pPr>
            <a:r>
              <a:t/>
            </a:r>
            <a:endParaRPr b="1" sz="3200">
              <a:latin typeface="Arial"/>
              <a:ea typeface="Arial"/>
              <a:cs typeface="Arial"/>
              <a:sym typeface="Arial"/>
            </a:endParaRPr>
          </a:p>
          <a:p>
            <a:pPr indent="0" lvl="0" marL="0" rtl="0" algn="ctr">
              <a:lnSpc>
                <a:spcPct val="107000"/>
              </a:lnSpc>
              <a:spcBef>
                <a:spcPts val="1800"/>
              </a:spcBef>
              <a:spcAft>
                <a:spcPts val="0"/>
              </a:spcAft>
              <a:buClr>
                <a:schemeClr val="dk1"/>
              </a:buClr>
              <a:buSzPts val="3200"/>
              <a:buNone/>
            </a:pPr>
            <a:r>
              <a:rPr b="1" lang="lt-LT" sz="3200">
                <a:latin typeface="Arial"/>
                <a:ea typeface="Arial"/>
                <a:cs typeface="Arial"/>
                <a:sym typeface="Arial"/>
              </a:rPr>
              <a:t>H</a:t>
            </a:r>
            <a:r>
              <a:rPr b="1" baseline="-25000" lang="lt-LT" sz="3200">
                <a:latin typeface="Arial"/>
                <a:ea typeface="Arial"/>
                <a:cs typeface="Arial"/>
                <a:sym typeface="Arial"/>
              </a:rPr>
              <a:t>2</a:t>
            </a:r>
            <a:r>
              <a:rPr b="1" lang="lt-LT" sz="3200">
                <a:latin typeface="Arial"/>
                <a:ea typeface="Arial"/>
                <a:cs typeface="Arial"/>
                <a:sym typeface="Arial"/>
              </a:rPr>
              <a:t>SO</a:t>
            </a:r>
            <a:r>
              <a:rPr b="1" baseline="-25000" lang="lt-LT" sz="3200">
                <a:latin typeface="Arial"/>
                <a:ea typeface="Arial"/>
                <a:cs typeface="Arial"/>
                <a:sym typeface="Arial"/>
              </a:rPr>
              <a:t>4</a:t>
            </a:r>
            <a:r>
              <a:rPr b="1" lang="lt-LT" sz="3200">
                <a:latin typeface="Arial"/>
                <a:ea typeface="Arial"/>
                <a:cs typeface="Arial"/>
                <a:sym typeface="Arial"/>
              </a:rPr>
              <a:t>(aq) 🡪 H</a:t>
            </a:r>
            <a:r>
              <a:rPr b="1" baseline="30000" lang="lt-LT" sz="3200">
                <a:latin typeface="Arial"/>
                <a:ea typeface="Arial"/>
                <a:cs typeface="Arial"/>
                <a:sym typeface="Arial"/>
              </a:rPr>
              <a:t>+</a:t>
            </a:r>
            <a:r>
              <a:rPr b="1" lang="lt-LT" sz="3200">
                <a:latin typeface="Arial"/>
                <a:ea typeface="Arial"/>
                <a:cs typeface="Arial"/>
                <a:sym typeface="Arial"/>
              </a:rPr>
              <a:t>(aq) + HSO</a:t>
            </a:r>
            <a:r>
              <a:rPr b="1" baseline="-25000" lang="lt-LT" sz="3200">
                <a:latin typeface="Arial"/>
                <a:ea typeface="Arial"/>
                <a:cs typeface="Arial"/>
                <a:sym typeface="Arial"/>
              </a:rPr>
              <a:t>4</a:t>
            </a:r>
            <a:r>
              <a:rPr b="1" baseline="30000" lang="lt-LT" sz="3200">
                <a:latin typeface="Arial"/>
                <a:ea typeface="Arial"/>
                <a:cs typeface="Arial"/>
                <a:sym typeface="Arial"/>
              </a:rPr>
              <a:t>-</a:t>
            </a:r>
            <a:r>
              <a:rPr b="1" lang="lt-LT" sz="3200">
                <a:latin typeface="Arial"/>
                <a:ea typeface="Arial"/>
                <a:cs typeface="Arial"/>
                <a:sym typeface="Arial"/>
              </a:rPr>
              <a:t>(aq)</a:t>
            </a:r>
            <a:endParaRPr/>
          </a:p>
          <a:p>
            <a:pPr indent="0" lvl="0" marL="0" rtl="0" algn="ctr">
              <a:lnSpc>
                <a:spcPct val="107000"/>
              </a:lnSpc>
              <a:spcBef>
                <a:spcPts val="1800"/>
              </a:spcBef>
              <a:spcAft>
                <a:spcPts val="0"/>
              </a:spcAft>
              <a:buClr>
                <a:schemeClr val="dk1"/>
              </a:buClr>
              <a:buSzPts val="3200"/>
              <a:buNone/>
            </a:pPr>
            <a:r>
              <a:rPr b="1" lang="lt-LT" sz="3200">
                <a:latin typeface="Arial"/>
                <a:ea typeface="Arial"/>
                <a:cs typeface="Arial"/>
                <a:sym typeface="Arial"/>
              </a:rPr>
              <a:t>HSO</a:t>
            </a:r>
            <a:r>
              <a:rPr b="1" baseline="-25000" lang="lt-LT" sz="3200">
                <a:latin typeface="Arial"/>
                <a:ea typeface="Arial"/>
                <a:cs typeface="Arial"/>
                <a:sym typeface="Arial"/>
              </a:rPr>
              <a:t>4</a:t>
            </a:r>
            <a:r>
              <a:rPr b="1" baseline="30000" lang="lt-LT" sz="3200">
                <a:latin typeface="Arial"/>
                <a:ea typeface="Arial"/>
                <a:cs typeface="Arial"/>
                <a:sym typeface="Arial"/>
              </a:rPr>
              <a:t>-</a:t>
            </a:r>
            <a:r>
              <a:rPr b="1" lang="lt-LT" sz="3200">
                <a:latin typeface="Arial"/>
                <a:ea typeface="Arial"/>
                <a:cs typeface="Arial"/>
                <a:sym typeface="Arial"/>
              </a:rPr>
              <a:t>(aq)        H</a:t>
            </a:r>
            <a:r>
              <a:rPr b="1" baseline="30000" lang="lt-LT" sz="3200">
                <a:latin typeface="Arial"/>
                <a:ea typeface="Arial"/>
                <a:cs typeface="Arial"/>
                <a:sym typeface="Arial"/>
              </a:rPr>
              <a:t>+</a:t>
            </a:r>
            <a:r>
              <a:rPr b="1" lang="lt-LT" sz="3200">
                <a:latin typeface="Arial"/>
                <a:ea typeface="Arial"/>
                <a:cs typeface="Arial"/>
                <a:sym typeface="Arial"/>
              </a:rPr>
              <a:t>(aq) + SO</a:t>
            </a:r>
            <a:r>
              <a:rPr b="1" baseline="-25000" lang="lt-LT" sz="3200">
                <a:latin typeface="Arial"/>
                <a:ea typeface="Arial"/>
                <a:cs typeface="Arial"/>
                <a:sym typeface="Arial"/>
              </a:rPr>
              <a:t>4</a:t>
            </a:r>
            <a:r>
              <a:rPr b="1" baseline="30000" lang="lt-LT" sz="3200">
                <a:latin typeface="Arial"/>
                <a:ea typeface="Arial"/>
                <a:cs typeface="Arial"/>
                <a:sym typeface="Arial"/>
              </a:rPr>
              <a:t>2-</a:t>
            </a:r>
            <a:r>
              <a:rPr b="1" lang="lt-LT" sz="3200">
                <a:latin typeface="Arial"/>
                <a:ea typeface="Arial"/>
                <a:cs typeface="Arial"/>
                <a:sym typeface="Arial"/>
              </a:rPr>
              <a:t>(aq)</a:t>
            </a:r>
            <a:endParaRPr/>
          </a:p>
          <a:p>
            <a:pPr indent="0" lvl="0" marL="0" rtl="0" algn="ctr">
              <a:lnSpc>
                <a:spcPct val="90000"/>
              </a:lnSpc>
              <a:spcBef>
                <a:spcPts val="1800"/>
              </a:spcBef>
              <a:spcAft>
                <a:spcPts val="0"/>
              </a:spcAft>
              <a:buClr>
                <a:schemeClr val="dk1"/>
              </a:buClr>
              <a:buSzPts val="2400"/>
              <a:buNone/>
            </a:pPr>
            <a:r>
              <a:t/>
            </a:r>
            <a:endParaRPr sz="2400"/>
          </a:p>
        </p:txBody>
      </p:sp>
      <p:pic>
        <p:nvPicPr>
          <p:cNvPr id="146" name="Google Shape;146;p11"/>
          <p:cNvPicPr preferRelativeResize="0"/>
          <p:nvPr/>
        </p:nvPicPr>
        <p:blipFill rotWithShape="1">
          <a:blip r:embed="rId3">
            <a:alphaModFix/>
          </a:blip>
          <a:srcRect b="0" l="0" r="0" t="0"/>
          <a:stretch/>
        </p:blipFill>
        <p:spPr>
          <a:xfrm rot="10800000">
            <a:off x="5136714" y="4705059"/>
            <a:ext cx="585077" cy="476638"/>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12"/>
          <p:cNvSpPr txBox="1"/>
          <p:nvPr>
            <p:ph type="title"/>
          </p:nvPr>
        </p:nvSpPr>
        <p:spPr>
          <a:xfrm>
            <a:off x="838200" y="365126"/>
            <a:ext cx="10515600" cy="838986"/>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b="1" lang="lt-LT"/>
              <a:t>                   Rūgštys</a:t>
            </a:r>
            <a:endParaRPr/>
          </a:p>
        </p:txBody>
      </p:sp>
      <p:sp>
        <p:nvSpPr>
          <p:cNvPr id="152" name="Google Shape;152;p12"/>
          <p:cNvSpPr txBox="1"/>
          <p:nvPr>
            <p:ph idx="1" type="body"/>
          </p:nvPr>
        </p:nvSpPr>
        <p:spPr>
          <a:xfrm>
            <a:off x="126749" y="1204112"/>
            <a:ext cx="4544839" cy="5653888"/>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2800"/>
              <a:buNone/>
            </a:pPr>
            <a:r>
              <a:rPr b="1" lang="lt-LT"/>
              <a:t>Bedeguoninės</a:t>
            </a:r>
            <a:endParaRPr b="1"/>
          </a:p>
          <a:p>
            <a:pPr indent="0" lvl="0" marL="0" rtl="0" algn="l">
              <a:lnSpc>
                <a:spcPct val="90000"/>
              </a:lnSpc>
              <a:spcBef>
                <a:spcPts val="1000"/>
              </a:spcBef>
              <a:spcAft>
                <a:spcPts val="0"/>
              </a:spcAft>
              <a:buClr>
                <a:schemeClr val="dk1"/>
              </a:buClr>
              <a:buSzPts val="2400"/>
              <a:buNone/>
            </a:pPr>
            <a:r>
              <a:rPr b="1" lang="lt-LT" sz="2400"/>
              <a:t>HCl</a:t>
            </a:r>
            <a:r>
              <a:rPr lang="lt-LT" sz="2400"/>
              <a:t> vandenilio chlorido rūgštis                  (</a:t>
            </a:r>
            <a:r>
              <a:rPr lang="lt-LT" sz="2400">
                <a:solidFill>
                  <a:srgbClr val="FF0000"/>
                </a:solidFill>
              </a:rPr>
              <a:t>druskos rūgštis</a:t>
            </a:r>
            <a:r>
              <a:rPr lang="lt-LT" sz="2400"/>
              <a:t>)</a:t>
            </a:r>
            <a:endParaRPr/>
          </a:p>
          <a:p>
            <a:pPr indent="0" lvl="0" marL="0" rtl="0" algn="l">
              <a:lnSpc>
                <a:spcPct val="90000"/>
              </a:lnSpc>
              <a:spcBef>
                <a:spcPts val="1000"/>
              </a:spcBef>
              <a:spcAft>
                <a:spcPts val="0"/>
              </a:spcAft>
              <a:buClr>
                <a:schemeClr val="dk1"/>
              </a:buClr>
              <a:buSzPts val="2400"/>
              <a:buNone/>
            </a:pPr>
            <a:r>
              <a:rPr b="1" lang="lt-LT" sz="2400"/>
              <a:t>HF</a:t>
            </a:r>
            <a:r>
              <a:rPr lang="lt-LT" sz="2400"/>
              <a:t> vandenilio fluorido rūgštis </a:t>
            </a:r>
            <a:endParaRPr/>
          </a:p>
          <a:p>
            <a:pPr indent="0" lvl="0" marL="0" rtl="0" algn="l">
              <a:lnSpc>
                <a:spcPct val="90000"/>
              </a:lnSpc>
              <a:spcBef>
                <a:spcPts val="1000"/>
              </a:spcBef>
              <a:spcAft>
                <a:spcPts val="0"/>
              </a:spcAft>
              <a:buClr>
                <a:schemeClr val="dk1"/>
              </a:buClr>
              <a:buSzPts val="2400"/>
              <a:buNone/>
            </a:pPr>
            <a:r>
              <a:rPr b="1" lang="lt-LT" sz="2400"/>
              <a:t>HBr</a:t>
            </a:r>
            <a:r>
              <a:rPr lang="lt-LT" sz="2400"/>
              <a:t> vandenilio bromido rūgštis </a:t>
            </a:r>
            <a:endParaRPr/>
          </a:p>
          <a:p>
            <a:pPr indent="0" lvl="0" marL="0" rtl="0" algn="l">
              <a:lnSpc>
                <a:spcPct val="90000"/>
              </a:lnSpc>
              <a:spcBef>
                <a:spcPts val="1000"/>
              </a:spcBef>
              <a:spcAft>
                <a:spcPts val="0"/>
              </a:spcAft>
              <a:buClr>
                <a:schemeClr val="dk1"/>
              </a:buClr>
              <a:buSzPts val="2400"/>
              <a:buNone/>
            </a:pPr>
            <a:r>
              <a:rPr b="1" lang="lt-LT" sz="2400"/>
              <a:t>HI</a:t>
            </a:r>
            <a:r>
              <a:rPr lang="lt-LT" sz="2400"/>
              <a:t> vandenilio jodido rūgštis </a:t>
            </a:r>
            <a:endParaRPr/>
          </a:p>
          <a:p>
            <a:pPr indent="0" lvl="0" marL="0" rtl="0" algn="l">
              <a:lnSpc>
                <a:spcPct val="90000"/>
              </a:lnSpc>
              <a:spcBef>
                <a:spcPts val="1000"/>
              </a:spcBef>
              <a:spcAft>
                <a:spcPts val="0"/>
              </a:spcAft>
              <a:buClr>
                <a:schemeClr val="dk1"/>
              </a:buClr>
              <a:buSzPts val="2400"/>
              <a:buNone/>
            </a:pPr>
            <a:r>
              <a:rPr b="1" lang="lt-LT" sz="2400"/>
              <a:t>H</a:t>
            </a:r>
            <a:r>
              <a:rPr b="1" baseline="-25000" lang="lt-LT" sz="2400"/>
              <a:t>2</a:t>
            </a:r>
            <a:r>
              <a:rPr b="1" lang="lt-LT" sz="2400"/>
              <a:t>S</a:t>
            </a:r>
            <a:r>
              <a:rPr lang="lt-LT" sz="2400"/>
              <a:t> vandenilio sulfido rūgštis</a:t>
            </a:r>
            <a:endParaRPr/>
          </a:p>
        </p:txBody>
      </p:sp>
      <p:sp>
        <p:nvSpPr>
          <p:cNvPr id="153" name="Google Shape;153;p12"/>
          <p:cNvSpPr txBox="1"/>
          <p:nvPr>
            <p:ph idx="2" type="body"/>
          </p:nvPr>
        </p:nvSpPr>
        <p:spPr>
          <a:xfrm>
            <a:off x="4671588" y="1204112"/>
            <a:ext cx="7520412" cy="565388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None/>
            </a:pPr>
            <a:r>
              <a:rPr b="1" lang="lt-LT"/>
              <a:t>Deguoninės</a:t>
            </a:r>
            <a:endParaRPr b="1"/>
          </a:p>
          <a:p>
            <a:pPr indent="0" lvl="0" marL="0" rtl="0" algn="l">
              <a:lnSpc>
                <a:spcPct val="107000"/>
              </a:lnSpc>
              <a:spcBef>
                <a:spcPts val="1000"/>
              </a:spcBef>
              <a:spcAft>
                <a:spcPts val="0"/>
              </a:spcAft>
              <a:buClr>
                <a:schemeClr val="dk1"/>
              </a:buClr>
              <a:buSzPts val="2400"/>
              <a:buNone/>
            </a:pPr>
            <a:r>
              <a:rPr b="1" lang="lt-LT" sz="2400"/>
              <a:t>CH</a:t>
            </a:r>
            <a:r>
              <a:rPr b="1" baseline="-25000" lang="lt-LT" sz="2400"/>
              <a:t>3</a:t>
            </a:r>
            <a:r>
              <a:rPr b="1" lang="lt-LT" sz="2400"/>
              <a:t>COOH</a:t>
            </a:r>
            <a:r>
              <a:rPr lang="lt-LT" sz="2400"/>
              <a:t> etano rūgštis (</a:t>
            </a:r>
            <a:r>
              <a:rPr lang="lt-LT" sz="2400">
                <a:solidFill>
                  <a:srgbClr val="FF0000"/>
                </a:solidFill>
              </a:rPr>
              <a:t>acto rūgštis</a:t>
            </a:r>
            <a:r>
              <a:rPr lang="lt-LT" sz="2400"/>
              <a:t>)</a:t>
            </a:r>
            <a:endParaRPr/>
          </a:p>
          <a:p>
            <a:pPr indent="0" lvl="0" marL="0" rtl="0" algn="l">
              <a:lnSpc>
                <a:spcPct val="107000"/>
              </a:lnSpc>
              <a:spcBef>
                <a:spcPts val="1800"/>
              </a:spcBef>
              <a:spcAft>
                <a:spcPts val="0"/>
              </a:spcAft>
              <a:buClr>
                <a:schemeClr val="dk1"/>
              </a:buClr>
              <a:buSzPts val="2400"/>
              <a:buNone/>
            </a:pPr>
            <a:r>
              <a:rPr b="1" lang="lt-LT" sz="2400"/>
              <a:t>HNO</a:t>
            </a:r>
            <a:r>
              <a:rPr b="1" baseline="-25000" lang="lt-LT" sz="2400"/>
              <a:t>3</a:t>
            </a:r>
            <a:r>
              <a:rPr baseline="-25000" lang="lt-LT" sz="2400"/>
              <a:t>  </a:t>
            </a:r>
            <a:r>
              <a:rPr lang="lt-LT" sz="2400"/>
              <a:t>azoto (</a:t>
            </a:r>
            <a:r>
              <a:rPr lang="lt-LT" sz="2400">
                <a:solidFill>
                  <a:srgbClr val="00B050"/>
                </a:solidFill>
              </a:rPr>
              <a:t>nitrato</a:t>
            </a:r>
            <a:r>
              <a:rPr lang="lt-LT" sz="2400"/>
              <a:t>) rūgštis</a:t>
            </a:r>
            <a:endParaRPr/>
          </a:p>
          <a:p>
            <a:pPr indent="0" lvl="0" marL="0" rtl="0" algn="l">
              <a:lnSpc>
                <a:spcPct val="107000"/>
              </a:lnSpc>
              <a:spcBef>
                <a:spcPts val="1800"/>
              </a:spcBef>
              <a:spcAft>
                <a:spcPts val="0"/>
              </a:spcAft>
              <a:buClr>
                <a:schemeClr val="dk1"/>
              </a:buClr>
              <a:buSzPts val="2400"/>
              <a:buNone/>
            </a:pPr>
            <a:r>
              <a:rPr b="1" lang="lt-LT" sz="2400"/>
              <a:t>H</a:t>
            </a:r>
            <a:r>
              <a:rPr b="1" baseline="-25000" lang="lt-LT" sz="2400"/>
              <a:t>2</a:t>
            </a:r>
            <a:r>
              <a:rPr b="1" lang="lt-LT" sz="2400"/>
              <a:t>CO</a:t>
            </a:r>
            <a:r>
              <a:rPr b="1" baseline="-25000" lang="lt-LT" sz="2400"/>
              <a:t>3  </a:t>
            </a:r>
            <a:r>
              <a:rPr lang="lt-LT" sz="2400"/>
              <a:t>anglies (</a:t>
            </a:r>
            <a:r>
              <a:rPr lang="lt-LT" sz="2400">
                <a:solidFill>
                  <a:srgbClr val="00B050"/>
                </a:solidFill>
              </a:rPr>
              <a:t>karbonato</a:t>
            </a:r>
            <a:r>
              <a:rPr lang="lt-LT" sz="2400"/>
              <a:t>) rūgštis</a:t>
            </a:r>
            <a:endParaRPr/>
          </a:p>
          <a:p>
            <a:pPr indent="0" lvl="0" marL="0" rtl="0" algn="l">
              <a:lnSpc>
                <a:spcPct val="107000"/>
              </a:lnSpc>
              <a:spcBef>
                <a:spcPts val="1800"/>
              </a:spcBef>
              <a:spcAft>
                <a:spcPts val="0"/>
              </a:spcAft>
              <a:buClr>
                <a:schemeClr val="dk1"/>
              </a:buClr>
              <a:buSzPts val="2400"/>
              <a:buNone/>
            </a:pPr>
            <a:r>
              <a:rPr b="1" lang="lt-LT" sz="2400"/>
              <a:t>H</a:t>
            </a:r>
            <a:r>
              <a:rPr b="1" baseline="-25000" lang="lt-LT" sz="2400"/>
              <a:t>2</a:t>
            </a:r>
            <a:r>
              <a:rPr b="1" lang="lt-LT" sz="2400"/>
              <a:t>SO</a:t>
            </a:r>
            <a:r>
              <a:rPr b="1" baseline="-25000" lang="lt-LT" sz="2400"/>
              <a:t>3</a:t>
            </a:r>
            <a:r>
              <a:rPr baseline="-25000" lang="lt-LT" sz="2400"/>
              <a:t> </a:t>
            </a:r>
            <a:r>
              <a:rPr lang="lt-LT" sz="2400">
                <a:solidFill>
                  <a:srgbClr val="00B050"/>
                </a:solidFill>
              </a:rPr>
              <a:t>sulfito</a:t>
            </a:r>
            <a:r>
              <a:rPr lang="lt-LT" sz="2400"/>
              <a:t> rūgštis</a:t>
            </a:r>
            <a:endParaRPr/>
          </a:p>
          <a:p>
            <a:pPr indent="0" lvl="0" marL="0" rtl="0" algn="l">
              <a:lnSpc>
                <a:spcPct val="107000"/>
              </a:lnSpc>
              <a:spcBef>
                <a:spcPts val="1800"/>
              </a:spcBef>
              <a:spcAft>
                <a:spcPts val="0"/>
              </a:spcAft>
              <a:buClr>
                <a:schemeClr val="dk1"/>
              </a:buClr>
              <a:buSzPts val="2400"/>
              <a:buNone/>
            </a:pPr>
            <a:r>
              <a:rPr b="1" lang="lt-LT" sz="2400"/>
              <a:t>H</a:t>
            </a:r>
            <a:r>
              <a:rPr b="1" baseline="-25000" lang="lt-LT" sz="2400"/>
              <a:t>2</a:t>
            </a:r>
            <a:r>
              <a:rPr b="1" lang="lt-LT" sz="2400"/>
              <a:t>SiO</a:t>
            </a:r>
            <a:r>
              <a:rPr b="1" baseline="-25000" lang="lt-LT" sz="2400"/>
              <a:t>3</a:t>
            </a:r>
            <a:r>
              <a:rPr baseline="-25000" lang="lt-LT" sz="2400"/>
              <a:t> </a:t>
            </a:r>
            <a:r>
              <a:rPr lang="lt-LT" sz="2400"/>
              <a:t>silicio (</a:t>
            </a:r>
            <a:r>
              <a:rPr lang="lt-LT" sz="2400">
                <a:solidFill>
                  <a:srgbClr val="00B050"/>
                </a:solidFill>
              </a:rPr>
              <a:t>silikato</a:t>
            </a:r>
            <a:r>
              <a:rPr lang="lt-LT" sz="2400"/>
              <a:t>) rūgštis</a:t>
            </a:r>
            <a:endParaRPr/>
          </a:p>
          <a:p>
            <a:pPr indent="0" lvl="0" marL="0" rtl="0" algn="l">
              <a:lnSpc>
                <a:spcPct val="107000"/>
              </a:lnSpc>
              <a:spcBef>
                <a:spcPts val="1800"/>
              </a:spcBef>
              <a:spcAft>
                <a:spcPts val="0"/>
              </a:spcAft>
              <a:buClr>
                <a:schemeClr val="dk1"/>
              </a:buClr>
              <a:buSzPts val="2400"/>
              <a:buNone/>
            </a:pPr>
            <a:r>
              <a:rPr b="1" lang="lt-LT" sz="2400"/>
              <a:t>H</a:t>
            </a:r>
            <a:r>
              <a:rPr b="1" baseline="-25000" lang="lt-LT" sz="2400"/>
              <a:t>3</a:t>
            </a:r>
            <a:r>
              <a:rPr b="1" lang="lt-LT" sz="2400"/>
              <a:t>PO</a:t>
            </a:r>
            <a:r>
              <a:rPr b="1" baseline="-25000" lang="lt-LT" sz="2400"/>
              <a:t>4</a:t>
            </a:r>
            <a:r>
              <a:rPr baseline="-25000" lang="lt-LT" sz="2400"/>
              <a:t> </a:t>
            </a:r>
            <a:r>
              <a:rPr lang="lt-LT" sz="2400"/>
              <a:t>fosforo (</a:t>
            </a:r>
            <a:r>
              <a:rPr lang="lt-LT" sz="2400">
                <a:solidFill>
                  <a:srgbClr val="00B050"/>
                </a:solidFill>
              </a:rPr>
              <a:t>fosfato</a:t>
            </a:r>
            <a:r>
              <a:rPr lang="lt-LT" sz="2400"/>
              <a:t>) rūgštis </a:t>
            </a:r>
            <a:r>
              <a:rPr baseline="-25000" lang="lt-LT" sz="2400"/>
              <a:t> </a:t>
            </a:r>
            <a:endParaRPr sz="2400"/>
          </a:p>
          <a:p>
            <a:pPr indent="0" lvl="0" marL="0" rtl="0" algn="l">
              <a:lnSpc>
                <a:spcPct val="107000"/>
              </a:lnSpc>
              <a:spcBef>
                <a:spcPts val="1800"/>
              </a:spcBef>
              <a:spcAft>
                <a:spcPts val="0"/>
              </a:spcAft>
              <a:buClr>
                <a:schemeClr val="dk1"/>
              </a:buClr>
              <a:buSzPts val="2400"/>
              <a:buNone/>
            </a:pPr>
            <a:r>
              <a:rPr b="1" lang="lt-LT" sz="2400"/>
              <a:t>H</a:t>
            </a:r>
            <a:r>
              <a:rPr b="1" baseline="-25000" lang="lt-LT" sz="2400"/>
              <a:t>2</a:t>
            </a:r>
            <a:r>
              <a:rPr b="1" lang="lt-LT" sz="2400"/>
              <a:t>SO</a:t>
            </a:r>
            <a:r>
              <a:rPr b="1" baseline="-25000" lang="lt-LT" sz="2400"/>
              <a:t>4</a:t>
            </a:r>
            <a:r>
              <a:rPr baseline="-25000" lang="lt-LT" sz="2400"/>
              <a:t> </a:t>
            </a:r>
            <a:r>
              <a:rPr lang="lt-LT" sz="2400"/>
              <a:t>sieros (</a:t>
            </a:r>
            <a:r>
              <a:rPr lang="lt-LT" sz="2400">
                <a:solidFill>
                  <a:srgbClr val="00B050"/>
                </a:solidFill>
              </a:rPr>
              <a:t>sulfato</a:t>
            </a:r>
            <a:r>
              <a:rPr lang="lt-LT" sz="2400"/>
              <a:t>) rūgštis</a:t>
            </a:r>
            <a:endParaRPr/>
          </a:p>
          <a:p>
            <a:pPr indent="0" lvl="0" marL="0" rtl="0" algn="l">
              <a:lnSpc>
                <a:spcPct val="90000"/>
              </a:lnSpc>
              <a:spcBef>
                <a:spcPts val="1800"/>
              </a:spcBef>
              <a:spcAft>
                <a:spcPts val="0"/>
              </a:spcAft>
              <a:buClr>
                <a:schemeClr val="dk1"/>
              </a:buClr>
              <a:buSzPts val="2400"/>
              <a:buNone/>
            </a:pPr>
            <a:r>
              <a:t/>
            </a:r>
            <a:endParaRPr baseline="-25000" sz="2400">
              <a:latin typeface="Arial"/>
              <a:ea typeface="Arial"/>
              <a:cs typeface="Arial"/>
              <a:sym typeface="Arial"/>
            </a:endParaRPr>
          </a:p>
        </p:txBody>
      </p:sp>
      <p:cxnSp>
        <p:nvCxnSpPr>
          <p:cNvPr id="154" name="Google Shape;154;p12"/>
          <p:cNvCxnSpPr/>
          <p:nvPr/>
        </p:nvCxnSpPr>
        <p:spPr>
          <a:xfrm flipH="1">
            <a:off x="2553077" y="937034"/>
            <a:ext cx="1050202" cy="307818"/>
          </a:xfrm>
          <a:prstGeom prst="straightConnector1">
            <a:avLst/>
          </a:prstGeom>
          <a:noFill/>
          <a:ln cap="flat" cmpd="sng" w="9525">
            <a:solidFill>
              <a:schemeClr val="accent1"/>
            </a:solidFill>
            <a:prstDash val="solid"/>
            <a:miter lim="800000"/>
            <a:headEnd len="sm" w="sm" type="none"/>
            <a:tailEnd len="med" w="med" type="triangle"/>
          </a:ln>
        </p:spPr>
      </p:cxnSp>
      <p:cxnSp>
        <p:nvCxnSpPr>
          <p:cNvPr id="155" name="Google Shape;155;p12"/>
          <p:cNvCxnSpPr/>
          <p:nvPr/>
        </p:nvCxnSpPr>
        <p:spPr>
          <a:xfrm>
            <a:off x="4119327" y="977774"/>
            <a:ext cx="1068309" cy="307818"/>
          </a:xfrm>
          <a:prstGeom prst="straightConnector1">
            <a:avLst/>
          </a:prstGeom>
          <a:noFill/>
          <a:ln cap="flat" cmpd="sng" w="9525">
            <a:solidFill>
              <a:schemeClr val="accent1"/>
            </a:solidFill>
            <a:prstDash val="solid"/>
            <a:miter lim="800000"/>
            <a:headEnd len="sm" w="sm" type="none"/>
            <a:tailEnd len="med" w="med" type="triangle"/>
          </a:ln>
        </p:spPr>
      </p:cxn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13"/>
          <p:cNvSpPr txBox="1"/>
          <p:nvPr>
            <p:ph type="title"/>
          </p:nvPr>
        </p:nvSpPr>
        <p:spPr>
          <a:xfrm>
            <a:off x="838200" y="365126"/>
            <a:ext cx="10515600" cy="838986"/>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b="1" lang="lt-LT"/>
              <a:t>                   Rūgštys</a:t>
            </a:r>
            <a:endParaRPr/>
          </a:p>
        </p:txBody>
      </p:sp>
      <p:sp>
        <p:nvSpPr>
          <p:cNvPr id="161" name="Google Shape;161;p13"/>
          <p:cNvSpPr txBox="1"/>
          <p:nvPr>
            <p:ph idx="1" type="body"/>
          </p:nvPr>
        </p:nvSpPr>
        <p:spPr>
          <a:xfrm>
            <a:off x="126749" y="1204112"/>
            <a:ext cx="4544839" cy="5653888"/>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2800"/>
              <a:buNone/>
            </a:pPr>
            <a:r>
              <a:rPr b="1" lang="lt-LT"/>
              <a:t>Stiprios (K&gt;1)</a:t>
            </a:r>
            <a:endParaRPr/>
          </a:p>
          <a:p>
            <a:pPr indent="0" lvl="0" marL="0" rtl="0" algn="l">
              <a:lnSpc>
                <a:spcPct val="90000"/>
              </a:lnSpc>
              <a:spcBef>
                <a:spcPts val="1000"/>
              </a:spcBef>
              <a:spcAft>
                <a:spcPts val="0"/>
              </a:spcAft>
              <a:buClr>
                <a:schemeClr val="dk1"/>
              </a:buClr>
              <a:buSzPts val="2400"/>
              <a:buNone/>
            </a:pPr>
            <a:r>
              <a:rPr b="1" lang="lt-LT" sz="2400"/>
              <a:t>HCl</a:t>
            </a:r>
            <a:r>
              <a:rPr lang="lt-LT" sz="2400"/>
              <a:t> vandenilio chlorido rūgštis                  (</a:t>
            </a:r>
            <a:r>
              <a:rPr lang="lt-LT" sz="2400">
                <a:solidFill>
                  <a:srgbClr val="FF0000"/>
                </a:solidFill>
              </a:rPr>
              <a:t>druskos rūgštis</a:t>
            </a:r>
            <a:r>
              <a:rPr lang="lt-LT" sz="2400"/>
              <a:t>)</a:t>
            </a:r>
            <a:endParaRPr/>
          </a:p>
          <a:p>
            <a:pPr indent="0" lvl="0" marL="0" rtl="0" algn="l">
              <a:lnSpc>
                <a:spcPct val="107000"/>
              </a:lnSpc>
              <a:spcBef>
                <a:spcPts val="1000"/>
              </a:spcBef>
              <a:spcAft>
                <a:spcPts val="0"/>
              </a:spcAft>
              <a:buClr>
                <a:schemeClr val="dk1"/>
              </a:buClr>
              <a:buSzPts val="2400"/>
              <a:buNone/>
            </a:pPr>
            <a:r>
              <a:rPr b="1" lang="lt-LT" sz="2400"/>
              <a:t>H</a:t>
            </a:r>
            <a:r>
              <a:rPr b="1" baseline="-25000" lang="lt-LT" sz="2400"/>
              <a:t>2</a:t>
            </a:r>
            <a:r>
              <a:rPr b="1" lang="lt-LT" sz="2400"/>
              <a:t>SO</a:t>
            </a:r>
            <a:r>
              <a:rPr b="1" baseline="-25000" lang="lt-LT" sz="2400"/>
              <a:t>4</a:t>
            </a:r>
            <a:r>
              <a:rPr baseline="-25000" lang="lt-LT" sz="2400"/>
              <a:t> </a:t>
            </a:r>
            <a:r>
              <a:rPr lang="lt-LT" sz="2400"/>
              <a:t>sieros (</a:t>
            </a:r>
            <a:r>
              <a:rPr lang="lt-LT" sz="2400">
                <a:solidFill>
                  <a:srgbClr val="00B050"/>
                </a:solidFill>
              </a:rPr>
              <a:t>sulfato</a:t>
            </a:r>
            <a:r>
              <a:rPr lang="lt-LT" sz="2400"/>
              <a:t>) rūgštis</a:t>
            </a:r>
            <a:endParaRPr/>
          </a:p>
          <a:p>
            <a:pPr indent="0" lvl="0" marL="0" rtl="0" algn="l">
              <a:lnSpc>
                <a:spcPct val="90000"/>
              </a:lnSpc>
              <a:spcBef>
                <a:spcPts val="1800"/>
              </a:spcBef>
              <a:spcAft>
                <a:spcPts val="0"/>
              </a:spcAft>
              <a:buClr>
                <a:schemeClr val="dk1"/>
              </a:buClr>
              <a:buSzPts val="2400"/>
              <a:buNone/>
            </a:pPr>
            <a:r>
              <a:rPr b="1" lang="lt-LT" sz="2400"/>
              <a:t>HNO</a:t>
            </a:r>
            <a:r>
              <a:rPr b="1" baseline="-25000" lang="lt-LT" sz="2400"/>
              <a:t>3</a:t>
            </a:r>
            <a:r>
              <a:rPr baseline="-25000" lang="lt-LT" sz="2400"/>
              <a:t>  </a:t>
            </a:r>
            <a:r>
              <a:rPr lang="lt-LT" sz="2400"/>
              <a:t>azoto (</a:t>
            </a:r>
            <a:r>
              <a:rPr lang="lt-LT" sz="2400">
                <a:solidFill>
                  <a:srgbClr val="00B050"/>
                </a:solidFill>
              </a:rPr>
              <a:t>nitrato</a:t>
            </a:r>
            <a:r>
              <a:rPr lang="lt-LT" sz="2400"/>
              <a:t>) rūgštis</a:t>
            </a:r>
            <a:endParaRPr/>
          </a:p>
          <a:p>
            <a:pPr indent="0" lvl="0" marL="0" rtl="0" algn="l">
              <a:lnSpc>
                <a:spcPct val="90000"/>
              </a:lnSpc>
              <a:spcBef>
                <a:spcPts val="1000"/>
              </a:spcBef>
              <a:spcAft>
                <a:spcPts val="0"/>
              </a:spcAft>
              <a:buClr>
                <a:schemeClr val="dk1"/>
              </a:buClr>
              <a:buSzPts val="2400"/>
              <a:buNone/>
            </a:pPr>
            <a:r>
              <a:t/>
            </a:r>
            <a:endParaRPr sz="2400"/>
          </a:p>
        </p:txBody>
      </p:sp>
      <p:sp>
        <p:nvSpPr>
          <p:cNvPr id="162" name="Google Shape;162;p13"/>
          <p:cNvSpPr txBox="1"/>
          <p:nvPr>
            <p:ph idx="2" type="body"/>
          </p:nvPr>
        </p:nvSpPr>
        <p:spPr>
          <a:xfrm>
            <a:off x="4671588" y="1204112"/>
            <a:ext cx="7520412" cy="565388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None/>
            </a:pPr>
            <a:r>
              <a:rPr b="1" lang="lt-LT"/>
              <a:t>Silpnos (K&lt;1)</a:t>
            </a:r>
            <a:endParaRPr/>
          </a:p>
          <a:p>
            <a:pPr indent="0" lvl="0" marL="0" rtl="0" algn="l">
              <a:lnSpc>
                <a:spcPct val="107000"/>
              </a:lnSpc>
              <a:spcBef>
                <a:spcPts val="1000"/>
              </a:spcBef>
              <a:spcAft>
                <a:spcPts val="0"/>
              </a:spcAft>
              <a:buClr>
                <a:schemeClr val="dk1"/>
              </a:buClr>
              <a:buSzPts val="2400"/>
              <a:buNone/>
            </a:pPr>
            <a:r>
              <a:rPr b="1" lang="lt-LT" sz="2400"/>
              <a:t>CH</a:t>
            </a:r>
            <a:r>
              <a:rPr b="1" baseline="-25000" lang="lt-LT" sz="2400"/>
              <a:t>3</a:t>
            </a:r>
            <a:r>
              <a:rPr b="1" lang="lt-LT" sz="2400"/>
              <a:t>COOH</a:t>
            </a:r>
            <a:r>
              <a:rPr lang="lt-LT" sz="2400"/>
              <a:t> etano rūgštis (</a:t>
            </a:r>
            <a:r>
              <a:rPr lang="lt-LT" sz="2400">
                <a:solidFill>
                  <a:srgbClr val="FF0000"/>
                </a:solidFill>
              </a:rPr>
              <a:t>acto rūgštis</a:t>
            </a:r>
            <a:r>
              <a:rPr lang="lt-LT" sz="2400"/>
              <a:t>)</a:t>
            </a:r>
            <a:endParaRPr/>
          </a:p>
          <a:p>
            <a:pPr indent="0" lvl="0" marL="0" rtl="0" algn="l">
              <a:lnSpc>
                <a:spcPct val="107000"/>
              </a:lnSpc>
              <a:spcBef>
                <a:spcPts val="1800"/>
              </a:spcBef>
              <a:spcAft>
                <a:spcPts val="0"/>
              </a:spcAft>
              <a:buClr>
                <a:schemeClr val="dk1"/>
              </a:buClr>
              <a:buSzPts val="2400"/>
              <a:buNone/>
            </a:pPr>
            <a:r>
              <a:rPr b="1" lang="lt-LT" sz="2400"/>
              <a:t>H</a:t>
            </a:r>
            <a:r>
              <a:rPr b="1" baseline="-25000" lang="lt-LT" sz="2400"/>
              <a:t>2</a:t>
            </a:r>
            <a:r>
              <a:rPr b="1" lang="lt-LT" sz="2400"/>
              <a:t>CO</a:t>
            </a:r>
            <a:r>
              <a:rPr b="1" baseline="-25000" lang="lt-LT" sz="2400"/>
              <a:t>3</a:t>
            </a:r>
            <a:r>
              <a:rPr baseline="-25000" lang="lt-LT" sz="2400"/>
              <a:t>  </a:t>
            </a:r>
            <a:r>
              <a:rPr lang="lt-LT" sz="2400"/>
              <a:t>anglies (</a:t>
            </a:r>
            <a:r>
              <a:rPr lang="lt-LT" sz="2400">
                <a:solidFill>
                  <a:srgbClr val="00B050"/>
                </a:solidFill>
              </a:rPr>
              <a:t>karbonato</a:t>
            </a:r>
            <a:r>
              <a:rPr lang="lt-LT" sz="2400"/>
              <a:t>) rūgštis</a:t>
            </a:r>
            <a:endParaRPr/>
          </a:p>
          <a:p>
            <a:pPr indent="0" lvl="0" marL="0" rtl="0" algn="l">
              <a:lnSpc>
                <a:spcPct val="107000"/>
              </a:lnSpc>
              <a:spcBef>
                <a:spcPts val="1800"/>
              </a:spcBef>
              <a:spcAft>
                <a:spcPts val="0"/>
              </a:spcAft>
              <a:buClr>
                <a:schemeClr val="dk1"/>
              </a:buClr>
              <a:buSzPts val="2400"/>
              <a:buNone/>
            </a:pPr>
            <a:r>
              <a:rPr b="1" lang="lt-LT" sz="2400"/>
              <a:t>H</a:t>
            </a:r>
            <a:r>
              <a:rPr b="1" baseline="-25000" lang="lt-LT" sz="2400"/>
              <a:t>2</a:t>
            </a:r>
            <a:r>
              <a:rPr b="1" lang="lt-LT" sz="2400"/>
              <a:t>SO</a:t>
            </a:r>
            <a:r>
              <a:rPr b="1" baseline="-25000" lang="lt-LT" sz="2400"/>
              <a:t>3 </a:t>
            </a:r>
            <a:r>
              <a:rPr lang="lt-LT" sz="2400">
                <a:solidFill>
                  <a:srgbClr val="00B050"/>
                </a:solidFill>
              </a:rPr>
              <a:t>sulfito</a:t>
            </a:r>
            <a:r>
              <a:rPr lang="lt-LT" sz="2400"/>
              <a:t> rūgštis</a:t>
            </a:r>
            <a:endParaRPr/>
          </a:p>
          <a:p>
            <a:pPr indent="0" lvl="0" marL="0" rtl="0" algn="l">
              <a:lnSpc>
                <a:spcPct val="90000"/>
              </a:lnSpc>
              <a:spcBef>
                <a:spcPts val="1800"/>
              </a:spcBef>
              <a:spcAft>
                <a:spcPts val="0"/>
              </a:spcAft>
              <a:buClr>
                <a:schemeClr val="dk1"/>
              </a:buClr>
              <a:buSzPts val="2400"/>
              <a:buNone/>
            </a:pPr>
            <a:r>
              <a:t/>
            </a:r>
            <a:endParaRPr baseline="-25000" sz="2400">
              <a:latin typeface="Arial"/>
              <a:ea typeface="Arial"/>
              <a:cs typeface="Arial"/>
              <a:sym typeface="Arial"/>
            </a:endParaRPr>
          </a:p>
        </p:txBody>
      </p:sp>
      <p:cxnSp>
        <p:nvCxnSpPr>
          <p:cNvPr id="163" name="Google Shape;163;p13"/>
          <p:cNvCxnSpPr/>
          <p:nvPr/>
        </p:nvCxnSpPr>
        <p:spPr>
          <a:xfrm flipH="1">
            <a:off x="2553077" y="937034"/>
            <a:ext cx="1050202" cy="307818"/>
          </a:xfrm>
          <a:prstGeom prst="straightConnector1">
            <a:avLst/>
          </a:prstGeom>
          <a:noFill/>
          <a:ln cap="flat" cmpd="sng" w="9525">
            <a:solidFill>
              <a:schemeClr val="accent1"/>
            </a:solidFill>
            <a:prstDash val="solid"/>
            <a:miter lim="800000"/>
            <a:headEnd len="sm" w="sm" type="none"/>
            <a:tailEnd len="med" w="med" type="triangle"/>
          </a:ln>
        </p:spPr>
      </p:cxnSp>
      <p:cxnSp>
        <p:nvCxnSpPr>
          <p:cNvPr id="164" name="Google Shape;164;p13"/>
          <p:cNvCxnSpPr/>
          <p:nvPr/>
        </p:nvCxnSpPr>
        <p:spPr>
          <a:xfrm>
            <a:off x="4119327" y="977774"/>
            <a:ext cx="1068309" cy="307818"/>
          </a:xfrm>
          <a:prstGeom prst="straightConnector1">
            <a:avLst/>
          </a:prstGeom>
          <a:noFill/>
          <a:ln cap="flat" cmpd="sng" w="9525">
            <a:solidFill>
              <a:schemeClr val="accent1"/>
            </a:solidFill>
            <a:prstDash val="solid"/>
            <a:miter lim="800000"/>
            <a:headEnd len="sm" w="sm" type="none"/>
            <a:tailEnd len="med" w="med" type="triangle"/>
          </a:ln>
        </p:spPr>
      </p:cxnSp>
      <p:pic>
        <p:nvPicPr>
          <p:cNvPr id="165" name="Google Shape;165;p13"/>
          <p:cNvPicPr preferRelativeResize="0"/>
          <p:nvPr/>
        </p:nvPicPr>
        <p:blipFill rotWithShape="1">
          <a:blip r:embed="rId3">
            <a:alphaModFix/>
          </a:blip>
          <a:srcRect b="0" l="0" r="0" t="0"/>
          <a:stretch/>
        </p:blipFill>
        <p:spPr>
          <a:xfrm>
            <a:off x="-126750" y="4278647"/>
            <a:ext cx="12192001" cy="2579353"/>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14"/>
          <p:cNvSpPr txBox="1"/>
          <p:nvPr>
            <p:ph type="ctrTitle"/>
          </p:nvPr>
        </p:nvSpPr>
        <p:spPr>
          <a:xfrm>
            <a:off x="579421" y="1122363"/>
            <a:ext cx="11226297" cy="4246342"/>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chemeClr val="dk1"/>
              </a:buClr>
              <a:buSzPts val="6000"/>
              <a:buFont typeface="Calibri"/>
              <a:buNone/>
            </a:pPr>
            <a:r>
              <a:rPr b="1" lang="lt-LT"/>
              <a:t>TEMA: RŪGŠTYS</a:t>
            </a:r>
            <a:br>
              <a:rPr b="1" lang="lt-LT"/>
            </a:br>
            <a:r>
              <a:rPr lang="lt-LT"/>
              <a:t>Antra veikla – metalų sąveika su rūgščių tirpalais. Oksidacijos redukcijos reakcijos.</a:t>
            </a:r>
            <a:br>
              <a:rPr lang="lt-LT"/>
            </a:br>
            <a:endParaRPr b="1">
              <a:highlight>
                <a:srgbClr val="FFFF00"/>
              </a:highlight>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15"/>
          <p:cNvSpPr txBox="1"/>
          <p:nvPr>
            <p:ph type="title"/>
          </p:nvPr>
        </p:nvSpPr>
        <p:spPr>
          <a:xfrm>
            <a:off x="838200" y="150125"/>
            <a:ext cx="10515600" cy="90075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b="1" lang="lt-LT"/>
              <a:t>TEMA: RŪGŠTYS Antros veiklos turinys</a:t>
            </a:r>
            <a:endParaRPr/>
          </a:p>
        </p:txBody>
      </p:sp>
      <p:sp>
        <p:nvSpPr>
          <p:cNvPr id="176" name="Google Shape;176;p15"/>
          <p:cNvSpPr txBox="1"/>
          <p:nvPr>
            <p:ph idx="1" type="body"/>
          </p:nvPr>
        </p:nvSpPr>
        <p:spPr>
          <a:xfrm>
            <a:off x="838200" y="1323833"/>
            <a:ext cx="10515600" cy="5169042"/>
          </a:xfrm>
          <a:prstGeom prst="rect">
            <a:avLst/>
          </a:prstGeom>
          <a:noFill/>
          <a:ln>
            <a:noFill/>
          </a:ln>
        </p:spPr>
        <p:txBody>
          <a:bodyPr anchorCtr="0" anchor="t" bIns="45700" lIns="91425" spcFirstLastPara="1" rIns="91425" wrap="square" tIns="45700">
            <a:normAutofit lnSpcReduction="10000"/>
          </a:bodyPr>
          <a:lstStyle/>
          <a:p>
            <a:pPr indent="0" lvl="0" marL="0" rtl="0" algn="l">
              <a:lnSpc>
                <a:spcPct val="90000"/>
              </a:lnSpc>
              <a:spcBef>
                <a:spcPts val="0"/>
              </a:spcBef>
              <a:spcAft>
                <a:spcPts val="0"/>
              </a:spcAft>
              <a:buClr>
                <a:schemeClr val="dk1"/>
              </a:buClr>
              <a:buSzPts val="2800"/>
              <a:buNone/>
            </a:pPr>
            <a:r>
              <a:rPr lang="lt-LT"/>
              <a:t>Metalo elektrocheminė įtampų eilė – tai metalų išsidėstymas pagal jų standartinius elektrodų potencialus. Ši eilė parodo metalų gebėjimą oksiduotis ar redukuotis.</a:t>
            </a:r>
            <a:endParaRPr/>
          </a:p>
          <a:p>
            <a:pPr indent="-228600" lvl="0" marL="228600" rtl="0" algn="l">
              <a:lnSpc>
                <a:spcPct val="90000"/>
              </a:lnSpc>
              <a:spcBef>
                <a:spcPts val="1000"/>
              </a:spcBef>
              <a:spcAft>
                <a:spcPts val="0"/>
              </a:spcAft>
              <a:buClr>
                <a:schemeClr val="dk1"/>
              </a:buClr>
              <a:buSzPts val="2800"/>
              <a:buChar char="•"/>
            </a:pPr>
            <a:r>
              <a:rPr b="1" lang="lt-LT"/>
              <a:t>Sudarymo principas</a:t>
            </a:r>
            <a:endParaRPr/>
          </a:p>
          <a:p>
            <a:pPr indent="-228600" lvl="0" marL="228600" rtl="0" algn="l">
              <a:lnSpc>
                <a:spcPct val="90000"/>
              </a:lnSpc>
              <a:spcBef>
                <a:spcPts val="1000"/>
              </a:spcBef>
              <a:spcAft>
                <a:spcPts val="0"/>
              </a:spcAft>
              <a:buClr>
                <a:schemeClr val="dk1"/>
              </a:buClr>
              <a:buSzPts val="2800"/>
              <a:buFont typeface="Calibri"/>
              <a:buAutoNum type="arabicPeriod"/>
            </a:pPr>
            <a:r>
              <a:rPr b="1" lang="lt-LT"/>
              <a:t>Standartinis elektrodų potencialas</a:t>
            </a:r>
            <a:r>
              <a:rPr lang="lt-LT"/>
              <a:t>: Matavimas atliekamas standartinėmis sąlygomis (25°C, 1 M koncentracija, 1 atm slėgis) lyginant su standartiniu vandenilio elektrodu, kurio potencialas yra lygus 0 V.</a:t>
            </a:r>
            <a:endParaRPr/>
          </a:p>
          <a:p>
            <a:pPr indent="-228600" lvl="0" marL="228600" rtl="0" algn="l">
              <a:lnSpc>
                <a:spcPct val="90000"/>
              </a:lnSpc>
              <a:spcBef>
                <a:spcPts val="1000"/>
              </a:spcBef>
              <a:spcAft>
                <a:spcPts val="0"/>
              </a:spcAft>
              <a:buClr>
                <a:schemeClr val="dk1"/>
              </a:buClr>
              <a:buSzPts val="2800"/>
              <a:buFont typeface="Calibri"/>
              <a:buAutoNum type="arabicPeriod"/>
            </a:pPr>
            <a:r>
              <a:rPr b="1" lang="lt-LT"/>
              <a:t>Metalo oksidacijos tendencija</a:t>
            </a:r>
            <a:r>
              <a:rPr lang="lt-LT"/>
              <a:t>: Metalai, kurie lengviau atiduoda elektronus ir oksiduojasi, turi neigiamus standartinius potencialus. Šie metalai yra aktyvesni ir linkę oksiduotis.</a:t>
            </a:r>
            <a:endParaRPr/>
          </a:p>
          <a:p>
            <a:pPr indent="-228600" lvl="0" marL="228600" rtl="0" algn="l">
              <a:lnSpc>
                <a:spcPct val="90000"/>
              </a:lnSpc>
              <a:spcBef>
                <a:spcPts val="1000"/>
              </a:spcBef>
              <a:spcAft>
                <a:spcPts val="0"/>
              </a:spcAft>
              <a:buClr>
                <a:schemeClr val="dk1"/>
              </a:buClr>
              <a:buSzPts val="2800"/>
              <a:buFont typeface="Calibri"/>
              <a:buAutoNum type="arabicPeriod"/>
            </a:pPr>
            <a:r>
              <a:rPr b="1" lang="lt-LT"/>
              <a:t>Redukcijos tendencija</a:t>
            </a:r>
            <a:r>
              <a:rPr lang="lt-LT"/>
              <a:t>: Metalai, kurių standartiniai potencialai teigiami, lengviau redukuojasi. Jie yra mažiau reaktyvūs.</a:t>
            </a:r>
            <a:endParaRPr/>
          </a:p>
          <a:p>
            <a:pPr indent="0" lvl="0" marL="0" rtl="0" algn="l">
              <a:lnSpc>
                <a:spcPct val="90000"/>
              </a:lnSpc>
              <a:spcBef>
                <a:spcPts val="1000"/>
              </a:spcBef>
              <a:spcAft>
                <a:spcPts val="0"/>
              </a:spcAft>
              <a:buClr>
                <a:schemeClr val="dk1"/>
              </a:buClr>
              <a:buSzPts val="2800"/>
              <a:buNone/>
            </a:pPr>
            <a:r>
              <a:t/>
            </a:r>
            <a:endParaRPr>
              <a:highlight>
                <a:srgbClr val="FFFF00"/>
              </a:highlight>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0" name="Shape 180"/>
        <p:cNvGrpSpPr/>
        <p:nvPr/>
      </p:nvGrpSpPr>
      <p:grpSpPr>
        <a:xfrm>
          <a:off x="0" y="0"/>
          <a:ext cx="0" cy="0"/>
          <a:chOff x="0" y="0"/>
          <a:chExt cx="0" cy="0"/>
        </a:xfrm>
      </p:grpSpPr>
      <p:sp>
        <p:nvSpPr>
          <p:cNvPr id="181" name="Google Shape;181;p1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182" name="Google Shape;182;p16"/>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2800"/>
              <a:buNone/>
            </a:pPr>
            <a:r>
              <a:rPr b="1" lang="lt-LT"/>
              <a:t>Li</a:t>
            </a:r>
            <a:r>
              <a:rPr lang="lt-LT"/>
              <a:t> aktyviausias metalas o </a:t>
            </a:r>
            <a:r>
              <a:rPr b="1" lang="lt-LT"/>
              <a:t>Au</a:t>
            </a:r>
            <a:r>
              <a:rPr lang="lt-LT"/>
              <a:t> pasyviausias</a:t>
            </a:r>
            <a:endParaRPr/>
          </a:p>
          <a:p>
            <a:pPr indent="0" lvl="0" marL="0" rtl="0" algn="ctr">
              <a:lnSpc>
                <a:spcPct val="90000"/>
              </a:lnSpc>
              <a:spcBef>
                <a:spcPts val="1000"/>
              </a:spcBef>
              <a:spcAft>
                <a:spcPts val="0"/>
              </a:spcAft>
              <a:buClr>
                <a:schemeClr val="dk1"/>
              </a:buClr>
              <a:buSzPts val="2800"/>
              <a:buNone/>
            </a:pPr>
            <a:r>
              <a:rPr b="1" lang="lt-LT"/>
              <a:t>HCl (aq) </a:t>
            </a:r>
            <a:r>
              <a:rPr lang="lt-LT"/>
              <a:t>ir </a:t>
            </a:r>
            <a:r>
              <a:rPr b="1" lang="lt-LT" sz="2800"/>
              <a:t>H</a:t>
            </a:r>
            <a:r>
              <a:rPr b="1" baseline="-25000" lang="lt-LT" sz="2800"/>
              <a:t>2</a:t>
            </a:r>
            <a:r>
              <a:rPr b="1" lang="lt-LT" sz="2800"/>
              <a:t>SO</a:t>
            </a:r>
            <a:r>
              <a:rPr b="1" baseline="-25000" lang="lt-LT" sz="2800"/>
              <a:t>4</a:t>
            </a:r>
            <a:r>
              <a:rPr baseline="-25000" lang="lt-LT" sz="2800"/>
              <a:t> </a:t>
            </a:r>
            <a:r>
              <a:rPr b="1" lang="lt-LT" sz="2800"/>
              <a:t>(aq) reaguoja su metalais aktyvesniais už vandenilį (metalais, metalų aktyvumo eilėje, esančiais prieš vandenilį)</a:t>
            </a:r>
            <a:endParaRPr/>
          </a:p>
          <a:p>
            <a:pPr indent="0" lvl="0" marL="0" rtl="0" algn="ctr">
              <a:lnSpc>
                <a:spcPct val="90000"/>
              </a:lnSpc>
              <a:spcBef>
                <a:spcPts val="1000"/>
              </a:spcBef>
              <a:spcAft>
                <a:spcPts val="0"/>
              </a:spcAft>
              <a:buClr>
                <a:schemeClr val="dk1"/>
              </a:buClr>
              <a:buSzPts val="2800"/>
              <a:buNone/>
            </a:pPr>
            <a:r>
              <a:t/>
            </a:r>
            <a:endParaRPr b="1" sz="2800"/>
          </a:p>
          <a:p>
            <a:pPr indent="0" lvl="0" marL="0" rtl="0" algn="ctr">
              <a:lnSpc>
                <a:spcPct val="90000"/>
              </a:lnSpc>
              <a:spcBef>
                <a:spcPts val="1000"/>
              </a:spcBef>
              <a:spcAft>
                <a:spcPts val="0"/>
              </a:spcAft>
              <a:buClr>
                <a:schemeClr val="dk1"/>
              </a:buClr>
              <a:buSzPts val="5400"/>
              <a:buNone/>
            </a:pPr>
            <a:r>
              <a:rPr b="1" lang="lt-LT" sz="5400"/>
              <a:t>                                     H</a:t>
            </a:r>
            <a:r>
              <a:rPr b="1" baseline="-25000" lang="lt-LT" sz="5400"/>
              <a:t>2</a:t>
            </a:r>
            <a:endParaRPr b="1" sz="5400"/>
          </a:p>
        </p:txBody>
      </p:sp>
      <p:pic>
        <p:nvPicPr>
          <p:cNvPr id="183" name="Google Shape;183;p16"/>
          <p:cNvPicPr preferRelativeResize="0"/>
          <p:nvPr/>
        </p:nvPicPr>
        <p:blipFill rotWithShape="1">
          <a:blip r:embed="rId3">
            <a:alphaModFix/>
          </a:blip>
          <a:srcRect b="0" l="0" r="0" t="0"/>
          <a:stretch/>
        </p:blipFill>
        <p:spPr>
          <a:xfrm>
            <a:off x="799640" y="365125"/>
            <a:ext cx="10756820" cy="1325563"/>
          </a:xfrm>
          <a:prstGeom prst="rect">
            <a:avLst/>
          </a:prstGeom>
          <a:noFill/>
          <a:ln>
            <a:noFill/>
          </a:ln>
        </p:spPr>
      </p:pic>
      <p:cxnSp>
        <p:nvCxnSpPr>
          <p:cNvPr id="184" name="Google Shape;184;p16"/>
          <p:cNvCxnSpPr/>
          <p:nvPr/>
        </p:nvCxnSpPr>
        <p:spPr>
          <a:xfrm rot="10800000">
            <a:off x="1105319" y="4109774"/>
            <a:ext cx="7465925" cy="0"/>
          </a:xfrm>
          <a:prstGeom prst="straightConnector1">
            <a:avLst/>
          </a:prstGeom>
          <a:noFill/>
          <a:ln cap="flat" cmpd="sng" w="57150">
            <a:solidFill>
              <a:schemeClr val="accent6"/>
            </a:solidFill>
            <a:prstDash val="solid"/>
            <a:miter lim="800000"/>
            <a:headEnd len="sm" w="sm" type="none"/>
            <a:tailEnd len="med" w="med" type="triangle"/>
          </a:ln>
        </p:spPr>
      </p:cxn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8" name="Shape 188"/>
        <p:cNvGrpSpPr/>
        <p:nvPr/>
      </p:nvGrpSpPr>
      <p:grpSpPr>
        <a:xfrm>
          <a:off x="0" y="0"/>
          <a:ext cx="0" cy="0"/>
          <a:chOff x="0" y="0"/>
          <a:chExt cx="0" cy="0"/>
        </a:xfrm>
      </p:grpSpPr>
      <p:sp>
        <p:nvSpPr>
          <p:cNvPr id="189" name="Google Shape;189;p17"/>
          <p:cNvSpPr txBox="1"/>
          <p:nvPr>
            <p:ph type="title"/>
          </p:nvPr>
        </p:nvSpPr>
        <p:spPr>
          <a:xfrm>
            <a:off x="838200" y="365126"/>
            <a:ext cx="10515600" cy="810532"/>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Calibri"/>
              <a:buNone/>
            </a:pPr>
            <a:r>
              <a:rPr b="1" lang="lt-LT"/>
              <a:t>Oksidacijos redukcijos reakcijos.</a:t>
            </a:r>
            <a:br>
              <a:rPr b="1" lang="lt-LT"/>
            </a:br>
            <a:endParaRPr b="1"/>
          </a:p>
        </p:txBody>
      </p:sp>
      <p:sp>
        <p:nvSpPr>
          <p:cNvPr id="190" name="Google Shape;190;p17"/>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rgbClr val="FF0000"/>
              </a:buClr>
              <a:buSzPts val="2800"/>
              <a:buNone/>
            </a:pPr>
            <a:r>
              <a:rPr b="1" lang="lt-LT">
                <a:solidFill>
                  <a:srgbClr val="FF0000"/>
                </a:solidFill>
              </a:rPr>
              <a:t>O</a:t>
            </a:r>
            <a:r>
              <a:rPr b="1" lang="lt-LT"/>
              <a:t>ksidatorius</a:t>
            </a:r>
            <a:r>
              <a:rPr lang="lt-LT"/>
              <a:t> </a:t>
            </a:r>
            <a:r>
              <a:rPr b="1" lang="lt-LT">
                <a:solidFill>
                  <a:srgbClr val="FF0000"/>
                </a:solidFill>
              </a:rPr>
              <a:t>P</a:t>
            </a:r>
            <a:r>
              <a:rPr b="1" lang="lt-LT"/>
              <a:t>risijungia</a:t>
            </a:r>
            <a:r>
              <a:rPr b="1" lang="lt-LT">
                <a:solidFill>
                  <a:srgbClr val="FF0000"/>
                </a:solidFill>
              </a:rPr>
              <a:t> E</a:t>
            </a:r>
            <a:r>
              <a:rPr b="1" lang="lt-LT"/>
              <a:t>lektronus</a:t>
            </a:r>
            <a:r>
              <a:rPr b="1" lang="lt-LT">
                <a:solidFill>
                  <a:srgbClr val="FF0000"/>
                </a:solidFill>
              </a:rPr>
              <a:t> R</a:t>
            </a:r>
            <a:r>
              <a:rPr b="1" lang="lt-LT"/>
              <a:t>eduktorius</a:t>
            </a:r>
            <a:r>
              <a:rPr b="1" lang="lt-LT">
                <a:solidFill>
                  <a:srgbClr val="FF0000"/>
                </a:solidFill>
              </a:rPr>
              <a:t> A</a:t>
            </a:r>
            <a:r>
              <a:rPr b="1" lang="lt-LT"/>
              <a:t>tiduoda</a:t>
            </a:r>
            <a:endParaRPr/>
          </a:p>
          <a:p>
            <a:pPr indent="0" lvl="0" marL="0" rtl="0" algn="ctr">
              <a:lnSpc>
                <a:spcPct val="90000"/>
              </a:lnSpc>
              <a:spcBef>
                <a:spcPts val="1000"/>
              </a:spcBef>
              <a:spcAft>
                <a:spcPts val="0"/>
              </a:spcAft>
              <a:buClr>
                <a:srgbClr val="FF0000"/>
              </a:buClr>
              <a:buSzPts val="6000"/>
              <a:buNone/>
            </a:pPr>
            <a:r>
              <a:rPr b="1" lang="lt-LT" sz="6000">
                <a:solidFill>
                  <a:srgbClr val="FF0000"/>
                </a:solidFill>
              </a:rPr>
              <a:t>OP E RA</a:t>
            </a:r>
            <a:endParaRPr/>
          </a:p>
          <a:p>
            <a:pPr indent="0" lvl="0" marL="0" rtl="0" algn="ctr">
              <a:lnSpc>
                <a:spcPct val="90000"/>
              </a:lnSpc>
              <a:spcBef>
                <a:spcPts val="1000"/>
              </a:spcBef>
              <a:spcAft>
                <a:spcPts val="0"/>
              </a:spcAft>
              <a:buClr>
                <a:srgbClr val="00B050"/>
              </a:buClr>
              <a:buSzPts val="2800"/>
              <a:buNone/>
            </a:pPr>
            <a:r>
              <a:rPr b="1" lang="lt-LT">
                <a:solidFill>
                  <a:srgbClr val="00B050"/>
                </a:solidFill>
              </a:rPr>
              <a:t>Oksidatorius           Reduktorius</a:t>
            </a:r>
            <a:endParaRPr/>
          </a:p>
          <a:p>
            <a:pPr indent="0" lvl="0" marL="0" rtl="0" algn="ctr">
              <a:lnSpc>
                <a:spcPct val="90000"/>
              </a:lnSpc>
              <a:spcBef>
                <a:spcPts val="1000"/>
              </a:spcBef>
              <a:spcAft>
                <a:spcPts val="0"/>
              </a:spcAft>
              <a:buClr>
                <a:srgbClr val="00B050"/>
              </a:buClr>
              <a:buSzPts val="2800"/>
              <a:buNone/>
            </a:pPr>
            <a:r>
              <a:rPr b="1" lang="lt-LT">
                <a:solidFill>
                  <a:srgbClr val="00B050"/>
                </a:solidFill>
              </a:rPr>
              <a:t>Redukcija              Oksidacija</a:t>
            </a:r>
            <a:endParaRPr>
              <a:solidFill>
                <a:srgbClr val="00B05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4" name="Shape 194"/>
        <p:cNvGrpSpPr/>
        <p:nvPr/>
      </p:nvGrpSpPr>
      <p:grpSpPr>
        <a:xfrm>
          <a:off x="0" y="0"/>
          <a:ext cx="0" cy="0"/>
          <a:chOff x="0" y="0"/>
          <a:chExt cx="0" cy="0"/>
        </a:xfrm>
      </p:grpSpPr>
      <p:sp>
        <p:nvSpPr>
          <p:cNvPr id="195" name="Google Shape;195;p1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b="1" lang="lt-LT"/>
              <a:t>Išlyginkime reakciją oksidacijos – redukcijos metodu</a:t>
            </a:r>
            <a:endParaRPr/>
          </a:p>
        </p:txBody>
      </p:sp>
      <p:sp>
        <p:nvSpPr>
          <p:cNvPr id="196" name="Google Shape;196;p18"/>
          <p:cNvSpPr txBox="1"/>
          <p:nvPr>
            <p:ph idx="1" type="body"/>
          </p:nvPr>
        </p:nvSpPr>
        <p:spPr>
          <a:xfrm>
            <a:off x="884279"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None/>
            </a:pPr>
            <a:r>
              <a:t/>
            </a:r>
            <a:endParaRPr/>
          </a:p>
          <a:p>
            <a:pPr indent="0" lvl="0" marL="0" rtl="0" algn="l">
              <a:lnSpc>
                <a:spcPct val="90000"/>
              </a:lnSpc>
              <a:spcBef>
                <a:spcPts val="1000"/>
              </a:spcBef>
              <a:spcAft>
                <a:spcPts val="0"/>
              </a:spcAft>
              <a:buClr>
                <a:schemeClr val="dk1"/>
              </a:buClr>
              <a:buSzPts val="2800"/>
              <a:buNone/>
            </a:pPr>
            <a:r>
              <a:t/>
            </a:r>
            <a:endParaRPr/>
          </a:p>
          <a:p>
            <a:pPr indent="0" lvl="0" marL="0" rtl="0" algn="l">
              <a:lnSpc>
                <a:spcPct val="90000"/>
              </a:lnSpc>
              <a:spcBef>
                <a:spcPts val="1000"/>
              </a:spcBef>
              <a:spcAft>
                <a:spcPts val="0"/>
              </a:spcAft>
              <a:buClr>
                <a:schemeClr val="dk1"/>
              </a:buClr>
              <a:buSzPts val="2800"/>
              <a:buNone/>
            </a:pPr>
            <a:r>
              <a:rPr lang="lt-LT"/>
              <a:t>Reakcija gali vykti nes </a:t>
            </a:r>
            <a:r>
              <a:rPr b="1" lang="lt-LT"/>
              <a:t>Zn</a:t>
            </a:r>
            <a:r>
              <a:rPr lang="lt-LT"/>
              <a:t> yra aktyvesnis už </a:t>
            </a:r>
            <a:r>
              <a:rPr b="1" lang="lt-LT" sz="2800"/>
              <a:t>H</a:t>
            </a:r>
            <a:r>
              <a:rPr b="1" baseline="-25000" lang="lt-LT" sz="2800"/>
              <a:t>2</a:t>
            </a:r>
            <a:r>
              <a:rPr lang="lt-LT"/>
              <a:t> </a:t>
            </a:r>
            <a:endParaRPr/>
          </a:p>
          <a:p>
            <a:pPr indent="0" lvl="0" marL="0" rtl="0" algn="l">
              <a:lnSpc>
                <a:spcPct val="90000"/>
              </a:lnSpc>
              <a:spcBef>
                <a:spcPts val="1000"/>
              </a:spcBef>
              <a:spcAft>
                <a:spcPts val="0"/>
              </a:spcAft>
              <a:buClr>
                <a:schemeClr val="dk1"/>
              </a:buClr>
              <a:buSzPts val="2800"/>
              <a:buNone/>
            </a:pPr>
            <a:r>
              <a:rPr lang="lt-LT"/>
              <a:t>Pasirašome reagentus ir produktus</a:t>
            </a:r>
            <a:endParaRPr/>
          </a:p>
          <a:p>
            <a:pPr indent="0" lvl="0" marL="0" rtl="0" algn="l">
              <a:lnSpc>
                <a:spcPct val="90000"/>
              </a:lnSpc>
              <a:spcBef>
                <a:spcPts val="1000"/>
              </a:spcBef>
              <a:spcAft>
                <a:spcPts val="0"/>
              </a:spcAft>
              <a:buClr>
                <a:schemeClr val="dk1"/>
              </a:buClr>
              <a:buSzPts val="2800"/>
              <a:buNone/>
            </a:pPr>
            <a:r>
              <a:t/>
            </a:r>
            <a:endParaRPr/>
          </a:p>
        </p:txBody>
      </p:sp>
      <p:pic>
        <p:nvPicPr>
          <p:cNvPr id="197" name="Google Shape;197;p18"/>
          <p:cNvPicPr preferRelativeResize="0"/>
          <p:nvPr/>
        </p:nvPicPr>
        <p:blipFill rotWithShape="1">
          <a:blip r:embed="rId3">
            <a:alphaModFix/>
          </a:blip>
          <a:srcRect b="0" l="0" r="0" t="0"/>
          <a:stretch/>
        </p:blipFill>
        <p:spPr>
          <a:xfrm>
            <a:off x="2835728" y="1825625"/>
            <a:ext cx="3995057" cy="826375"/>
          </a:xfrm>
          <a:prstGeom prst="rect">
            <a:avLst/>
          </a:prstGeom>
          <a:noFill/>
          <a:ln>
            <a:noFill/>
          </a:ln>
        </p:spPr>
      </p:pic>
      <p:pic>
        <p:nvPicPr>
          <p:cNvPr id="198" name="Google Shape;198;p18"/>
          <p:cNvPicPr preferRelativeResize="0"/>
          <p:nvPr/>
        </p:nvPicPr>
        <p:blipFill rotWithShape="1">
          <a:blip r:embed="rId4">
            <a:alphaModFix/>
          </a:blip>
          <a:srcRect b="0" l="0" r="0" t="0"/>
          <a:stretch/>
        </p:blipFill>
        <p:spPr>
          <a:xfrm>
            <a:off x="910237" y="3886933"/>
            <a:ext cx="11034716" cy="1455546"/>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sp>
        <p:nvSpPr>
          <p:cNvPr id="203" name="Google Shape;203;p1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204" name="Google Shape;204;p19"/>
          <p:cNvSpPr txBox="1"/>
          <p:nvPr>
            <p:ph idx="1" type="body"/>
          </p:nvPr>
        </p:nvSpPr>
        <p:spPr>
          <a:xfrm>
            <a:off x="838200" y="1825624"/>
            <a:ext cx="10515600" cy="5092355"/>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None/>
            </a:pPr>
            <a:r>
              <a:rPr lang="lt-LT"/>
              <a:t>Virš kiekvieno cheminio elemento simbolio nurodome oksidacijos laipsnį:</a:t>
            </a:r>
            <a:endParaRPr/>
          </a:p>
          <a:p>
            <a:pPr indent="0" lvl="0" marL="0" rtl="0" algn="l">
              <a:lnSpc>
                <a:spcPct val="90000"/>
              </a:lnSpc>
              <a:spcBef>
                <a:spcPts val="1000"/>
              </a:spcBef>
              <a:spcAft>
                <a:spcPts val="0"/>
              </a:spcAft>
              <a:buClr>
                <a:schemeClr val="dk1"/>
              </a:buClr>
              <a:buSzPts val="2800"/>
              <a:buNone/>
            </a:pPr>
            <a:r>
              <a:t/>
            </a:r>
            <a:endParaRPr/>
          </a:p>
          <a:p>
            <a:pPr indent="0" lvl="0" marL="0" rtl="0" algn="l">
              <a:lnSpc>
                <a:spcPct val="90000"/>
              </a:lnSpc>
              <a:spcBef>
                <a:spcPts val="1000"/>
              </a:spcBef>
              <a:spcAft>
                <a:spcPts val="0"/>
              </a:spcAft>
              <a:buClr>
                <a:schemeClr val="dk1"/>
              </a:buClr>
              <a:buSzPts val="2800"/>
              <a:buNone/>
            </a:pPr>
            <a:r>
              <a:t/>
            </a:r>
            <a:endParaRPr/>
          </a:p>
          <a:p>
            <a:pPr indent="0" lvl="0" marL="0" rtl="0" algn="l">
              <a:lnSpc>
                <a:spcPct val="90000"/>
              </a:lnSpc>
              <a:spcBef>
                <a:spcPts val="1000"/>
              </a:spcBef>
              <a:spcAft>
                <a:spcPts val="0"/>
              </a:spcAft>
              <a:buClr>
                <a:schemeClr val="dk1"/>
              </a:buClr>
              <a:buSzPts val="2800"/>
              <a:buNone/>
            </a:pPr>
            <a:r>
              <a:t/>
            </a:r>
            <a:endParaRPr/>
          </a:p>
          <a:p>
            <a:pPr indent="0" lvl="0" marL="0" rtl="0" algn="l">
              <a:lnSpc>
                <a:spcPct val="90000"/>
              </a:lnSpc>
              <a:spcBef>
                <a:spcPts val="1000"/>
              </a:spcBef>
              <a:spcAft>
                <a:spcPts val="0"/>
              </a:spcAft>
              <a:buClr>
                <a:schemeClr val="dk1"/>
              </a:buClr>
              <a:buSzPts val="2800"/>
              <a:buNone/>
            </a:pPr>
            <a:r>
              <a:t/>
            </a:r>
            <a:endParaRPr/>
          </a:p>
          <a:p>
            <a:pPr indent="0" lvl="0" marL="0" rtl="0" algn="l">
              <a:lnSpc>
                <a:spcPct val="90000"/>
              </a:lnSpc>
              <a:spcBef>
                <a:spcPts val="1000"/>
              </a:spcBef>
              <a:spcAft>
                <a:spcPts val="0"/>
              </a:spcAft>
              <a:buClr>
                <a:schemeClr val="dk1"/>
              </a:buClr>
              <a:buSzPts val="2800"/>
              <a:buNone/>
            </a:pPr>
            <a:r>
              <a:rPr lang="lt-LT"/>
              <a:t>Schemomis (dalinėmis puslygtėmis) nurodome kurie elementai pakeitė oksidacijos laipsnius:</a:t>
            </a:r>
            <a:endParaRPr/>
          </a:p>
          <a:p>
            <a:pPr indent="0" lvl="0" marL="0" rtl="0" algn="l">
              <a:lnSpc>
                <a:spcPct val="90000"/>
              </a:lnSpc>
              <a:spcBef>
                <a:spcPts val="1000"/>
              </a:spcBef>
              <a:spcAft>
                <a:spcPts val="0"/>
              </a:spcAft>
              <a:buClr>
                <a:schemeClr val="dk1"/>
              </a:buClr>
              <a:buSzPts val="2800"/>
              <a:buNone/>
            </a:pPr>
            <a:r>
              <a:t/>
            </a:r>
            <a:endParaRPr/>
          </a:p>
        </p:txBody>
      </p:sp>
      <p:pic>
        <p:nvPicPr>
          <p:cNvPr id="205" name="Google Shape;205;p19"/>
          <p:cNvPicPr preferRelativeResize="0"/>
          <p:nvPr/>
        </p:nvPicPr>
        <p:blipFill rotWithShape="1">
          <a:blip r:embed="rId3">
            <a:alphaModFix/>
          </a:blip>
          <a:srcRect b="0" l="0" r="0" t="0"/>
          <a:stretch/>
        </p:blipFill>
        <p:spPr>
          <a:xfrm>
            <a:off x="647228" y="2793442"/>
            <a:ext cx="10897544" cy="1451980"/>
          </a:xfrm>
          <a:prstGeom prst="rect">
            <a:avLst/>
          </a:prstGeom>
          <a:noFill/>
          <a:ln>
            <a:noFill/>
          </a:ln>
        </p:spPr>
      </p:pic>
      <p:pic>
        <p:nvPicPr>
          <p:cNvPr id="206" name="Google Shape;206;p19"/>
          <p:cNvPicPr preferRelativeResize="0"/>
          <p:nvPr/>
        </p:nvPicPr>
        <p:blipFill rotWithShape="1">
          <a:blip r:embed="rId4">
            <a:alphaModFix/>
          </a:blip>
          <a:srcRect b="0" l="0" r="0" t="0"/>
          <a:stretch/>
        </p:blipFill>
        <p:spPr>
          <a:xfrm>
            <a:off x="5131275" y="5209249"/>
            <a:ext cx="3299291" cy="1648751"/>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2"/>
          <p:cNvSpPr txBox="1"/>
          <p:nvPr>
            <p:ph type="title"/>
          </p:nvPr>
        </p:nvSpPr>
        <p:spPr>
          <a:xfrm>
            <a:off x="838200" y="150125"/>
            <a:ext cx="10515600" cy="90075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b="1" lang="lt-LT">
                <a:latin typeface="Calibri"/>
                <a:ea typeface="Calibri"/>
                <a:cs typeface="Calibri"/>
                <a:sym typeface="Calibri"/>
              </a:rPr>
              <a:t>Pamokos sąsaja su programa</a:t>
            </a:r>
            <a:endParaRPr/>
          </a:p>
        </p:txBody>
      </p:sp>
      <p:sp>
        <p:nvSpPr>
          <p:cNvPr id="92" name="Google Shape;92;p2"/>
          <p:cNvSpPr txBox="1"/>
          <p:nvPr>
            <p:ph idx="1" type="body"/>
          </p:nvPr>
        </p:nvSpPr>
        <p:spPr>
          <a:xfrm>
            <a:off x="838200" y="1323833"/>
            <a:ext cx="10515600" cy="5169042"/>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chemeClr val="dk1"/>
              </a:buClr>
              <a:buSzPct val="100000"/>
              <a:buNone/>
            </a:pPr>
            <a:r>
              <a:rPr b="1" lang="lt-LT"/>
              <a:t>Pasiekimų sritys:</a:t>
            </a:r>
            <a:endParaRPr/>
          </a:p>
          <a:p>
            <a:pPr indent="0" lvl="0" marL="0" rtl="0" algn="l">
              <a:lnSpc>
                <a:spcPct val="90000"/>
              </a:lnSpc>
              <a:spcBef>
                <a:spcPts val="1000"/>
              </a:spcBef>
              <a:spcAft>
                <a:spcPts val="0"/>
              </a:spcAft>
              <a:buClr>
                <a:schemeClr val="dk1"/>
              </a:buClr>
              <a:buSzPct val="100000"/>
              <a:buNone/>
            </a:pPr>
            <a:r>
              <a:rPr b="1" lang="lt-LT" sz="1900"/>
              <a:t>Gamtamokslinis komunikavimas (B)</a:t>
            </a:r>
            <a:endParaRPr b="1" sz="1900"/>
          </a:p>
          <a:p>
            <a:pPr indent="0" lvl="0" marL="0" rtl="0" algn="l">
              <a:lnSpc>
                <a:spcPct val="90000"/>
              </a:lnSpc>
              <a:spcBef>
                <a:spcPts val="1000"/>
              </a:spcBef>
              <a:spcAft>
                <a:spcPts val="0"/>
              </a:spcAft>
              <a:buClr>
                <a:schemeClr val="dk1"/>
              </a:buClr>
              <a:buSzPct val="100000"/>
              <a:buNone/>
            </a:pPr>
            <a:r>
              <a:rPr lang="lt-LT" sz="1900"/>
              <a:t>B1. Tinkamai vartoja gamtamokslines sąvokas, terminus, simbolius, formules, matavimo vienetus </a:t>
            </a:r>
            <a:endParaRPr sz="1900"/>
          </a:p>
          <a:p>
            <a:pPr indent="0" lvl="0" marL="0" rtl="0" algn="l">
              <a:lnSpc>
                <a:spcPct val="90000"/>
              </a:lnSpc>
              <a:spcBef>
                <a:spcPts val="1000"/>
              </a:spcBef>
              <a:spcAft>
                <a:spcPts val="0"/>
              </a:spcAft>
              <a:buClr>
                <a:schemeClr val="dk1"/>
              </a:buClr>
              <a:buSzPct val="100000"/>
              <a:buNone/>
            </a:pPr>
            <a:r>
              <a:rPr lang="lt-LT" sz="1900"/>
              <a:t>B2. Suranda reikiamą informaciją įvairiuose šaltiniuose ir ją apdoroja. Tinkamai perduoda informaciją apie cheminius elementus, medžiagas, junginius, reiškinius, procesus, dėsningumus. Kalbą vartoja tinkamai ir tikslingai, laikydamasis etikos ir etiketo, tinkamai cituoja šaltinius (B2)</a:t>
            </a:r>
            <a:endParaRPr/>
          </a:p>
          <a:p>
            <a:pPr indent="0" lvl="0" marL="0" rtl="0" algn="l">
              <a:lnSpc>
                <a:spcPct val="90000"/>
              </a:lnSpc>
              <a:spcBef>
                <a:spcPts val="1000"/>
              </a:spcBef>
              <a:spcAft>
                <a:spcPts val="0"/>
              </a:spcAft>
              <a:buClr>
                <a:schemeClr val="dk1"/>
              </a:buClr>
              <a:buSzPct val="100000"/>
              <a:buNone/>
            </a:pPr>
            <a:r>
              <a:rPr b="1" lang="lt-LT" sz="1900"/>
              <a:t>Gamtamokslinis tyrinėjimas (C) </a:t>
            </a:r>
            <a:endParaRPr b="1" sz="1900"/>
          </a:p>
          <a:p>
            <a:pPr indent="0" lvl="0" marL="0" rtl="0" algn="l">
              <a:lnSpc>
                <a:spcPct val="90000"/>
              </a:lnSpc>
              <a:spcBef>
                <a:spcPts val="1000"/>
              </a:spcBef>
              <a:spcAft>
                <a:spcPts val="0"/>
              </a:spcAft>
              <a:buClr>
                <a:schemeClr val="dk1"/>
              </a:buClr>
              <a:buSzPct val="100000"/>
              <a:buNone/>
            </a:pPr>
            <a:r>
              <a:rPr lang="lt-LT" sz="1900"/>
              <a:t>C1. Paaiškina, kas yra tyrimai, įvardija tyrimų atlikimo etapus. </a:t>
            </a:r>
            <a:endParaRPr/>
          </a:p>
          <a:p>
            <a:pPr indent="0" lvl="0" marL="0" rtl="0" algn="l">
              <a:lnSpc>
                <a:spcPct val="90000"/>
              </a:lnSpc>
              <a:spcBef>
                <a:spcPts val="1000"/>
              </a:spcBef>
              <a:spcAft>
                <a:spcPts val="0"/>
              </a:spcAft>
              <a:buClr>
                <a:schemeClr val="dk1"/>
              </a:buClr>
              <a:buSzPct val="100000"/>
              <a:buNone/>
            </a:pPr>
            <a:r>
              <a:rPr lang="lt-LT" sz="1900"/>
              <a:t>C2. Kelia probleminius klausimus, su jais susietus tyrimo tikslus, formuluoja hipotezes.</a:t>
            </a:r>
            <a:endParaRPr/>
          </a:p>
          <a:p>
            <a:pPr indent="0" lvl="0" marL="0" rtl="0" algn="l">
              <a:lnSpc>
                <a:spcPct val="90000"/>
              </a:lnSpc>
              <a:spcBef>
                <a:spcPts val="1000"/>
              </a:spcBef>
              <a:spcAft>
                <a:spcPts val="0"/>
              </a:spcAft>
              <a:buClr>
                <a:schemeClr val="dk1"/>
              </a:buClr>
              <a:buSzPct val="100000"/>
              <a:buNone/>
            </a:pPr>
            <a:r>
              <a:rPr lang="lt-LT" sz="1900"/>
              <a:t>C3. Planuoja tyrimą: pasirenka tinkamą tyrimo būdą, priemones, medžiagas, tyrimo atlikimo vietą, laiką ir trukmę, numato tyrimo rezultatų patikimumo užtikrinimą. </a:t>
            </a:r>
            <a:endParaRPr/>
          </a:p>
          <a:p>
            <a:pPr indent="0" lvl="0" marL="0" rtl="0" algn="l">
              <a:lnSpc>
                <a:spcPct val="90000"/>
              </a:lnSpc>
              <a:spcBef>
                <a:spcPts val="1000"/>
              </a:spcBef>
              <a:spcAft>
                <a:spcPts val="0"/>
              </a:spcAft>
              <a:buClr>
                <a:schemeClr val="dk1"/>
              </a:buClr>
              <a:buSzPct val="100000"/>
              <a:buNone/>
            </a:pPr>
            <a:r>
              <a:rPr lang="lt-LT" sz="1900"/>
              <a:t>C4. Atlieka tyrimą: saugiai naudojasi priemonėmis ir medžiagomis, laikydamasis etikos reikalavimų, atlieka numatytas tyrimo veiklas, tikslingai stebi vykstančius procesus ir fiksuoja pokyčius, tiksliai atlieka matavimus.</a:t>
            </a:r>
            <a:endParaRPr/>
          </a:p>
          <a:p>
            <a:pPr indent="0" lvl="0" marL="0" rtl="0" algn="l">
              <a:lnSpc>
                <a:spcPct val="90000"/>
              </a:lnSpc>
              <a:spcBef>
                <a:spcPts val="1000"/>
              </a:spcBef>
              <a:spcAft>
                <a:spcPts val="0"/>
              </a:spcAft>
              <a:buClr>
                <a:schemeClr val="dk1"/>
              </a:buClr>
              <a:buSzPct val="100000"/>
              <a:buNone/>
            </a:pPr>
            <a:r>
              <a:rPr lang="lt-LT" sz="1900"/>
              <a:t>C5. Analizuoja ir matematiškai apdoroja gautus rezultatus ir duomenis: įvertina jų patikimumą, tiriamojo darbo netikslumus bei matavimo paklaidas, atrenka reikiamus išvadai daryti, atlieka reikalingus skaičiavimus ir pertvarkymus. Pasirenka tinkamus rezultatų ir duomenų pateikimo būdus. </a:t>
            </a:r>
            <a:endParaRPr/>
          </a:p>
          <a:p>
            <a:pPr indent="0" lvl="0" marL="0" rtl="0" algn="l">
              <a:lnSpc>
                <a:spcPct val="90000"/>
              </a:lnSpc>
              <a:spcBef>
                <a:spcPts val="1000"/>
              </a:spcBef>
              <a:spcAft>
                <a:spcPts val="0"/>
              </a:spcAft>
              <a:buClr>
                <a:schemeClr val="dk1"/>
              </a:buClr>
              <a:buSzPct val="100000"/>
              <a:buNone/>
            </a:pPr>
            <a:r>
              <a:rPr lang="lt-LT" sz="1900"/>
              <a:t>C6. Formuluoja išvadas, atsižvelgia į tyrimo hipotezę, apmąsto atliktas veiklas, numato tyrimo tobulinimo ir plėtotės galimybes.</a:t>
            </a:r>
            <a:endParaRPr b="1" sz="1900"/>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0" name="Shape 210"/>
        <p:cNvGrpSpPr/>
        <p:nvPr/>
      </p:nvGrpSpPr>
      <p:grpSpPr>
        <a:xfrm>
          <a:off x="0" y="0"/>
          <a:ext cx="0" cy="0"/>
          <a:chOff x="0" y="0"/>
          <a:chExt cx="0" cy="0"/>
        </a:xfrm>
      </p:grpSpPr>
      <p:sp>
        <p:nvSpPr>
          <p:cNvPr id="211" name="Google Shape;211;p2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212" name="Google Shape;212;p20"/>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None/>
            </a:pPr>
            <a:r>
              <a:rPr lang="lt-LT"/>
              <a:t>Parašytas schemas (dalines puslygtes) reikia išlyginti:</a:t>
            </a:r>
            <a:endParaRPr/>
          </a:p>
          <a:p>
            <a:pPr indent="0" lvl="0" marL="0" rtl="0" algn="l">
              <a:lnSpc>
                <a:spcPct val="90000"/>
              </a:lnSpc>
              <a:spcBef>
                <a:spcPts val="1000"/>
              </a:spcBef>
              <a:spcAft>
                <a:spcPts val="0"/>
              </a:spcAft>
              <a:buClr>
                <a:schemeClr val="dk1"/>
              </a:buClr>
              <a:buSzPts val="2800"/>
              <a:buNone/>
            </a:pPr>
            <a:r>
              <a:t/>
            </a:r>
            <a:endParaRPr/>
          </a:p>
          <a:p>
            <a:pPr indent="0" lvl="0" marL="0" rtl="0" algn="l">
              <a:lnSpc>
                <a:spcPct val="90000"/>
              </a:lnSpc>
              <a:spcBef>
                <a:spcPts val="1000"/>
              </a:spcBef>
              <a:spcAft>
                <a:spcPts val="0"/>
              </a:spcAft>
              <a:buClr>
                <a:schemeClr val="dk1"/>
              </a:buClr>
              <a:buSzPts val="2800"/>
              <a:buNone/>
            </a:pPr>
            <a:r>
              <a:t/>
            </a:r>
            <a:endParaRPr/>
          </a:p>
          <a:p>
            <a:pPr indent="0" lvl="0" marL="0" rtl="0" algn="l">
              <a:lnSpc>
                <a:spcPct val="90000"/>
              </a:lnSpc>
              <a:spcBef>
                <a:spcPts val="1000"/>
              </a:spcBef>
              <a:spcAft>
                <a:spcPts val="0"/>
              </a:spcAft>
              <a:buClr>
                <a:schemeClr val="dk1"/>
              </a:buClr>
              <a:buSzPts val="2800"/>
              <a:buNone/>
            </a:pPr>
            <a:r>
              <a:t/>
            </a:r>
            <a:endParaRPr/>
          </a:p>
          <a:p>
            <a:pPr indent="0" lvl="0" marL="0" rtl="0" algn="l">
              <a:lnSpc>
                <a:spcPct val="90000"/>
              </a:lnSpc>
              <a:spcBef>
                <a:spcPts val="1000"/>
              </a:spcBef>
              <a:spcAft>
                <a:spcPts val="0"/>
              </a:spcAft>
              <a:buClr>
                <a:schemeClr val="dk1"/>
              </a:buClr>
              <a:buSzPts val="2800"/>
              <a:buNone/>
            </a:pPr>
            <a:r>
              <a:t/>
            </a:r>
            <a:endParaRPr/>
          </a:p>
          <a:p>
            <a:pPr indent="0" lvl="0" marL="0" rtl="0" algn="l">
              <a:lnSpc>
                <a:spcPct val="90000"/>
              </a:lnSpc>
              <a:spcBef>
                <a:spcPts val="1000"/>
              </a:spcBef>
              <a:spcAft>
                <a:spcPts val="0"/>
              </a:spcAft>
              <a:buClr>
                <a:schemeClr val="dk1"/>
              </a:buClr>
              <a:buSzPts val="2800"/>
              <a:buNone/>
            </a:pPr>
            <a:r>
              <a:t/>
            </a:r>
            <a:endParaRPr/>
          </a:p>
          <a:p>
            <a:pPr indent="0" lvl="0" marL="0" rtl="0" algn="l">
              <a:lnSpc>
                <a:spcPct val="90000"/>
              </a:lnSpc>
              <a:spcBef>
                <a:spcPts val="1000"/>
              </a:spcBef>
              <a:spcAft>
                <a:spcPts val="0"/>
              </a:spcAft>
              <a:buClr>
                <a:schemeClr val="dk1"/>
              </a:buClr>
              <a:buSzPts val="2800"/>
              <a:buNone/>
            </a:pPr>
            <a:r>
              <a:t/>
            </a:r>
            <a:endParaRPr/>
          </a:p>
        </p:txBody>
      </p:sp>
      <p:pic>
        <p:nvPicPr>
          <p:cNvPr id="213" name="Google Shape;213;p20"/>
          <p:cNvPicPr preferRelativeResize="0"/>
          <p:nvPr/>
        </p:nvPicPr>
        <p:blipFill rotWithShape="1">
          <a:blip r:embed="rId3">
            <a:alphaModFix/>
          </a:blip>
          <a:srcRect b="0" l="0" r="0" t="0"/>
          <a:stretch/>
        </p:blipFill>
        <p:spPr>
          <a:xfrm>
            <a:off x="3144247" y="2310917"/>
            <a:ext cx="5808834" cy="3306112"/>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7" name="Shape 217"/>
        <p:cNvGrpSpPr/>
        <p:nvPr/>
      </p:nvGrpSpPr>
      <p:grpSpPr>
        <a:xfrm>
          <a:off x="0" y="0"/>
          <a:ext cx="0" cy="0"/>
          <a:chOff x="0" y="0"/>
          <a:chExt cx="0" cy="0"/>
        </a:xfrm>
      </p:grpSpPr>
      <p:sp>
        <p:nvSpPr>
          <p:cNvPr id="218" name="Google Shape;218;p2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219" name="Google Shape;219;p2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None/>
            </a:pPr>
            <a:r>
              <a:rPr lang="lt-LT"/>
              <a:t>Už schemų braukiame brūkšnį ir pirmiausiai parašome </a:t>
            </a:r>
            <a:r>
              <a:rPr i="1" lang="lt-LT" u="sng">
                <a:solidFill>
                  <a:srgbClr val="FF0000"/>
                </a:solidFill>
              </a:rPr>
              <a:t>atiduotų ir prijungtų elektronų skaičių</a:t>
            </a:r>
            <a:r>
              <a:rPr lang="lt-LT"/>
              <a:t>. Braukiame brūkšnį ir jeigu yra galimybė parašome </a:t>
            </a:r>
            <a:r>
              <a:rPr i="1" lang="lt-LT" u="sng">
                <a:solidFill>
                  <a:srgbClr val="00B050"/>
                </a:solidFill>
              </a:rPr>
              <a:t>suprastintą skaičių elektronų</a:t>
            </a:r>
            <a:r>
              <a:rPr lang="lt-LT"/>
              <a:t> ir tada juos </a:t>
            </a:r>
            <a:r>
              <a:rPr i="1" lang="lt-LT" u="sng">
                <a:solidFill>
                  <a:srgbClr val="0070C0"/>
                </a:solidFill>
              </a:rPr>
              <a:t>sukryžiuojame</a:t>
            </a:r>
            <a:r>
              <a:rPr lang="lt-LT">
                <a:solidFill>
                  <a:srgbClr val="0070C0"/>
                </a:solidFill>
              </a:rPr>
              <a:t> – </a:t>
            </a:r>
            <a:r>
              <a:rPr i="1" lang="lt-LT" u="sng">
                <a:solidFill>
                  <a:srgbClr val="0070C0"/>
                </a:solidFill>
              </a:rPr>
              <a:t>gauname daugiklius (koeficientus)</a:t>
            </a:r>
            <a:endParaRPr/>
          </a:p>
        </p:txBody>
      </p:sp>
      <p:pic>
        <p:nvPicPr>
          <p:cNvPr id="220" name="Google Shape;220;p21"/>
          <p:cNvPicPr preferRelativeResize="0"/>
          <p:nvPr/>
        </p:nvPicPr>
        <p:blipFill rotWithShape="1">
          <a:blip r:embed="rId3">
            <a:alphaModFix/>
          </a:blip>
          <a:srcRect b="0" l="0" r="0" t="0"/>
          <a:stretch/>
        </p:blipFill>
        <p:spPr>
          <a:xfrm>
            <a:off x="956137" y="3667648"/>
            <a:ext cx="10609516" cy="3190352"/>
          </a:xfrm>
          <a:prstGeom prst="rect">
            <a:avLst/>
          </a:prstGeom>
          <a:noFill/>
          <a:ln>
            <a:noFill/>
          </a:ln>
        </p:spPr>
      </p:pic>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4" name="Shape 224"/>
        <p:cNvGrpSpPr/>
        <p:nvPr/>
      </p:nvGrpSpPr>
      <p:grpSpPr>
        <a:xfrm>
          <a:off x="0" y="0"/>
          <a:ext cx="0" cy="0"/>
          <a:chOff x="0" y="0"/>
          <a:chExt cx="0" cy="0"/>
        </a:xfrm>
      </p:grpSpPr>
      <p:sp>
        <p:nvSpPr>
          <p:cNvPr id="225" name="Google Shape;225;p2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226" name="Google Shape;226;p22"/>
          <p:cNvSpPr txBox="1"/>
          <p:nvPr>
            <p:ph idx="1" type="body"/>
          </p:nvPr>
        </p:nvSpPr>
        <p:spPr>
          <a:xfrm>
            <a:off x="838200" y="365125"/>
            <a:ext cx="10515600" cy="58118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None/>
            </a:pPr>
            <a:r>
              <a:rPr lang="lt-LT"/>
              <a:t>Kadangi koeficientai gavosi vienetai, tai į pagrindinę lygtį perkeliame atsiradusius skaičius lyginant schemas (dalines puslygtes). Nurodome oksidatorių/reduktorių ir procesus – oksidacija/redukcija</a:t>
            </a:r>
            <a:endParaRPr/>
          </a:p>
        </p:txBody>
      </p:sp>
      <p:pic>
        <p:nvPicPr>
          <p:cNvPr id="227" name="Google Shape;227;p22"/>
          <p:cNvPicPr preferRelativeResize="0"/>
          <p:nvPr/>
        </p:nvPicPr>
        <p:blipFill rotWithShape="1">
          <a:blip r:embed="rId3">
            <a:alphaModFix/>
          </a:blip>
          <a:srcRect b="0" l="0" r="0" t="0"/>
          <a:stretch/>
        </p:blipFill>
        <p:spPr>
          <a:xfrm>
            <a:off x="301450" y="1690688"/>
            <a:ext cx="11424976" cy="4983362"/>
          </a:xfrm>
          <a:prstGeom prst="rect">
            <a:avLst/>
          </a:prstGeom>
          <a:noFill/>
          <a:ln>
            <a:noFill/>
          </a:ln>
        </p:spPr>
      </p:pic>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1" name="Shape 231"/>
        <p:cNvGrpSpPr/>
        <p:nvPr/>
      </p:nvGrpSpPr>
      <p:grpSpPr>
        <a:xfrm>
          <a:off x="0" y="0"/>
          <a:ext cx="0" cy="0"/>
          <a:chOff x="0" y="0"/>
          <a:chExt cx="0" cy="0"/>
        </a:xfrm>
      </p:grpSpPr>
      <p:sp>
        <p:nvSpPr>
          <p:cNvPr id="232" name="Google Shape;232;p23"/>
          <p:cNvSpPr txBox="1"/>
          <p:nvPr>
            <p:ph type="ctrTitle"/>
          </p:nvPr>
        </p:nvSpPr>
        <p:spPr>
          <a:xfrm>
            <a:off x="344031" y="171749"/>
            <a:ext cx="11226297" cy="4246342"/>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chemeClr val="dk1"/>
              </a:buClr>
              <a:buSzPts val="6000"/>
              <a:buFont typeface="Calibri"/>
              <a:buNone/>
            </a:pPr>
            <a:r>
              <a:rPr b="1" lang="lt-LT"/>
              <a:t>TEMA: RŪGŠTYS</a:t>
            </a:r>
            <a:br>
              <a:rPr b="1" lang="lt-LT"/>
            </a:br>
            <a:r>
              <a:rPr lang="lt-LT"/>
              <a:t>Trečia veikla – </a:t>
            </a:r>
            <a:r>
              <a:rPr lang="lt-LT" sz="6000"/>
              <a:t>rūgščių cheminės savybės</a:t>
            </a:r>
            <a:endParaRPr b="1">
              <a:highlight>
                <a:srgbClr val="FFFF00"/>
              </a:highlight>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6" name="Shape 236"/>
        <p:cNvGrpSpPr/>
        <p:nvPr/>
      </p:nvGrpSpPr>
      <p:grpSpPr>
        <a:xfrm>
          <a:off x="0" y="0"/>
          <a:ext cx="0" cy="0"/>
          <a:chOff x="0" y="0"/>
          <a:chExt cx="0" cy="0"/>
        </a:xfrm>
      </p:grpSpPr>
      <p:sp>
        <p:nvSpPr>
          <p:cNvPr id="237" name="Google Shape;237;p24"/>
          <p:cNvSpPr txBox="1"/>
          <p:nvPr>
            <p:ph type="title"/>
          </p:nvPr>
        </p:nvSpPr>
        <p:spPr>
          <a:xfrm>
            <a:off x="838200" y="150125"/>
            <a:ext cx="10515600" cy="90075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b="1" lang="lt-LT"/>
              <a:t>TEMA: RŪGŠTYS Trečios veiklos turinys</a:t>
            </a:r>
            <a:endParaRPr/>
          </a:p>
        </p:txBody>
      </p:sp>
      <p:sp>
        <p:nvSpPr>
          <p:cNvPr id="238" name="Google Shape;238;p24"/>
          <p:cNvSpPr txBox="1"/>
          <p:nvPr>
            <p:ph idx="1" type="body"/>
          </p:nvPr>
        </p:nvSpPr>
        <p:spPr>
          <a:xfrm>
            <a:off x="838200" y="1323832"/>
            <a:ext cx="10515600" cy="5534167"/>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None/>
            </a:pPr>
            <a:r>
              <a:rPr lang="lt-LT"/>
              <a:t>1. Rūgštys reaguoja su metalais aktyvesniais už vandenilį. Metalai, metalų aktyvumo eilėje, turi būti prieš vandenilį. Reakcijos metu išsiskiria vandenilio dujos ir susidaro druska. Kuo aktyvesnis metalas, tuo aktyvesnė reakcija.</a:t>
            </a:r>
            <a:endParaRPr/>
          </a:p>
          <a:p>
            <a:pPr indent="0" lvl="0" marL="0" rtl="0" algn="ctr">
              <a:lnSpc>
                <a:spcPct val="107000"/>
              </a:lnSpc>
              <a:spcBef>
                <a:spcPts val="1000"/>
              </a:spcBef>
              <a:spcAft>
                <a:spcPts val="0"/>
              </a:spcAft>
              <a:buClr>
                <a:schemeClr val="dk1"/>
              </a:buClr>
              <a:buSzPts val="2400"/>
              <a:buNone/>
            </a:pPr>
            <a:r>
              <a:rPr b="1" lang="lt-LT" sz="2400"/>
              <a:t>Zn(k) + 2HCl(aq) 🡪 ZnCl</a:t>
            </a:r>
            <a:r>
              <a:rPr b="1" baseline="-25000" lang="lt-LT" sz="2400"/>
              <a:t>2</a:t>
            </a:r>
            <a:r>
              <a:rPr b="1" lang="lt-LT" sz="2400"/>
              <a:t>(aq) + H</a:t>
            </a:r>
            <a:r>
              <a:rPr b="1" baseline="-25000" lang="lt-LT" sz="2400"/>
              <a:t>2</a:t>
            </a:r>
            <a:r>
              <a:rPr b="1" lang="lt-LT" sz="2400"/>
              <a:t> (d)</a:t>
            </a:r>
            <a:endParaRPr/>
          </a:p>
          <a:p>
            <a:pPr indent="0" lvl="0" marL="0" rtl="0" algn="ctr">
              <a:lnSpc>
                <a:spcPct val="107000"/>
              </a:lnSpc>
              <a:spcBef>
                <a:spcPts val="1800"/>
              </a:spcBef>
              <a:spcAft>
                <a:spcPts val="0"/>
              </a:spcAft>
              <a:buClr>
                <a:schemeClr val="dk1"/>
              </a:buClr>
              <a:buSzPts val="2400"/>
              <a:buNone/>
            </a:pPr>
            <a:r>
              <a:rPr b="1" lang="lt-LT" sz="2400"/>
              <a:t>Zn(k) +  2H</a:t>
            </a:r>
            <a:r>
              <a:rPr b="1" baseline="30000" lang="lt-LT" sz="2400"/>
              <a:t>+</a:t>
            </a:r>
            <a:r>
              <a:rPr b="1" lang="lt-LT" sz="2400"/>
              <a:t>(aq) + 2Cl</a:t>
            </a:r>
            <a:r>
              <a:rPr b="1" baseline="30000" lang="lt-LT" sz="2400"/>
              <a:t>-</a:t>
            </a:r>
            <a:r>
              <a:rPr b="1" lang="lt-LT" sz="2400"/>
              <a:t>(aq) 🡪 Zn</a:t>
            </a:r>
            <a:r>
              <a:rPr b="1" baseline="30000" lang="lt-LT" sz="2400"/>
              <a:t>2+</a:t>
            </a:r>
            <a:r>
              <a:rPr b="1" lang="lt-LT" sz="2400"/>
              <a:t>(aq) + 2Cl</a:t>
            </a:r>
            <a:r>
              <a:rPr b="1" baseline="30000" lang="lt-LT" sz="2400"/>
              <a:t>-</a:t>
            </a:r>
            <a:r>
              <a:rPr b="1" lang="lt-LT" sz="2400"/>
              <a:t>(aq) + H</a:t>
            </a:r>
            <a:r>
              <a:rPr b="1" baseline="-25000" lang="lt-LT" sz="2400"/>
              <a:t>2</a:t>
            </a:r>
            <a:r>
              <a:rPr b="1" lang="lt-LT" sz="2400"/>
              <a:t> (d)</a:t>
            </a:r>
            <a:endParaRPr/>
          </a:p>
          <a:p>
            <a:pPr indent="0" lvl="0" marL="0" rtl="0" algn="ctr">
              <a:lnSpc>
                <a:spcPct val="107000"/>
              </a:lnSpc>
              <a:spcBef>
                <a:spcPts val="1800"/>
              </a:spcBef>
              <a:spcAft>
                <a:spcPts val="0"/>
              </a:spcAft>
              <a:buClr>
                <a:schemeClr val="dk1"/>
              </a:buClr>
              <a:buSzPts val="2400"/>
              <a:buNone/>
            </a:pPr>
            <a:r>
              <a:rPr b="1" lang="lt-LT" sz="2400"/>
              <a:t>Zn(k) +  2H</a:t>
            </a:r>
            <a:r>
              <a:rPr b="1" baseline="30000" lang="lt-LT" sz="2400"/>
              <a:t>+</a:t>
            </a:r>
            <a:r>
              <a:rPr b="1" lang="lt-LT" sz="2400"/>
              <a:t>(aq) 🡪 Zn</a:t>
            </a:r>
            <a:r>
              <a:rPr b="1" baseline="30000" lang="lt-LT" sz="2400"/>
              <a:t>2+</a:t>
            </a:r>
            <a:r>
              <a:rPr b="1" lang="lt-LT" sz="2400"/>
              <a:t>(aq) + H</a:t>
            </a:r>
            <a:r>
              <a:rPr b="1" baseline="-25000" lang="lt-LT" sz="2400"/>
              <a:t>2</a:t>
            </a:r>
            <a:r>
              <a:rPr b="1" lang="lt-LT" sz="2400"/>
              <a:t>(d)</a:t>
            </a:r>
            <a:endParaRPr/>
          </a:p>
          <a:p>
            <a:pPr indent="0" lvl="0" marL="0" rtl="0" algn="ctr">
              <a:lnSpc>
                <a:spcPct val="107000"/>
              </a:lnSpc>
              <a:spcBef>
                <a:spcPts val="1800"/>
              </a:spcBef>
              <a:spcAft>
                <a:spcPts val="0"/>
              </a:spcAft>
              <a:buClr>
                <a:schemeClr val="dk1"/>
              </a:buClr>
              <a:buSzPts val="2400"/>
              <a:buNone/>
            </a:pPr>
            <a:r>
              <a:rPr b="1" lang="lt-LT" sz="2400"/>
              <a:t>Fe(k) + H</a:t>
            </a:r>
            <a:r>
              <a:rPr b="1" baseline="-25000" lang="lt-LT" sz="2400"/>
              <a:t>2</a:t>
            </a:r>
            <a:r>
              <a:rPr b="1" lang="lt-LT" sz="2400"/>
              <a:t>SO</a:t>
            </a:r>
            <a:r>
              <a:rPr b="1" baseline="-25000" lang="lt-LT" sz="2400"/>
              <a:t>4</a:t>
            </a:r>
            <a:r>
              <a:rPr b="1" lang="lt-LT" sz="2400"/>
              <a:t>(aq) 🡪 FeSO</a:t>
            </a:r>
            <a:r>
              <a:rPr b="1" baseline="-25000" lang="lt-LT" sz="2400"/>
              <a:t>4</a:t>
            </a:r>
            <a:r>
              <a:rPr b="1" lang="lt-LT" sz="2400"/>
              <a:t>(aq) + H</a:t>
            </a:r>
            <a:r>
              <a:rPr b="1" baseline="-25000" lang="lt-LT" sz="2400"/>
              <a:t>2</a:t>
            </a:r>
            <a:r>
              <a:rPr b="1" lang="lt-LT" sz="2400"/>
              <a:t> (d)</a:t>
            </a:r>
            <a:endParaRPr/>
          </a:p>
          <a:p>
            <a:pPr indent="0" lvl="0" marL="0" rtl="0" algn="ctr">
              <a:lnSpc>
                <a:spcPct val="107000"/>
              </a:lnSpc>
              <a:spcBef>
                <a:spcPts val="1800"/>
              </a:spcBef>
              <a:spcAft>
                <a:spcPts val="0"/>
              </a:spcAft>
              <a:buClr>
                <a:schemeClr val="dk1"/>
              </a:buClr>
              <a:buSzPts val="2400"/>
              <a:buNone/>
            </a:pPr>
            <a:r>
              <a:rPr b="1" lang="lt-LT" sz="2400"/>
              <a:t>Fe(k) + 2H</a:t>
            </a:r>
            <a:r>
              <a:rPr b="1" baseline="30000" lang="lt-LT" sz="2400"/>
              <a:t>+</a:t>
            </a:r>
            <a:r>
              <a:rPr b="1" lang="lt-LT" sz="2400"/>
              <a:t>(aq) + SO</a:t>
            </a:r>
            <a:r>
              <a:rPr b="1" baseline="-25000" lang="lt-LT" sz="2400"/>
              <a:t>4</a:t>
            </a:r>
            <a:r>
              <a:rPr b="1" baseline="30000" lang="lt-LT" sz="2400"/>
              <a:t>2-</a:t>
            </a:r>
            <a:r>
              <a:rPr b="1" lang="lt-LT" sz="2400"/>
              <a:t>(aq) 🡪 Fe</a:t>
            </a:r>
            <a:r>
              <a:rPr b="1" baseline="30000" lang="lt-LT" sz="2400"/>
              <a:t>2+</a:t>
            </a:r>
            <a:r>
              <a:rPr b="1" lang="lt-LT" sz="2400"/>
              <a:t>(aq) + SO</a:t>
            </a:r>
            <a:r>
              <a:rPr b="1" baseline="-25000" lang="lt-LT" sz="2400"/>
              <a:t>4</a:t>
            </a:r>
            <a:r>
              <a:rPr b="1" baseline="30000" lang="lt-LT" sz="2400"/>
              <a:t>2-</a:t>
            </a:r>
            <a:r>
              <a:rPr b="1" lang="lt-LT" sz="2400"/>
              <a:t>(aq) + H</a:t>
            </a:r>
            <a:r>
              <a:rPr b="1" baseline="-25000" lang="lt-LT" sz="2400"/>
              <a:t>2</a:t>
            </a:r>
            <a:r>
              <a:rPr b="1" lang="lt-LT" sz="2400"/>
              <a:t> (d)</a:t>
            </a:r>
            <a:endParaRPr/>
          </a:p>
          <a:p>
            <a:pPr indent="0" lvl="0" marL="0" rtl="0" algn="ctr">
              <a:lnSpc>
                <a:spcPct val="107000"/>
              </a:lnSpc>
              <a:spcBef>
                <a:spcPts val="1800"/>
              </a:spcBef>
              <a:spcAft>
                <a:spcPts val="0"/>
              </a:spcAft>
              <a:buClr>
                <a:schemeClr val="dk1"/>
              </a:buClr>
              <a:buSzPts val="2400"/>
              <a:buNone/>
            </a:pPr>
            <a:r>
              <a:rPr b="1" lang="lt-LT" sz="2400"/>
              <a:t>Fe(k) + 2H</a:t>
            </a:r>
            <a:r>
              <a:rPr b="1" baseline="30000" lang="lt-LT" sz="2400"/>
              <a:t>+</a:t>
            </a:r>
            <a:r>
              <a:rPr b="1" lang="lt-LT" sz="2400"/>
              <a:t>(aq) 🡪 Fe</a:t>
            </a:r>
            <a:r>
              <a:rPr b="1" baseline="30000" lang="lt-LT" sz="2400"/>
              <a:t>2+</a:t>
            </a:r>
            <a:r>
              <a:rPr b="1" lang="lt-LT" sz="2400"/>
              <a:t>(aq) + H</a:t>
            </a:r>
            <a:r>
              <a:rPr b="1" baseline="-25000" lang="lt-LT" sz="2400"/>
              <a:t>2</a:t>
            </a:r>
            <a:r>
              <a:rPr b="1" lang="lt-LT" sz="2400"/>
              <a:t>(d)</a:t>
            </a:r>
            <a:endParaRPr/>
          </a:p>
          <a:p>
            <a:pPr indent="0" lvl="0" marL="0" rtl="0" algn="l">
              <a:lnSpc>
                <a:spcPct val="90000"/>
              </a:lnSpc>
              <a:spcBef>
                <a:spcPts val="1800"/>
              </a:spcBef>
              <a:spcAft>
                <a:spcPts val="0"/>
              </a:spcAft>
              <a:buClr>
                <a:schemeClr val="dk1"/>
              </a:buClr>
              <a:buSzPts val="2800"/>
              <a:buNone/>
            </a:pPr>
            <a:r>
              <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2" name="Shape 242"/>
        <p:cNvGrpSpPr/>
        <p:nvPr/>
      </p:nvGrpSpPr>
      <p:grpSpPr>
        <a:xfrm>
          <a:off x="0" y="0"/>
          <a:ext cx="0" cy="0"/>
          <a:chOff x="0" y="0"/>
          <a:chExt cx="0" cy="0"/>
        </a:xfrm>
      </p:grpSpPr>
      <p:sp>
        <p:nvSpPr>
          <p:cNvPr id="243" name="Google Shape;243;p2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244" name="Google Shape;244;p25"/>
          <p:cNvSpPr txBox="1"/>
          <p:nvPr>
            <p:ph idx="1" type="body"/>
          </p:nvPr>
        </p:nvSpPr>
        <p:spPr>
          <a:xfrm>
            <a:off x="838200" y="1690700"/>
            <a:ext cx="10515600" cy="5167200"/>
          </a:xfrm>
          <a:prstGeom prst="rect">
            <a:avLst/>
          </a:prstGeom>
          <a:noFill/>
          <a:ln>
            <a:noFill/>
          </a:ln>
        </p:spPr>
        <p:txBody>
          <a:bodyPr anchorCtr="0" anchor="t" bIns="45700" lIns="91425" spcFirstLastPara="1" rIns="91425" wrap="square" tIns="45700">
            <a:normAutofit lnSpcReduction="20000"/>
          </a:bodyPr>
          <a:lstStyle/>
          <a:p>
            <a:pPr indent="0" lvl="0" marL="0" rtl="0" algn="l">
              <a:lnSpc>
                <a:spcPct val="90000"/>
              </a:lnSpc>
              <a:spcBef>
                <a:spcPts val="0"/>
              </a:spcBef>
              <a:spcAft>
                <a:spcPts val="0"/>
              </a:spcAft>
              <a:buClr>
                <a:schemeClr val="dk1"/>
              </a:buClr>
              <a:buSzPts val="2800"/>
              <a:buNone/>
            </a:pPr>
            <a:r>
              <a:rPr lang="lt-LT"/>
              <a:t>2. Rūgštys reaguoja su baziniais oksidais. Įvyksta neutralizacija. Produktuose susidaro druska ir vanduo.</a:t>
            </a:r>
            <a:endParaRPr/>
          </a:p>
          <a:p>
            <a:pPr indent="0" lvl="0" marL="0" rtl="0" algn="ctr">
              <a:lnSpc>
                <a:spcPct val="107000"/>
              </a:lnSpc>
              <a:spcBef>
                <a:spcPts val="1000"/>
              </a:spcBef>
              <a:spcAft>
                <a:spcPts val="0"/>
              </a:spcAft>
              <a:buClr>
                <a:schemeClr val="dk1"/>
              </a:buClr>
              <a:buSzPts val="2400"/>
              <a:buNone/>
            </a:pPr>
            <a:r>
              <a:rPr b="1" lang="lt-LT" sz="2400"/>
              <a:t>ZnO(k) + 2HCl(aq) 🡪 ZnCl</a:t>
            </a:r>
            <a:r>
              <a:rPr b="1" baseline="-25000" lang="lt-LT" sz="2400"/>
              <a:t>2</a:t>
            </a:r>
            <a:r>
              <a:rPr b="1" lang="lt-LT" sz="2400"/>
              <a:t>(aq) + H</a:t>
            </a:r>
            <a:r>
              <a:rPr b="1" baseline="-25000" lang="lt-LT" sz="2400"/>
              <a:t>2</a:t>
            </a:r>
            <a:r>
              <a:rPr b="1" lang="lt-LT" sz="2400"/>
              <a:t>O(s)</a:t>
            </a:r>
            <a:endParaRPr/>
          </a:p>
          <a:p>
            <a:pPr indent="0" lvl="0" marL="0" rtl="0" algn="ctr">
              <a:lnSpc>
                <a:spcPct val="107000"/>
              </a:lnSpc>
              <a:spcBef>
                <a:spcPts val="1800"/>
              </a:spcBef>
              <a:spcAft>
                <a:spcPts val="0"/>
              </a:spcAft>
              <a:buClr>
                <a:schemeClr val="dk1"/>
              </a:buClr>
              <a:buSzPts val="2400"/>
              <a:buNone/>
            </a:pPr>
            <a:r>
              <a:rPr b="1" lang="lt-LT" sz="2400"/>
              <a:t>ZnO(k) + 2H</a:t>
            </a:r>
            <a:r>
              <a:rPr b="1" baseline="30000" lang="lt-LT" sz="2400"/>
              <a:t>+</a:t>
            </a:r>
            <a:r>
              <a:rPr b="1" lang="lt-LT" sz="2400"/>
              <a:t>(aq) + 2Cl</a:t>
            </a:r>
            <a:r>
              <a:rPr b="1" baseline="30000" lang="lt-LT" sz="2400"/>
              <a:t>-</a:t>
            </a:r>
            <a:r>
              <a:rPr b="1" lang="lt-LT" sz="2400"/>
              <a:t>(aq) 🡪 Zn</a:t>
            </a:r>
            <a:r>
              <a:rPr b="1" baseline="30000" lang="lt-LT" sz="2400"/>
              <a:t>2+</a:t>
            </a:r>
            <a:r>
              <a:rPr b="1" lang="lt-LT" sz="2400"/>
              <a:t>(aq) + 2Cl</a:t>
            </a:r>
            <a:r>
              <a:rPr b="1" baseline="30000" lang="lt-LT" sz="2400"/>
              <a:t>-</a:t>
            </a:r>
            <a:r>
              <a:rPr b="1" lang="lt-LT" sz="2400"/>
              <a:t>(aq) + H</a:t>
            </a:r>
            <a:r>
              <a:rPr b="1" baseline="-25000" lang="lt-LT" sz="2400"/>
              <a:t>2</a:t>
            </a:r>
            <a:r>
              <a:rPr b="1" lang="lt-LT" sz="2400"/>
              <a:t>O(s)</a:t>
            </a:r>
            <a:endParaRPr/>
          </a:p>
          <a:p>
            <a:pPr indent="0" lvl="0" marL="0" rtl="0" algn="ctr">
              <a:lnSpc>
                <a:spcPct val="107000"/>
              </a:lnSpc>
              <a:spcBef>
                <a:spcPts val="1800"/>
              </a:spcBef>
              <a:spcAft>
                <a:spcPts val="0"/>
              </a:spcAft>
              <a:buClr>
                <a:schemeClr val="dk1"/>
              </a:buClr>
              <a:buSzPts val="2400"/>
              <a:buNone/>
            </a:pPr>
            <a:r>
              <a:rPr b="1" lang="lt-LT" sz="2400"/>
              <a:t>ZnO(k) + 2H</a:t>
            </a:r>
            <a:r>
              <a:rPr b="1" baseline="30000" lang="lt-LT" sz="2400"/>
              <a:t>+</a:t>
            </a:r>
            <a:r>
              <a:rPr b="1" lang="lt-LT" sz="2400"/>
              <a:t>(aq) 🡪 Zn</a:t>
            </a:r>
            <a:r>
              <a:rPr b="1" baseline="30000" lang="lt-LT" sz="2400"/>
              <a:t>2+</a:t>
            </a:r>
            <a:r>
              <a:rPr b="1" lang="lt-LT" sz="2400"/>
              <a:t>(aq) + H</a:t>
            </a:r>
            <a:r>
              <a:rPr b="1" baseline="-25000" lang="lt-LT" sz="2400"/>
              <a:t>2</a:t>
            </a:r>
            <a:r>
              <a:rPr b="1" lang="lt-LT" sz="2400"/>
              <a:t>O(s)</a:t>
            </a:r>
            <a:endParaRPr/>
          </a:p>
          <a:p>
            <a:pPr indent="0" lvl="0" marL="0" rtl="0" algn="ctr">
              <a:lnSpc>
                <a:spcPct val="107000"/>
              </a:lnSpc>
              <a:spcBef>
                <a:spcPts val="1800"/>
              </a:spcBef>
              <a:spcAft>
                <a:spcPts val="0"/>
              </a:spcAft>
              <a:buClr>
                <a:schemeClr val="dk1"/>
              </a:buClr>
              <a:buSzPts val="2400"/>
              <a:buNone/>
            </a:pPr>
            <a:r>
              <a:rPr b="1" lang="lt-LT" sz="2400"/>
              <a:t>Al</a:t>
            </a:r>
            <a:r>
              <a:rPr b="1" baseline="-25000" lang="lt-LT" sz="2400"/>
              <a:t>2</a:t>
            </a:r>
            <a:r>
              <a:rPr b="1" lang="lt-LT" sz="2400"/>
              <a:t>O</a:t>
            </a:r>
            <a:r>
              <a:rPr b="1" baseline="-25000" lang="lt-LT" sz="2400"/>
              <a:t>3</a:t>
            </a:r>
            <a:r>
              <a:rPr b="1" lang="lt-LT" sz="2400"/>
              <a:t> (k) + 3H</a:t>
            </a:r>
            <a:r>
              <a:rPr b="1" baseline="-25000" lang="lt-LT" sz="2400"/>
              <a:t>2</a:t>
            </a:r>
            <a:r>
              <a:rPr b="1" lang="lt-LT" sz="2400"/>
              <a:t>SO</a:t>
            </a:r>
            <a:r>
              <a:rPr b="1" baseline="-25000" lang="lt-LT" sz="2400"/>
              <a:t>4</a:t>
            </a:r>
            <a:r>
              <a:rPr b="1" lang="lt-LT" sz="2400"/>
              <a:t>(aq) 🡪 Al</a:t>
            </a:r>
            <a:r>
              <a:rPr b="1" baseline="-25000" lang="lt-LT" sz="2400"/>
              <a:t>2 </a:t>
            </a:r>
            <a:r>
              <a:rPr b="1" lang="lt-LT" sz="2400"/>
              <a:t>(SO</a:t>
            </a:r>
            <a:r>
              <a:rPr b="1" baseline="-25000" lang="lt-LT" sz="2400"/>
              <a:t>4</a:t>
            </a:r>
            <a:r>
              <a:rPr b="1" lang="lt-LT" sz="2400"/>
              <a:t>)</a:t>
            </a:r>
            <a:r>
              <a:rPr b="1" baseline="-25000" lang="lt-LT" sz="2400"/>
              <a:t>3</a:t>
            </a:r>
            <a:r>
              <a:rPr b="1" lang="lt-LT" sz="2400"/>
              <a:t>(aq) + 3H</a:t>
            </a:r>
            <a:r>
              <a:rPr b="1" baseline="-25000" lang="lt-LT" sz="2400"/>
              <a:t>2</a:t>
            </a:r>
            <a:r>
              <a:rPr b="1" lang="lt-LT" sz="2400"/>
              <a:t>O(s)</a:t>
            </a:r>
            <a:endParaRPr/>
          </a:p>
          <a:p>
            <a:pPr indent="0" lvl="0" marL="0" rtl="0" algn="ctr">
              <a:lnSpc>
                <a:spcPct val="107000"/>
              </a:lnSpc>
              <a:spcBef>
                <a:spcPts val="1800"/>
              </a:spcBef>
              <a:spcAft>
                <a:spcPts val="0"/>
              </a:spcAft>
              <a:buClr>
                <a:schemeClr val="dk1"/>
              </a:buClr>
              <a:buSzPts val="2400"/>
              <a:buNone/>
            </a:pPr>
            <a:r>
              <a:rPr b="1" lang="lt-LT" sz="2400"/>
              <a:t>Al</a:t>
            </a:r>
            <a:r>
              <a:rPr b="1" baseline="-25000" lang="lt-LT" sz="2400"/>
              <a:t>2</a:t>
            </a:r>
            <a:r>
              <a:rPr b="1" lang="lt-LT" sz="2400"/>
              <a:t>O</a:t>
            </a:r>
            <a:r>
              <a:rPr b="1" baseline="-25000" lang="lt-LT" sz="2400"/>
              <a:t>3</a:t>
            </a:r>
            <a:r>
              <a:rPr b="1" lang="lt-LT" sz="2400"/>
              <a:t> (k)  + 6H</a:t>
            </a:r>
            <a:r>
              <a:rPr b="1" baseline="30000" lang="lt-LT" sz="2400"/>
              <a:t>+</a:t>
            </a:r>
            <a:r>
              <a:rPr b="1" lang="lt-LT" sz="2400"/>
              <a:t>(aq) + 3SO</a:t>
            </a:r>
            <a:r>
              <a:rPr b="1" baseline="-25000" lang="lt-LT" sz="2400"/>
              <a:t>4</a:t>
            </a:r>
            <a:r>
              <a:rPr b="1" baseline="30000" lang="lt-LT" sz="2400"/>
              <a:t>2-</a:t>
            </a:r>
            <a:r>
              <a:rPr b="1" lang="lt-LT" sz="2400"/>
              <a:t>(aq) 🡪 2Al</a:t>
            </a:r>
            <a:r>
              <a:rPr b="1" baseline="30000" lang="lt-LT" sz="2400"/>
              <a:t>3+</a:t>
            </a:r>
            <a:r>
              <a:rPr b="1" lang="lt-LT" sz="2400"/>
              <a:t>(aq) + 3SO</a:t>
            </a:r>
            <a:r>
              <a:rPr b="1" baseline="-25000" lang="lt-LT" sz="2400"/>
              <a:t>4</a:t>
            </a:r>
            <a:r>
              <a:rPr b="1" baseline="30000" lang="lt-LT" sz="2400"/>
              <a:t>2-</a:t>
            </a:r>
            <a:r>
              <a:rPr b="1" lang="lt-LT" sz="2400"/>
              <a:t>(aq) + 3H</a:t>
            </a:r>
            <a:r>
              <a:rPr b="1" baseline="-25000" lang="lt-LT" sz="2400"/>
              <a:t>2</a:t>
            </a:r>
            <a:r>
              <a:rPr b="1" lang="lt-LT" sz="2400"/>
              <a:t>O(s)</a:t>
            </a:r>
            <a:endParaRPr/>
          </a:p>
          <a:p>
            <a:pPr indent="0" lvl="0" marL="0" rtl="0" algn="ctr">
              <a:lnSpc>
                <a:spcPct val="107000"/>
              </a:lnSpc>
              <a:spcBef>
                <a:spcPts val="1800"/>
              </a:spcBef>
              <a:spcAft>
                <a:spcPts val="0"/>
              </a:spcAft>
              <a:buClr>
                <a:schemeClr val="dk1"/>
              </a:buClr>
              <a:buSzPts val="2400"/>
              <a:buNone/>
            </a:pPr>
            <a:r>
              <a:rPr b="1" lang="lt-LT" sz="2400"/>
              <a:t>Al</a:t>
            </a:r>
            <a:r>
              <a:rPr b="1" baseline="-25000" lang="lt-LT" sz="2400"/>
              <a:t>2</a:t>
            </a:r>
            <a:r>
              <a:rPr b="1" lang="lt-LT" sz="2400"/>
              <a:t>O</a:t>
            </a:r>
            <a:r>
              <a:rPr b="1" baseline="-25000" lang="lt-LT" sz="2400"/>
              <a:t>3</a:t>
            </a:r>
            <a:r>
              <a:rPr b="1" lang="lt-LT" sz="2400"/>
              <a:t> (k)  + 6H</a:t>
            </a:r>
            <a:r>
              <a:rPr b="1" baseline="30000" lang="lt-LT" sz="2400"/>
              <a:t>+</a:t>
            </a:r>
            <a:r>
              <a:rPr b="1" lang="lt-LT" sz="2400"/>
              <a:t>(aq) 🡪 2Al</a:t>
            </a:r>
            <a:r>
              <a:rPr b="1" baseline="30000" lang="lt-LT" sz="2400"/>
              <a:t>3+</a:t>
            </a:r>
            <a:r>
              <a:rPr b="1" lang="lt-LT" sz="2400"/>
              <a:t>(aq) + 3H</a:t>
            </a:r>
            <a:r>
              <a:rPr b="1" baseline="-25000" lang="lt-LT" sz="2400"/>
              <a:t>2</a:t>
            </a:r>
            <a:r>
              <a:rPr b="1" lang="lt-LT" sz="2400"/>
              <a:t>O(s)</a:t>
            </a:r>
            <a:endParaRPr/>
          </a:p>
          <a:p>
            <a:pPr indent="0" lvl="0" marL="0" rtl="0" algn="l">
              <a:lnSpc>
                <a:spcPct val="90000"/>
              </a:lnSpc>
              <a:spcBef>
                <a:spcPts val="1800"/>
              </a:spcBef>
              <a:spcAft>
                <a:spcPts val="0"/>
              </a:spcAft>
              <a:buClr>
                <a:schemeClr val="dk1"/>
              </a:buClr>
              <a:buSzPts val="2400"/>
              <a:buNone/>
            </a:pPr>
            <a:r>
              <a:t/>
            </a:r>
            <a:endParaRPr sz="2400"/>
          </a:p>
          <a:p>
            <a:pPr indent="0" lvl="0" marL="0" rtl="0" algn="l">
              <a:lnSpc>
                <a:spcPct val="90000"/>
              </a:lnSpc>
              <a:spcBef>
                <a:spcPts val="1000"/>
              </a:spcBef>
              <a:spcAft>
                <a:spcPts val="0"/>
              </a:spcAft>
              <a:buClr>
                <a:schemeClr val="dk1"/>
              </a:buClr>
              <a:buSzPts val="2800"/>
              <a:buNone/>
            </a:pPr>
            <a:r>
              <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8" name="Shape 248"/>
        <p:cNvGrpSpPr/>
        <p:nvPr/>
      </p:nvGrpSpPr>
      <p:grpSpPr>
        <a:xfrm>
          <a:off x="0" y="0"/>
          <a:ext cx="0" cy="0"/>
          <a:chOff x="0" y="0"/>
          <a:chExt cx="0" cy="0"/>
        </a:xfrm>
      </p:grpSpPr>
      <p:sp>
        <p:nvSpPr>
          <p:cNvPr id="249" name="Google Shape;249;p2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250" name="Google Shape;250;p26"/>
          <p:cNvSpPr txBox="1"/>
          <p:nvPr>
            <p:ph idx="1" type="body"/>
          </p:nvPr>
        </p:nvSpPr>
        <p:spPr>
          <a:xfrm>
            <a:off x="838200" y="1825624"/>
            <a:ext cx="10515600" cy="5032375"/>
          </a:xfrm>
          <a:prstGeom prst="rect">
            <a:avLst/>
          </a:prstGeom>
          <a:noFill/>
          <a:ln>
            <a:noFill/>
          </a:ln>
        </p:spPr>
        <p:txBody>
          <a:bodyPr anchorCtr="0" anchor="t" bIns="45700" lIns="91425" spcFirstLastPara="1" rIns="91425" wrap="square" tIns="45700">
            <a:normAutofit fontScale="55000" lnSpcReduction="20000"/>
          </a:bodyPr>
          <a:lstStyle/>
          <a:p>
            <a:pPr indent="0" lvl="0" marL="0" rtl="0" algn="l">
              <a:lnSpc>
                <a:spcPct val="90000"/>
              </a:lnSpc>
              <a:spcBef>
                <a:spcPts val="0"/>
              </a:spcBef>
              <a:spcAft>
                <a:spcPts val="0"/>
              </a:spcAft>
              <a:buClr>
                <a:schemeClr val="dk1"/>
              </a:buClr>
              <a:buSzPct val="100000"/>
              <a:buNone/>
            </a:pPr>
            <a:r>
              <a:rPr lang="lt-LT" sz="4500"/>
              <a:t>3. Rūgštys reaguoja su hidroksidais. Įvyksta neutralizacija. Produktuose susidaro druska ir vanduo.</a:t>
            </a:r>
            <a:endParaRPr/>
          </a:p>
          <a:p>
            <a:pPr indent="0" lvl="0" marL="0" rtl="0" algn="ctr">
              <a:lnSpc>
                <a:spcPct val="107000"/>
              </a:lnSpc>
              <a:spcBef>
                <a:spcPts val="1000"/>
              </a:spcBef>
              <a:spcAft>
                <a:spcPts val="0"/>
              </a:spcAft>
              <a:buClr>
                <a:schemeClr val="dk1"/>
              </a:buClr>
              <a:buSzPct val="100000"/>
              <a:buNone/>
            </a:pPr>
            <a:r>
              <a:rPr b="1" lang="lt-LT" sz="2600">
                <a:latin typeface="Arial"/>
                <a:ea typeface="Arial"/>
                <a:cs typeface="Arial"/>
                <a:sym typeface="Arial"/>
              </a:rPr>
              <a:t>               </a:t>
            </a:r>
            <a:r>
              <a:rPr b="1" lang="lt-LT" sz="4400">
                <a:latin typeface="Arial"/>
                <a:ea typeface="Arial"/>
                <a:cs typeface="Arial"/>
                <a:sym typeface="Arial"/>
              </a:rPr>
              <a:t>Zn(OH)</a:t>
            </a:r>
            <a:r>
              <a:rPr b="1" baseline="-25000" lang="lt-LT" sz="4400">
                <a:latin typeface="Arial"/>
                <a:ea typeface="Arial"/>
                <a:cs typeface="Arial"/>
                <a:sym typeface="Arial"/>
              </a:rPr>
              <a:t>2</a:t>
            </a:r>
            <a:r>
              <a:rPr b="1" lang="lt-LT" sz="4400">
                <a:latin typeface="Arial"/>
                <a:ea typeface="Arial"/>
                <a:cs typeface="Arial"/>
                <a:sym typeface="Arial"/>
              </a:rPr>
              <a:t>(k) + 2HCl(aq) 🡪 ZnCl</a:t>
            </a:r>
            <a:r>
              <a:rPr b="1" baseline="-25000" lang="lt-LT" sz="4400">
                <a:latin typeface="Arial"/>
                <a:ea typeface="Arial"/>
                <a:cs typeface="Arial"/>
                <a:sym typeface="Arial"/>
              </a:rPr>
              <a:t>2</a:t>
            </a:r>
            <a:r>
              <a:rPr b="1" lang="lt-LT" sz="4400">
                <a:latin typeface="Arial"/>
                <a:ea typeface="Arial"/>
                <a:cs typeface="Arial"/>
                <a:sym typeface="Arial"/>
              </a:rPr>
              <a:t>(aq) + 2H</a:t>
            </a:r>
            <a:r>
              <a:rPr b="1" baseline="-25000" lang="lt-LT" sz="4400">
                <a:latin typeface="Arial"/>
                <a:ea typeface="Arial"/>
                <a:cs typeface="Arial"/>
                <a:sym typeface="Arial"/>
              </a:rPr>
              <a:t>2</a:t>
            </a:r>
            <a:r>
              <a:rPr b="1" lang="lt-LT" sz="4400">
                <a:latin typeface="Arial"/>
                <a:ea typeface="Arial"/>
                <a:cs typeface="Arial"/>
                <a:sym typeface="Arial"/>
              </a:rPr>
              <a:t>O(s)</a:t>
            </a:r>
            <a:endParaRPr/>
          </a:p>
          <a:p>
            <a:pPr indent="0" lvl="0" marL="0" rtl="0" algn="ctr">
              <a:lnSpc>
                <a:spcPct val="107000"/>
              </a:lnSpc>
              <a:spcBef>
                <a:spcPts val="1800"/>
              </a:spcBef>
              <a:spcAft>
                <a:spcPts val="0"/>
              </a:spcAft>
              <a:buClr>
                <a:schemeClr val="dk1"/>
              </a:buClr>
              <a:buSzPct val="100000"/>
              <a:buNone/>
            </a:pPr>
            <a:r>
              <a:rPr b="1" lang="lt-LT" sz="4400">
                <a:latin typeface="Arial"/>
                <a:ea typeface="Arial"/>
                <a:cs typeface="Arial"/>
                <a:sym typeface="Arial"/>
              </a:rPr>
              <a:t>         Zn(OH)</a:t>
            </a:r>
            <a:r>
              <a:rPr b="1" baseline="-25000" lang="lt-LT" sz="4400">
                <a:latin typeface="Arial"/>
                <a:ea typeface="Arial"/>
                <a:cs typeface="Arial"/>
                <a:sym typeface="Arial"/>
              </a:rPr>
              <a:t>2</a:t>
            </a:r>
            <a:r>
              <a:rPr b="1" lang="lt-LT" sz="4400">
                <a:latin typeface="Arial"/>
                <a:ea typeface="Arial"/>
                <a:cs typeface="Arial"/>
                <a:sym typeface="Arial"/>
              </a:rPr>
              <a:t>(k) + 2H</a:t>
            </a:r>
            <a:r>
              <a:rPr b="1" baseline="30000" lang="lt-LT" sz="4400">
                <a:latin typeface="Arial"/>
                <a:ea typeface="Arial"/>
                <a:cs typeface="Arial"/>
                <a:sym typeface="Arial"/>
              </a:rPr>
              <a:t>+</a:t>
            </a:r>
            <a:r>
              <a:rPr b="1" lang="lt-LT" sz="4400">
                <a:latin typeface="Arial"/>
                <a:ea typeface="Arial"/>
                <a:cs typeface="Arial"/>
                <a:sym typeface="Arial"/>
              </a:rPr>
              <a:t>(aq) + 2Cl</a:t>
            </a:r>
            <a:r>
              <a:rPr b="1" baseline="30000" lang="lt-LT" sz="4400">
                <a:latin typeface="Arial"/>
                <a:ea typeface="Arial"/>
                <a:cs typeface="Arial"/>
                <a:sym typeface="Arial"/>
              </a:rPr>
              <a:t>-</a:t>
            </a:r>
            <a:r>
              <a:rPr b="1" lang="lt-LT" sz="4400">
                <a:latin typeface="Arial"/>
                <a:ea typeface="Arial"/>
                <a:cs typeface="Arial"/>
                <a:sym typeface="Arial"/>
              </a:rPr>
              <a:t>(aq) 🡪 Zn</a:t>
            </a:r>
            <a:r>
              <a:rPr b="1" baseline="30000" lang="lt-LT" sz="4400">
                <a:latin typeface="Arial"/>
                <a:ea typeface="Arial"/>
                <a:cs typeface="Arial"/>
                <a:sym typeface="Arial"/>
              </a:rPr>
              <a:t>2+</a:t>
            </a:r>
            <a:r>
              <a:rPr b="1" lang="lt-LT" sz="4400">
                <a:latin typeface="Arial"/>
                <a:ea typeface="Arial"/>
                <a:cs typeface="Arial"/>
                <a:sym typeface="Arial"/>
              </a:rPr>
              <a:t>(aq) + 2Cl</a:t>
            </a:r>
            <a:r>
              <a:rPr b="1" baseline="30000" lang="lt-LT" sz="4400">
                <a:latin typeface="Arial"/>
                <a:ea typeface="Arial"/>
                <a:cs typeface="Arial"/>
                <a:sym typeface="Arial"/>
              </a:rPr>
              <a:t>-</a:t>
            </a:r>
            <a:r>
              <a:rPr b="1" lang="lt-LT" sz="4400">
                <a:latin typeface="Arial"/>
                <a:ea typeface="Arial"/>
                <a:cs typeface="Arial"/>
                <a:sym typeface="Arial"/>
              </a:rPr>
              <a:t>(aq) + 2H</a:t>
            </a:r>
            <a:r>
              <a:rPr b="1" baseline="-25000" lang="lt-LT" sz="4400">
                <a:latin typeface="Arial"/>
                <a:ea typeface="Arial"/>
                <a:cs typeface="Arial"/>
                <a:sym typeface="Arial"/>
              </a:rPr>
              <a:t>2</a:t>
            </a:r>
            <a:r>
              <a:rPr b="1" lang="lt-LT" sz="4400">
                <a:latin typeface="Arial"/>
                <a:ea typeface="Arial"/>
                <a:cs typeface="Arial"/>
                <a:sym typeface="Arial"/>
              </a:rPr>
              <a:t>O(s)</a:t>
            </a:r>
            <a:endParaRPr/>
          </a:p>
          <a:p>
            <a:pPr indent="0" lvl="0" marL="0" rtl="0" algn="ctr">
              <a:lnSpc>
                <a:spcPct val="107000"/>
              </a:lnSpc>
              <a:spcBef>
                <a:spcPts val="1800"/>
              </a:spcBef>
              <a:spcAft>
                <a:spcPts val="0"/>
              </a:spcAft>
              <a:buClr>
                <a:schemeClr val="dk1"/>
              </a:buClr>
              <a:buSzPct val="100000"/>
              <a:buNone/>
            </a:pPr>
            <a:r>
              <a:rPr b="1" lang="lt-LT" sz="4400">
                <a:latin typeface="Arial"/>
                <a:ea typeface="Arial"/>
                <a:cs typeface="Arial"/>
                <a:sym typeface="Arial"/>
              </a:rPr>
              <a:t>        Zn(OH)</a:t>
            </a:r>
            <a:r>
              <a:rPr b="1" baseline="-25000" lang="lt-LT" sz="4400">
                <a:latin typeface="Arial"/>
                <a:ea typeface="Arial"/>
                <a:cs typeface="Arial"/>
                <a:sym typeface="Arial"/>
              </a:rPr>
              <a:t>2</a:t>
            </a:r>
            <a:r>
              <a:rPr b="1" lang="lt-LT" sz="4400">
                <a:latin typeface="Arial"/>
                <a:ea typeface="Arial"/>
                <a:cs typeface="Arial"/>
                <a:sym typeface="Arial"/>
              </a:rPr>
              <a:t>(k) + 2H</a:t>
            </a:r>
            <a:r>
              <a:rPr b="1" baseline="30000" lang="lt-LT" sz="4400">
                <a:latin typeface="Arial"/>
                <a:ea typeface="Arial"/>
                <a:cs typeface="Arial"/>
                <a:sym typeface="Arial"/>
              </a:rPr>
              <a:t>+</a:t>
            </a:r>
            <a:r>
              <a:rPr b="1" lang="lt-LT" sz="4400">
                <a:latin typeface="Arial"/>
                <a:ea typeface="Arial"/>
                <a:cs typeface="Arial"/>
                <a:sym typeface="Arial"/>
              </a:rPr>
              <a:t>(aq) 🡪 Zn</a:t>
            </a:r>
            <a:r>
              <a:rPr b="1" baseline="30000" lang="lt-LT" sz="4400">
                <a:latin typeface="Arial"/>
                <a:ea typeface="Arial"/>
                <a:cs typeface="Arial"/>
                <a:sym typeface="Arial"/>
              </a:rPr>
              <a:t>2+</a:t>
            </a:r>
            <a:r>
              <a:rPr b="1" lang="lt-LT" sz="4400">
                <a:latin typeface="Arial"/>
                <a:ea typeface="Arial"/>
                <a:cs typeface="Arial"/>
                <a:sym typeface="Arial"/>
              </a:rPr>
              <a:t>(aq) + 2H</a:t>
            </a:r>
            <a:r>
              <a:rPr b="1" baseline="-25000" lang="lt-LT" sz="4400">
                <a:latin typeface="Arial"/>
                <a:ea typeface="Arial"/>
                <a:cs typeface="Arial"/>
                <a:sym typeface="Arial"/>
              </a:rPr>
              <a:t>2</a:t>
            </a:r>
            <a:r>
              <a:rPr b="1" lang="lt-LT" sz="4400">
                <a:latin typeface="Arial"/>
                <a:ea typeface="Arial"/>
                <a:cs typeface="Arial"/>
                <a:sym typeface="Arial"/>
              </a:rPr>
              <a:t>O(s)</a:t>
            </a:r>
            <a:endParaRPr/>
          </a:p>
          <a:p>
            <a:pPr indent="0" lvl="0" marL="0" rtl="0" algn="ctr">
              <a:lnSpc>
                <a:spcPct val="107000"/>
              </a:lnSpc>
              <a:spcBef>
                <a:spcPts val="1800"/>
              </a:spcBef>
              <a:spcAft>
                <a:spcPts val="0"/>
              </a:spcAft>
              <a:buClr>
                <a:schemeClr val="dk1"/>
              </a:buClr>
              <a:buSzPct val="100000"/>
              <a:buNone/>
            </a:pPr>
            <a:r>
              <a:t/>
            </a:r>
            <a:endParaRPr b="1" sz="4400">
              <a:latin typeface="Arial"/>
              <a:ea typeface="Arial"/>
              <a:cs typeface="Arial"/>
              <a:sym typeface="Arial"/>
            </a:endParaRPr>
          </a:p>
          <a:p>
            <a:pPr indent="0" lvl="0" marL="0" rtl="0" algn="ctr">
              <a:lnSpc>
                <a:spcPct val="107000"/>
              </a:lnSpc>
              <a:spcBef>
                <a:spcPts val="1800"/>
              </a:spcBef>
              <a:spcAft>
                <a:spcPts val="0"/>
              </a:spcAft>
              <a:buClr>
                <a:schemeClr val="dk1"/>
              </a:buClr>
              <a:buSzPct val="100000"/>
              <a:buNone/>
            </a:pPr>
            <a:r>
              <a:rPr b="1" lang="lt-LT" sz="4400"/>
              <a:t>              2NaOH (aq) + H</a:t>
            </a:r>
            <a:r>
              <a:rPr b="1" baseline="-25000" lang="lt-LT" sz="4400"/>
              <a:t>2</a:t>
            </a:r>
            <a:r>
              <a:rPr b="1" lang="lt-LT" sz="4400"/>
              <a:t>SO</a:t>
            </a:r>
            <a:r>
              <a:rPr b="1" baseline="-25000" lang="lt-LT" sz="4400"/>
              <a:t>4</a:t>
            </a:r>
            <a:r>
              <a:rPr b="1" lang="lt-LT" sz="4400"/>
              <a:t>(aq) 🡪 Na</a:t>
            </a:r>
            <a:r>
              <a:rPr b="1" baseline="-25000" lang="lt-LT" sz="4400"/>
              <a:t>2</a:t>
            </a:r>
            <a:r>
              <a:rPr b="1" lang="lt-LT" sz="4400"/>
              <a:t>SO</a:t>
            </a:r>
            <a:r>
              <a:rPr b="1" baseline="-25000" lang="lt-LT" sz="4400"/>
              <a:t>4</a:t>
            </a:r>
            <a:r>
              <a:rPr b="1" lang="lt-LT" sz="4400"/>
              <a:t>(aq) + 2H</a:t>
            </a:r>
            <a:r>
              <a:rPr b="1" baseline="-25000" lang="lt-LT" sz="4400"/>
              <a:t>2</a:t>
            </a:r>
            <a:r>
              <a:rPr b="1" lang="lt-LT" sz="4400"/>
              <a:t>O(s)</a:t>
            </a:r>
            <a:endParaRPr/>
          </a:p>
          <a:p>
            <a:pPr indent="0" lvl="0" marL="0" rtl="0" algn="ctr">
              <a:lnSpc>
                <a:spcPct val="107000"/>
              </a:lnSpc>
              <a:spcBef>
                <a:spcPts val="1800"/>
              </a:spcBef>
              <a:spcAft>
                <a:spcPts val="0"/>
              </a:spcAft>
              <a:buClr>
                <a:schemeClr val="dk1"/>
              </a:buClr>
              <a:buSzPct val="100000"/>
              <a:buNone/>
            </a:pPr>
            <a:r>
              <a:rPr b="1" lang="lt-LT" sz="4400"/>
              <a:t>2Na</a:t>
            </a:r>
            <a:r>
              <a:rPr b="1" baseline="30000" lang="lt-LT" sz="4400"/>
              <a:t>+</a:t>
            </a:r>
            <a:r>
              <a:rPr b="1" lang="lt-LT" sz="4400"/>
              <a:t>(aq) + 2OH</a:t>
            </a:r>
            <a:r>
              <a:rPr b="1" baseline="30000" lang="lt-LT" sz="4400"/>
              <a:t>-</a:t>
            </a:r>
            <a:r>
              <a:rPr b="1" lang="lt-LT" sz="4400"/>
              <a:t>(aq) + 2H</a:t>
            </a:r>
            <a:r>
              <a:rPr b="1" baseline="30000" lang="lt-LT" sz="4400"/>
              <a:t>+</a:t>
            </a:r>
            <a:r>
              <a:rPr b="1" lang="lt-LT" sz="4400"/>
              <a:t>(aq) + SO</a:t>
            </a:r>
            <a:r>
              <a:rPr b="1" baseline="-25000" lang="lt-LT" sz="4400"/>
              <a:t>4</a:t>
            </a:r>
            <a:r>
              <a:rPr b="1" baseline="30000" lang="lt-LT" sz="4400"/>
              <a:t>2-</a:t>
            </a:r>
            <a:r>
              <a:rPr b="1" lang="lt-LT" sz="4400"/>
              <a:t>(aq) 🡪 2Na</a:t>
            </a:r>
            <a:r>
              <a:rPr b="1" baseline="30000" lang="lt-LT" sz="4400"/>
              <a:t>+</a:t>
            </a:r>
            <a:r>
              <a:rPr b="1" lang="lt-LT" sz="4400"/>
              <a:t>(aq) + SO</a:t>
            </a:r>
            <a:r>
              <a:rPr b="1" baseline="-25000" lang="lt-LT" sz="4400"/>
              <a:t>4</a:t>
            </a:r>
            <a:r>
              <a:rPr b="1" baseline="30000" lang="lt-LT" sz="4400"/>
              <a:t>2-</a:t>
            </a:r>
            <a:r>
              <a:rPr b="1" lang="lt-LT" sz="4400"/>
              <a:t>(aq) + 2H</a:t>
            </a:r>
            <a:r>
              <a:rPr b="1" baseline="-25000" lang="lt-LT" sz="4400"/>
              <a:t>2</a:t>
            </a:r>
            <a:r>
              <a:rPr b="1" lang="lt-LT" sz="4400"/>
              <a:t>O(s)</a:t>
            </a:r>
            <a:endParaRPr/>
          </a:p>
          <a:p>
            <a:pPr indent="0" lvl="0" marL="0" rtl="0" algn="ctr">
              <a:lnSpc>
                <a:spcPct val="107000"/>
              </a:lnSpc>
              <a:spcBef>
                <a:spcPts val="1800"/>
              </a:spcBef>
              <a:spcAft>
                <a:spcPts val="0"/>
              </a:spcAft>
              <a:buClr>
                <a:schemeClr val="dk1"/>
              </a:buClr>
              <a:buSzPct val="100000"/>
              <a:buNone/>
            </a:pPr>
            <a:r>
              <a:rPr b="1" lang="lt-LT" sz="4400"/>
              <a:t>2OH</a:t>
            </a:r>
            <a:r>
              <a:rPr b="1" baseline="30000" lang="lt-LT" sz="4400"/>
              <a:t>-</a:t>
            </a:r>
            <a:r>
              <a:rPr b="1" lang="lt-LT" sz="4400"/>
              <a:t>(aq) + 2H</a:t>
            </a:r>
            <a:r>
              <a:rPr b="1" baseline="30000" lang="lt-LT" sz="4400"/>
              <a:t>+</a:t>
            </a:r>
            <a:r>
              <a:rPr b="1" lang="lt-LT" sz="4400"/>
              <a:t>(aq) 🡪 2H</a:t>
            </a:r>
            <a:r>
              <a:rPr b="1" baseline="-25000" lang="lt-LT" sz="4400"/>
              <a:t>2</a:t>
            </a:r>
            <a:r>
              <a:rPr b="1" lang="lt-LT" sz="4400"/>
              <a:t>O(s)</a:t>
            </a:r>
            <a:endParaRPr/>
          </a:p>
          <a:p>
            <a:pPr indent="0" lvl="0" marL="0" rtl="0" algn="ctr">
              <a:lnSpc>
                <a:spcPct val="107000"/>
              </a:lnSpc>
              <a:spcBef>
                <a:spcPts val="1800"/>
              </a:spcBef>
              <a:spcAft>
                <a:spcPts val="0"/>
              </a:spcAft>
              <a:buClr>
                <a:schemeClr val="dk1"/>
              </a:buClr>
              <a:buSzPct val="100000"/>
              <a:buNone/>
            </a:pPr>
            <a:r>
              <a:rPr b="1" lang="lt-LT" sz="4400"/>
              <a:t>   OH</a:t>
            </a:r>
            <a:r>
              <a:rPr b="1" baseline="30000" lang="lt-LT" sz="4400"/>
              <a:t>-</a:t>
            </a:r>
            <a:r>
              <a:rPr b="1" lang="lt-LT" sz="4400"/>
              <a:t>(aq) + H</a:t>
            </a:r>
            <a:r>
              <a:rPr b="1" baseline="30000" lang="lt-LT" sz="4400"/>
              <a:t>+</a:t>
            </a:r>
            <a:r>
              <a:rPr b="1" lang="lt-LT" sz="4400"/>
              <a:t>(aq) 🡪 H</a:t>
            </a:r>
            <a:r>
              <a:rPr b="1" baseline="-25000" lang="lt-LT" sz="4400"/>
              <a:t>2</a:t>
            </a:r>
            <a:r>
              <a:rPr b="1" lang="lt-LT" sz="4400"/>
              <a:t>O(s)</a:t>
            </a:r>
            <a:endParaRPr/>
          </a:p>
          <a:p>
            <a:pPr indent="0" lvl="0" marL="0" rtl="0" algn="l">
              <a:lnSpc>
                <a:spcPct val="90000"/>
              </a:lnSpc>
              <a:spcBef>
                <a:spcPts val="1800"/>
              </a:spcBef>
              <a:spcAft>
                <a:spcPts val="0"/>
              </a:spcAft>
              <a:buClr>
                <a:schemeClr val="dk1"/>
              </a:buClr>
              <a:buSzPct val="100000"/>
              <a:buNone/>
            </a:pPr>
            <a:r>
              <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4" name="Shape 254"/>
        <p:cNvGrpSpPr/>
        <p:nvPr/>
      </p:nvGrpSpPr>
      <p:grpSpPr>
        <a:xfrm>
          <a:off x="0" y="0"/>
          <a:ext cx="0" cy="0"/>
          <a:chOff x="0" y="0"/>
          <a:chExt cx="0" cy="0"/>
        </a:xfrm>
      </p:grpSpPr>
      <p:sp>
        <p:nvSpPr>
          <p:cNvPr id="255" name="Google Shape;255;p2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256" name="Google Shape;256;p27"/>
          <p:cNvSpPr txBox="1"/>
          <p:nvPr>
            <p:ph idx="1" type="body"/>
          </p:nvPr>
        </p:nvSpPr>
        <p:spPr>
          <a:xfrm>
            <a:off x="838200" y="1825624"/>
            <a:ext cx="10515600" cy="5032375"/>
          </a:xfrm>
          <a:prstGeom prst="rect">
            <a:avLst/>
          </a:prstGeom>
          <a:noFill/>
          <a:ln>
            <a:noFill/>
          </a:ln>
        </p:spPr>
        <p:txBody>
          <a:bodyPr anchorCtr="0" anchor="t" bIns="45700" lIns="91425" spcFirstLastPara="1" rIns="91425" wrap="square" tIns="45700">
            <a:normAutofit fontScale="77500" lnSpcReduction="10000"/>
          </a:bodyPr>
          <a:lstStyle/>
          <a:p>
            <a:pPr indent="0" lvl="0" marL="0" rtl="0" algn="l">
              <a:lnSpc>
                <a:spcPct val="107000"/>
              </a:lnSpc>
              <a:spcBef>
                <a:spcPts val="0"/>
              </a:spcBef>
              <a:spcAft>
                <a:spcPts val="0"/>
              </a:spcAft>
              <a:buClr>
                <a:schemeClr val="dk1"/>
              </a:buClr>
              <a:buSzPct val="100000"/>
              <a:buNone/>
            </a:pPr>
            <a:r>
              <a:rPr lang="lt-LT" sz="3000"/>
              <a:t>4</a:t>
            </a:r>
            <a:r>
              <a:rPr lang="lt-LT" sz="3000"/>
              <a:t>. Rūgštys reaguoja su druskomis. Produktuose susidaro nauja druska ir nauja rūgštis.</a:t>
            </a:r>
            <a:endParaRPr sz="1800">
              <a:latin typeface="Arial"/>
              <a:ea typeface="Arial"/>
              <a:cs typeface="Arial"/>
              <a:sym typeface="Arial"/>
            </a:endParaRPr>
          </a:p>
          <a:p>
            <a:pPr indent="0" lvl="0" marL="0" rtl="0" algn="ctr">
              <a:lnSpc>
                <a:spcPct val="107000"/>
              </a:lnSpc>
              <a:spcBef>
                <a:spcPts val="1800"/>
              </a:spcBef>
              <a:spcAft>
                <a:spcPts val="0"/>
              </a:spcAft>
              <a:buClr>
                <a:schemeClr val="dk1"/>
              </a:buClr>
              <a:buSzPct val="100000"/>
              <a:buNone/>
            </a:pPr>
            <a:r>
              <a:rPr lang="lt-LT" sz="2600"/>
              <a:t>   </a:t>
            </a:r>
            <a:r>
              <a:rPr b="1" lang="lt-LT" sz="2600"/>
              <a:t>CaCO</a:t>
            </a:r>
            <a:r>
              <a:rPr b="1" baseline="-25000" lang="lt-LT" sz="2600"/>
              <a:t>3</a:t>
            </a:r>
            <a:r>
              <a:rPr b="1" lang="lt-LT" sz="2600"/>
              <a:t>(k) + 2HCl(aq) 🡪 CaCl</a:t>
            </a:r>
            <a:r>
              <a:rPr b="1" baseline="-25000" lang="lt-LT" sz="2600"/>
              <a:t>2</a:t>
            </a:r>
            <a:r>
              <a:rPr b="1" lang="lt-LT" sz="2600"/>
              <a:t>(aq) + CO</a:t>
            </a:r>
            <a:r>
              <a:rPr b="1" baseline="-25000" lang="lt-LT" sz="2600"/>
              <a:t>2</a:t>
            </a:r>
            <a:r>
              <a:rPr b="1" lang="lt-LT" sz="2600"/>
              <a:t>(d) + H</a:t>
            </a:r>
            <a:r>
              <a:rPr b="1" baseline="-25000" lang="lt-LT" sz="2600"/>
              <a:t>2</a:t>
            </a:r>
            <a:r>
              <a:rPr b="1" lang="lt-LT" sz="2600"/>
              <a:t>O(s)</a:t>
            </a:r>
            <a:endParaRPr/>
          </a:p>
          <a:p>
            <a:pPr indent="0" lvl="0" marL="0" rtl="0" algn="ctr">
              <a:lnSpc>
                <a:spcPct val="107000"/>
              </a:lnSpc>
              <a:spcBef>
                <a:spcPts val="1800"/>
              </a:spcBef>
              <a:spcAft>
                <a:spcPts val="0"/>
              </a:spcAft>
              <a:buClr>
                <a:schemeClr val="dk1"/>
              </a:buClr>
              <a:buSzPct val="100000"/>
              <a:buNone/>
            </a:pPr>
            <a:r>
              <a:rPr b="1" lang="lt-LT" sz="2600"/>
              <a:t>   CaCO</a:t>
            </a:r>
            <a:r>
              <a:rPr b="1" baseline="-25000" lang="lt-LT" sz="2600"/>
              <a:t>3</a:t>
            </a:r>
            <a:r>
              <a:rPr b="1" lang="lt-LT" sz="2600"/>
              <a:t>(k) + 2H</a:t>
            </a:r>
            <a:r>
              <a:rPr b="1" baseline="30000" lang="lt-LT" sz="2600"/>
              <a:t>+</a:t>
            </a:r>
            <a:r>
              <a:rPr b="1" lang="lt-LT" sz="2600"/>
              <a:t>(aq) + 2Cl</a:t>
            </a:r>
            <a:r>
              <a:rPr b="1" baseline="30000" lang="lt-LT" sz="2600"/>
              <a:t>-</a:t>
            </a:r>
            <a:r>
              <a:rPr b="1" lang="lt-LT" sz="2600"/>
              <a:t>(aq) 🡪 Ca</a:t>
            </a:r>
            <a:r>
              <a:rPr b="1" baseline="30000" lang="lt-LT" sz="2600"/>
              <a:t>2+</a:t>
            </a:r>
            <a:r>
              <a:rPr b="1" lang="lt-LT" sz="2600"/>
              <a:t>(aq) + 2Cl</a:t>
            </a:r>
            <a:r>
              <a:rPr b="1" baseline="30000" lang="lt-LT" sz="2600"/>
              <a:t>-</a:t>
            </a:r>
            <a:r>
              <a:rPr b="1" lang="lt-LT" sz="2600"/>
              <a:t>(aq) + CO</a:t>
            </a:r>
            <a:r>
              <a:rPr b="1" baseline="-25000" lang="lt-LT" sz="2600"/>
              <a:t>2</a:t>
            </a:r>
            <a:r>
              <a:rPr b="1" lang="lt-LT" sz="2600"/>
              <a:t>(d) + H</a:t>
            </a:r>
            <a:r>
              <a:rPr b="1" baseline="-25000" lang="lt-LT" sz="2600"/>
              <a:t>2</a:t>
            </a:r>
            <a:r>
              <a:rPr b="1" lang="lt-LT" sz="2600"/>
              <a:t>O(s)</a:t>
            </a:r>
            <a:endParaRPr/>
          </a:p>
          <a:p>
            <a:pPr indent="0" lvl="0" marL="0" rtl="0" algn="ctr">
              <a:lnSpc>
                <a:spcPct val="107000"/>
              </a:lnSpc>
              <a:spcBef>
                <a:spcPts val="1800"/>
              </a:spcBef>
              <a:spcAft>
                <a:spcPts val="0"/>
              </a:spcAft>
              <a:buClr>
                <a:schemeClr val="dk1"/>
              </a:buClr>
              <a:buSzPct val="100000"/>
              <a:buNone/>
            </a:pPr>
            <a:r>
              <a:rPr b="1" lang="lt-LT" sz="2600"/>
              <a:t>   CaCO</a:t>
            </a:r>
            <a:r>
              <a:rPr b="1" baseline="-25000" lang="lt-LT" sz="2600"/>
              <a:t>3</a:t>
            </a:r>
            <a:r>
              <a:rPr b="1" lang="lt-LT" sz="2600"/>
              <a:t>(k) + 2H</a:t>
            </a:r>
            <a:r>
              <a:rPr b="1" baseline="30000" lang="lt-LT" sz="2600"/>
              <a:t>+</a:t>
            </a:r>
            <a:r>
              <a:rPr b="1" lang="lt-LT" sz="2600"/>
              <a:t>(aq) 🡪 Ca</a:t>
            </a:r>
            <a:r>
              <a:rPr b="1" baseline="30000" lang="lt-LT" sz="2600"/>
              <a:t>2+</a:t>
            </a:r>
            <a:r>
              <a:rPr b="1" lang="lt-LT" sz="2600"/>
              <a:t>(aq) + CO</a:t>
            </a:r>
            <a:r>
              <a:rPr b="1" baseline="-25000" lang="lt-LT" sz="2600"/>
              <a:t>2</a:t>
            </a:r>
            <a:r>
              <a:rPr b="1" lang="lt-LT" sz="2600"/>
              <a:t>(d) + H</a:t>
            </a:r>
            <a:r>
              <a:rPr b="1" baseline="-25000" lang="lt-LT" sz="2600"/>
              <a:t>2</a:t>
            </a:r>
            <a:r>
              <a:rPr b="1" lang="lt-LT" sz="2600"/>
              <a:t>O(s)</a:t>
            </a:r>
            <a:endParaRPr/>
          </a:p>
          <a:p>
            <a:pPr indent="0" lvl="0" marL="0" rtl="0" algn="ctr">
              <a:lnSpc>
                <a:spcPct val="107000"/>
              </a:lnSpc>
              <a:spcBef>
                <a:spcPts val="1800"/>
              </a:spcBef>
              <a:spcAft>
                <a:spcPts val="0"/>
              </a:spcAft>
              <a:buClr>
                <a:schemeClr val="dk1"/>
              </a:buClr>
              <a:buSzPct val="100000"/>
              <a:buNone/>
            </a:pPr>
            <a:r>
              <a:rPr b="1" lang="lt-LT" sz="2600"/>
              <a:t> </a:t>
            </a:r>
            <a:endParaRPr/>
          </a:p>
          <a:p>
            <a:pPr indent="0" lvl="0" marL="0" rtl="0" algn="ctr">
              <a:lnSpc>
                <a:spcPct val="107000"/>
              </a:lnSpc>
              <a:spcBef>
                <a:spcPts val="1800"/>
              </a:spcBef>
              <a:spcAft>
                <a:spcPts val="0"/>
              </a:spcAft>
              <a:buClr>
                <a:schemeClr val="dk1"/>
              </a:buClr>
              <a:buSzPct val="100000"/>
              <a:buNone/>
            </a:pPr>
            <a:r>
              <a:rPr b="1" lang="lt-LT" sz="2600"/>
              <a:t>               Na</a:t>
            </a:r>
            <a:r>
              <a:rPr b="1" baseline="-25000" lang="lt-LT" sz="2600"/>
              <a:t>2</a:t>
            </a:r>
            <a:r>
              <a:rPr b="1" lang="lt-LT" sz="2600"/>
              <a:t>SO</a:t>
            </a:r>
            <a:r>
              <a:rPr b="1" baseline="-25000" lang="lt-LT" sz="2600"/>
              <a:t>3</a:t>
            </a:r>
            <a:r>
              <a:rPr b="1" lang="lt-LT" sz="2600"/>
              <a:t> (aq) + H</a:t>
            </a:r>
            <a:r>
              <a:rPr b="1" baseline="-25000" lang="lt-LT" sz="2600"/>
              <a:t>2</a:t>
            </a:r>
            <a:r>
              <a:rPr b="1" lang="lt-LT" sz="2600"/>
              <a:t>SO</a:t>
            </a:r>
            <a:r>
              <a:rPr b="1" baseline="-25000" lang="lt-LT" sz="2600"/>
              <a:t>4</a:t>
            </a:r>
            <a:r>
              <a:rPr b="1" lang="lt-LT" sz="2600"/>
              <a:t>(aq) 🡪 Na</a:t>
            </a:r>
            <a:r>
              <a:rPr b="1" baseline="-25000" lang="lt-LT" sz="2600"/>
              <a:t>2</a:t>
            </a:r>
            <a:r>
              <a:rPr b="1" lang="lt-LT" sz="2600"/>
              <a:t>SO</a:t>
            </a:r>
            <a:r>
              <a:rPr b="1" baseline="-25000" lang="lt-LT" sz="2600"/>
              <a:t>4</a:t>
            </a:r>
            <a:r>
              <a:rPr b="1" lang="lt-LT" sz="2600"/>
              <a:t>(aq) + SO</a:t>
            </a:r>
            <a:r>
              <a:rPr b="1" baseline="-25000" lang="lt-LT" sz="2600"/>
              <a:t>2</a:t>
            </a:r>
            <a:r>
              <a:rPr b="1" lang="lt-LT" sz="2600"/>
              <a:t>(d) + H</a:t>
            </a:r>
            <a:r>
              <a:rPr b="1" baseline="-25000" lang="lt-LT" sz="2600"/>
              <a:t>2</a:t>
            </a:r>
            <a:r>
              <a:rPr b="1" lang="lt-LT" sz="2600"/>
              <a:t>O(s)</a:t>
            </a:r>
            <a:endParaRPr/>
          </a:p>
          <a:p>
            <a:pPr indent="0" lvl="0" marL="0" rtl="0" algn="ctr">
              <a:lnSpc>
                <a:spcPct val="107000"/>
              </a:lnSpc>
              <a:spcBef>
                <a:spcPts val="1800"/>
              </a:spcBef>
              <a:spcAft>
                <a:spcPts val="0"/>
              </a:spcAft>
              <a:buClr>
                <a:schemeClr val="dk1"/>
              </a:buClr>
              <a:buSzPct val="100000"/>
              <a:buNone/>
            </a:pPr>
            <a:r>
              <a:rPr b="1" lang="lt-LT" sz="2600"/>
              <a:t>2Na</a:t>
            </a:r>
            <a:r>
              <a:rPr b="1" baseline="30000" lang="lt-LT" sz="2600"/>
              <a:t>+</a:t>
            </a:r>
            <a:r>
              <a:rPr b="1" lang="lt-LT" sz="2600"/>
              <a:t>(aq) + SO</a:t>
            </a:r>
            <a:r>
              <a:rPr b="1" baseline="-25000" lang="lt-LT" sz="2600"/>
              <a:t>3</a:t>
            </a:r>
            <a:r>
              <a:rPr b="1" baseline="30000" lang="lt-LT" sz="2600"/>
              <a:t>2-</a:t>
            </a:r>
            <a:r>
              <a:rPr b="1" lang="lt-LT" sz="2600"/>
              <a:t> (aq) + 2H</a:t>
            </a:r>
            <a:r>
              <a:rPr b="1" baseline="30000" lang="lt-LT" sz="2600"/>
              <a:t>+</a:t>
            </a:r>
            <a:r>
              <a:rPr b="1" lang="lt-LT" sz="2600"/>
              <a:t>(aq) + SO</a:t>
            </a:r>
            <a:r>
              <a:rPr b="1" baseline="-25000" lang="lt-LT" sz="2600"/>
              <a:t>4</a:t>
            </a:r>
            <a:r>
              <a:rPr b="1" baseline="30000" lang="lt-LT" sz="2600"/>
              <a:t>2-</a:t>
            </a:r>
            <a:r>
              <a:rPr b="1" lang="lt-LT" sz="2600"/>
              <a:t>(aq) 🡪 2Na</a:t>
            </a:r>
            <a:r>
              <a:rPr b="1" baseline="30000" lang="lt-LT" sz="2600"/>
              <a:t>+</a:t>
            </a:r>
            <a:r>
              <a:rPr b="1" lang="lt-LT" sz="2600"/>
              <a:t>(aq) + SO</a:t>
            </a:r>
            <a:r>
              <a:rPr b="1" baseline="-25000" lang="lt-LT" sz="2600"/>
              <a:t>4</a:t>
            </a:r>
            <a:r>
              <a:rPr b="1" baseline="30000" lang="lt-LT" sz="2600"/>
              <a:t>2-</a:t>
            </a:r>
            <a:r>
              <a:rPr b="1" lang="lt-LT" sz="2600"/>
              <a:t>(aq) + SO</a:t>
            </a:r>
            <a:r>
              <a:rPr b="1" baseline="-25000" lang="lt-LT" sz="2600"/>
              <a:t>2</a:t>
            </a:r>
            <a:r>
              <a:rPr b="1" lang="lt-LT" sz="2600"/>
              <a:t>(d) + H</a:t>
            </a:r>
            <a:r>
              <a:rPr b="1" baseline="-25000" lang="lt-LT" sz="2600"/>
              <a:t>2</a:t>
            </a:r>
            <a:r>
              <a:rPr b="1" lang="lt-LT" sz="2600"/>
              <a:t>O(s)</a:t>
            </a:r>
            <a:endParaRPr/>
          </a:p>
          <a:p>
            <a:pPr indent="0" lvl="0" marL="0" rtl="0" algn="ctr">
              <a:lnSpc>
                <a:spcPct val="107000"/>
              </a:lnSpc>
              <a:spcBef>
                <a:spcPts val="1800"/>
              </a:spcBef>
              <a:spcAft>
                <a:spcPts val="0"/>
              </a:spcAft>
              <a:buClr>
                <a:schemeClr val="dk1"/>
              </a:buClr>
              <a:buSzPct val="100000"/>
              <a:buNone/>
            </a:pPr>
            <a:r>
              <a:rPr b="1" lang="lt-LT" sz="2600"/>
              <a:t>SO</a:t>
            </a:r>
            <a:r>
              <a:rPr b="1" baseline="-25000" lang="lt-LT" sz="2600"/>
              <a:t>3</a:t>
            </a:r>
            <a:r>
              <a:rPr b="1" baseline="30000" lang="lt-LT" sz="2600"/>
              <a:t>2-</a:t>
            </a:r>
            <a:r>
              <a:rPr b="1" lang="lt-LT" sz="2600"/>
              <a:t> (aq) + 2H</a:t>
            </a:r>
            <a:r>
              <a:rPr b="1" baseline="30000" lang="lt-LT" sz="2600"/>
              <a:t>+</a:t>
            </a:r>
            <a:r>
              <a:rPr b="1" lang="lt-LT" sz="2600"/>
              <a:t>(aq) 🡪 SO</a:t>
            </a:r>
            <a:r>
              <a:rPr b="1" baseline="-25000" lang="lt-LT" sz="2600"/>
              <a:t>2</a:t>
            </a:r>
            <a:r>
              <a:rPr b="1" lang="lt-LT" sz="2600"/>
              <a:t>(d) + H</a:t>
            </a:r>
            <a:r>
              <a:rPr b="1" baseline="-25000" lang="lt-LT" sz="2600"/>
              <a:t>2</a:t>
            </a:r>
            <a:r>
              <a:rPr b="1" lang="lt-LT" sz="2600"/>
              <a:t>O(s)</a:t>
            </a:r>
            <a:endParaRPr/>
          </a:p>
          <a:p>
            <a:pPr indent="-77470" lvl="0" marL="228600" rtl="0" algn="l">
              <a:lnSpc>
                <a:spcPct val="90000"/>
              </a:lnSpc>
              <a:spcBef>
                <a:spcPts val="1800"/>
              </a:spcBef>
              <a:spcAft>
                <a:spcPts val="0"/>
              </a:spcAft>
              <a:buClr>
                <a:schemeClr val="dk1"/>
              </a:buClr>
              <a:buSzPct val="100000"/>
              <a:buNone/>
            </a:pPr>
            <a:r>
              <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0" name="Shape 260"/>
        <p:cNvGrpSpPr/>
        <p:nvPr/>
      </p:nvGrpSpPr>
      <p:grpSpPr>
        <a:xfrm>
          <a:off x="0" y="0"/>
          <a:ext cx="0" cy="0"/>
          <a:chOff x="0" y="0"/>
          <a:chExt cx="0" cy="0"/>
        </a:xfrm>
      </p:grpSpPr>
      <p:sp>
        <p:nvSpPr>
          <p:cNvPr id="261" name="Google Shape;261;p28"/>
          <p:cNvSpPr txBox="1"/>
          <p:nvPr>
            <p:ph type="ctrTitle"/>
          </p:nvPr>
        </p:nvSpPr>
        <p:spPr>
          <a:xfrm>
            <a:off x="344031" y="171749"/>
            <a:ext cx="11226297" cy="5097368"/>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chemeClr val="dk1"/>
              </a:buClr>
              <a:buSzPts val="6000"/>
              <a:buFont typeface="Calibri"/>
              <a:buNone/>
            </a:pPr>
            <a:r>
              <a:rPr b="1" lang="lt-LT"/>
              <a:t>TEMA: RŪGŠTYS</a:t>
            </a:r>
            <a:br>
              <a:rPr b="1" lang="lt-LT"/>
            </a:br>
            <a:r>
              <a:rPr lang="lt-LT"/>
              <a:t>Ketvirta veikla – bedeguoninių rūgščių gavimas.</a:t>
            </a:r>
            <a:br>
              <a:rPr lang="lt-LT"/>
            </a:br>
            <a:endParaRPr b="1">
              <a:highlight>
                <a:srgbClr val="FFFF00"/>
              </a:highlight>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5" name="Shape 265"/>
        <p:cNvGrpSpPr/>
        <p:nvPr/>
      </p:nvGrpSpPr>
      <p:grpSpPr>
        <a:xfrm>
          <a:off x="0" y="0"/>
          <a:ext cx="0" cy="0"/>
          <a:chOff x="0" y="0"/>
          <a:chExt cx="0" cy="0"/>
        </a:xfrm>
      </p:grpSpPr>
      <p:sp>
        <p:nvSpPr>
          <p:cNvPr id="266" name="Google Shape;266;p29"/>
          <p:cNvSpPr txBox="1"/>
          <p:nvPr>
            <p:ph type="title"/>
          </p:nvPr>
        </p:nvSpPr>
        <p:spPr>
          <a:xfrm>
            <a:off x="838200" y="150125"/>
            <a:ext cx="10515600" cy="90075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b="1" lang="lt-LT"/>
              <a:t>I TEMA: RŪGŠTYS Ketvirtos veiklos turinys</a:t>
            </a:r>
            <a:endParaRPr/>
          </a:p>
        </p:txBody>
      </p:sp>
      <p:sp>
        <p:nvSpPr>
          <p:cNvPr id="267" name="Google Shape;267;p29"/>
          <p:cNvSpPr txBox="1"/>
          <p:nvPr>
            <p:ph idx="1" type="body"/>
          </p:nvPr>
        </p:nvSpPr>
        <p:spPr>
          <a:xfrm>
            <a:off x="838200" y="1323833"/>
            <a:ext cx="10515600" cy="5169042"/>
          </a:xfrm>
          <a:prstGeom prst="rect">
            <a:avLst/>
          </a:prstGeom>
          <a:noFill/>
          <a:ln>
            <a:noFill/>
          </a:ln>
        </p:spPr>
        <p:txBody>
          <a:bodyPr anchorCtr="0" anchor="t" bIns="45700" lIns="91425" spcFirstLastPara="1" rIns="91425" wrap="square" tIns="45700">
            <a:normAutofit lnSpcReduction="10000"/>
          </a:bodyPr>
          <a:lstStyle/>
          <a:p>
            <a:pPr indent="0" lvl="0" marL="0" rtl="0" algn="l">
              <a:lnSpc>
                <a:spcPct val="90000"/>
              </a:lnSpc>
              <a:spcBef>
                <a:spcPts val="0"/>
              </a:spcBef>
              <a:spcAft>
                <a:spcPts val="0"/>
              </a:spcAft>
              <a:buClr>
                <a:schemeClr val="dk1"/>
              </a:buClr>
              <a:buSzPts val="2800"/>
              <a:buNone/>
            </a:pPr>
            <a:r>
              <a:rPr lang="lt-LT"/>
              <a:t>Bedeguoninės rūgštys gaunamos nemetalams jungiantis su vandeniliu. Gautas dujas ištirpinus vandenyje gaunama atitinkama rūgštis:</a:t>
            </a:r>
            <a:endParaRPr/>
          </a:p>
          <a:p>
            <a:pPr indent="-228600" lvl="0" marL="228600" rtl="0" algn="ctr">
              <a:lnSpc>
                <a:spcPct val="90000"/>
              </a:lnSpc>
              <a:spcBef>
                <a:spcPts val="1000"/>
              </a:spcBef>
              <a:spcAft>
                <a:spcPts val="0"/>
              </a:spcAft>
              <a:buClr>
                <a:schemeClr val="dk1"/>
              </a:buClr>
              <a:buSzPts val="2800"/>
              <a:buFont typeface="Noto Sans Symbols"/>
              <a:buNone/>
            </a:pPr>
            <a:r>
              <a:t/>
            </a:r>
            <a:endParaRPr b="1"/>
          </a:p>
          <a:p>
            <a:pPr indent="-228600" lvl="0" marL="228600" rtl="0" algn="ctr">
              <a:lnSpc>
                <a:spcPct val="90000"/>
              </a:lnSpc>
              <a:spcBef>
                <a:spcPts val="1000"/>
              </a:spcBef>
              <a:spcAft>
                <a:spcPts val="0"/>
              </a:spcAft>
              <a:buClr>
                <a:schemeClr val="dk1"/>
              </a:buClr>
              <a:buSzPts val="2800"/>
              <a:buFont typeface="Noto Sans Symbols"/>
              <a:buNone/>
            </a:pPr>
            <a:r>
              <a:rPr b="1" lang="lt-LT"/>
              <a:t>H</a:t>
            </a:r>
            <a:r>
              <a:rPr b="1" baseline="-25000" lang="lt-LT"/>
              <a:t>2</a:t>
            </a:r>
            <a:r>
              <a:rPr b="1" lang="lt-LT"/>
              <a:t>(d) + Cl</a:t>
            </a:r>
            <a:r>
              <a:rPr b="1" baseline="-25000" lang="lt-LT"/>
              <a:t>2</a:t>
            </a:r>
            <a:r>
              <a:rPr b="1" lang="lt-LT"/>
              <a:t>(d)🡪2HCl(d)</a:t>
            </a:r>
            <a:endParaRPr/>
          </a:p>
          <a:p>
            <a:pPr indent="-228600" lvl="0" marL="228600" rtl="0" algn="ctr">
              <a:lnSpc>
                <a:spcPct val="90000"/>
              </a:lnSpc>
              <a:spcBef>
                <a:spcPts val="1000"/>
              </a:spcBef>
              <a:spcAft>
                <a:spcPts val="0"/>
              </a:spcAft>
              <a:buClr>
                <a:schemeClr val="dk1"/>
              </a:buClr>
              <a:buSzPts val="2800"/>
              <a:buFont typeface="Noto Sans Symbols"/>
              <a:buNone/>
            </a:pPr>
            <a:r>
              <a:t/>
            </a:r>
            <a:endParaRPr b="1"/>
          </a:p>
          <a:p>
            <a:pPr indent="-228600" lvl="0" marL="228600" rtl="0" algn="ctr">
              <a:lnSpc>
                <a:spcPct val="90000"/>
              </a:lnSpc>
              <a:spcBef>
                <a:spcPts val="1000"/>
              </a:spcBef>
              <a:spcAft>
                <a:spcPts val="0"/>
              </a:spcAft>
              <a:buClr>
                <a:schemeClr val="dk1"/>
              </a:buClr>
              <a:buSzPts val="2800"/>
              <a:buFont typeface="Noto Sans Symbols"/>
              <a:buNone/>
            </a:pPr>
            <a:r>
              <a:rPr b="1" i="1" lang="lt-LT"/>
              <a:t>HCl(d) + H</a:t>
            </a:r>
            <a:r>
              <a:rPr b="1" baseline="-25000" i="1" lang="lt-LT"/>
              <a:t>2</a:t>
            </a:r>
            <a:r>
              <a:rPr b="1" i="1" lang="lt-LT"/>
              <a:t>O(s)🡪H</a:t>
            </a:r>
            <a:r>
              <a:rPr b="1" baseline="-25000" i="1" lang="lt-LT"/>
              <a:t>3</a:t>
            </a:r>
            <a:r>
              <a:rPr b="1" i="1" lang="lt-LT"/>
              <a:t>O</a:t>
            </a:r>
            <a:r>
              <a:rPr b="1" baseline="30000" i="1" lang="lt-LT"/>
              <a:t>+</a:t>
            </a:r>
            <a:r>
              <a:rPr b="1" i="1" lang="lt-LT"/>
              <a:t>(aq) + Cl</a:t>
            </a:r>
            <a:r>
              <a:rPr b="1" baseline="30000" i="1" lang="lt-LT"/>
              <a:t>-</a:t>
            </a:r>
            <a:r>
              <a:rPr b="1" i="1" lang="lt-LT"/>
              <a:t>(aq)</a:t>
            </a:r>
            <a:endParaRPr/>
          </a:p>
          <a:p>
            <a:pPr indent="-228600" lvl="0" marL="228600" rtl="0" algn="ctr">
              <a:lnSpc>
                <a:spcPct val="90000"/>
              </a:lnSpc>
              <a:spcBef>
                <a:spcPts val="1000"/>
              </a:spcBef>
              <a:spcAft>
                <a:spcPts val="0"/>
              </a:spcAft>
              <a:buClr>
                <a:schemeClr val="dk1"/>
              </a:buClr>
              <a:buSzPts val="2800"/>
              <a:buFont typeface="Noto Sans Symbols"/>
              <a:buNone/>
            </a:pPr>
            <a:r>
              <a:t/>
            </a:r>
            <a:endParaRPr b="1"/>
          </a:p>
          <a:p>
            <a:pPr indent="-228600" lvl="0" marL="228600" rtl="0" algn="ctr">
              <a:lnSpc>
                <a:spcPct val="90000"/>
              </a:lnSpc>
              <a:spcBef>
                <a:spcPts val="1000"/>
              </a:spcBef>
              <a:spcAft>
                <a:spcPts val="0"/>
              </a:spcAft>
              <a:buClr>
                <a:schemeClr val="dk1"/>
              </a:buClr>
              <a:buSzPts val="2800"/>
              <a:buFont typeface="Noto Sans Symbols"/>
              <a:buNone/>
            </a:pPr>
            <a:r>
              <a:rPr b="1" lang="lt-LT"/>
              <a:t>H</a:t>
            </a:r>
            <a:r>
              <a:rPr b="1" baseline="-25000" lang="lt-LT"/>
              <a:t>2</a:t>
            </a:r>
            <a:r>
              <a:rPr b="1" lang="lt-LT"/>
              <a:t>(d) + S(k)🡪 H</a:t>
            </a:r>
            <a:r>
              <a:rPr b="1" baseline="-25000" lang="lt-LT"/>
              <a:t>2</a:t>
            </a:r>
            <a:r>
              <a:rPr b="1" lang="lt-LT"/>
              <a:t>S(d)</a:t>
            </a:r>
            <a:endParaRPr/>
          </a:p>
          <a:p>
            <a:pPr indent="-228600" lvl="0" marL="228600" rtl="0" algn="ctr">
              <a:lnSpc>
                <a:spcPct val="90000"/>
              </a:lnSpc>
              <a:spcBef>
                <a:spcPts val="1000"/>
              </a:spcBef>
              <a:spcAft>
                <a:spcPts val="0"/>
              </a:spcAft>
              <a:buClr>
                <a:schemeClr val="dk1"/>
              </a:buClr>
              <a:buSzPts val="2800"/>
              <a:buFont typeface="Noto Sans Symbols"/>
              <a:buNone/>
            </a:pPr>
            <a:r>
              <a:t/>
            </a:r>
            <a:endParaRPr b="1"/>
          </a:p>
          <a:p>
            <a:pPr indent="-228600" lvl="0" marL="228600" rtl="0" algn="ctr">
              <a:lnSpc>
                <a:spcPct val="90000"/>
              </a:lnSpc>
              <a:spcBef>
                <a:spcPts val="1000"/>
              </a:spcBef>
              <a:spcAft>
                <a:spcPts val="0"/>
              </a:spcAft>
              <a:buClr>
                <a:schemeClr val="dk1"/>
              </a:buClr>
              <a:buSzPts val="2800"/>
              <a:buFont typeface="Noto Sans Symbols"/>
              <a:buNone/>
            </a:pPr>
            <a:r>
              <a:rPr b="1" i="1" lang="lt-LT"/>
              <a:t>H</a:t>
            </a:r>
            <a:r>
              <a:rPr b="1" baseline="-25000" i="1" lang="lt-LT"/>
              <a:t>2</a:t>
            </a:r>
            <a:r>
              <a:rPr b="1" i="1" lang="lt-LT"/>
              <a:t>S(d) + H</a:t>
            </a:r>
            <a:r>
              <a:rPr b="1" baseline="-25000" i="1" lang="lt-LT"/>
              <a:t>2</a:t>
            </a:r>
            <a:r>
              <a:rPr b="1" i="1" lang="lt-LT"/>
              <a:t>O(s)        H</a:t>
            </a:r>
            <a:r>
              <a:rPr b="1" baseline="-25000" i="1" lang="lt-LT"/>
              <a:t>3</a:t>
            </a:r>
            <a:r>
              <a:rPr b="1" i="1" lang="lt-LT"/>
              <a:t>O</a:t>
            </a:r>
            <a:r>
              <a:rPr b="1" baseline="30000" i="1" lang="lt-LT"/>
              <a:t>+</a:t>
            </a:r>
            <a:r>
              <a:rPr b="1" i="1" lang="lt-LT"/>
              <a:t>(aq) + HS</a:t>
            </a:r>
            <a:r>
              <a:rPr b="1" baseline="30000" i="1" lang="lt-LT"/>
              <a:t>-</a:t>
            </a:r>
            <a:r>
              <a:rPr b="1" i="1" lang="lt-LT"/>
              <a:t>(aq)</a:t>
            </a:r>
            <a:endParaRPr b="1" i="1"/>
          </a:p>
          <a:p>
            <a:pPr indent="-228600" lvl="0" marL="228600" rtl="0" algn="ctr">
              <a:lnSpc>
                <a:spcPct val="90000"/>
              </a:lnSpc>
              <a:spcBef>
                <a:spcPts val="1000"/>
              </a:spcBef>
              <a:spcAft>
                <a:spcPts val="0"/>
              </a:spcAft>
              <a:buClr>
                <a:schemeClr val="dk1"/>
              </a:buClr>
              <a:buSzPts val="2800"/>
              <a:buNone/>
            </a:pPr>
            <a:r>
              <a:rPr b="1" i="1" lang="lt-LT"/>
              <a:t>HS</a:t>
            </a:r>
            <a:r>
              <a:rPr b="1" baseline="30000" i="1" lang="lt-LT"/>
              <a:t>-</a:t>
            </a:r>
            <a:r>
              <a:rPr b="1" i="1" lang="lt-LT"/>
              <a:t>(aq) + H</a:t>
            </a:r>
            <a:r>
              <a:rPr b="1" baseline="-25000" i="1" lang="lt-LT"/>
              <a:t>2</a:t>
            </a:r>
            <a:r>
              <a:rPr b="1" i="1" lang="lt-LT"/>
              <a:t>O(s)         H</a:t>
            </a:r>
            <a:r>
              <a:rPr b="1" baseline="-25000" i="1" lang="lt-LT"/>
              <a:t>3</a:t>
            </a:r>
            <a:r>
              <a:rPr b="1" i="1" lang="lt-LT"/>
              <a:t>O</a:t>
            </a:r>
            <a:r>
              <a:rPr b="1" baseline="30000" i="1" lang="lt-LT"/>
              <a:t>+</a:t>
            </a:r>
            <a:r>
              <a:rPr b="1" i="1" lang="lt-LT"/>
              <a:t>(aq) + S</a:t>
            </a:r>
            <a:r>
              <a:rPr b="1" baseline="30000" i="1" lang="lt-LT"/>
              <a:t>2-</a:t>
            </a:r>
            <a:r>
              <a:rPr b="1" i="1" lang="lt-LT"/>
              <a:t>(aq)</a:t>
            </a:r>
            <a:endParaRPr b="1" i="1"/>
          </a:p>
          <a:p>
            <a:pPr indent="-228600" lvl="0" marL="228600" rtl="0" algn="ctr">
              <a:lnSpc>
                <a:spcPct val="90000"/>
              </a:lnSpc>
              <a:spcBef>
                <a:spcPts val="1000"/>
              </a:spcBef>
              <a:spcAft>
                <a:spcPts val="0"/>
              </a:spcAft>
              <a:buClr>
                <a:schemeClr val="dk1"/>
              </a:buClr>
              <a:buSzPts val="2800"/>
              <a:buFont typeface="Noto Sans Symbols"/>
              <a:buNone/>
            </a:pPr>
            <a:r>
              <a:t/>
            </a:r>
            <a:endParaRPr b="1"/>
          </a:p>
          <a:p>
            <a:pPr indent="0" lvl="0" marL="0" rtl="0" algn="l">
              <a:lnSpc>
                <a:spcPct val="90000"/>
              </a:lnSpc>
              <a:spcBef>
                <a:spcPts val="1000"/>
              </a:spcBef>
              <a:spcAft>
                <a:spcPts val="0"/>
              </a:spcAft>
              <a:buClr>
                <a:schemeClr val="dk1"/>
              </a:buClr>
              <a:buSzPts val="2800"/>
              <a:buNone/>
            </a:pPr>
            <a:r>
              <a:t/>
            </a:r>
            <a:endParaRPr/>
          </a:p>
        </p:txBody>
      </p:sp>
      <p:pic>
        <p:nvPicPr>
          <p:cNvPr id="268" name="Google Shape;268;p29"/>
          <p:cNvPicPr preferRelativeResize="0"/>
          <p:nvPr/>
        </p:nvPicPr>
        <p:blipFill rotWithShape="1">
          <a:blip r:embed="rId3">
            <a:alphaModFix/>
          </a:blip>
          <a:srcRect b="0" l="0" r="0" t="0"/>
          <a:stretch/>
        </p:blipFill>
        <p:spPr>
          <a:xfrm rot="10800000">
            <a:off x="5556679" y="5420430"/>
            <a:ext cx="585077" cy="476638"/>
          </a:xfrm>
          <a:prstGeom prst="rect">
            <a:avLst/>
          </a:prstGeom>
          <a:noFill/>
          <a:ln>
            <a:noFill/>
          </a:ln>
        </p:spPr>
      </p:pic>
      <p:pic>
        <p:nvPicPr>
          <p:cNvPr id="269" name="Google Shape;269;p29"/>
          <p:cNvPicPr preferRelativeResize="0"/>
          <p:nvPr/>
        </p:nvPicPr>
        <p:blipFill rotWithShape="1">
          <a:blip r:embed="rId3">
            <a:alphaModFix/>
          </a:blip>
          <a:srcRect b="0" l="0" r="0" t="0"/>
          <a:stretch/>
        </p:blipFill>
        <p:spPr>
          <a:xfrm rot="10800000">
            <a:off x="5671420" y="5904391"/>
            <a:ext cx="585077" cy="476638"/>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b="1" lang="lt-LT">
                <a:latin typeface="Calibri"/>
                <a:ea typeface="Calibri"/>
                <a:cs typeface="Calibri"/>
                <a:sym typeface="Calibri"/>
              </a:rPr>
              <a:t>Pamokos sąsaja su programa</a:t>
            </a:r>
            <a:endParaRPr>
              <a:latin typeface="Calibri"/>
              <a:ea typeface="Calibri"/>
              <a:cs typeface="Calibri"/>
              <a:sym typeface="Calibri"/>
            </a:endParaRPr>
          </a:p>
        </p:txBody>
      </p:sp>
      <p:sp>
        <p:nvSpPr>
          <p:cNvPr id="98" name="Google Shape;98;p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fontScale="70000" lnSpcReduction="20000"/>
          </a:bodyPr>
          <a:lstStyle/>
          <a:p>
            <a:pPr indent="0" lvl="0" marL="0" rtl="0" algn="l">
              <a:lnSpc>
                <a:spcPct val="90000"/>
              </a:lnSpc>
              <a:spcBef>
                <a:spcPts val="0"/>
              </a:spcBef>
              <a:spcAft>
                <a:spcPts val="0"/>
              </a:spcAft>
              <a:buClr>
                <a:schemeClr val="dk1"/>
              </a:buClr>
              <a:buSzPct val="100000"/>
              <a:buNone/>
            </a:pPr>
            <a:r>
              <a:rPr b="1" lang="lt-LT" sz="2600"/>
              <a:t>Gamtos objektų ir reiškinių pažinimas (D) </a:t>
            </a:r>
            <a:endParaRPr b="1" sz="2600"/>
          </a:p>
          <a:p>
            <a:pPr indent="0" lvl="0" marL="0" rtl="0" algn="l">
              <a:lnSpc>
                <a:spcPct val="90000"/>
              </a:lnSpc>
              <a:spcBef>
                <a:spcPts val="1000"/>
              </a:spcBef>
              <a:spcAft>
                <a:spcPts val="0"/>
              </a:spcAft>
              <a:buClr>
                <a:schemeClr val="dk1"/>
              </a:buClr>
              <a:buSzPct val="100000"/>
              <a:buNone/>
            </a:pPr>
            <a:r>
              <a:rPr lang="lt-LT" sz="2600"/>
              <a:t>D1. Nagrinėja chemijos mokslo objektus, procesus ir reiškinius, juos apibūdina (D1)</a:t>
            </a:r>
            <a:endParaRPr/>
          </a:p>
          <a:p>
            <a:pPr indent="0" lvl="0" marL="0" rtl="0" algn="l">
              <a:lnSpc>
                <a:spcPct val="90000"/>
              </a:lnSpc>
              <a:spcBef>
                <a:spcPts val="1000"/>
              </a:spcBef>
              <a:spcAft>
                <a:spcPts val="0"/>
              </a:spcAft>
              <a:buClr>
                <a:schemeClr val="dk1"/>
              </a:buClr>
              <a:buSzPct val="100000"/>
              <a:buNone/>
            </a:pPr>
            <a:r>
              <a:rPr lang="lt-LT" sz="2600"/>
              <a:t>D2. Tikslingai taiko turimas chemijos žinias įvairiose situacijose, aiškindamiesi procesus ir reiškinius, sieja skirtingų mokslų žinias į visumą (D2) </a:t>
            </a:r>
            <a:endParaRPr sz="2600"/>
          </a:p>
          <a:p>
            <a:pPr indent="0" lvl="0" marL="0" rtl="0" algn="l">
              <a:lnSpc>
                <a:spcPct val="90000"/>
              </a:lnSpc>
              <a:spcBef>
                <a:spcPts val="1000"/>
              </a:spcBef>
              <a:spcAft>
                <a:spcPts val="0"/>
              </a:spcAft>
              <a:buClr>
                <a:schemeClr val="dk1"/>
              </a:buClr>
              <a:buSzPct val="100000"/>
              <a:buNone/>
            </a:pPr>
            <a:r>
              <a:rPr lang="lt-LT" sz="2600"/>
              <a:t>D3. Aiškina įvairių medžiagų savybes ir jų kitimo dėsningumus, atpažįsta priežasties ir pasekmės ryšius, taiko gamtos mokslų dėsnius.</a:t>
            </a:r>
            <a:endParaRPr/>
          </a:p>
          <a:p>
            <a:pPr indent="0" lvl="0" marL="0" rtl="0" algn="l">
              <a:lnSpc>
                <a:spcPct val="90000"/>
              </a:lnSpc>
              <a:spcBef>
                <a:spcPts val="1000"/>
              </a:spcBef>
              <a:spcAft>
                <a:spcPts val="0"/>
              </a:spcAft>
              <a:buClr>
                <a:schemeClr val="dk1"/>
              </a:buClr>
              <a:buSzPct val="100000"/>
              <a:buNone/>
            </a:pPr>
            <a:r>
              <a:rPr lang="lt-LT" sz="2600"/>
              <a:t> D4. Klasifikuoja, lygina tiriamas medžiagas, objektus, procesus, reiškinius, atsižvelgia į jų savybes ir požymius. </a:t>
            </a:r>
            <a:endParaRPr/>
          </a:p>
          <a:p>
            <a:pPr indent="0" lvl="0" marL="0" rtl="0" algn="l">
              <a:lnSpc>
                <a:spcPct val="90000"/>
              </a:lnSpc>
              <a:spcBef>
                <a:spcPts val="1000"/>
              </a:spcBef>
              <a:spcAft>
                <a:spcPts val="0"/>
              </a:spcAft>
              <a:buClr>
                <a:schemeClr val="dk1"/>
              </a:buClr>
              <a:buSzPct val="100000"/>
              <a:buNone/>
            </a:pPr>
            <a:r>
              <a:rPr lang="lt-LT" sz="2600"/>
              <a:t>D5. Modeliuoja įvairias chemines medžiagas, objektus, procesus ir reiškinius, nurodo bendrus dėsningumus.</a:t>
            </a:r>
            <a:endParaRPr b="1" sz="2600"/>
          </a:p>
          <a:p>
            <a:pPr indent="0" lvl="0" marL="0" rtl="0" algn="l">
              <a:lnSpc>
                <a:spcPct val="90000"/>
              </a:lnSpc>
              <a:spcBef>
                <a:spcPts val="1000"/>
              </a:spcBef>
              <a:spcAft>
                <a:spcPts val="0"/>
              </a:spcAft>
              <a:buClr>
                <a:schemeClr val="dk1"/>
              </a:buClr>
              <a:buSzPct val="100000"/>
              <a:buNone/>
            </a:pPr>
            <a:r>
              <a:rPr b="1" lang="lt-LT" sz="2600"/>
              <a:t>Problemų sprendimas ir refleksija (E)</a:t>
            </a:r>
            <a:endParaRPr b="1" sz="2600"/>
          </a:p>
          <a:p>
            <a:pPr indent="0" lvl="0" marL="0" rtl="0" algn="l">
              <a:lnSpc>
                <a:spcPct val="90000"/>
              </a:lnSpc>
              <a:spcBef>
                <a:spcPts val="1000"/>
              </a:spcBef>
              <a:spcAft>
                <a:spcPts val="0"/>
              </a:spcAft>
              <a:buClr>
                <a:schemeClr val="dk1"/>
              </a:buClr>
              <a:buSzPct val="100000"/>
              <a:buNone/>
            </a:pPr>
            <a:r>
              <a:rPr lang="lt-LT" sz="2600"/>
              <a:t>E2. Tikslingai ir kūrybiškai taiko turimas chemijos ir kitų gamtos mokslų žinias, įgytus gebėjimus; gautus tyrimų rezultatus pritaiko naujose situacijose.</a:t>
            </a:r>
            <a:endParaRPr b="1" sz="2600"/>
          </a:p>
          <a:p>
            <a:pPr indent="0" lvl="0" marL="0" rtl="0" algn="l">
              <a:lnSpc>
                <a:spcPct val="90000"/>
              </a:lnSpc>
              <a:spcBef>
                <a:spcPts val="1000"/>
              </a:spcBef>
              <a:spcAft>
                <a:spcPts val="0"/>
              </a:spcAft>
              <a:buClr>
                <a:schemeClr val="dk1"/>
              </a:buClr>
              <a:buSzPct val="100000"/>
              <a:buNone/>
            </a:pPr>
            <a:r>
              <a:rPr lang="lt-LT" sz="2600"/>
              <a:t>E3. Kritiškai vertina gautus rezultatus, atsižvelgia į realų kontekstą. </a:t>
            </a:r>
            <a:endParaRPr/>
          </a:p>
          <a:p>
            <a:pPr indent="0" lvl="0" marL="0" rtl="0" algn="l">
              <a:lnSpc>
                <a:spcPct val="90000"/>
              </a:lnSpc>
              <a:spcBef>
                <a:spcPts val="1000"/>
              </a:spcBef>
              <a:spcAft>
                <a:spcPts val="0"/>
              </a:spcAft>
              <a:buClr>
                <a:schemeClr val="dk1"/>
              </a:buClr>
              <a:buSzPct val="100000"/>
              <a:buNone/>
            </a:pPr>
            <a:r>
              <a:rPr lang="lt-LT" sz="2600"/>
              <a:t>E4. Reflektuoja asmeninę pažangą mokantis chemijos, įvardija asmenines stiprybes ir tobulintinas sritis, jas apmąsto, kelia tolesnius mokymo(si) tikslus. </a:t>
            </a:r>
            <a:r>
              <a:rPr b="1" lang="lt-LT" sz="2600"/>
              <a:t> </a:t>
            </a:r>
            <a:endParaRPr b="1" sz="2600"/>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3" name="Shape 273"/>
        <p:cNvGrpSpPr/>
        <p:nvPr/>
      </p:nvGrpSpPr>
      <p:grpSpPr>
        <a:xfrm>
          <a:off x="0" y="0"/>
          <a:ext cx="0" cy="0"/>
          <a:chOff x="0" y="0"/>
          <a:chExt cx="0" cy="0"/>
        </a:xfrm>
      </p:grpSpPr>
      <p:sp>
        <p:nvSpPr>
          <p:cNvPr id="274" name="Google Shape;274;p30"/>
          <p:cNvSpPr txBox="1"/>
          <p:nvPr>
            <p:ph type="ctrTitle"/>
          </p:nvPr>
        </p:nvSpPr>
        <p:spPr>
          <a:xfrm>
            <a:off x="344031" y="171749"/>
            <a:ext cx="11226297" cy="5097368"/>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chemeClr val="dk1"/>
              </a:buClr>
              <a:buSzPts val="6000"/>
              <a:buFont typeface="Calibri"/>
              <a:buNone/>
            </a:pPr>
            <a:r>
              <a:rPr b="1" lang="lt-LT"/>
              <a:t>TEMA: RŪGŠTYS</a:t>
            </a:r>
            <a:br>
              <a:rPr b="1" lang="lt-LT"/>
            </a:br>
            <a:r>
              <a:rPr lang="lt-LT"/>
              <a:t>Penkta veikla – rūgščių panaudojimas.</a:t>
            </a:r>
            <a:br>
              <a:rPr lang="lt-LT"/>
            </a:br>
            <a:endParaRPr b="1">
              <a:highlight>
                <a:srgbClr val="FFFF00"/>
              </a:highlight>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8" name="Shape 278"/>
        <p:cNvGrpSpPr/>
        <p:nvPr/>
      </p:nvGrpSpPr>
      <p:grpSpPr>
        <a:xfrm>
          <a:off x="0" y="0"/>
          <a:ext cx="0" cy="0"/>
          <a:chOff x="0" y="0"/>
          <a:chExt cx="0" cy="0"/>
        </a:xfrm>
      </p:grpSpPr>
      <p:sp>
        <p:nvSpPr>
          <p:cNvPr id="279" name="Google Shape;279;p31"/>
          <p:cNvSpPr txBox="1"/>
          <p:nvPr>
            <p:ph type="title"/>
          </p:nvPr>
        </p:nvSpPr>
        <p:spPr>
          <a:xfrm>
            <a:off x="838200" y="365125"/>
            <a:ext cx="10515600" cy="712237"/>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b="1" lang="lt-LT"/>
              <a:t>Rūgščių panaudojimas</a:t>
            </a:r>
            <a:endParaRPr/>
          </a:p>
        </p:txBody>
      </p:sp>
      <p:sp>
        <p:nvSpPr>
          <p:cNvPr id="280" name="Google Shape;280;p31"/>
          <p:cNvSpPr txBox="1"/>
          <p:nvPr>
            <p:ph idx="1" type="body"/>
          </p:nvPr>
        </p:nvSpPr>
        <p:spPr>
          <a:xfrm>
            <a:off x="0" y="1798654"/>
            <a:ext cx="6019800" cy="5059345"/>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2800"/>
              <a:buNone/>
            </a:pPr>
            <a:r>
              <a:rPr b="1" lang="lt-LT"/>
              <a:t>Acto rūgštis (CH₃COOH)</a:t>
            </a:r>
            <a:endParaRPr/>
          </a:p>
          <a:p>
            <a:pPr indent="-228600" lvl="0" marL="228600" rtl="0" algn="l">
              <a:lnSpc>
                <a:spcPct val="90000"/>
              </a:lnSpc>
              <a:spcBef>
                <a:spcPts val="1000"/>
              </a:spcBef>
              <a:spcAft>
                <a:spcPts val="0"/>
              </a:spcAft>
              <a:buClr>
                <a:schemeClr val="dk1"/>
              </a:buClr>
              <a:buSzPts val="2800"/>
              <a:buFont typeface="Arial"/>
              <a:buChar char="•"/>
            </a:pPr>
            <a:r>
              <a:rPr b="1" lang="lt-LT"/>
              <a:t>Konservantas</a:t>
            </a:r>
            <a:r>
              <a:rPr lang="lt-LT"/>
              <a:t>: Naudojamas marinuojant daržoves ir kitus maisto produktus.</a:t>
            </a:r>
            <a:endParaRPr/>
          </a:p>
          <a:p>
            <a:pPr indent="-228600" lvl="0" marL="228600" rtl="0" algn="l">
              <a:lnSpc>
                <a:spcPct val="90000"/>
              </a:lnSpc>
              <a:spcBef>
                <a:spcPts val="1000"/>
              </a:spcBef>
              <a:spcAft>
                <a:spcPts val="0"/>
              </a:spcAft>
              <a:buClr>
                <a:schemeClr val="dk1"/>
              </a:buClr>
              <a:buSzPts val="2800"/>
              <a:buFont typeface="Arial"/>
              <a:buChar char="•"/>
            </a:pPr>
            <a:r>
              <a:rPr b="1" lang="lt-LT"/>
              <a:t>Skonio suteikimas</a:t>
            </a:r>
            <a:r>
              <a:rPr lang="lt-LT"/>
              <a:t>: Suteikia rūgštumo padažams ir užpilams.</a:t>
            </a:r>
            <a:endParaRPr/>
          </a:p>
          <a:p>
            <a:pPr indent="-228600" lvl="0" marL="228600" rtl="0" algn="l">
              <a:lnSpc>
                <a:spcPct val="90000"/>
              </a:lnSpc>
              <a:spcBef>
                <a:spcPts val="1000"/>
              </a:spcBef>
              <a:spcAft>
                <a:spcPts val="0"/>
              </a:spcAft>
              <a:buClr>
                <a:schemeClr val="dk1"/>
              </a:buClr>
              <a:buSzPts val="2800"/>
              <a:buFont typeface="Arial"/>
              <a:buChar char="•"/>
            </a:pPr>
            <a:r>
              <a:rPr b="1" lang="lt-LT"/>
              <a:t>pH reguliavimas</a:t>
            </a:r>
            <a:r>
              <a:rPr lang="lt-LT"/>
              <a:t>: Naudojamas kaip rūgštingumą reguliuojanti medžiaga.</a:t>
            </a:r>
            <a:endParaRPr/>
          </a:p>
          <a:p>
            <a:pPr indent="0" lvl="0" marL="0" rtl="0" algn="l">
              <a:lnSpc>
                <a:spcPct val="90000"/>
              </a:lnSpc>
              <a:spcBef>
                <a:spcPts val="1000"/>
              </a:spcBef>
              <a:spcAft>
                <a:spcPts val="0"/>
              </a:spcAft>
              <a:buClr>
                <a:schemeClr val="dk1"/>
              </a:buClr>
              <a:buSzPts val="2800"/>
              <a:buNone/>
            </a:pPr>
            <a:r>
              <a:t/>
            </a:r>
            <a:endParaRPr/>
          </a:p>
        </p:txBody>
      </p:sp>
      <p:sp>
        <p:nvSpPr>
          <p:cNvPr id="281" name="Google Shape;281;p31"/>
          <p:cNvSpPr txBox="1"/>
          <p:nvPr>
            <p:ph idx="2" type="body"/>
          </p:nvPr>
        </p:nvSpPr>
        <p:spPr>
          <a:xfrm>
            <a:off x="6172200" y="1798654"/>
            <a:ext cx="6019800" cy="5059346"/>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2800"/>
              <a:buNone/>
            </a:pPr>
            <a:r>
              <a:rPr b="1" lang="lt-LT"/>
              <a:t>Fosforo rūgštis (H₃PO₄)</a:t>
            </a:r>
            <a:r>
              <a:rPr lang="lt-LT"/>
              <a:t>:</a:t>
            </a:r>
            <a:endParaRPr/>
          </a:p>
          <a:p>
            <a:pPr indent="-228600" lvl="0" marL="228600" rtl="0" algn="l">
              <a:lnSpc>
                <a:spcPct val="90000"/>
              </a:lnSpc>
              <a:spcBef>
                <a:spcPts val="1000"/>
              </a:spcBef>
              <a:spcAft>
                <a:spcPts val="0"/>
              </a:spcAft>
              <a:buClr>
                <a:schemeClr val="dk1"/>
              </a:buClr>
              <a:buSzPts val="2800"/>
              <a:buFont typeface="Arial"/>
              <a:buChar char="•"/>
            </a:pPr>
            <a:r>
              <a:rPr b="1" lang="lt-LT"/>
              <a:t>Gėrimai</a:t>
            </a:r>
            <a:r>
              <a:rPr lang="lt-LT"/>
              <a:t>: Naudojama gazuotų gėrimų (pvz., kolos) sudėtyje.</a:t>
            </a:r>
            <a:endParaRPr/>
          </a:p>
          <a:p>
            <a:pPr indent="-228600" lvl="0" marL="228600" rtl="0" algn="l">
              <a:lnSpc>
                <a:spcPct val="90000"/>
              </a:lnSpc>
              <a:spcBef>
                <a:spcPts val="1000"/>
              </a:spcBef>
              <a:spcAft>
                <a:spcPts val="0"/>
              </a:spcAft>
              <a:buClr>
                <a:schemeClr val="dk1"/>
              </a:buClr>
              <a:buSzPts val="2800"/>
              <a:buFont typeface="Arial"/>
              <a:buChar char="•"/>
            </a:pPr>
            <a:r>
              <a:rPr b="1" lang="lt-LT"/>
              <a:t>pH reguliavimas</a:t>
            </a:r>
            <a:r>
              <a:rPr lang="lt-LT"/>
              <a:t>: Padeda reguliuoti rūgštingumą įvairiuose maisto produktuose.</a:t>
            </a:r>
            <a:endParaRPr/>
          </a:p>
          <a:p>
            <a:pPr indent="-228600" lvl="0" marL="228600" rtl="0" algn="l">
              <a:lnSpc>
                <a:spcPct val="90000"/>
              </a:lnSpc>
              <a:spcBef>
                <a:spcPts val="1000"/>
              </a:spcBef>
              <a:spcAft>
                <a:spcPts val="0"/>
              </a:spcAft>
              <a:buClr>
                <a:schemeClr val="dk1"/>
              </a:buClr>
              <a:buSzPts val="2800"/>
              <a:buFont typeface="Arial"/>
              <a:buChar char="•"/>
            </a:pPr>
            <a:r>
              <a:rPr b="1" lang="lt-LT"/>
              <a:t>Emulsikliai</a:t>
            </a:r>
            <a:r>
              <a:rPr lang="lt-LT"/>
              <a:t>: Naudojama gaminant sūrius ir kitus pieno produktus.</a:t>
            </a:r>
            <a:endParaRPr/>
          </a:p>
          <a:p>
            <a:pPr indent="0" lvl="0" marL="0" rtl="0" algn="l">
              <a:lnSpc>
                <a:spcPct val="90000"/>
              </a:lnSpc>
              <a:spcBef>
                <a:spcPts val="1000"/>
              </a:spcBef>
              <a:spcAft>
                <a:spcPts val="0"/>
              </a:spcAft>
              <a:buClr>
                <a:schemeClr val="dk1"/>
              </a:buClr>
              <a:buSzPts val="2800"/>
              <a:buNone/>
            </a:pPr>
            <a:r>
              <a:t/>
            </a:r>
            <a:endParaRPr b="1"/>
          </a:p>
          <a:p>
            <a:pPr indent="0" lvl="0" marL="0" rtl="0" algn="l">
              <a:lnSpc>
                <a:spcPct val="90000"/>
              </a:lnSpc>
              <a:spcBef>
                <a:spcPts val="1000"/>
              </a:spcBef>
              <a:spcAft>
                <a:spcPts val="0"/>
              </a:spcAft>
              <a:buClr>
                <a:schemeClr val="dk1"/>
              </a:buClr>
              <a:buSzPts val="2800"/>
              <a:buNone/>
            </a:pPr>
            <a:r>
              <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5" name="Shape 285"/>
        <p:cNvGrpSpPr/>
        <p:nvPr/>
      </p:nvGrpSpPr>
      <p:grpSpPr>
        <a:xfrm>
          <a:off x="0" y="0"/>
          <a:ext cx="0" cy="0"/>
          <a:chOff x="0" y="0"/>
          <a:chExt cx="0" cy="0"/>
        </a:xfrm>
      </p:grpSpPr>
      <p:sp>
        <p:nvSpPr>
          <p:cNvPr id="286" name="Google Shape;286;p32"/>
          <p:cNvSpPr txBox="1"/>
          <p:nvPr>
            <p:ph type="title"/>
          </p:nvPr>
        </p:nvSpPr>
        <p:spPr>
          <a:xfrm>
            <a:off x="838200" y="365125"/>
            <a:ext cx="10515600" cy="712237"/>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b="1" lang="lt-LT"/>
              <a:t>Rūgščių panaudojimas trąšų gamybai</a:t>
            </a:r>
            <a:endParaRPr/>
          </a:p>
        </p:txBody>
      </p:sp>
      <p:sp>
        <p:nvSpPr>
          <p:cNvPr id="287" name="Google Shape;287;p32"/>
          <p:cNvSpPr txBox="1"/>
          <p:nvPr>
            <p:ph idx="1" type="body"/>
          </p:nvPr>
        </p:nvSpPr>
        <p:spPr>
          <a:xfrm>
            <a:off x="0" y="1165610"/>
            <a:ext cx="6019800" cy="5692390"/>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2800"/>
              <a:buNone/>
            </a:pPr>
            <a:r>
              <a:rPr b="1" lang="lt-LT"/>
              <a:t>Sieros rūgštis (H₂SO₄)</a:t>
            </a:r>
            <a:r>
              <a:rPr lang="lt-LT"/>
              <a:t>:</a:t>
            </a:r>
            <a:endParaRPr/>
          </a:p>
          <a:p>
            <a:pPr indent="-228600" lvl="0" marL="228600" rtl="0" algn="l">
              <a:lnSpc>
                <a:spcPct val="90000"/>
              </a:lnSpc>
              <a:spcBef>
                <a:spcPts val="1000"/>
              </a:spcBef>
              <a:spcAft>
                <a:spcPts val="0"/>
              </a:spcAft>
              <a:buClr>
                <a:schemeClr val="dk1"/>
              </a:buClr>
              <a:buSzPts val="2800"/>
              <a:buFont typeface="Arial"/>
              <a:buChar char="•"/>
            </a:pPr>
            <a:r>
              <a:rPr b="1" lang="lt-LT"/>
              <a:t>Fosfatų trąšos</a:t>
            </a:r>
            <a:r>
              <a:rPr lang="lt-LT"/>
              <a:t>: Naudojama apdoroti fosfatines uolienas, kad būtų gaminamos superfosfato trąšos.</a:t>
            </a:r>
            <a:endParaRPr/>
          </a:p>
          <a:p>
            <a:pPr indent="-228600" lvl="0" marL="228600" rtl="0" algn="l">
              <a:lnSpc>
                <a:spcPct val="90000"/>
              </a:lnSpc>
              <a:spcBef>
                <a:spcPts val="1000"/>
              </a:spcBef>
              <a:spcAft>
                <a:spcPts val="0"/>
              </a:spcAft>
              <a:buClr>
                <a:schemeClr val="dk1"/>
              </a:buClr>
              <a:buSzPts val="2800"/>
              <a:buFont typeface="Arial"/>
              <a:buChar char="•"/>
            </a:pPr>
            <a:r>
              <a:rPr b="1" lang="lt-LT"/>
              <a:t>Amonio sulfatas</a:t>
            </a:r>
            <a:r>
              <a:rPr lang="lt-LT"/>
              <a:t>: Gaminamas kaip šalutinis produktas sieros rūgšties reakcijoje su amoniaku.</a:t>
            </a:r>
            <a:endParaRPr/>
          </a:p>
          <a:p>
            <a:pPr indent="0" lvl="0" marL="0" rtl="0" algn="ctr">
              <a:lnSpc>
                <a:spcPct val="90000"/>
              </a:lnSpc>
              <a:spcBef>
                <a:spcPts val="1000"/>
              </a:spcBef>
              <a:spcAft>
                <a:spcPts val="0"/>
              </a:spcAft>
              <a:buClr>
                <a:schemeClr val="dk1"/>
              </a:buClr>
              <a:buSzPts val="2800"/>
              <a:buNone/>
            </a:pPr>
            <a:r>
              <a:rPr b="1" lang="lt-LT"/>
              <a:t>Fosforo rūgštis (H₃PO₄)</a:t>
            </a:r>
            <a:r>
              <a:rPr lang="lt-LT"/>
              <a:t>:</a:t>
            </a:r>
            <a:endParaRPr/>
          </a:p>
          <a:p>
            <a:pPr indent="-228600" lvl="0" marL="228600" rtl="0" algn="l">
              <a:lnSpc>
                <a:spcPct val="90000"/>
              </a:lnSpc>
              <a:spcBef>
                <a:spcPts val="1000"/>
              </a:spcBef>
              <a:spcAft>
                <a:spcPts val="0"/>
              </a:spcAft>
              <a:buClr>
                <a:schemeClr val="dk1"/>
              </a:buClr>
              <a:buSzPts val="2800"/>
              <a:buFont typeface="Arial"/>
              <a:buChar char="•"/>
            </a:pPr>
            <a:r>
              <a:rPr b="1" lang="lt-LT"/>
              <a:t>Fosfatinių trąšų gamyba</a:t>
            </a:r>
            <a:r>
              <a:rPr lang="lt-LT"/>
              <a:t>: Naudojama tirpiems fosfato junginiams gaminti, tokiems kaip diamonio fosfatas (DAP) ir monoamonio fosfatas (MAP).</a:t>
            </a:r>
            <a:endParaRPr/>
          </a:p>
          <a:p>
            <a:pPr indent="-50800" lvl="0" marL="228600" rtl="0" algn="l">
              <a:lnSpc>
                <a:spcPct val="90000"/>
              </a:lnSpc>
              <a:spcBef>
                <a:spcPts val="1000"/>
              </a:spcBef>
              <a:spcAft>
                <a:spcPts val="0"/>
              </a:spcAft>
              <a:buClr>
                <a:schemeClr val="dk1"/>
              </a:buClr>
              <a:buSzPts val="2800"/>
              <a:buFont typeface="Arial"/>
              <a:buNone/>
            </a:pPr>
            <a:r>
              <a:t/>
            </a:r>
            <a:endParaRPr/>
          </a:p>
          <a:p>
            <a:pPr indent="0" lvl="0" marL="0" rtl="0" algn="l">
              <a:lnSpc>
                <a:spcPct val="90000"/>
              </a:lnSpc>
              <a:spcBef>
                <a:spcPts val="1000"/>
              </a:spcBef>
              <a:spcAft>
                <a:spcPts val="0"/>
              </a:spcAft>
              <a:buClr>
                <a:schemeClr val="dk1"/>
              </a:buClr>
              <a:buSzPts val="2800"/>
              <a:buNone/>
            </a:pPr>
            <a:r>
              <a:t/>
            </a:r>
            <a:endParaRPr/>
          </a:p>
        </p:txBody>
      </p:sp>
      <p:sp>
        <p:nvSpPr>
          <p:cNvPr id="288" name="Google Shape;288;p32"/>
          <p:cNvSpPr txBox="1"/>
          <p:nvPr>
            <p:ph idx="2" type="body"/>
          </p:nvPr>
        </p:nvSpPr>
        <p:spPr>
          <a:xfrm>
            <a:off x="6172200" y="2361362"/>
            <a:ext cx="6019800" cy="4496637"/>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2800"/>
              <a:buNone/>
            </a:pPr>
            <a:r>
              <a:rPr b="1" lang="lt-LT"/>
              <a:t>Azoto rūgštis (HNO₃)</a:t>
            </a:r>
            <a:r>
              <a:rPr lang="lt-LT"/>
              <a:t>:</a:t>
            </a:r>
            <a:endParaRPr/>
          </a:p>
          <a:p>
            <a:pPr indent="-228600" lvl="0" marL="228600" rtl="0" algn="l">
              <a:lnSpc>
                <a:spcPct val="90000"/>
              </a:lnSpc>
              <a:spcBef>
                <a:spcPts val="1000"/>
              </a:spcBef>
              <a:spcAft>
                <a:spcPts val="0"/>
              </a:spcAft>
              <a:buClr>
                <a:schemeClr val="dk1"/>
              </a:buClr>
              <a:buSzPts val="2800"/>
              <a:buFont typeface="Arial"/>
              <a:buChar char="•"/>
            </a:pPr>
            <a:r>
              <a:rPr b="1" lang="lt-LT"/>
              <a:t>Amonio nitratas</a:t>
            </a:r>
            <a:r>
              <a:rPr lang="lt-LT"/>
              <a:t>: Pagrindinis komponentas azoto trąšoms, kurios suteikia greitai prieinamą azotą augalams.</a:t>
            </a:r>
            <a:endParaRPr/>
          </a:p>
          <a:p>
            <a:pPr indent="-228600" lvl="0" marL="228600" rtl="0" algn="l">
              <a:lnSpc>
                <a:spcPct val="90000"/>
              </a:lnSpc>
              <a:spcBef>
                <a:spcPts val="1000"/>
              </a:spcBef>
              <a:spcAft>
                <a:spcPts val="0"/>
              </a:spcAft>
              <a:buClr>
                <a:schemeClr val="dk1"/>
              </a:buClr>
              <a:buSzPts val="2800"/>
              <a:buFont typeface="Arial"/>
              <a:buChar char="•"/>
            </a:pPr>
            <a:r>
              <a:rPr b="1" lang="lt-LT"/>
              <a:t>Kalis nitratas (KNO₃)</a:t>
            </a:r>
            <a:r>
              <a:rPr lang="lt-LT"/>
              <a:t>: Naudojamas kaip azoto ir kalio šaltinis trąšose.</a:t>
            </a:r>
            <a:endParaRPr/>
          </a:p>
          <a:p>
            <a:pPr indent="0" lvl="0" marL="0" rtl="0" algn="l">
              <a:lnSpc>
                <a:spcPct val="90000"/>
              </a:lnSpc>
              <a:spcBef>
                <a:spcPts val="1000"/>
              </a:spcBef>
              <a:spcAft>
                <a:spcPts val="0"/>
              </a:spcAft>
              <a:buClr>
                <a:schemeClr val="dk1"/>
              </a:buClr>
              <a:buSzPts val="2800"/>
              <a:buNone/>
            </a:pPr>
            <a:r>
              <a:t/>
            </a:r>
            <a:endParaRPr b="1"/>
          </a:p>
          <a:p>
            <a:pPr indent="0" lvl="0" marL="0" rtl="0" algn="l">
              <a:lnSpc>
                <a:spcPct val="90000"/>
              </a:lnSpc>
              <a:spcBef>
                <a:spcPts val="1000"/>
              </a:spcBef>
              <a:spcAft>
                <a:spcPts val="0"/>
              </a:spcAft>
              <a:buClr>
                <a:schemeClr val="dk1"/>
              </a:buClr>
              <a:buSzPts val="2800"/>
              <a:buNone/>
            </a:pPr>
            <a:r>
              <a:t/>
            </a:r>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2" name="Shape 292"/>
        <p:cNvGrpSpPr/>
        <p:nvPr/>
      </p:nvGrpSpPr>
      <p:grpSpPr>
        <a:xfrm>
          <a:off x="0" y="0"/>
          <a:ext cx="0" cy="0"/>
          <a:chOff x="0" y="0"/>
          <a:chExt cx="0" cy="0"/>
        </a:xfrm>
      </p:grpSpPr>
      <p:sp>
        <p:nvSpPr>
          <p:cNvPr id="293" name="Google Shape;293;p33"/>
          <p:cNvSpPr txBox="1"/>
          <p:nvPr>
            <p:ph type="title"/>
          </p:nvPr>
        </p:nvSpPr>
        <p:spPr>
          <a:xfrm>
            <a:off x="838200" y="0"/>
            <a:ext cx="10515600" cy="844062"/>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b="1" lang="lt-LT"/>
              <a:t>Lietuvoje gaminamos rūgštys</a:t>
            </a:r>
            <a:endParaRPr/>
          </a:p>
        </p:txBody>
      </p:sp>
      <p:sp>
        <p:nvSpPr>
          <p:cNvPr id="294" name="Google Shape;294;p33"/>
          <p:cNvSpPr txBox="1"/>
          <p:nvPr>
            <p:ph idx="1" type="body"/>
          </p:nvPr>
        </p:nvSpPr>
        <p:spPr>
          <a:xfrm>
            <a:off x="0" y="844062"/>
            <a:ext cx="6019800" cy="6013938"/>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2800"/>
              <a:buNone/>
            </a:pPr>
            <a:r>
              <a:rPr b="1" lang="lt-LT"/>
              <a:t>Sieros rūgštis (H₂SO₄)</a:t>
            </a:r>
            <a:r>
              <a:rPr lang="lt-LT"/>
              <a:t>:</a:t>
            </a:r>
            <a:endParaRPr/>
          </a:p>
          <a:p>
            <a:pPr indent="0" lvl="0" marL="0" rtl="0" algn="ctr">
              <a:lnSpc>
                <a:spcPct val="90000"/>
              </a:lnSpc>
              <a:spcBef>
                <a:spcPts val="1000"/>
              </a:spcBef>
              <a:spcAft>
                <a:spcPts val="0"/>
              </a:spcAft>
              <a:buClr>
                <a:schemeClr val="dk1"/>
              </a:buClr>
              <a:buSzPts val="2800"/>
              <a:buNone/>
            </a:pPr>
            <a:r>
              <a:rPr lang="lt-LT"/>
              <a:t>Lietuvoje sieros rūgštis gaminama </a:t>
            </a:r>
            <a:r>
              <a:rPr b="1" lang="lt-LT"/>
              <a:t>„Lifosa“</a:t>
            </a:r>
            <a:r>
              <a:rPr lang="lt-LT"/>
              <a:t> įmonėje, kuri įsikūrusi Kėdainiuose. Ši įmonė specializuojasi fosfatinių trąšų gamyboje ir yra viena didžiausių sieros rūgšties gamintojų regione.</a:t>
            </a:r>
            <a:endParaRPr/>
          </a:p>
          <a:p>
            <a:pPr indent="0" lvl="0" marL="0" rtl="0" algn="ctr">
              <a:lnSpc>
                <a:spcPct val="90000"/>
              </a:lnSpc>
              <a:spcBef>
                <a:spcPts val="1000"/>
              </a:spcBef>
              <a:spcAft>
                <a:spcPts val="0"/>
              </a:spcAft>
              <a:buClr>
                <a:schemeClr val="dk1"/>
              </a:buClr>
              <a:buSzPts val="2800"/>
              <a:buNone/>
            </a:pPr>
            <a:r>
              <a:rPr b="1" lang="lt-LT"/>
              <a:t>Azoto rūgštis (HNO₃):</a:t>
            </a:r>
            <a:endParaRPr/>
          </a:p>
          <a:p>
            <a:pPr indent="0" lvl="0" marL="0" rtl="0" algn="ctr">
              <a:lnSpc>
                <a:spcPct val="90000"/>
              </a:lnSpc>
              <a:spcBef>
                <a:spcPts val="1000"/>
              </a:spcBef>
              <a:spcAft>
                <a:spcPts val="0"/>
              </a:spcAft>
              <a:buClr>
                <a:schemeClr val="dk1"/>
              </a:buClr>
              <a:buSzPts val="2800"/>
              <a:buNone/>
            </a:pPr>
            <a:r>
              <a:rPr lang="lt-LT"/>
              <a:t>Lietuvoje azoto rūgštis gaminama Jonavoje, įmonėje </a:t>
            </a:r>
            <a:r>
              <a:rPr b="1" lang="lt-LT"/>
              <a:t>„Achema“</a:t>
            </a:r>
            <a:r>
              <a:rPr lang="lt-LT"/>
              <a:t>. Tai didžiausia trąšų gamintoja Baltijos šalyse, gaminanti įvairius azoto junginius.</a:t>
            </a:r>
            <a:endParaRPr/>
          </a:p>
        </p:txBody>
      </p:sp>
      <p:sp>
        <p:nvSpPr>
          <p:cNvPr id="295" name="Google Shape;295;p33"/>
          <p:cNvSpPr txBox="1"/>
          <p:nvPr>
            <p:ph idx="2" type="body"/>
          </p:nvPr>
        </p:nvSpPr>
        <p:spPr>
          <a:xfrm>
            <a:off x="6172200" y="844062"/>
            <a:ext cx="5936064" cy="6013938"/>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2800"/>
              <a:buNone/>
            </a:pPr>
            <a:r>
              <a:rPr b="1" lang="lt-LT"/>
              <a:t>Fosforo rūgštis (H₃PO₄)</a:t>
            </a:r>
            <a:r>
              <a:rPr lang="lt-LT"/>
              <a:t>:</a:t>
            </a:r>
            <a:endParaRPr/>
          </a:p>
          <a:p>
            <a:pPr indent="0" lvl="0" marL="0" rtl="0" algn="ctr">
              <a:lnSpc>
                <a:spcPct val="90000"/>
              </a:lnSpc>
              <a:spcBef>
                <a:spcPts val="1000"/>
              </a:spcBef>
              <a:spcAft>
                <a:spcPts val="0"/>
              </a:spcAft>
              <a:buClr>
                <a:schemeClr val="dk1"/>
              </a:buClr>
              <a:buSzPts val="2800"/>
              <a:buNone/>
            </a:pPr>
            <a:r>
              <a:rPr lang="lt-LT"/>
              <a:t>Lietuvoje fosforo rūgštis gaminama Kėdainiuose, įmonėje </a:t>
            </a:r>
            <a:r>
              <a:rPr b="1" lang="lt-LT"/>
              <a:t>„Lifosa</a:t>
            </a:r>
            <a:r>
              <a:rPr lang="lt-LT"/>
              <a:t>“. Ji specializuojasi fosfatinių trąšų gamyboje, kur fosforo rūgštis yra vienas iš pagrindinių komponentų.</a:t>
            </a:r>
            <a:endParaRPr/>
          </a:p>
          <a:p>
            <a:pPr indent="0" lvl="0" marL="0" rtl="0" algn="ctr">
              <a:lnSpc>
                <a:spcPct val="90000"/>
              </a:lnSpc>
              <a:spcBef>
                <a:spcPts val="1000"/>
              </a:spcBef>
              <a:spcAft>
                <a:spcPts val="0"/>
              </a:spcAft>
              <a:buClr>
                <a:schemeClr val="dk1"/>
              </a:buClr>
              <a:buSzPts val="2800"/>
              <a:buNone/>
            </a:pPr>
            <a:r>
              <a:rPr b="1" lang="lt-LT" sz="2800"/>
              <a:t>Acto rūgštis (CH</a:t>
            </a:r>
            <a:r>
              <a:rPr b="1" baseline="-25000" lang="lt-LT" sz="2800"/>
              <a:t>3</a:t>
            </a:r>
            <a:r>
              <a:rPr b="1" lang="lt-LT" sz="2800"/>
              <a:t>COOH):</a:t>
            </a:r>
            <a:endParaRPr/>
          </a:p>
          <a:p>
            <a:pPr indent="0" lvl="0" marL="0" rtl="0" algn="ctr">
              <a:lnSpc>
                <a:spcPct val="90000"/>
              </a:lnSpc>
              <a:spcBef>
                <a:spcPts val="1000"/>
              </a:spcBef>
              <a:spcAft>
                <a:spcPts val="0"/>
              </a:spcAft>
              <a:buClr>
                <a:schemeClr val="dk1"/>
              </a:buClr>
              <a:buSzPts val="2800"/>
              <a:buNone/>
            </a:pPr>
            <a:r>
              <a:rPr lang="lt-LT"/>
              <a:t>Lietuvoje acto rūgštis gaminama </a:t>
            </a:r>
            <a:r>
              <a:rPr b="1" lang="lt-LT"/>
              <a:t>„Grigeo“</a:t>
            </a:r>
            <a:r>
              <a:rPr lang="lt-LT"/>
              <a:t> įmonėje, kuri yra įsikūrusi Vilniuje. Ši įmonė gamina įvairius chemikalus, įskaitant acto rūgštį, kuri naudojama maisto pramonėje, chemijos pramonėje ir kitose srityse.</a:t>
            </a:r>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9" name="Shape 299"/>
        <p:cNvGrpSpPr/>
        <p:nvPr/>
      </p:nvGrpSpPr>
      <p:grpSpPr>
        <a:xfrm>
          <a:off x="0" y="0"/>
          <a:ext cx="0" cy="0"/>
          <a:chOff x="0" y="0"/>
          <a:chExt cx="0" cy="0"/>
        </a:xfrm>
      </p:grpSpPr>
      <p:sp>
        <p:nvSpPr>
          <p:cNvPr id="300" name="Google Shape;300;p34"/>
          <p:cNvSpPr txBox="1"/>
          <p:nvPr>
            <p:ph type="title"/>
          </p:nvPr>
        </p:nvSpPr>
        <p:spPr>
          <a:xfrm>
            <a:off x="838200" y="0"/>
            <a:ext cx="10515600" cy="1135464"/>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Calibri"/>
              <a:buNone/>
            </a:pPr>
            <a:r>
              <a:rPr b="1" lang="lt-LT">
                <a:latin typeface="Calibri"/>
                <a:ea typeface="Calibri"/>
                <a:cs typeface="Calibri"/>
                <a:sym typeface="Calibri"/>
              </a:rPr>
              <a:t>Rūgščių gamtoje poveikis metalams, pastatams, dirvožemiui, augalams, žmonėms</a:t>
            </a:r>
            <a:endParaRPr/>
          </a:p>
        </p:txBody>
      </p:sp>
      <p:sp>
        <p:nvSpPr>
          <p:cNvPr id="301" name="Google Shape;301;p34"/>
          <p:cNvSpPr txBox="1"/>
          <p:nvPr>
            <p:ph idx="1" type="body"/>
          </p:nvPr>
        </p:nvSpPr>
        <p:spPr>
          <a:xfrm>
            <a:off x="0" y="1728316"/>
            <a:ext cx="6019800" cy="5129684"/>
          </a:xfrm>
          <a:prstGeom prst="rect">
            <a:avLst/>
          </a:prstGeom>
          <a:noFill/>
          <a:ln>
            <a:noFill/>
          </a:ln>
        </p:spPr>
        <p:txBody>
          <a:bodyPr anchorCtr="0" anchor="t" bIns="45700" lIns="91425" spcFirstLastPara="1" rIns="91425" wrap="square" tIns="45700">
            <a:normAutofit lnSpcReduction="10000"/>
          </a:bodyPr>
          <a:lstStyle/>
          <a:p>
            <a:pPr indent="0" lvl="0" marL="0" rtl="0" algn="ctr">
              <a:lnSpc>
                <a:spcPct val="90000"/>
              </a:lnSpc>
              <a:spcBef>
                <a:spcPts val="0"/>
              </a:spcBef>
              <a:spcAft>
                <a:spcPts val="0"/>
              </a:spcAft>
              <a:buClr>
                <a:schemeClr val="dk1"/>
              </a:buClr>
              <a:buSzPts val="2800"/>
              <a:buNone/>
            </a:pPr>
            <a:r>
              <a:rPr b="1" lang="lt-LT"/>
              <a:t>Metalai</a:t>
            </a:r>
            <a:endParaRPr/>
          </a:p>
          <a:p>
            <a:pPr indent="-228600" lvl="0" marL="228600" rtl="0" algn="l">
              <a:lnSpc>
                <a:spcPct val="90000"/>
              </a:lnSpc>
              <a:spcBef>
                <a:spcPts val="1000"/>
              </a:spcBef>
              <a:spcAft>
                <a:spcPts val="0"/>
              </a:spcAft>
              <a:buClr>
                <a:schemeClr val="dk1"/>
              </a:buClr>
              <a:buSzPts val="2800"/>
              <a:buFont typeface="Arial"/>
              <a:buChar char="•"/>
            </a:pPr>
            <a:r>
              <a:rPr b="1" lang="lt-LT"/>
              <a:t>Korozija</a:t>
            </a:r>
            <a:r>
              <a:rPr lang="lt-LT"/>
              <a:t>: Rūgštys, tokios kaip sieros rūgštis (H₂SO₄) ir azoto rūgštis (HNO₃), gali greitai koroduoti metalus, tokius kaip geležis ir aliuminis. Korozija vyksta dėl rūgšties reakcijos su metalo paviršiumi, kurio rezultatas yra metalų oksidacija ir rūdijimas.</a:t>
            </a:r>
            <a:endParaRPr/>
          </a:p>
          <a:p>
            <a:pPr indent="-228600" lvl="0" marL="228600" rtl="0" algn="l">
              <a:lnSpc>
                <a:spcPct val="90000"/>
              </a:lnSpc>
              <a:spcBef>
                <a:spcPts val="1000"/>
              </a:spcBef>
              <a:spcAft>
                <a:spcPts val="0"/>
              </a:spcAft>
              <a:buClr>
                <a:schemeClr val="dk1"/>
              </a:buClr>
              <a:buSzPts val="2800"/>
              <a:buFont typeface="Arial"/>
              <a:buChar char="•"/>
            </a:pPr>
            <a:r>
              <a:rPr b="1" lang="lt-LT"/>
              <a:t>Apsauga</a:t>
            </a:r>
            <a:r>
              <a:rPr lang="lt-LT"/>
              <a:t>: Kai kurios rūgštys, kaip acto rūgštis, gali formuoti apsaugines plėveles ant metalo paviršiaus, tačiau didesnėse koncentracijose jos taip pat gali sukelti koroziją.</a:t>
            </a:r>
            <a:endParaRPr/>
          </a:p>
        </p:txBody>
      </p:sp>
      <p:sp>
        <p:nvSpPr>
          <p:cNvPr id="302" name="Google Shape;302;p34"/>
          <p:cNvSpPr txBox="1"/>
          <p:nvPr>
            <p:ph idx="2" type="body"/>
          </p:nvPr>
        </p:nvSpPr>
        <p:spPr>
          <a:xfrm>
            <a:off x="6172200" y="1728316"/>
            <a:ext cx="5936064" cy="5129684"/>
          </a:xfrm>
          <a:prstGeom prst="rect">
            <a:avLst/>
          </a:prstGeom>
          <a:noFill/>
          <a:ln>
            <a:noFill/>
          </a:ln>
        </p:spPr>
        <p:txBody>
          <a:bodyPr anchorCtr="0" anchor="t" bIns="45700" lIns="91425" spcFirstLastPara="1" rIns="91425" wrap="square" tIns="45700">
            <a:normAutofit lnSpcReduction="10000"/>
          </a:bodyPr>
          <a:lstStyle/>
          <a:p>
            <a:pPr indent="0" lvl="0" marL="0" rtl="0" algn="ctr">
              <a:lnSpc>
                <a:spcPct val="90000"/>
              </a:lnSpc>
              <a:spcBef>
                <a:spcPts val="0"/>
              </a:spcBef>
              <a:spcAft>
                <a:spcPts val="0"/>
              </a:spcAft>
              <a:buClr>
                <a:schemeClr val="dk1"/>
              </a:buClr>
              <a:buSzPts val="2800"/>
              <a:buNone/>
            </a:pPr>
            <a:r>
              <a:rPr b="1" lang="lt-LT"/>
              <a:t>Pastatai</a:t>
            </a:r>
            <a:endParaRPr/>
          </a:p>
          <a:p>
            <a:pPr indent="-228600" lvl="0" marL="228600" rtl="0" algn="l">
              <a:lnSpc>
                <a:spcPct val="90000"/>
              </a:lnSpc>
              <a:spcBef>
                <a:spcPts val="1000"/>
              </a:spcBef>
              <a:spcAft>
                <a:spcPts val="0"/>
              </a:spcAft>
              <a:buClr>
                <a:schemeClr val="dk1"/>
              </a:buClr>
              <a:buSzPts val="2800"/>
              <a:buFont typeface="Arial"/>
              <a:buChar char="•"/>
            </a:pPr>
            <a:r>
              <a:rPr b="1" lang="lt-LT"/>
              <a:t>Kalkių ir marmuro pastatai</a:t>
            </a:r>
            <a:r>
              <a:rPr lang="lt-LT"/>
              <a:t>: Pastatai ir paminklai, pagaminti iš kalkių arba marmuro, gali būti paveikti rūgščių. Pavyzdžiui, sieros rūgštis iš rūgščio lietaus gali ištirpinti kalcio karbonatą (CaCO₃) ir sukelti struktūrinius pažeidimus.</a:t>
            </a:r>
            <a:endParaRPr/>
          </a:p>
          <a:p>
            <a:pPr indent="-228600" lvl="0" marL="228600" rtl="0" algn="l">
              <a:lnSpc>
                <a:spcPct val="90000"/>
              </a:lnSpc>
              <a:spcBef>
                <a:spcPts val="1000"/>
              </a:spcBef>
              <a:spcAft>
                <a:spcPts val="0"/>
              </a:spcAft>
              <a:buClr>
                <a:schemeClr val="dk1"/>
              </a:buClr>
              <a:buSzPts val="2800"/>
              <a:buFont typeface="Arial"/>
              <a:buChar char="•"/>
            </a:pPr>
            <a:r>
              <a:rPr b="1" lang="lt-LT"/>
              <a:t>Betonas</a:t>
            </a:r>
            <a:r>
              <a:rPr lang="lt-LT"/>
              <a:t>: Rūgštys gali reaguoti su betono komponentais, pavyzdžiui, su kalkėmis, ir mažinti jo atsparumą.</a:t>
            </a:r>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6" name="Shape 306"/>
        <p:cNvGrpSpPr/>
        <p:nvPr/>
      </p:nvGrpSpPr>
      <p:grpSpPr>
        <a:xfrm>
          <a:off x="0" y="0"/>
          <a:ext cx="0" cy="0"/>
          <a:chOff x="0" y="0"/>
          <a:chExt cx="0" cy="0"/>
        </a:xfrm>
      </p:grpSpPr>
      <p:sp>
        <p:nvSpPr>
          <p:cNvPr id="307" name="Google Shape;307;p35"/>
          <p:cNvSpPr txBox="1"/>
          <p:nvPr>
            <p:ph type="title"/>
          </p:nvPr>
        </p:nvSpPr>
        <p:spPr>
          <a:xfrm>
            <a:off x="838200" y="0"/>
            <a:ext cx="10515600" cy="1135464"/>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Calibri"/>
              <a:buNone/>
            </a:pPr>
            <a:r>
              <a:rPr b="1" lang="lt-LT">
                <a:latin typeface="Calibri"/>
                <a:ea typeface="Calibri"/>
                <a:cs typeface="Calibri"/>
                <a:sym typeface="Calibri"/>
              </a:rPr>
              <a:t>Rūgščių gamtoje poveikis metalams, pastatams, dirvožemiui, augalams, žmonėms</a:t>
            </a:r>
            <a:endParaRPr/>
          </a:p>
        </p:txBody>
      </p:sp>
      <p:sp>
        <p:nvSpPr>
          <p:cNvPr id="308" name="Google Shape;308;p35"/>
          <p:cNvSpPr txBox="1"/>
          <p:nvPr>
            <p:ph idx="1" type="body"/>
          </p:nvPr>
        </p:nvSpPr>
        <p:spPr>
          <a:xfrm>
            <a:off x="0" y="1728316"/>
            <a:ext cx="6019800" cy="5129684"/>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2800"/>
              <a:buNone/>
            </a:pPr>
            <a:r>
              <a:rPr b="1" lang="lt-LT"/>
              <a:t>Dirvožemis</a:t>
            </a:r>
            <a:endParaRPr/>
          </a:p>
          <a:p>
            <a:pPr indent="-228600" lvl="0" marL="228600" rtl="0" algn="l">
              <a:lnSpc>
                <a:spcPct val="90000"/>
              </a:lnSpc>
              <a:spcBef>
                <a:spcPts val="1000"/>
              </a:spcBef>
              <a:spcAft>
                <a:spcPts val="0"/>
              </a:spcAft>
              <a:buClr>
                <a:schemeClr val="dk1"/>
              </a:buClr>
              <a:buSzPts val="2800"/>
              <a:buFont typeface="Arial"/>
              <a:buChar char="•"/>
            </a:pPr>
            <a:r>
              <a:rPr b="1" lang="lt-LT"/>
              <a:t>Rūgščių kritulių poveikis</a:t>
            </a:r>
            <a:r>
              <a:rPr lang="lt-LT"/>
              <a:t>: Rūgštūs krituliai, tokie kaip rūgštus lietus, gali sumažinti dirvožemio pH, kas gali turėti neigiamą poveikį augalams ir mikroorganizmams.</a:t>
            </a:r>
            <a:endParaRPr/>
          </a:p>
          <a:p>
            <a:pPr indent="-228600" lvl="0" marL="228600" rtl="0" algn="l">
              <a:lnSpc>
                <a:spcPct val="90000"/>
              </a:lnSpc>
              <a:spcBef>
                <a:spcPts val="1000"/>
              </a:spcBef>
              <a:spcAft>
                <a:spcPts val="0"/>
              </a:spcAft>
              <a:buClr>
                <a:schemeClr val="dk1"/>
              </a:buClr>
              <a:buSzPts val="2800"/>
              <a:buFont typeface="Arial"/>
              <a:buChar char="•"/>
            </a:pPr>
            <a:r>
              <a:rPr b="1" lang="lt-LT"/>
              <a:t>Nutrientų išplovimas</a:t>
            </a:r>
            <a:r>
              <a:rPr lang="lt-LT"/>
              <a:t>: Rūgštūs lietūs gali išplauti svarbias maistines medžiagas, tokias kaip kalis, magnis ir kalcis, iš dirvožemio.</a:t>
            </a:r>
            <a:endParaRPr/>
          </a:p>
        </p:txBody>
      </p:sp>
      <p:sp>
        <p:nvSpPr>
          <p:cNvPr id="309" name="Google Shape;309;p35"/>
          <p:cNvSpPr txBox="1"/>
          <p:nvPr>
            <p:ph idx="2" type="body"/>
          </p:nvPr>
        </p:nvSpPr>
        <p:spPr>
          <a:xfrm>
            <a:off x="6172200" y="1728316"/>
            <a:ext cx="5936064" cy="5129684"/>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2800"/>
              <a:buNone/>
            </a:pPr>
            <a:r>
              <a:rPr b="1" lang="lt-LT"/>
              <a:t>Augalai</a:t>
            </a:r>
            <a:endParaRPr/>
          </a:p>
          <a:p>
            <a:pPr indent="-228600" lvl="0" marL="228600" rtl="0" algn="l">
              <a:lnSpc>
                <a:spcPct val="90000"/>
              </a:lnSpc>
              <a:spcBef>
                <a:spcPts val="1000"/>
              </a:spcBef>
              <a:spcAft>
                <a:spcPts val="0"/>
              </a:spcAft>
              <a:buClr>
                <a:schemeClr val="dk1"/>
              </a:buClr>
              <a:buSzPts val="2800"/>
              <a:buFont typeface="Arial"/>
              <a:buChar char="•"/>
            </a:pPr>
            <a:r>
              <a:rPr b="1" lang="lt-LT"/>
              <a:t>Augalų augimo slopinimas</a:t>
            </a:r>
            <a:r>
              <a:rPr lang="lt-LT"/>
              <a:t>: Rūgščių dirvožemiai gali mažinti augalų šaknų gebėjimą absorbuoti maistines medžiagas, taip sulėtindami augimą ir mažindami derlių.</a:t>
            </a:r>
            <a:endParaRPr/>
          </a:p>
          <a:p>
            <a:pPr indent="-228600" lvl="0" marL="228600" rtl="0" algn="l">
              <a:lnSpc>
                <a:spcPct val="90000"/>
              </a:lnSpc>
              <a:spcBef>
                <a:spcPts val="1000"/>
              </a:spcBef>
              <a:spcAft>
                <a:spcPts val="0"/>
              </a:spcAft>
              <a:buClr>
                <a:schemeClr val="dk1"/>
              </a:buClr>
              <a:buSzPts val="2800"/>
              <a:buFont typeface="Arial"/>
              <a:buChar char="•"/>
            </a:pPr>
            <a:r>
              <a:rPr b="1" lang="lt-LT"/>
              <a:t>Toksiniai metalai</a:t>
            </a:r>
            <a:r>
              <a:rPr lang="lt-LT"/>
              <a:t>: Padidėjusi rūgštinė aplinka gali sukelti toksinių metalų, tokių kaip aliuminis, išsiskyrimą, kurie yra kenksmingi augalams.</a:t>
            </a:r>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3" name="Shape 313"/>
        <p:cNvGrpSpPr/>
        <p:nvPr/>
      </p:nvGrpSpPr>
      <p:grpSpPr>
        <a:xfrm>
          <a:off x="0" y="0"/>
          <a:ext cx="0" cy="0"/>
          <a:chOff x="0" y="0"/>
          <a:chExt cx="0" cy="0"/>
        </a:xfrm>
      </p:grpSpPr>
      <p:sp>
        <p:nvSpPr>
          <p:cNvPr id="314" name="Google Shape;314;p36"/>
          <p:cNvSpPr txBox="1"/>
          <p:nvPr>
            <p:ph type="title"/>
          </p:nvPr>
        </p:nvSpPr>
        <p:spPr>
          <a:xfrm>
            <a:off x="838200" y="0"/>
            <a:ext cx="10515600" cy="1135464"/>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Calibri"/>
              <a:buNone/>
            </a:pPr>
            <a:r>
              <a:rPr b="1" lang="lt-LT">
                <a:latin typeface="Calibri"/>
                <a:ea typeface="Calibri"/>
                <a:cs typeface="Calibri"/>
                <a:sym typeface="Calibri"/>
              </a:rPr>
              <a:t>Rūgščių gamtoje poveikis metalams, pastatams, dirvožemiui, augalams, žmonėms</a:t>
            </a:r>
            <a:endParaRPr/>
          </a:p>
        </p:txBody>
      </p:sp>
      <p:sp>
        <p:nvSpPr>
          <p:cNvPr id="315" name="Google Shape;315;p36"/>
          <p:cNvSpPr txBox="1"/>
          <p:nvPr>
            <p:ph idx="1" type="body"/>
          </p:nvPr>
        </p:nvSpPr>
        <p:spPr>
          <a:xfrm>
            <a:off x="0" y="1728316"/>
            <a:ext cx="6019800" cy="5129684"/>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2800"/>
              <a:buNone/>
            </a:pPr>
            <a:r>
              <a:rPr b="1" lang="lt-LT"/>
              <a:t>Žmonės</a:t>
            </a:r>
            <a:endParaRPr/>
          </a:p>
          <a:p>
            <a:pPr indent="-228600" lvl="0" marL="228600" rtl="0" algn="l">
              <a:lnSpc>
                <a:spcPct val="90000"/>
              </a:lnSpc>
              <a:spcBef>
                <a:spcPts val="1000"/>
              </a:spcBef>
              <a:spcAft>
                <a:spcPts val="0"/>
              </a:spcAft>
              <a:buClr>
                <a:schemeClr val="dk1"/>
              </a:buClr>
              <a:buSzPts val="2800"/>
              <a:buFont typeface="Arial"/>
              <a:buChar char="•"/>
            </a:pPr>
            <a:r>
              <a:rPr b="1" lang="lt-LT"/>
              <a:t>Sveikata</a:t>
            </a:r>
            <a:r>
              <a:rPr lang="lt-LT"/>
              <a:t>: Ilgalaikis rūgščių poveikis gali sukelti kvėpavimo takų problemas, odos sudirginimą ir kitus sveikatos sutrikimus. Rūgščių poveikis gali atsirasti per rūgštų dūmų ar dulkių įkvėpimą.</a:t>
            </a:r>
            <a:endParaRPr/>
          </a:p>
          <a:p>
            <a:pPr indent="-228600" lvl="0" marL="228600" rtl="0" algn="l">
              <a:lnSpc>
                <a:spcPct val="90000"/>
              </a:lnSpc>
              <a:spcBef>
                <a:spcPts val="1000"/>
              </a:spcBef>
              <a:spcAft>
                <a:spcPts val="0"/>
              </a:spcAft>
              <a:buClr>
                <a:schemeClr val="dk1"/>
              </a:buClr>
              <a:buSzPts val="2800"/>
              <a:buFont typeface="Arial"/>
              <a:buChar char="•"/>
            </a:pPr>
            <a:r>
              <a:rPr b="1" lang="lt-LT"/>
              <a:t>Aplinka</a:t>
            </a:r>
            <a:r>
              <a:rPr lang="lt-LT"/>
              <a:t>: Rūgštus lietus gali būti žalingas žmonių sveikatai, jei jis paveikia geriamą vandenį ir maistą.</a:t>
            </a:r>
            <a:endParaRPr/>
          </a:p>
        </p:txBody>
      </p:sp>
      <p:pic>
        <p:nvPicPr>
          <p:cNvPr id="316" name="Google Shape;316;p36"/>
          <p:cNvPicPr preferRelativeResize="0"/>
          <p:nvPr>
            <p:ph idx="2" type="body"/>
          </p:nvPr>
        </p:nvPicPr>
        <p:blipFill rotWithShape="1">
          <a:blip r:embed="rId3">
            <a:alphaModFix/>
          </a:blip>
          <a:srcRect b="0" l="0" r="0" t="0"/>
          <a:stretch/>
        </p:blipFill>
        <p:spPr>
          <a:xfrm>
            <a:off x="6481246" y="1226185"/>
            <a:ext cx="2568486" cy="1799820"/>
          </a:xfrm>
          <a:prstGeom prst="rect">
            <a:avLst/>
          </a:prstGeom>
          <a:noFill/>
          <a:ln>
            <a:noFill/>
          </a:ln>
        </p:spPr>
      </p:pic>
      <p:pic>
        <p:nvPicPr>
          <p:cNvPr id="317" name="Google Shape;317;p36"/>
          <p:cNvPicPr preferRelativeResize="0"/>
          <p:nvPr/>
        </p:nvPicPr>
        <p:blipFill rotWithShape="1">
          <a:blip r:embed="rId4">
            <a:alphaModFix/>
          </a:blip>
          <a:srcRect b="0" l="0" r="0" t="0"/>
          <a:stretch/>
        </p:blipFill>
        <p:spPr>
          <a:xfrm>
            <a:off x="9266151" y="1226184"/>
            <a:ext cx="2568486" cy="1799822"/>
          </a:xfrm>
          <a:prstGeom prst="rect">
            <a:avLst/>
          </a:prstGeom>
          <a:noFill/>
          <a:ln>
            <a:noFill/>
          </a:ln>
        </p:spPr>
      </p:pic>
      <p:pic>
        <p:nvPicPr>
          <p:cNvPr id="318" name="Google Shape;318;p36"/>
          <p:cNvPicPr preferRelativeResize="0"/>
          <p:nvPr/>
        </p:nvPicPr>
        <p:blipFill rotWithShape="1">
          <a:blip r:embed="rId5">
            <a:alphaModFix/>
          </a:blip>
          <a:srcRect b="0" l="0" r="0" t="0"/>
          <a:stretch/>
        </p:blipFill>
        <p:spPr>
          <a:xfrm>
            <a:off x="6481246" y="3429000"/>
            <a:ext cx="2568486" cy="1667108"/>
          </a:xfrm>
          <a:prstGeom prst="rect">
            <a:avLst/>
          </a:prstGeom>
          <a:noFill/>
          <a:ln>
            <a:noFill/>
          </a:ln>
        </p:spPr>
      </p:pic>
      <p:pic>
        <p:nvPicPr>
          <p:cNvPr id="319" name="Google Shape;319;p36"/>
          <p:cNvPicPr preferRelativeResize="0"/>
          <p:nvPr/>
        </p:nvPicPr>
        <p:blipFill rotWithShape="1">
          <a:blip r:embed="rId6">
            <a:alphaModFix/>
          </a:blip>
          <a:srcRect b="0" l="0" r="0" t="0"/>
          <a:stretch/>
        </p:blipFill>
        <p:spPr>
          <a:xfrm>
            <a:off x="9266150" y="3429000"/>
            <a:ext cx="2568485" cy="1667108"/>
          </a:xfrm>
          <a:prstGeom prst="rect">
            <a:avLst/>
          </a:prstGeom>
          <a:noFill/>
          <a:ln>
            <a:noFill/>
          </a:ln>
        </p:spPr>
      </p:pic>
      <p:pic>
        <p:nvPicPr>
          <p:cNvPr id="320" name="Google Shape;320;p36"/>
          <p:cNvPicPr preferRelativeResize="0"/>
          <p:nvPr/>
        </p:nvPicPr>
        <p:blipFill rotWithShape="1">
          <a:blip r:embed="rId7">
            <a:alphaModFix/>
          </a:blip>
          <a:srcRect b="0" l="0" r="0" t="0"/>
          <a:stretch/>
        </p:blipFill>
        <p:spPr>
          <a:xfrm>
            <a:off x="6481246" y="5343314"/>
            <a:ext cx="2600688" cy="1514686"/>
          </a:xfrm>
          <a:prstGeom prst="rect">
            <a:avLst/>
          </a:prstGeom>
          <a:noFill/>
          <a:ln>
            <a:noFill/>
          </a:ln>
        </p:spPr>
      </p:pic>
      <p:pic>
        <p:nvPicPr>
          <p:cNvPr id="321" name="Google Shape;321;p36"/>
          <p:cNvPicPr preferRelativeResize="0"/>
          <p:nvPr/>
        </p:nvPicPr>
        <p:blipFill rotWithShape="1">
          <a:blip r:embed="rId8">
            <a:alphaModFix/>
          </a:blip>
          <a:srcRect b="0" l="0" r="0" t="0"/>
          <a:stretch/>
        </p:blipFill>
        <p:spPr>
          <a:xfrm>
            <a:off x="9830777" y="5143261"/>
            <a:ext cx="1679351" cy="1714739"/>
          </a:xfrm>
          <a:prstGeom prst="rect">
            <a:avLst/>
          </a:prstGeom>
          <a:noFill/>
          <a:ln>
            <a:noFill/>
          </a:ln>
        </p:spPr>
      </p:pic>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5" name="Shape 325"/>
        <p:cNvGrpSpPr/>
        <p:nvPr/>
      </p:nvGrpSpPr>
      <p:grpSpPr>
        <a:xfrm>
          <a:off x="0" y="0"/>
          <a:ext cx="0" cy="0"/>
          <a:chOff x="0" y="0"/>
          <a:chExt cx="0" cy="0"/>
        </a:xfrm>
      </p:grpSpPr>
      <p:sp>
        <p:nvSpPr>
          <p:cNvPr id="326" name="Google Shape;326;p37"/>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chemeClr val="dk1"/>
              </a:buClr>
              <a:buSzPts val="6000"/>
              <a:buFont typeface="Calibri"/>
              <a:buNone/>
            </a:pPr>
            <a:r>
              <a:rPr b="1" lang="lt-LT"/>
              <a:t>Pamokos apibendrinimas</a:t>
            </a:r>
            <a:endParaRP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0" name="Shape 330"/>
        <p:cNvGrpSpPr/>
        <p:nvPr/>
      </p:nvGrpSpPr>
      <p:grpSpPr>
        <a:xfrm>
          <a:off x="0" y="0"/>
          <a:ext cx="0" cy="0"/>
          <a:chOff x="0" y="0"/>
          <a:chExt cx="0" cy="0"/>
        </a:xfrm>
      </p:grpSpPr>
      <p:sp>
        <p:nvSpPr>
          <p:cNvPr id="331" name="Google Shape;331;p38"/>
          <p:cNvSpPr txBox="1"/>
          <p:nvPr>
            <p:ph type="title"/>
          </p:nvPr>
        </p:nvSpPr>
        <p:spPr>
          <a:xfrm>
            <a:off x="838200" y="0"/>
            <a:ext cx="10515600" cy="681037"/>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Calibri"/>
              <a:buNone/>
            </a:pPr>
            <a:r>
              <a:rPr b="1" lang="lt-LT"/>
              <a:t>Įsivertinimas</a:t>
            </a:r>
            <a:endParaRPr/>
          </a:p>
        </p:txBody>
      </p:sp>
      <p:sp>
        <p:nvSpPr>
          <p:cNvPr id="332" name="Google Shape;332;p38"/>
          <p:cNvSpPr txBox="1"/>
          <p:nvPr>
            <p:ph idx="1" type="body"/>
          </p:nvPr>
        </p:nvSpPr>
        <p:spPr>
          <a:xfrm>
            <a:off x="0" y="681037"/>
            <a:ext cx="6019800" cy="6176962"/>
          </a:xfrm>
          <a:prstGeom prst="rect">
            <a:avLst/>
          </a:prstGeom>
          <a:noFill/>
          <a:ln>
            <a:noFill/>
          </a:ln>
        </p:spPr>
        <p:txBody>
          <a:bodyPr anchorCtr="0" anchor="t" bIns="45700" lIns="91425" spcFirstLastPara="1" rIns="91425" wrap="square" tIns="45700">
            <a:normAutofit fontScale="77500" lnSpcReduction="20000"/>
          </a:bodyPr>
          <a:lstStyle/>
          <a:p>
            <a:pPr indent="-228600" lvl="0" marL="228600" rtl="0" algn="l">
              <a:lnSpc>
                <a:spcPct val="115000"/>
              </a:lnSpc>
              <a:spcBef>
                <a:spcPts val="0"/>
              </a:spcBef>
              <a:spcAft>
                <a:spcPts val="0"/>
              </a:spcAft>
              <a:buClr>
                <a:schemeClr val="dk1"/>
              </a:buClr>
              <a:buSzPct val="100000"/>
              <a:buChar char="•"/>
            </a:pPr>
            <a:r>
              <a:rPr lang="lt-LT" sz="2800"/>
              <a:t>Žinau, kad rūgštys yra medžiagos, kurių vandeniniuose tirpaluose yra H+ jonų.  </a:t>
            </a:r>
            <a:endParaRPr/>
          </a:p>
          <a:p>
            <a:pPr indent="-228600" lvl="0" marL="228600" rtl="0" algn="l">
              <a:lnSpc>
                <a:spcPct val="115000"/>
              </a:lnSpc>
              <a:spcBef>
                <a:spcPts val="2000"/>
              </a:spcBef>
              <a:spcAft>
                <a:spcPts val="0"/>
              </a:spcAft>
              <a:buClr>
                <a:schemeClr val="dk1"/>
              </a:buClr>
              <a:buSzPct val="100000"/>
              <a:buChar char="•"/>
            </a:pPr>
            <a:r>
              <a:rPr lang="lt-LT" sz="2800"/>
              <a:t>Klasifikuoju ir galiu pateikti pavyzdžių deguoninių ir bedeguoninių rūgščių </a:t>
            </a:r>
            <a:endParaRPr/>
          </a:p>
          <a:p>
            <a:pPr indent="-228600" lvl="0" marL="228600" rtl="0" algn="l">
              <a:lnSpc>
                <a:spcPct val="115000"/>
              </a:lnSpc>
              <a:spcBef>
                <a:spcPts val="2000"/>
              </a:spcBef>
              <a:spcAft>
                <a:spcPts val="0"/>
              </a:spcAft>
              <a:buClr>
                <a:schemeClr val="dk1"/>
              </a:buClr>
              <a:buSzPct val="100000"/>
              <a:buChar char="•"/>
            </a:pPr>
            <a:r>
              <a:rPr lang="lt-LT" sz="2800"/>
              <a:t>Klasifikuoju ir galiu pateikti pavyzdžių silpnų ir stiprių rūgščių pagal jonizacijos konstantų skaitines vertes. </a:t>
            </a:r>
            <a:endParaRPr/>
          </a:p>
          <a:p>
            <a:pPr indent="-228600" lvl="0" marL="228600" rtl="0" algn="l">
              <a:lnSpc>
                <a:spcPct val="115000"/>
              </a:lnSpc>
              <a:spcBef>
                <a:spcPts val="2000"/>
              </a:spcBef>
              <a:spcAft>
                <a:spcPts val="0"/>
              </a:spcAft>
              <a:buClr>
                <a:schemeClr val="dk1"/>
              </a:buClr>
              <a:buSzPct val="100000"/>
              <a:buChar char="•"/>
            </a:pPr>
            <a:r>
              <a:rPr lang="lt-LT" sz="2800"/>
              <a:t>Moka ir užrašau įvairių rūgščių chemines formules, sisteminius ir trivialiuosius pavadinimus (druskos rūgštis, acto rūgštis).</a:t>
            </a:r>
            <a:endParaRPr/>
          </a:p>
          <a:p>
            <a:pPr indent="-228600" lvl="0" marL="228600" rtl="0" algn="l">
              <a:lnSpc>
                <a:spcPct val="115000"/>
              </a:lnSpc>
              <a:spcBef>
                <a:spcPts val="2000"/>
              </a:spcBef>
              <a:spcAft>
                <a:spcPts val="0"/>
              </a:spcAft>
              <a:buClr>
                <a:schemeClr val="dk1"/>
              </a:buClr>
              <a:buSzPct val="100000"/>
              <a:buChar char="•"/>
            </a:pPr>
            <a:r>
              <a:rPr lang="lt-LT" sz="2800"/>
              <a:t>Nagrinėju metalų elektrocheminę įtampų eilę, jos sudarymo principą. </a:t>
            </a:r>
            <a:endParaRPr/>
          </a:p>
          <a:p>
            <a:pPr indent="-228600" lvl="0" marL="228600" rtl="0" algn="l">
              <a:lnSpc>
                <a:spcPct val="115000"/>
              </a:lnSpc>
              <a:spcBef>
                <a:spcPts val="2000"/>
              </a:spcBef>
              <a:spcAft>
                <a:spcPts val="0"/>
              </a:spcAft>
              <a:buClr>
                <a:schemeClr val="dk1"/>
              </a:buClr>
              <a:buSzPct val="100000"/>
              <a:buChar char="•"/>
            </a:pPr>
            <a:r>
              <a:rPr lang="lt-LT" sz="2800"/>
              <a:t>Vadovaujantis elektrochemine metalų įtampų eile moku pasirinkti tinkamą metalą ir tiriu jo sąveiką su praskiestomis rūgštimis (HCl, </a:t>
            </a:r>
            <a:r>
              <a:rPr lang="lt-LT"/>
              <a:t>H₂SO₄</a:t>
            </a:r>
            <a:r>
              <a:rPr lang="lt-LT" sz="2800"/>
              <a:t>). </a:t>
            </a:r>
            <a:endParaRPr/>
          </a:p>
        </p:txBody>
      </p:sp>
      <p:sp>
        <p:nvSpPr>
          <p:cNvPr id="333" name="Google Shape;333;p38"/>
          <p:cNvSpPr txBox="1"/>
          <p:nvPr>
            <p:ph idx="2" type="body"/>
          </p:nvPr>
        </p:nvSpPr>
        <p:spPr>
          <a:xfrm>
            <a:off x="6172200" y="681036"/>
            <a:ext cx="6019800" cy="6176963"/>
          </a:xfrm>
          <a:prstGeom prst="rect">
            <a:avLst/>
          </a:prstGeom>
          <a:noFill/>
          <a:ln>
            <a:noFill/>
          </a:ln>
        </p:spPr>
        <p:txBody>
          <a:bodyPr anchorCtr="0" anchor="t" bIns="45700" lIns="91425" spcFirstLastPara="1" rIns="91425" wrap="square" tIns="45700">
            <a:noAutofit/>
          </a:bodyPr>
          <a:lstStyle/>
          <a:p>
            <a:pPr indent="-228600" lvl="0" marL="228600" rtl="0" algn="l">
              <a:lnSpc>
                <a:spcPct val="115000"/>
              </a:lnSpc>
              <a:spcBef>
                <a:spcPts val="0"/>
              </a:spcBef>
              <a:spcAft>
                <a:spcPts val="0"/>
              </a:spcAft>
              <a:buClr>
                <a:schemeClr val="dk1"/>
              </a:buClr>
              <a:buSzPts val="1800"/>
              <a:buChar char="•"/>
            </a:pPr>
            <a:r>
              <a:rPr lang="lt-LT" sz="1800"/>
              <a:t>Nagrinėju ir užrašau dalines oksidacijos ir dalines redukcijos lygtis, nurodau oksidatorių ir reduktorių kai metalas sąveikauja su praskiestomis rūgštimis (HCl, H₂SO₄).</a:t>
            </a:r>
            <a:endParaRPr/>
          </a:p>
          <a:p>
            <a:pPr indent="-228600" lvl="0" marL="228600" rtl="0" algn="l">
              <a:lnSpc>
                <a:spcPct val="115000"/>
              </a:lnSpc>
              <a:spcBef>
                <a:spcPts val="2000"/>
              </a:spcBef>
              <a:spcAft>
                <a:spcPts val="0"/>
              </a:spcAft>
              <a:buClr>
                <a:schemeClr val="dk1"/>
              </a:buClr>
              <a:buSzPts val="1800"/>
              <a:buChar char="•"/>
            </a:pPr>
            <a:r>
              <a:rPr lang="lt-LT" sz="1800"/>
              <a:t>Nagrinėju, kaip rūgštys reaguoja su baziniais oksidais, hidroksidais ir druskomis. Užrašau ir išlyginu bendrąsias, nesutrumpintąsias ir sutrumpintąsias jonines reakcijų lygtis.</a:t>
            </a:r>
            <a:endParaRPr/>
          </a:p>
          <a:p>
            <a:pPr indent="-228600" lvl="0" marL="228600" rtl="0" algn="l">
              <a:lnSpc>
                <a:spcPct val="115000"/>
              </a:lnSpc>
              <a:spcBef>
                <a:spcPts val="2000"/>
              </a:spcBef>
              <a:spcAft>
                <a:spcPts val="0"/>
              </a:spcAft>
              <a:buClr>
                <a:schemeClr val="dk1"/>
              </a:buClr>
              <a:buSzPts val="1800"/>
              <a:buChar char="•"/>
            </a:pPr>
            <a:r>
              <a:rPr lang="lt-LT" sz="1800"/>
              <a:t>Užrašo ir išlygina bendrosiomis reakcijų lygtimis bedeguoninių rūgščių susidarymą iš vieninių medžiagų. </a:t>
            </a:r>
            <a:endParaRPr/>
          </a:p>
          <a:p>
            <a:pPr indent="-228600" lvl="0" marL="228600" rtl="0" algn="l">
              <a:lnSpc>
                <a:spcPct val="115000"/>
              </a:lnSpc>
              <a:spcBef>
                <a:spcPts val="2000"/>
              </a:spcBef>
              <a:spcAft>
                <a:spcPts val="0"/>
              </a:spcAft>
              <a:buClr>
                <a:schemeClr val="dk1"/>
              </a:buClr>
              <a:buSzPts val="1800"/>
              <a:buChar char="•"/>
            </a:pPr>
            <a:r>
              <a:rPr lang="lt-LT" sz="1800"/>
              <a:t>Nagrinėju ir žinau rūgščių panaudojimą maisto pramonėje, trąšų gamyboje. </a:t>
            </a:r>
            <a:endParaRPr/>
          </a:p>
          <a:p>
            <a:pPr indent="-228600" lvl="0" marL="228600" rtl="0" algn="l">
              <a:lnSpc>
                <a:spcPct val="115000"/>
              </a:lnSpc>
              <a:spcBef>
                <a:spcPts val="2000"/>
              </a:spcBef>
              <a:spcAft>
                <a:spcPts val="0"/>
              </a:spcAft>
              <a:buClr>
                <a:schemeClr val="dk1"/>
              </a:buClr>
              <a:buSzPts val="1800"/>
              <a:buChar char="•"/>
            </a:pPr>
            <a:r>
              <a:rPr lang="lt-LT" sz="1800"/>
              <a:t>Žinau kokios Lietuvoje gaminamos neorganinės rūgštys, galiu pateikti pavyzdžių. </a:t>
            </a:r>
            <a:endParaRPr/>
          </a:p>
          <a:p>
            <a:pPr indent="-228600" lvl="0" marL="228600" rtl="0" algn="l">
              <a:lnSpc>
                <a:spcPct val="115000"/>
              </a:lnSpc>
              <a:spcBef>
                <a:spcPts val="2000"/>
              </a:spcBef>
              <a:spcAft>
                <a:spcPts val="0"/>
              </a:spcAft>
              <a:buClr>
                <a:schemeClr val="dk1"/>
              </a:buClr>
              <a:buSzPts val="1800"/>
              <a:buChar char="•"/>
            </a:pPr>
            <a:r>
              <a:rPr lang="lt-LT" sz="1800"/>
              <a:t>Nagrinėju aplinkoje esančias rūgštis. Analizuoju ir kritiškai vertinu rūgščių poveikį metalams, pastatams, dirvožemiui, augalams, žmonėms.</a:t>
            </a:r>
            <a:endParaRP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7" name="Shape 337"/>
        <p:cNvGrpSpPr/>
        <p:nvPr/>
      </p:nvGrpSpPr>
      <p:grpSpPr>
        <a:xfrm>
          <a:off x="0" y="0"/>
          <a:ext cx="0" cy="0"/>
          <a:chOff x="0" y="0"/>
          <a:chExt cx="0" cy="0"/>
        </a:xfrm>
      </p:grpSpPr>
      <p:sp>
        <p:nvSpPr>
          <p:cNvPr id="338" name="Google Shape;338;p3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b="1" lang="lt-LT"/>
              <a:t>Namų darbai</a:t>
            </a:r>
            <a:endParaRPr/>
          </a:p>
        </p:txBody>
      </p:sp>
      <p:sp>
        <p:nvSpPr>
          <p:cNvPr id="339" name="Google Shape;339;p39"/>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lnSpcReduction="10000"/>
          </a:bodyPr>
          <a:lstStyle/>
          <a:p>
            <a:pPr indent="-228600" lvl="0" marL="228600" rtl="0" algn="l">
              <a:lnSpc>
                <a:spcPct val="90000"/>
              </a:lnSpc>
              <a:spcBef>
                <a:spcPts val="0"/>
              </a:spcBef>
              <a:spcAft>
                <a:spcPts val="0"/>
              </a:spcAft>
              <a:buClr>
                <a:schemeClr val="dk1"/>
              </a:buClr>
              <a:buSzPts val="2800"/>
              <a:buChar char="•"/>
            </a:pPr>
            <a:r>
              <a:rPr lang="lt-LT"/>
              <a:t>Ilgalaikiai namų darbai:</a:t>
            </a:r>
            <a:endParaRPr/>
          </a:p>
          <a:p>
            <a:pPr indent="0" lvl="0" marL="0" rtl="0" algn="l">
              <a:lnSpc>
                <a:spcPct val="90000"/>
              </a:lnSpc>
              <a:spcBef>
                <a:spcPts val="1000"/>
              </a:spcBef>
              <a:spcAft>
                <a:spcPts val="0"/>
              </a:spcAft>
              <a:buClr>
                <a:schemeClr val="dk1"/>
              </a:buClr>
              <a:buSzPts val="2800"/>
              <a:buNone/>
            </a:pPr>
            <a:r>
              <a:rPr b="1" lang="lt-LT"/>
              <a:t>M. Parachnevičienė, R. Voronovič Chemijos patikrinamieji testai 9 klasei Leidykla „Šviesa“. </a:t>
            </a:r>
            <a:r>
              <a:rPr lang="lt-LT"/>
              <a:t>IV testas RŪGŠTYS. </a:t>
            </a:r>
            <a:endParaRPr/>
          </a:p>
          <a:p>
            <a:pPr indent="0" lvl="0" marL="0" rtl="0" algn="l">
              <a:lnSpc>
                <a:spcPct val="90000"/>
              </a:lnSpc>
              <a:spcBef>
                <a:spcPts val="1000"/>
              </a:spcBef>
              <a:spcAft>
                <a:spcPts val="0"/>
              </a:spcAft>
              <a:buClr>
                <a:schemeClr val="dk1"/>
              </a:buClr>
              <a:buSzPts val="2800"/>
              <a:buNone/>
            </a:pPr>
            <a:r>
              <a:rPr b="1" lang="lt-LT"/>
              <a:t>R. Jasiūnienė CHEMIJOS PRATYBOS 9 klasei 1 dalis „Alma littera“:</a:t>
            </a:r>
            <a:endParaRPr/>
          </a:p>
          <a:p>
            <a:pPr indent="0" lvl="0" marL="0" rtl="0" algn="l">
              <a:lnSpc>
                <a:spcPct val="90000"/>
              </a:lnSpc>
              <a:spcBef>
                <a:spcPts val="1000"/>
              </a:spcBef>
              <a:spcAft>
                <a:spcPts val="0"/>
              </a:spcAft>
              <a:buClr>
                <a:schemeClr val="dk1"/>
              </a:buClr>
              <a:buSzPts val="2800"/>
              <a:buNone/>
            </a:pPr>
            <a:r>
              <a:rPr lang="lt-LT"/>
              <a:t>Rūgštys aplink mus – 62 psl.;</a:t>
            </a:r>
            <a:endParaRPr/>
          </a:p>
          <a:p>
            <a:pPr indent="0" lvl="0" marL="0" rtl="0" algn="l">
              <a:lnSpc>
                <a:spcPct val="90000"/>
              </a:lnSpc>
              <a:spcBef>
                <a:spcPts val="1000"/>
              </a:spcBef>
              <a:spcAft>
                <a:spcPts val="0"/>
              </a:spcAft>
              <a:buClr>
                <a:schemeClr val="dk1"/>
              </a:buClr>
              <a:buSzPts val="2800"/>
              <a:buNone/>
            </a:pPr>
            <a:r>
              <a:rPr lang="lt-LT"/>
              <a:t>Rūgščių sudėtis – 70 psl.;</a:t>
            </a:r>
            <a:endParaRPr/>
          </a:p>
          <a:p>
            <a:pPr indent="0" lvl="0" marL="0" rtl="0" algn="l">
              <a:lnSpc>
                <a:spcPct val="90000"/>
              </a:lnSpc>
              <a:spcBef>
                <a:spcPts val="1000"/>
              </a:spcBef>
              <a:spcAft>
                <a:spcPts val="0"/>
              </a:spcAft>
              <a:buClr>
                <a:schemeClr val="dk1"/>
              </a:buClr>
              <a:buSzPts val="2800"/>
              <a:buNone/>
            </a:pPr>
            <a:r>
              <a:rPr lang="lt-LT"/>
              <a:t>Rūgščių vandeniniame tirpale yra vandenilio jonų H+(aq) – 72 psl.</a:t>
            </a:r>
            <a:endParaRPr/>
          </a:p>
          <a:p>
            <a:pPr indent="0" lvl="0" marL="0" rtl="0" algn="l">
              <a:lnSpc>
                <a:spcPct val="90000"/>
              </a:lnSpc>
              <a:spcBef>
                <a:spcPts val="1000"/>
              </a:spcBef>
              <a:spcAft>
                <a:spcPts val="0"/>
              </a:spcAft>
              <a:buClr>
                <a:schemeClr val="dk1"/>
              </a:buClr>
              <a:buSzPts val="2800"/>
              <a:buNone/>
            </a:pPr>
            <a:r>
              <a:rPr lang="lt-LT"/>
              <a:t>Stiprios ir silpnos rūgštys – 74 psl..</a:t>
            </a:r>
            <a:endParaRPr/>
          </a:p>
          <a:p>
            <a:pPr indent="0" lvl="0" marL="0" rtl="0" algn="l">
              <a:lnSpc>
                <a:spcPct val="90000"/>
              </a:lnSpc>
              <a:spcBef>
                <a:spcPts val="1000"/>
              </a:spcBef>
              <a:spcAft>
                <a:spcPts val="0"/>
              </a:spcAft>
              <a:buClr>
                <a:schemeClr val="dk1"/>
              </a:buClr>
              <a:buSzPts val="2800"/>
              <a:buNone/>
            </a:pPr>
            <a:r>
              <a:rPr lang="lt-LT"/>
              <a:t>Rūgščių sąveika su metalais – 78 psl..</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b="1" lang="lt-LT">
                <a:latin typeface="Calibri"/>
                <a:ea typeface="Calibri"/>
                <a:cs typeface="Calibri"/>
                <a:sym typeface="Calibri"/>
              </a:rPr>
              <a:t>Pamokos sąsaja su programa</a:t>
            </a:r>
            <a:endParaRPr>
              <a:latin typeface="Calibri"/>
              <a:ea typeface="Calibri"/>
              <a:cs typeface="Calibri"/>
              <a:sym typeface="Calibri"/>
            </a:endParaRPr>
          </a:p>
        </p:txBody>
      </p:sp>
      <p:sp>
        <p:nvSpPr>
          <p:cNvPr id="104" name="Google Shape;104;p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1800"/>
              <a:buNone/>
            </a:pPr>
            <a:r>
              <a:rPr b="1" lang="lt-LT" sz="1800"/>
              <a:t>Žmogaus ir aplinkos dermės pažinimas (F) </a:t>
            </a:r>
            <a:endParaRPr b="1" sz="1800"/>
          </a:p>
          <a:p>
            <a:pPr indent="0" lvl="0" marL="0" rtl="0" algn="l">
              <a:lnSpc>
                <a:spcPct val="90000"/>
              </a:lnSpc>
              <a:spcBef>
                <a:spcPts val="1000"/>
              </a:spcBef>
              <a:spcAft>
                <a:spcPts val="0"/>
              </a:spcAft>
              <a:buClr>
                <a:schemeClr val="dk1"/>
              </a:buClr>
              <a:buSzPts val="1800"/>
              <a:buNone/>
            </a:pPr>
            <a:r>
              <a:rPr lang="lt-LT" sz="1800"/>
              <a:t>F1. Įvardija save kaip gamtos dalį, paaiškina cheminių veiksnių (cheminių medžiagų) įtaką sveikatai, nurodo sveikos aplinkos kriterijus.</a:t>
            </a:r>
            <a:endParaRPr b="1" sz="1800"/>
          </a:p>
          <a:p>
            <a:pPr indent="0" lvl="0" marL="0" rtl="0" algn="l">
              <a:lnSpc>
                <a:spcPct val="90000"/>
              </a:lnSpc>
              <a:spcBef>
                <a:spcPts val="1000"/>
              </a:spcBef>
              <a:spcAft>
                <a:spcPts val="0"/>
              </a:spcAft>
              <a:buClr>
                <a:schemeClr val="dk1"/>
              </a:buClr>
              <a:buSzPts val="1800"/>
              <a:buNone/>
            </a:pPr>
            <a:r>
              <a:rPr lang="lt-LT" sz="1800"/>
              <a:t>F2. Paaiškina sąsajas tarp gamtinės ir socialinės aplinkos, chemijos mokslo ir technologijų, nusako žmogaus veiklos teigiamą ir neigiamą poveikį gamtai. </a:t>
            </a:r>
            <a:endParaRPr b="1" sz="1800"/>
          </a:p>
          <a:p>
            <a:pPr indent="0" lvl="0" marL="0" rtl="0" algn="l">
              <a:lnSpc>
                <a:spcPct val="90000"/>
              </a:lnSpc>
              <a:spcBef>
                <a:spcPts val="1000"/>
              </a:spcBef>
              <a:spcAft>
                <a:spcPts val="0"/>
              </a:spcAft>
              <a:buClr>
                <a:schemeClr val="dk1"/>
              </a:buClr>
              <a:buSzPts val="2800"/>
              <a:buNone/>
            </a:pPr>
            <a:r>
              <a:t/>
            </a:r>
            <a:endParaRP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3" name="Shape 343"/>
        <p:cNvGrpSpPr/>
        <p:nvPr/>
      </p:nvGrpSpPr>
      <p:grpSpPr>
        <a:xfrm>
          <a:off x="0" y="0"/>
          <a:ext cx="0" cy="0"/>
          <a:chOff x="0" y="0"/>
          <a:chExt cx="0" cy="0"/>
        </a:xfrm>
      </p:grpSpPr>
      <p:sp>
        <p:nvSpPr>
          <p:cNvPr id="344" name="Google Shape;344;p40"/>
          <p:cNvSpPr txBox="1"/>
          <p:nvPr>
            <p:ph type="title"/>
          </p:nvPr>
        </p:nvSpPr>
        <p:spPr>
          <a:xfrm>
            <a:off x="838200" y="150125"/>
            <a:ext cx="10515600" cy="90075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b="1" lang="lt-LT"/>
              <a:t>Papildoma medžiaga pamokai</a:t>
            </a:r>
            <a:endParaRPr/>
          </a:p>
        </p:txBody>
      </p:sp>
      <p:sp>
        <p:nvSpPr>
          <p:cNvPr id="345" name="Google Shape;345;p40"/>
          <p:cNvSpPr txBox="1"/>
          <p:nvPr>
            <p:ph idx="1" type="body"/>
          </p:nvPr>
        </p:nvSpPr>
        <p:spPr>
          <a:xfrm>
            <a:off x="838200" y="1323833"/>
            <a:ext cx="10515600" cy="5169042"/>
          </a:xfrm>
          <a:prstGeom prst="rect">
            <a:avLst/>
          </a:prstGeom>
          <a:noFill/>
          <a:ln>
            <a:noFill/>
          </a:ln>
        </p:spPr>
        <p:txBody>
          <a:bodyPr anchorCtr="0" anchor="t" bIns="45700" lIns="91425" spcFirstLastPara="1" rIns="91425" wrap="square" tIns="45700">
            <a:normAutofit lnSpcReduction="10000"/>
          </a:bodyPr>
          <a:lstStyle/>
          <a:p>
            <a:pPr indent="0" lvl="0" marL="0" rtl="0" algn="l">
              <a:lnSpc>
                <a:spcPct val="90000"/>
              </a:lnSpc>
              <a:spcBef>
                <a:spcPts val="0"/>
              </a:spcBef>
              <a:spcAft>
                <a:spcPts val="0"/>
              </a:spcAft>
              <a:buClr>
                <a:schemeClr val="dk1"/>
              </a:buClr>
              <a:buSzPts val="2800"/>
              <a:buNone/>
            </a:pPr>
            <a:r>
              <a:rPr b="1" lang="lt-LT"/>
              <a:t>R. Jasiūnienė ir V. Valentinavičienė CHEMIJA Vadovėlis IX klasei „Alma Littera“ 1998</a:t>
            </a:r>
            <a:endParaRPr/>
          </a:p>
          <a:p>
            <a:pPr indent="0" lvl="0" marL="0" rtl="0" algn="l">
              <a:lnSpc>
                <a:spcPct val="90000"/>
              </a:lnSpc>
              <a:spcBef>
                <a:spcPts val="1000"/>
              </a:spcBef>
              <a:spcAft>
                <a:spcPts val="0"/>
              </a:spcAft>
              <a:buClr>
                <a:schemeClr val="dk1"/>
              </a:buClr>
              <a:buSzPts val="2800"/>
              <a:buNone/>
            </a:pPr>
            <a:r>
              <a:rPr lang="lt-LT"/>
              <a:t>„Rūgštys“ –  53 – 75 psl.;</a:t>
            </a:r>
            <a:endParaRPr/>
          </a:p>
          <a:p>
            <a:pPr indent="0" lvl="0" marL="0" rtl="0" algn="l">
              <a:lnSpc>
                <a:spcPct val="90000"/>
              </a:lnSpc>
              <a:spcBef>
                <a:spcPts val="1000"/>
              </a:spcBef>
              <a:spcAft>
                <a:spcPts val="0"/>
              </a:spcAft>
              <a:buClr>
                <a:schemeClr val="dk1"/>
              </a:buClr>
              <a:buSzPts val="2800"/>
              <a:buNone/>
            </a:pPr>
            <a:r>
              <a:rPr lang="lt-LT"/>
              <a:t>„Neutralizacijos reakcijos“ –  87 psl.;</a:t>
            </a:r>
            <a:endParaRPr/>
          </a:p>
          <a:p>
            <a:pPr indent="0" lvl="0" marL="0" rtl="0" algn="l">
              <a:lnSpc>
                <a:spcPct val="90000"/>
              </a:lnSpc>
              <a:spcBef>
                <a:spcPts val="1000"/>
              </a:spcBef>
              <a:spcAft>
                <a:spcPts val="0"/>
              </a:spcAft>
              <a:buClr>
                <a:schemeClr val="dk1"/>
              </a:buClr>
              <a:buSzPts val="2800"/>
              <a:buNone/>
            </a:pPr>
            <a:r>
              <a:rPr b="1" lang="lt-LT"/>
              <a:t>R. Jasiūnienė ir V. Valentinavičienė CHEMIJA Vadovėlis 9 klasei „Alma Littera“ 2011</a:t>
            </a:r>
            <a:endParaRPr/>
          </a:p>
          <a:p>
            <a:pPr indent="0" lvl="0" marL="0" rtl="0" algn="l">
              <a:lnSpc>
                <a:spcPct val="90000"/>
              </a:lnSpc>
              <a:spcBef>
                <a:spcPts val="1000"/>
              </a:spcBef>
              <a:spcAft>
                <a:spcPts val="0"/>
              </a:spcAft>
              <a:buClr>
                <a:schemeClr val="dk1"/>
              </a:buClr>
              <a:buSzPts val="2800"/>
              <a:buNone/>
            </a:pPr>
            <a:r>
              <a:rPr lang="lt-LT"/>
              <a:t>„Rūgštys aplink mus“ –  76 psl.;</a:t>
            </a:r>
            <a:endParaRPr/>
          </a:p>
          <a:p>
            <a:pPr indent="0" lvl="0" marL="0" rtl="0" algn="l">
              <a:lnSpc>
                <a:spcPct val="90000"/>
              </a:lnSpc>
              <a:spcBef>
                <a:spcPts val="1000"/>
              </a:spcBef>
              <a:spcAft>
                <a:spcPts val="0"/>
              </a:spcAft>
              <a:buClr>
                <a:schemeClr val="dk1"/>
              </a:buClr>
              <a:buSzPts val="2800"/>
              <a:buNone/>
            </a:pPr>
            <a:r>
              <a:rPr lang="lt-LT"/>
              <a:t>„Rūgščių sudėtis ir savybės“ –  88 psl.;</a:t>
            </a:r>
            <a:endParaRPr/>
          </a:p>
          <a:p>
            <a:pPr indent="0" lvl="0" marL="0" rtl="0" algn="l">
              <a:lnSpc>
                <a:spcPct val="90000"/>
              </a:lnSpc>
              <a:spcBef>
                <a:spcPts val="1000"/>
              </a:spcBef>
              <a:spcAft>
                <a:spcPts val="0"/>
              </a:spcAft>
              <a:buClr>
                <a:schemeClr val="dk1"/>
              </a:buClr>
              <a:buSzPts val="2800"/>
              <a:buNone/>
            </a:pPr>
            <a:r>
              <a:rPr lang="lt-LT"/>
              <a:t>„Rūgščių gavimas“ –  112 psl.;</a:t>
            </a:r>
            <a:endParaRPr/>
          </a:p>
          <a:p>
            <a:pPr indent="0" lvl="0" marL="0" rtl="0" algn="l">
              <a:lnSpc>
                <a:spcPct val="90000"/>
              </a:lnSpc>
              <a:spcBef>
                <a:spcPts val="1000"/>
              </a:spcBef>
              <a:spcAft>
                <a:spcPts val="0"/>
              </a:spcAft>
              <a:buClr>
                <a:schemeClr val="dk1"/>
              </a:buClr>
              <a:buSzPts val="2800"/>
              <a:buNone/>
            </a:pPr>
            <a:r>
              <a:rPr lang="lt-LT"/>
              <a:t>„Rūgštusis lietus“ –  113 psl.;</a:t>
            </a:r>
            <a:endParaRPr/>
          </a:p>
          <a:p>
            <a:pPr indent="0" lvl="0" marL="0" rtl="0" algn="l">
              <a:lnSpc>
                <a:spcPct val="90000"/>
              </a:lnSpc>
              <a:spcBef>
                <a:spcPts val="1000"/>
              </a:spcBef>
              <a:spcAft>
                <a:spcPts val="0"/>
              </a:spcAft>
              <a:buClr>
                <a:schemeClr val="dk1"/>
              </a:buClr>
              <a:buSzPts val="2800"/>
              <a:buNone/>
            </a:pPr>
            <a:r>
              <a:rPr lang="lt-LT"/>
              <a:t>„Neutralizacija“ –  118 – 125 psl.;</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b="1" lang="lt-LT">
                <a:latin typeface="Calibri"/>
                <a:ea typeface="Calibri"/>
                <a:cs typeface="Calibri"/>
                <a:sym typeface="Calibri"/>
              </a:rPr>
              <a:t>Mokymo(-si) turinio tema</a:t>
            </a:r>
            <a:endParaRPr/>
          </a:p>
        </p:txBody>
      </p:sp>
      <p:sp>
        <p:nvSpPr>
          <p:cNvPr id="110" name="Google Shape;110;p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None/>
            </a:pPr>
            <a:r>
              <a:rPr b="1" lang="lt-LT" sz="4400"/>
              <a:t>Neorganinių junginių klasės</a:t>
            </a:r>
            <a:endParaRPr/>
          </a:p>
          <a:p>
            <a:pPr indent="0" lvl="0" marL="0" rtl="0" algn="ctr">
              <a:lnSpc>
                <a:spcPct val="90000"/>
              </a:lnSpc>
              <a:spcBef>
                <a:spcPts val="1000"/>
              </a:spcBef>
              <a:spcAft>
                <a:spcPts val="0"/>
              </a:spcAft>
              <a:buClr>
                <a:schemeClr val="dk1"/>
              </a:buClr>
              <a:buSzPts val="4400"/>
              <a:buNone/>
            </a:pPr>
            <a:r>
              <a:rPr b="1" lang="lt-LT" sz="4400"/>
              <a:t>RŪGŠTYS</a:t>
            </a:r>
            <a:endParaRPr b="1" sz="4400"/>
          </a:p>
          <a:p>
            <a:pPr indent="0" lvl="0" marL="0" rtl="0" algn="ctr">
              <a:lnSpc>
                <a:spcPct val="90000"/>
              </a:lnSpc>
              <a:spcBef>
                <a:spcPts val="1000"/>
              </a:spcBef>
              <a:spcAft>
                <a:spcPts val="0"/>
              </a:spcAft>
              <a:buClr>
                <a:schemeClr val="dk1"/>
              </a:buClr>
              <a:buSzPts val="4400"/>
              <a:buNone/>
            </a:pPr>
            <a:r>
              <a:t/>
            </a:r>
            <a:endParaRPr b="1" sz="4400"/>
          </a:p>
          <a:p>
            <a:pPr indent="0" lvl="0" marL="0" rtl="0" algn="ctr">
              <a:lnSpc>
                <a:spcPct val="90000"/>
              </a:lnSpc>
              <a:spcBef>
                <a:spcPts val="1000"/>
              </a:spcBef>
              <a:spcAft>
                <a:spcPts val="0"/>
              </a:spcAft>
              <a:buClr>
                <a:schemeClr val="dk1"/>
              </a:buClr>
              <a:buSzPts val="4400"/>
              <a:buNone/>
            </a:pPr>
            <a:r>
              <a:rPr lang="lt-LT" sz="4400"/>
              <a:t>Valandų skaičius pamokos turiniui išeiti – 8 akad. val.</a:t>
            </a:r>
            <a:endParaRPr/>
          </a:p>
          <a:p>
            <a:pPr indent="-50800" lvl="0" marL="228600" rtl="0" algn="l">
              <a:lnSpc>
                <a:spcPct val="90000"/>
              </a:lnSpc>
              <a:spcBef>
                <a:spcPts val="1000"/>
              </a:spcBef>
              <a:spcAft>
                <a:spcPts val="0"/>
              </a:spcAft>
              <a:buClr>
                <a:schemeClr val="dk1"/>
              </a:buClr>
              <a:buSzPts val="2800"/>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6"/>
          <p:cNvSpPr txBox="1"/>
          <p:nvPr>
            <p:ph type="title"/>
          </p:nvPr>
        </p:nvSpPr>
        <p:spPr>
          <a:xfrm>
            <a:off x="838200" y="150125"/>
            <a:ext cx="10515600" cy="90075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b="1" lang="lt-LT"/>
              <a:t>Pamokos tikslas ir sėkmės kriterijai</a:t>
            </a:r>
            <a:endParaRPr/>
          </a:p>
        </p:txBody>
      </p:sp>
      <p:sp>
        <p:nvSpPr>
          <p:cNvPr id="116" name="Google Shape;116;p6"/>
          <p:cNvSpPr txBox="1"/>
          <p:nvPr>
            <p:ph idx="1" type="body"/>
          </p:nvPr>
        </p:nvSpPr>
        <p:spPr>
          <a:xfrm>
            <a:off x="838200" y="1213164"/>
            <a:ext cx="10515600" cy="5279711"/>
          </a:xfrm>
          <a:prstGeom prst="rect">
            <a:avLst/>
          </a:prstGeom>
          <a:noFill/>
          <a:ln>
            <a:noFill/>
          </a:ln>
        </p:spPr>
        <p:txBody>
          <a:bodyPr anchorCtr="0" anchor="t" bIns="45700" lIns="91425" spcFirstLastPara="1" rIns="91425" wrap="square" tIns="45700">
            <a:normAutofit fontScale="62500" lnSpcReduction="20000"/>
          </a:bodyPr>
          <a:lstStyle/>
          <a:p>
            <a:pPr indent="0" lvl="0" marL="0" rtl="0" algn="ctr">
              <a:lnSpc>
                <a:spcPct val="90000"/>
              </a:lnSpc>
              <a:spcBef>
                <a:spcPts val="0"/>
              </a:spcBef>
              <a:spcAft>
                <a:spcPts val="0"/>
              </a:spcAft>
              <a:buClr>
                <a:schemeClr val="dk1"/>
              </a:buClr>
              <a:buSzPct val="100000"/>
              <a:buNone/>
            </a:pPr>
            <a:r>
              <a:rPr b="1" lang="lt-LT" sz="4400"/>
              <a:t>Tikslai:</a:t>
            </a:r>
            <a:endParaRPr/>
          </a:p>
          <a:p>
            <a:pPr indent="-228600" lvl="0" marL="228600" rtl="0" algn="l">
              <a:lnSpc>
                <a:spcPct val="115000"/>
              </a:lnSpc>
              <a:spcBef>
                <a:spcPts val="1000"/>
              </a:spcBef>
              <a:spcAft>
                <a:spcPts val="0"/>
              </a:spcAft>
              <a:buClr>
                <a:schemeClr val="dk1"/>
              </a:buClr>
              <a:buSzPct val="100000"/>
              <a:buChar char="•"/>
            </a:pPr>
            <a:r>
              <a:rPr lang="lt-LT"/>
              <a:t>Paaiškinti, kad rūgštys yra medžiagos, kurių vandeniniuose tirpaluose yra H+ jonų. Klasifikuoti rūgštis į deguonines ir bedeguones, silpnąsias ir stipriąsias pagal rūgščių jonizacijos konstantų skaitines vertes. Mokytis užrašyti įvairių rūgščių chemines formules, sisteminius ir trivialiuosius pavadinimus (druskos rūgštis, acto rūgštis).</a:t>
            </a:r>
            <a:endParaRPr/>
          </a:p>
          <a:p>
            <a:pPr indent="-228600" lvl="0" marL="228600" rtl="0" algn="l">
              <a:lnSpc>
                <a:spcPct val="115000"/>
              </a:lnSpc>
              <a:spcBef>
                <a:spcPts val="2000"/>
              </a:spcBef>
              <a:spcAft>
                <a:spcPts val="0"/>
              </a:spcAft>
              <a:buClr>
                <a:schemeClr val="dk1"/>
              </a:buClr>
              <a:buSzPct val="100000"/>
              <a:buChar char="•"/>
            </a:pPr>
            <a:r>
              <a:rPr lang="lt-LT"/>
              <a:t>Nagrinėti metalų elektrocheminę įtampų eilę, jos sudarymo principą. Remiantis elektrochemine metalų įtampų eile mokėti pasirinkti tinkamą metalą ir tirti jo sąveiką su praskiestomis rūgštimis (HCl, H2SO4). Nagrinėti ir užrašyti dalines oksidacijos ir dalines redukcijos lygtis, nurodyti oksidatorių ir reduktorių kai metalas sąveikauja su praskiestomis rūgštimis (HCl, H2SO4).</a:t>
            </a:r>
            <a:endParaRPr/>
          </a:p>
          <a:p>
            <a:pPr indent="-228600" lvl="0" marL="228600" rtl="0" algn="l">
              <a:lnSpc>
                <a:spcPct val="115000"/>
              </a:lnSpc>
              <a:spcBef>
                <a:spcPts val="2000"/>
              </a:spcBef>
              <a:spcAft>
                <a:spcPts val="0"/>
              </a:spcAft>
              <a:buClr>
                <a:schemeClr val="dk1"/>
              </a:buClr>
              <a:buSzPct val="100000"/>
              <a:buChar char="•"/>
            </a:pPr>
            <a:r>
              <a:rPr lang="lt-LT"/>
              <a:t>Nagrinėti, kaip rūgštys reaguoja su baziniais oksidais, hidroksidais ir druskomis. Užrašyti ir išlyginti bendrąsias, nesutrumpintąsias ir sutrumpintąsias jonines reakcijų lygtis.</a:t>
            </a:r>
            <a:endParaRPr/>
          </a:p>
          <a:p>
            <a:pPr indent="-228600" lvl="0" marL="228600" rtl="0" algn="l">
              <a:lnSpc>
                <a:spcPct val="115000"/>
              </a:lnSpc>
              <a:spcBef>
                <a:spcPts val="2000"/>
              </a:spcBef>
              <a:spcAft>
                <a:spcPts val="0"/>
              </a:spcAft>
              <a:buClr>
                <a:schemeClr val="dk1"/>
              </a:buClr>
              <a:buSzPct val="100000"/>
              <a:buChar char="•"/>
            </a:pPr>
            <a:r>
              <a:rPr lang="lt-LT"/>
              <a:t>Užrašyti ir išlyginti bendrosiomis reakcijų lygtimis bedeguoninių rūgščių susidarymą iš vieninių medžiagų. </a:t>
            </a:r>
            <a:endParaRPr/>
          </a:p>
          <a:p>
            <a:pPr indent="-228600" lvl="0" marL="228600" rtl="0" algn="l">
              <a:lnSpc>
                <a:spcPct val="115000"/>
              </a:lnSpc>
              <a:spcBef>
                <a:spcPts val="2000"/>
              </a:spcBef>
              <a:spcAft>
                <a:spcPts val="0"/>
              </a:spcAft>
              <a:buClr>
                <a:schemeClr val="dk1"/>
              </a:buClr>
              <a:buSzPct val="100000"/>
              <a:buChar char="•"/>
            </a:pPr>
            <a:r>
              <a:rPr lang="lt-LT"/>
              <a:t>Nagrinėti rūgščių panaudojimą maisto pramonėje, trąšų gamyboje. Susipažinti su Lietuvoje gaminamų neorganinių rūgščių pavyzdžiais. Nagrinėti aplinkoje esančias rūgštis. Analizuoti ir kritiškai vertinti rūgščių poveikį metalams, pastatams, dirvožemiui, augalams, žmonėms.</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7"/>
          <p:cNvSpPr txBox="1"/>
          <p:nvPr>
            <p:ph type="title"/>
          </p:nvPr>
        </p:nvSpPr>
        <p:spPr>
          <a:xfrm>
            <a:off x="838200" y="365125"/>
            <a:ext cx="10515600" cy="757505"/>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b="1" lang="lt-LT"/>
              <a:t>Pamokos tikslas ir sėkmės kriterijai</a:t>
            </a:r>
            <a:endParaRPr/>
          </a:p>
        </p:txBody>
      </p:sp>
      <p:sp>
        <p:nvSpPr>
          <p:cNvPr id="122" name="Google Shape;122;p7"/>
          <p:cNvSpPr txBox="1"/>
          <p:nvPr>
            <p:ph idx="1" type="body"/>
          </p:nvPr>
        </p:nvSpPr>
        <p:spPr>
          <a:xfrm>
            <a:off x="838200" y="1122630"/>
            <a:ext cx="10515600" cy="5735370"/>
          </a:xfrm>
          <a:prstGeom prst="rect">
            <a:avLst/>
          </a:prstGeom>
          <a:noFill/>
          <a:ln>
            <a:noFill/>
          </a:ln>
        </p:spPr>
        <p:txBody>
          <a:bodyPr anchorCtr="0" anchor="t" bIns="45700" lIns="91425" spcFirstLastPara="1" rIns="91425" wrap="square" tIns="45700">
            <a:normAutofit fontScale="77500" lnSpcReduction="20000"/>
          </a:bodyPr>
          <a:lstStyle/>
          <a:p>
            <a:pPr indent="0" lvl="0" marL="0" rtl="0" algn="ctr">
              <a:lnSpc>
                <a:spcPct val="90000"/>
              </a:lnSpc>
              <a:spcBef>
                <a:spcPts val="0"/>
              </a:spcBef>
              <a:spcAft>
                <a:spcPts val="0"/>
              </a:spcAft>
              <a:buClr>
                <a:schemeClr val="dk1"/>
              </a:buClr>
              <a:buSzPct val="100000"/>
              <a:buNone/>
            </a:pPr>
            <a:r>
              <a:rPr b="1" lang="lt-LT" sz="4400"/>
              <a:t>Sėkmės kriterijai</a:t>
            </a:r>
            <a:endParaRPr b="1" sz="4400">
              <a:highlight>
                <a:srgbClr val="FFFF00"/>
              </a:highlight>
            </a:endParaRPr>
          </a:p>
          <a:p>
            <a:pPr indent="-228600" lvl="0" marL="228600" rtl="0" algn="l">
              <a:lnSpc>
                <a:spcPct val="115000"/>
              </a:lnSpc>
              <a:spcBef>
                <a:spcPts val="1000"/>
              </a:spcBef>
              <a:spcAft>
                <a:spcPts val="0"/>
              </a:spcAft>
              <a:buClr>
                <a:schemeClr val="dk1"/>
              </a:buClr>
              <a:buSzPct val="100000"/>
              <a:buChar char="•"/>
            </a:pPr>
            <a:r>
              <a:rPr lang="lt-LT" sz="2400"/>
              <a:t>Paaiškina, kad rūgštys yra medžiagos, kurių vandeniniuose tirpaluose yra H+ jonų. Klasifikuoja rūgštis į deguonines ir bedeguones, silpnąsias ir stipriąsias pagal rūgščių jonizacijos konstantų skaitines vertes. Moka užrašyti įvairių rūgščių chemines formules, sisteminius ir trivialiuosius pavadinimus (druskos rūgštis, acto rūgštis).</a:t>
            </a:r>
            <a:endParaRPr/>
          </a:p>
          <a:p>
            <a:pPr indent="-228600" lvl="0" marL="228600" rtl="0" algn="l">
              <a:lnSpc>
                <a:spcPct val="115000"/>
              </a:lnSpc>
              <a:spcBef>
                <a:spcPts val="2000"/>
              </a:spcBef>
              <a:spcAft>
                <a:spcPts val="0"/>
              </a:spcAft>
              <a:buClr>
                <a:schemeClr val="dk1"/>
              </a:buClr>
              <a:buSzPct val="100000"/>
              <a:buChar char="•"/>
            </a:pPr>
            <a:r>
              <a:rPr lang="lt-LT" sz="2400"/>
              <a:t>Nagrinėja metalų elektrocheminę įtampų eilę, jos sudarymo principą. Remiantis elektrochemine metalų įtampų eile moka pasirinkti tinkamą metalą ir tiria jo sąveiką su praskiestomis rūgštimis (HCl, H2SO4). Nagrinėja ir užrašo dalines oksidacijos ir dalines redukcijos lygtis, nurodyti oksidatorių ir reduktorių kai metalas sąveikauja su praskiestomis rūgštimis (HCl, H2SO4).</a:t>
            </a:r>
            <a:endParaRPr/>
          </a:p>
          <a:p>
            <a:pPr indent="-228600" lvl="0" marL="228600" rtl="0" algn="l">
              <a:lnSpc>
                <a:spcPct val="115000"/>
              </a:lnSpc>
              <a:spcBef>
                <a:spcPts val="2000"/>
              </a:spcBef>
              <a:spcAft>
                <a:spcPts val="0"/>
              </a:spcAft>
              <a:buClr>
                <a:schemeClr val="dk1"/>
              </a:buClr>
              <a:buSzPct val="100000"/>
              <a:buChar char="•"/>
            </a:pPr>
            <a:r>
              <a:rPr lang="lt-LT" sz="2400"/>
              <a:t>Nagrinėja, kaip rūgštys reaguoja su baziniais oksidais, hidroksidais ir druskomis. Užrašo ir išlygina bendrąsias, nesutrumpintąsias ir sutrumpintąsias jonines reakcijų lygtis.</a:t>
            </a:r>
            <a:endParaRPr/>
          </a:p>
          <a:p>
            <a:pPr indent="-228600" lvl="0" marL="228600" rtl="0" algn="l">
              <a:lnSpc>
                <a:spcPct val="115000"/>
              </a:lnSpc>
              <a:spcBef>
                <a:spcPts val="2000"/>
              </a:spcBef>
              <a:spcAft>
                <a:spcPts val="0"/>
              </a:spcAft>
              <a:buClr>
                <a:schemeClr val="dk1"/>
              </a:buClr>
              <a:buSzPct val="100000"/>
              <a:buChar char="•"/>
            </a:pPr>
            <a:r>
              <a:rPr lang="lt-LT" sz="2400"/>
              <a:t>Užrašo ir išlygina bendrosiomis reakcijų lygtimis bedeguoninių rūgščių susidarymą iš vieninių medžiagų. </a:t>
            </a:r>
            <a:endParaRPr/>
          </a:p>
          <a:p>
            <a:pPr indent="-228600" lvl="0" marL="228600" rtl="0" algn="l">
              <a:lnSpc>
                <a:spcPct val="115000"/>
              </a:lnSpc>
              <a:spcBef>
                <a:spcPts val="2000"/>
              </a:spcBef>
              <a:spcAft>
                <a:spcPts val="0"/>
              </a:spcAft>
              <a:buClr>
                <a:schemeClr val="dk1"/>
              </a:buClr>
              <a:buSzPct val="100000"/>
              <a:buChar char="•"/>
            </a:pPr>
            <a:r>
              <a:rPr lang="lt-LT" sz="2400"/>
              <a:t>Nagrinėja rūgščių panaudojimą maisto pramonėje, trąšų gamyboje. Susipažįsta su Lietuvoje gaminamų neorganinių rūgščių pavyzdžiais. Nagrinėja aplinkoje esančias rūgštis. Analizuoja ir kritiškai vertina rūgščių poveikį metalams, pastatams, dirvožemiui, augalams, žmonėms.</a:t>
            </a:r>
            <a:endParaRPr/>
          </a:p>
          <a:p>
            <a:pPr indent="-90804" lvl="0" marL="228600" rtl="0" algn="l">
              <a:lnSpc>
                <a:spcPct val="90000"/>
              </a:lnSpc>
              <a:spcBef>
                <a:spcPts val="2000"/>
              </a:spcBef>
              <a:spcAft>
                <a:spcPts val="0"/>
              </a:spcAft>
              <a:buClr>
                <a:schemeClr val="dk1"/>
              </a:buClr>
              <a:buSzPct val="100000"/>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8"/>
          <p:cNvSpPr txBox="1"/>
          <p:nvPr>
            <p:ph type="title"/>
          </p:nvPr>
        </p:nvSpPr>
        <p:spPr>
          <a:xfrm>
            <a:off x="838200" y="150125"/>
            <a:ext cx="10515600" cy="90075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b="1" lang="lt-LT"/>
              <a:t>Pamokos planas ir metodai</a:t>
            </a:r>
            <a:endParaRPr/>
          </a:p>
        </p:txBody>
      </p:sp>
      <p:sp>
        <p:nvSpPr>
          <p:cNvPr id="128" name="Google Shape;128;p8"/>
          <p:cNvSpPr txBox="1"/>
          <p:nvPr>
            <p:ph idx="1" type="body"/>
          </p:nvPr>
        </p:nvSpPr>
        <p:spPr>
          <a:xfrm>
            <a:off x="838200" y="1323833"/>
            <a:ext cx="10515600" cy="5169042"/>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2800"/>
              <a:buNone/>
            </a:pPr>
            <a:r>
              <a:rPr b="1" lang="lt-LT"/>
              <a:t>I TEMA: OKSIDAI</a:t>
            </a:r>
            <a:endParaRPr/>
          </a:p>
          <a:p>
            <a:pPr indent="-514350" lvl="0" marL="514350" rtl="0" algn="l">
              <a:lnSpc>
                <a:spcPct val="90000"/>
              </a:lnSpc>
              <a:spcBef>
                <a:spcPts val="1000"/>
              </a:spcBef>
              <a:spcAft>
                <a:spcPts val="0"/>
              </a:spcAft>
              <a:buClr>
                <a:schemeClr val="dk1"/>
              </a:buClr>
              <a:buSzPts val="2800"/>
              <a:buFont typeface="Calibri"/>
              <a:buAutoNum type="arabicPeriod"/>
            </a:pPr>
            <a:r>
              <a:rPr lang="lt-LT"/>
              <a:t>Pirma veikla – rūgštys, jų tirpalai, klasifikavimas ir pavadinimai.</a:t>
            </a:r>
            <a:endParaRPr/>
          </a:p>
          <a:p>
            <a:pPr indent="-514350" lvl="0" marL="514350" rtl="0" algn="l">
              <a:lnSpc>
                <a:spcPct val="90000"/>
              </a:lnSpc>
              <a:spcBef>
                <a:spcPts val="1000"/>
              </a:spcBef>
              <a:spcAft>
                <a:spcPts val="0"/>
              </a:spcAft>
              <a:buClr>
                <a:schemeClr val="dk1"/>
              </a:buClr>
              <a:buSzPts val="2800"/>
              <a:buFont typeface="Calibri"/>
              <a:buAutoNum type="arabicPeriod"/>
            </a:pPr>
            <a:r>
              <a:rPr lang="lt-LT"/>
              <a:t>Antra veikla – metalų sąveika su rūgščių tirpalais. Oksidacijos redukcijos reakcijos.</a:t>
            </a:r>
            <a:endParaRPr/>
          </a:p>
          <a:p>
            <a:pPr indent="-514350" lvl="0" marL="514350" rtl="0" algn="l">
              <a:lnSpc>
                <a:spcPct val="90000"/>
              </a:lnSpc>
              <a:spcBef>
                <a:spcPts val="1000"/>
              </a:spcBef>
              <a:spcAft>
                <a:spcPts val="0"/>
              </a:spcAft>
              <a:buClr>
                <a:schemeClr val="dk1"/>
              </a:buClr>
              <a:buSzPts val="2800"/>
              <a:buFont typeface="Calibri"/>
              <a:buAutoNum type="arabicPeriod"/>
            </a:pPr>
            <a:r>
              <a:rPr lang="lt-LT"/>
              <a:t>Trečia veikla – </a:t>
            </a:r>
            <a:r>
              <a:rPr lang="lt-LT" sz="2800"/>
              <a:t>rūgščių cheminės savybės.</a:t>
            </a:r>
            <a:endParaRPr/>
          </a:p>
          <a:p>
            <a:pPr indent="-514350" lvl="0" marL="514350" rtl="0" algn="l">
              <a:lnSpc>
                <a:spcPct val="90000"/>
              </a:lnSpc>
              <a:spcBef>
                <a:spcPts val="1000"/>
              </a:spcBef>
              <a:spcAft>
                <a:spcPts val="0"/>
              </a:spcAft>
              <a:buClr>
                <a:schemeClr val="dk1"/>
              </a:buClr>
              <a:buSzPts val="2800"/>
              <a:buFont typeface="Calibri"/>
              <a:buAutoNum type="arabicPeriod"/>
            </a:pPr>
            <a:r>
              <a:rPr lang="lt-LT"/>
              <a:t>Ketvirta veikla – bedeguoninių rūgščių gavimas.</a:t>
            </a:r>
            <a:endParaRPr/>
          </a:p>
          <a:p>
            <a:pPr indent="-514350" lvl="0" marL="514350" rtl="0" algn="l">
              <a:lnSpc>
                <a:spcPct val="90000"/>
              </a:lnSpc>
              <a:spcBef>
                <a:spcPts val="1000"/>
              </a:spcBef>
              <a:spcAft>
                <a:spcPts val="0"/>
              </a:spcAft>
              <a:buClr>
                <a:schemeClr val="dk1"/>
              </a:buClr>
              <a:buSzPts val="2800"/>
              <a:buFont typeface="Calibri"/>
              <a:buAutoNum type="arabicPeriod"/>
            </a:pPr>
            <a:r>
              <a:rPr lang="lt-LT"/>
              <a:t>Penkta veikla – rūgščių panaudojimas.</a:t>
            </a:r>
            <a:endParaRPr sz="2800"/>
          </a:p>
          <a:p>
            <a:pPr indent="-387350" lvl="0" marL="514350" rtl="0" algn="l">
              <a:lnSpc>
                <a:spcPct val="90000"/>
              </a:lnSpc>
              <a:spcBef>
                <a:spcPts val="1000"/>
              </a:spcBef>
              <a:spcAft>
                <a:spcPts val="0"/>
              </a:spcAft>
              <a:buClr>
                <a:schemeClr val="dk1"/>
              </a:buClr>
              <a:buSzPts val="2000"/>
              <a:buFont typeface="Calibri"/>
              <a:buNone/>
            </a:pPr>
            <a:r>
              <a:t/>
            </a:r>
            <a:endParaRPr sz="2000"/>
          </a:p>
          <a:p>
            <a:pPr indent="0" lvl="0" marL="0" rtl="0" algn="ctr">
              <a:lnSpc>
                <a:spcPct val="90000"/>
              </a:lnSpc>
              <a:spcBef>
                <a:spcPts val="1000"/>
              </a:spcBef>
              <a:spcAft>
                <a:spcPts val="0"/>
              </a:spcAft>
              <a:buClr>
                <a:schemeClr val="dk1"/>
              </a:buClr>
              <a:buSzPts val="2800"/>
              <a:buNone/>
            </a:pPr>
            <a:r>
              <a:t/>
            </a:r>
            <a:endParaRPr b="1">
              <a:highlight>
                <a:srgbClr val="FFFF00"/>
              </a:highlight>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9"/>
          <p:cNvSpPr txBox="1"/>
          <p:nvPr>
            <p:ph type="title"/>
          </p:nvPr>
        </p:nvSpPr>
        <p:spPr>
          <a:xfrm>
            <a:off x="838200" y="1"/>
            <a:ext cx="10515600" cy="820131"/>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b="1" lang="lt-LT"/>
              <a:t>GALIMI MOKYMO METODAI:</a:t>
            </a:r>
            <a:endParaRPr/>
          </a:p>
        </p:txBody>
      </p:sp>
      <p:sp>
        <p:nvSpPr>
          <p:cNvPr id="134" name="Google Shape;134;p9"/>
          <p:cNvSpPr txBox="1"/>
          <p:nvPr>
            <p:ph idx="1" type="body"/>
          </p:nvPr>
        </p:nvSpPr>
        <p:spPr>
          <a:xfrm>
            <a:off x="0" y="923826"/>
            <a:ext cx="12264272" cy="5934173"/>
          </a:xfrm>
          <a:prstGeom prst="rect">
            <a:avLst/>
          </a:prstGeom>
          <a:noFill/>
          <a:ln>
            <a:noFill/>
          </a:ln>
        </p:spPr>
        <p:txBody>
          <a:bodyPr anchorCtr="0" anchor="t" bIns="45700" lIns="91425" spcFirstLastPara="1" rIns="91425" wrap="square" tIns="45700">
            <a:normAutofit/>
          </a:bodyPr>
          <a:lstStyle/>
          <a:p>
            <a:pPr indent="-342900" lvl="0" marL="342900" rtl="0" algn="l">
              <a:lnSpc>
                <a:spcPct val="107000"/>
              </a:lnSpc>
              <a:spcBef>
                <a:spcPts val="0"/>
              </a:spcBef>
              <a:spcAft>
                <a:spcPts val="0"/>
              </a:spcAft>
              <a:buClr>
                <a:schemeClr val="dk1"/>
              </a:buClr>
              <a:buSzPts val="2400"/>
              <a:buFont typeface="Noto Sans Symbols"/>
              <a:buChar char="∙"/>
            </a:pPr>
            <a:r>
              <a:rPr lang="lt-LT" sz="2400">
                <a:latin typeface="Arial"/>
                <a:ea typeface="Arial"/>
                <a:cs typeface="Arial"/>
                <a:sym typeface="Arial"/>
              </a:rPr>
              <a:t>Darbas grupėmis </a:t>
            </a:r>
            <a:endParaRPr/>
          </a:p>
          <a:p>
            <a:pPr indent="-342900" lvl="0" marL="342900" rtl="0" algn="l">
              <a:lnSpc>
                <a:spcPct val="107000"/>
              </a:lnSpc>
              <a:spcBef>
                <a:spcPts val="1000"/>
              </a:spcBef>
              <a:spcAft>
                <a:spcPts val="0"/>
              </a:spcAft>
              <a:buClr>
                <a:schemeClr val="dk1"/>
              </a:buClr>
              <a:buSzPts val="2400"/>
              <a:buFont typeface="Noto Sans Symbols"/>
              <a:buChar char="∙"/>
            </a:pPr>
            <a:r>
              <a:rPr lang="lt-LT" sz="2400">
                <a:latin typeface="Arial"/>
                <a:ea typeface="Arial"/>
                <a:cs typeface="Arial"/>
                <a:sym typeface="Arial"/>
              </a:rPr>
              <a:t>Abipusis mokymas </a:t>
            </a:r>
            <a:endParaRPr/>
          </a:p>
          <a:p>
            <a:pPr indent="-342900" lvl="0" marL="342900" rtl="0" algn="l">
              <a:lnSpc>
                <a:spcPct val="107000"/>
              </a:lnSpc>
              <a:spcBef>
                <a:spcPts val="1000"/>
              </a:spcBef>
              <a:spcAft>
                <a:spcPts val="0"/>
              </a:spcAft>
              <a:buClr>
                <a:schemeClr val="dk1"/>
              </a:buClr>
              <a:buSzPts val="2400"/>
              <a:buFont typeface="Noto Sans Symbols"/>
              <a:buChar char="∙"/>
            </a:pPr>
            <a:r>
              <a:rPr lang="lt-LT" sz="2400">
                <a:latin typeface="Arial"/>
                <a:ea typeface="Arial"/>
                <a:cs typeface="Arial"/>
                <a:sym typeface="Arial"/>
              </a:rPr>
              <a:t>Praktinis tyrimas </a:t>
            </a:r>
            <a:endParaRPr/>
          </a:p>
          <a:p>
            <a:pPr indent="-342900" lvl="0" marL="342900" rtl="0" algn="l">
              <a:lnSpc>
                <a:spcPct val="107000"/>
              </a:lnSpc>
              <a:spcBef>
                <a:spcPts val="1000"/>
              </a:spcBef>
              <a:spcAft>
                <a:spcPts val="0"/>
              </a:spcAft>
              <a:buClr>
                <a:schemeClr val="dk1"/>
              </a:buClr>
              <a:buSzPts val="2400"/>
              <a:buFont typeface="Noto Sans Symbols"/>
              <a:buChar char="∙"/>
            </a:pPr>
            <a:r>
              <a:rPr lang="lt-LT" sz="2400">
                <a:latin typeface="Arial"/>
                <a:ea typeface="Arial"/>
                <a:cs typeface="Arial"/>
                <a:sym typeface="Arial"/>
              </a:rPr>
              <a:t>Skaitmeninių mokymosi objektų naudojimas</a:t>
            </a:r>
            <a:endParaRPr/>
          </a:p>
          <a:p>
            <a:pPr indent="-342900" lvl="0" marL="342900" rtl="0" algn="l">
              <a:lnSpc>
                <a:spcPct val="107000"/>
              </a:lnSpc>
              <a:spcBef>
                <a:spcPts val="1000"/>
              </a:spcBef>
              <a:spcAft>
                <a:spcPts val="0"/>
              </a:spcAft>
              <a:buClr>
                <a:schemeClr val="dk1"/>
              </a:buClr>
              <a:buSzPts val="2400"/>
              <a:buFont typeface="Noto Sans Symbols"/>
              <a:buChar char="∙"/>
            </a:pPr>
            <a:r>
              <a:rPr lang="lt-LT" sz="2400">
                <a:latin typeface="Arial"/>
                <a:ea typeface="Arial"/>
                <a:cs typeface="Arial"/>
                <a:sym typeface="Arial"/>
              </a:rPr>
              <a:t>Nebaigti sakiniai </a:t>
            </a:r>
            <a:endParaRPr/>
          </a:p>
          <a:p>
            <a:pPr indent="-342900" lvl="0" marL="342900" rtl="0" algn="l">
              <a:lnSpc>
                <a:spcPct val="107000"/>
              </a:lnSpc>
              <a:spcBef>
                <a:spcPts val="1000"/>
              </a:spcBef>
              <a:spcAft>
                <a:spcPts val="0"/>
              </a:spcAft>
              <a:buClr>
                <a:schemeClr val="dk1"/>
              </a:buClr>
              <a:buSzPts val="2400"/>
              <a:buFont typeface="Noto Sans Symbols"/>
              <a:buChar char="∙"/>
            </a:pPr>
            <a:r>
              <a:rPr lang="lt-LT" sz="2400">
                <a:latin typeface="Arial"/>
                <a:ea typeface="Arial"/>
                <a:cs typeface="Arial"/>
                <a:sym typeface="Arial"/>
              </a:rPr>
              <a:t>Demonstravimas </a:t>
            </a:r>
            <a:endParaRPr/>
          </a:p>
          <a:p>
            <a:pPr indent="-342900" lvl="0" marL="342900" rtl="0" algn="l">
              <a:lnSpc>
                <a:spcPct val="107000"/>
              </a:lnSpc>
              <a:spcBef>
                <a:spcPts val="1000"/>
              </a:spcBef>
              <a:spcAft>
                <a:spcPts val="0"/>
              </a:spcAft>
              <a:buClr>
                <a:schemeClr val="dk1"/>
              </a:buClr>
              <a:buSzPts val="2400"/>
              <a:buFont typeface="Noto Sans Symbols"/>
              <a:buChar char="∙"/>
            </a:pPr>
            <a:r>
              <a:rPr lang="lt-LT" sz="2400">
                <a:latin typeface="Arial"/>
                <a:ea typeface="Arial"/>
                <a:cs typeface="Arial"/>
                <a:sym typeface="Arial"/>
              </a:rPr>
              <a:t>Pateikčių ir / ar skaitmeninių mokymosi objektų naudojimas </a:t>
            </a:r>
            <a:endParaRPr/>
          </a:p>
          <a:p>
            <a:pPr indent="-342900" lvl="0" marL="342900" rtl="0" algn="l">
              <a:lnSpc>
                <a:spcPct val="107000"/>
              </a:lnSpc>
              <a:spcBef>
                <a:spcPts val="1000"/>
              </a:spcBef>
              <a:spcAft>
                <a:spcPts val="0"/>
              </a:spcAft>
              <a:buClr>
                <a:schemeClr val="dk1"/>
              </a:buClr>
              <a:buSzPts val="2400"/>
              <a:buFont typeface="Noto Sans Symbols"/>
              <a:buChar char="∙"/>
            </a:pPr>
            <a:r>
              <a:rPr lang="lt-LT" sz="2400">
                <a:latin typeface="Arial"/>
                <a:ea typeface="Arial"/>
                <a:cs typeface="Arial"/>
                <a:sym typeface="Arial"/>
              </a:rPr>
              <a:t>Žiūrėk – galvok – aptark su draugu </a:t>
            </a:r>
            <a:endParaRPr/>
          </a:p>
          <a:p>
            <a:pPr indent="-342900" lvl="0" marL="342900" rtl="0" algn="l">
              <a:lnSpc>
                <a:spcPct val="107000"/>
              </a:lnSpc>
              <a:spcBef>
                <a:spcPts val="1000"/>
              </a:spcBef>
              <a:spcAft>
                <a:spcPts val="0"/>
              </a:spcAft>
              <a:buClr>
                <a:schemeClr val="dk1"/>
              </a:buClr>
              <a:buSzPts val="2400"/>
              <a:buFont typeface="Noto Sans Symbols"/>
              <a:buChar char="∙"/>
            </a:pPr>
            <a:r>
              <a:rPr lang="lt-LT" sz="2400">
                <a:latin typeface="Arial"/>
                <a:ea typeface="Arial"/>
                <a:cs typeface="Arial"/>
                <a:sym typeface="Arial"/>
              </a:rPr>
              <a:t>Minčių lietus </a:t>
            </a:r>
            <a:endParaRPr/>
          </a:p>
          <a:p>
            <a:pPr indent="-342900" lvl="0" marL="342900" rtl="0" algn="l">
              <a:lnSpc>
                <a:spcPct val="107000"/>
              </a:lnSpc>
              <a:spcBef>
                <a:spcPts val="1000"/>
              </a:spcBef>
              <a:spcAft>
                <a:spcPts val="0"/>
              </a:spcAft>
              <a:buClr>
                <a:schemeClr val="dk1"/>
              </a:buClr>
              <a:buSzPts val="2400"/>
              <a:buFont typeface="Noto Sans Symbols"/>
              <a:buChar char="∙"/>
            </a:pPr>
            <a:r>
              <a:rPr lang="lt-LT" sz="2400">
                <a:latin typeface="Arial"/>
                <a:ea typeface="Arial"/>
                <a:cs typeface="Arial"/>
                <a:sym typeface="Arial"/>
              </a:rPr>
              <a:t>Mokinių patirties išsiaiškinimas </a:t>
            </a:r>
            <a:endParaRPr/>
          </a:p>
          <a:p>
            <a:pPr indent="-342900" lvl="0" marL="342900" rtl="0" algn="l">
              <a:lnSpc>
                <a:spcPct val="107000"/>
              </a:lnSpc>
              <a:spcBef>
                <a:spcPts val="1000"/>
              </a:spcBef>
              <a:spcAft>
                <a:spcPts val="0"/>
              </a:spcAft>
              <a:buClr>
                <a:schemeClr val="dk1"/>
              </a:buClr>
              <a:buSzPts val="2400"/>
              <a:buFont typeface="Noto Sans Symbols"/>
              <a:buChar char="∙"/>
            </a:pPr>
            <a:r>
              <a:rPr lang="lt-LT" sz="2400">
                <a:latin typeface="Arial"/>
                <a:ea typeface="Arial"/>
                <a:cs typeface="Arial"/>
                <a:sym typeface="Arial"/>
              </a:rPr>
              <a:t>Istorijos pasakojimas, skaitymas, filmuotos medžiagos rodymas</a:t>
            </a:r>
            <a:endParaRPr sz="2400"/>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2024-07-05T09:12:55Z</dcterms:created>
  <dc:creator>Roman Voronovič. KMM</dc:creator>
</cp:coreProperties>
</file>