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4ag8/Z/pRX5XSQcqhck88F9Fs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p:nvPr>
            <p:ph idx="2" type="pic"/>
          </p:nvPr>
        </p:nvSpPr>
        <p:spPr>
          <a:xfrm>
            <a:off x="5183188" y="987425"/>
            <a:ext cx="6172200" cy="4873625"/>
          </a:xfrm>
          <a:prstGeom prst="rect">
            <a:avLst/>
          </a:prstGeom>
          <a:noFill/>
          <a:ln>
            <a:noFill/>
          </a:ln>
        </p:spPr>
      </p:sp>
      <p:sp>
        <p:nvSpPr>
          <p:cNvPr id="64" name="Google Shape;64;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youtube.com/watch?v=EUCAEOuJw5A" TargetMode="External"/><Relationship Id="rId4" Type="http://schemas.openxmlformats.org/officeDocument/2006/relationships/hyperlink" Target="https://www.youtube.com/watch?v=W5anxwCWI04" TargetMode="External"/><Relationship Id="rId5" Type="http://schemas.openxmlformats.org/officeDocument/2006/relationships/hyperlink" Target="https://www.youtube.com/watch?v=UrSFNYtHg7c" TargetMode="External"/><Relationship Id="rId6" Type="http://schemas.openxmlformats.org/officeDocument/2006/relationships/hyperlink" Target="https://www.youtube.com/watch?v=5O0F9-FhV3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youtube.com/watch?v=zR19eHNOvwU" TargetMode="External"/><Relationship Id="rId4" Type="http://schemas.openxmlformats.org/officeDocument/2006/relationships/hyperlink" Target="https://www.youtube.com/watch?v=IX7OVxkr1Mk" TargetMode="External"/><Relationship Id="rId5" Type="http://schemas.openxmlformats.org/officeDocument/2006/relationships/hyperlink" Target="https://www.youtube.com/watch?v=IX7OVxkr1M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27.png"/><Relationship Id="rId5"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Druskos</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lt-LT"/>
              <a:t>Chemija</a:t>
            </a:r>
            <a:endParaRPr/>
          </a:p>
          <a:p>
            <a:pPr indent="0" lvl="0" marL="0" rtl="0" algn="ctr">
              <a:lnSpc>
                <a:spcPct val="90000"/>
              </a:lnSpc>
              <a:spcBef>
                <a:spcPts val="1000"/>
              </a:spcBef>
              <a:spcAft>
                <a:spcPts val="0"/>
              </a:spcAft>
              <a:buClr>
                <a:schemeClr val="dk1"/>
              </a:buClr>
              <a:buSzPts val="2400"/>
              <a:buNone/>
            </a:pPr>
            <a:r>
              <a:rPr lang="lt-LT"/>
              <a:t>9 (I gimnazijos) klasė</a:t>
            </a:r>
            <a:endParaRPr/>
          </a:p>
        </p:txBody>
      </p:sp>
      <p:sp>
        <p:nvSpPr>
          <p:cNvPr id="86" name="Google Shape;86;p1"/>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lt-LT" sz="1200" u="none" cap="none" strike="noStrike">
                <a:solidFill>
                  <a:schemeClr val="dk1"/>
                </a:solidFill>
                <a:latin typeface="Times New Roman"/>
                <a:ea typeface="Times New Roman"/>
                <a:cs typeface="Times New Roman"/>
                <a:sym typeface="Times New Roman"/>
              </a:rPr>
              <a:t>PROJEKTO JUODRAŠTIS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ctrTitle"/>
          </p:nvPr>
        </p:nvSpPr>
        <p:spPr>
          <a:xfrm>
            <a:off x="579421" y="80387"/>
            <a:ext cx="11226297" cy="595867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TEMA: DRUSKOS</a:t>
            </a:r>
            <a:br>
              <a:rPr b="1" lang="lt-LT"/>
            </a:br>
            <a:r>
              <a:rPr lang="lt-LT"/>
              <a:t>Pirma veikla – </a:t>
            </a:r>
            <a:r>
              <a:rPr lang="lt-LT" sz="6000"/>
              <a:t>druskų formulių ir pavadinimų sudarymas (sisteminių ir nesisteminių), klasifikavimas</a:t>
            </a:r>
            <a:br>
              <a:rPr lang="lt-LT"/>
            </a:br>
            <a:endParaRPr b="1">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t-LT"/>
              <a:t>TEMA: DRUSKOS Pirmos veiklos turinys</a:t>
            </a:r>
            <a:endParaRPr/>
          </a:p>
        </p:txBody>
      </p:sp>
      <p:sp>
        <p:nvSpPr>
          <p:cNvPr id="145" name="Google Shape;145;p11"/>
          <p:cNvSpPr txBox="1"/>
          <p:nvPr>
            <p:ph idx="1" type="body"/>
          </p:nvPr>
        </p:nvSpPr>
        <p:spPr>
          <a:xfrm>
            <a:off x="1" y="1323832"/>
            <a:ext cx="12191999" cy="553416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i="1" lang="lt-LT"/>
              <a:t>Druskos</a:t>
            </a:r>
            <a:r>
              <a:rPr lang="lt-LT"/>
              <a:t> tai joniniai junginiai sudaryti iš </a:t>
            </a:r>
            <a:r>
              <a:rPr i="1" lang="lt-LT"/>
              <a:t>metalo (</a:t>
            </a:r>
            <a:r>
              <a:rPr b="1" lang="lt-LT" sz="2400"/>
              <a:t>Me </a:t>
            </a:r>
            <a:r>
              <a:rPr b="1" baseline="30000" lang="lt-LT" sz="2400"/>
              <a:t>n+</a:t>
            </a:r>
            <a:r>
              <a:rPr i="1" lang="lt-LT"/>
              <a:t>) arba amonio jono (</a:t>
            </a:r>
            <a:r>
              <a:rPr b="1" lang="lt-LT" sz="2400"/>
              <a:t>NH</a:t>
            </a:r>
            <a:r>
              <a:rPr b="1" baseline="-25000" lang="lt-LT" sz="2400"/>
              <a:t>4</a:t>
            </a:r>
            <a:r>
              <a:rPr b="1" baseline="30000" lang="lt-LT" sz="2400"/>
              <a:t>+</a:t>
            </a:r>
            <a:r>
              <a:rPr i="1" lang="lt-LT"/>
              <a:t>) </a:t>
            </a:r>
            <a:r>
              <a:rPr lang="lt-LT"/>
              <a:t>susijungusio su </a:t>
            </a:r>
            <a:r>
              <a:rPr i="1" lang="lt-LT"/>
              <a:t>rūgšties liekana</a:t>
            </a:r>
            <a:endParaRPr/>
          </a:p>
          <a:p>
            <a:pPr indent="0" lvl="0" marL="0" rtl="0" algn="l">
              <a:lnSpc>
                <a:spcPct val="90000"/>
              </a:lnSpc>
              <a:spcBef>
                <a:spcPts val="1000"/>
              </a:spcBef>
              <a:spcAft>
                <a:spcPts val="0"/>
              </a:spcAft>
              <a:buClr>
                <a:schemeClr val="dk1"/>
              </a:buClr>
              <a:buSzPts val="2800"/>
              <a:buNone/>
            </a:pPr>
            <a:r>
              <a:t/>
            </a:r>
            <a:endParaRPr/>
          </a:p>
        </p:txBody>
      </p:sp>
      <p:pic>
        <p:nvPicPr>
          <p:cNvPr id="146" name="Google Shape;146;p11"/>
          <p:cNvPicPr preferRelativeResize="0"/>
          <p:nvPr/>
        </p:nvPicPr>
        <p:blipFill rotWithShape="1">
          <a:blip r:embed="rId3">
            <a:alphaModFix/>
          </a:blip>
          <a:srcRect b="0" l="0" r="0" t="0"/>
          <a:stretch/>
        </p:blipFill>
        <p:spPr>
          <a:xfrm>
            <a:off x="2438611" y="2292716"/>
            <a:ext cx="2495130" cy="2450106"/>
          </a:xfrm>
          <a:prstGeom prst="rect">
            <a:avLst/>
          </a:prstGeom>
          <a:noFill/>
          <a:ln>
            <a:noFill/>
          </a:ln>
        </p:spPr>
      </p:pic>
      <p:pic>
        <p:nvPicPr>
          <p:cNvPr id="147" name="Google Shape;147;p11"/>
          <p:cNvPicPr preferRelativeResize="0"/>
          <p:nvPr/>
        </p:nvPicPr>
        <p:blipFill rotWithShape="1">
          <a:blip r:embed="rId4">
            <a:alphaModFix/>
          </a:blip>
          <a:srcRect b="0" l="0" r="0" t="0"/>
          <a:stretch/>
        </p:blipFill>
        <p:spPr>
          <a:xfrm>
            <a:off x="4914270" y="4381285"/>
            <a:ext cx="2438611" cy="2476715"/>
          </a:xfrm>
          <a:prstGeom prst="rect">
            <a:avLst/>
          </a:prstGeom>
          <a:noFill/>
          <a:ln>
            <a:noFill/>
          </a:ln>
        </p:spPr>
      </p:pic>
      <p:pic>
        <p:nvPicPr>
          <p:cNvPr id="148" name="Google Shape;148;p11"/>
          <p:cNvPicPr preferRelativeResize="0"/>
          <p:nvPr/>
        </p:nvPicPr>
        <p:blipFill rotWithShape="1">
          <a:blip r:embed="rId5">
            <a:alphaModFix/>
          </a:blip>
          <a:srcRect b="0" l="0" r="0" t="0"/>
          <a:stretch/>
        </p:blipFill>
        <p:spPr>
          <a:xfrm>
            <a:off x="7390984" y="2044887"/>
            <a:ext cx="2362405" cy="2697935"/>
          </a:xfrm>
          <a:prstGeom prst="rect">
            <a:avLst/>
          </a:prstGeom>
          <a:noFill/>
          <a:ln>
            <a:noFill/>
          </a:ln>
        </p:spPr>
      </p:pic>
      <p:pic>
        <p:nvPicPr>
          <p:cNvPr id="149" name="Google Shape;149;p11"/>
          <p:cNvPicPr preferRelativeResize="0"/>
          <p:nvPr/>
        </p:nvPicPr>
        <p:blipFill rotWithShape="1">
          <a:blip r:embed="rId6">
            <a:alphaModFix/>
          </a:blip>
          <a:srcRect b="0" l="0" r="0" t="0"/>
          <a:stretch/>
        </p:blipFill>
        <p:spPr>
          <a:xfrm>
            <a:off x="9753389" y="4381284"/>
            <a:ext cx="2438611" cy="2476716"/>
          </a:xfrm>
          <a:prstGeom prst="rect">
            <a:avLst/>
          </a:prstGeom>
          <a:noFill/>
          <a:ln>
            <a:noFill/>
          </a:ln>
        </p:spPr>
      </p:pic>
      <p:pic>
        <p:nvPicPr>
          <p:cNvPr id="150" name="Google Shape;150;p11"/>
          <p:cNvPicPr preferRelativeResize="0"/>
          <p:nvPr/>
        </p:nvPicPr>
        <p:blipFill rotWithShape="1">
          <a:blip r:embed="rId7">
            <a:alphaModFix/>
          </a:blip>
          <a:srcRect b="0" l="0" r="0" t="0"/>
          <a:stretch/>
        </p:blipFill>
        <p:spPr>
          <a:xfrm>
            <a:off x="1" y="4381285"/>
            <a:ext cx="2438610" cy="2476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type="title"/>
          </p:nvPr>
        </p:nvSpPr>
        <p:spPr>
          <a:xfrm>
            <a:off x="838200" y="0"/>
            <a:ext cx="10515600" cy="120580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Rūgščių liekanos:</a:t>
            </a:r>
            <a:endParaRPr/>
          </a:p>
        </p:txBody>
      </p:sp>
      <p:sp>
        <p:nvSpPr>
          <p:cNvPr id="156" name="Google Shape;156;p12"/>
          <p:cNvSpPr txBox="1"/>
          <p:nvPr>
            <p:ph idx="1" type="body"/>
          </p:nvPr>
        </p:nvSpPr>
        <p:spPr>
          <a:xfrm>
            <a:off x="0" y="1205802"/>
            <a:ext cx="6019800" cy="5652198"/>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2400"/>
              <a:buNone/>
            </a:pPr>
            <a:r>
              <a:rPr b="1" lang="lt-LT" sz="2400"/>
              <a:t>Cl</a:t>
            </a:r>
            <a:r>
              <a:rPr b="1" baseline="30000" lang="lt-LT" sz="2400"/>
              <a:t>-</a:t>
            </a:r>
            <a:r>
              <a:rPr b="1" lang="lt-LT" sz="2400"/>
              <a:t>    	</a:t>
            </a:r>
            <a:r>
              <a:rPr lang="lt-LT" sz="2400"/>
              <a:t>chlorido jonas</a:t>
            </a:r>
            <a:endParaRPr/>
          </a:p>
          <a:p>
            <a:pPr indent="0" lvl="0" marL="0" rtl="0" algn="l">
              <a:lnSpc>
                <a:spcPct val="107000"/>
              </a:lnSpc>
              <a:spcBef>
                <a:spcPts val="1800"/>
              </a:spcBef>
              <a:spcAft>
                <a:spcPts val="0"/>
              </a:spcAft>
              <a:buClr>
                <a:schemeClr val="dk1"/>
              </a:buClr>
              <a:buSzPts val="2400"/>
              <a:buNone/>
            </a:pPr>
            <a:r>
              <a:rPr b="1" lang="lt-LT" sz="2400"/>
              <a:t>F</a:t>
            </a:r>
            <a:r>
              <a:rPr b="1" baseline="30000" lang="lt-LT" sz="2400"/>
              <a:t>-</a:t>
            </a:r>
            <a:r>
              <a:rPr b="1" lang="lt-LT" sz="2400"/>
              <a:t>    	</a:t>
            </a:r>
            <a:r>
              <a:rPr lang="lt-LT" sz="2400"/>
              <a:t>fluorido jonas</a:t>
            </a:r>
            <a:endParaRPr/>
          </a:p>
          <a:p>
            <a:pPr indent="0" lvl="0" marL="0" rtl="0" algn="l">
              <a:lnSpc>
                <a:spcPct val="107000"/>
              </a:lnSpc>
              <a:spcBef>
                <a:spcPts val="1800"/>
              </a:spcBef>
              <a:spcAft>
                <a:spcPts val="0"/>
              </a:spcAft>
              <a:buClr>
                <a:schemeClr val="dk1"/>
              </a:buClr>
              <a:buSzPts val="2400"/>
              <a:buNone/>
            </a:pPr>
            <a:r>
              <a:rPr b="1" lang="lt-LT" sz="2400"/>
              <a:t>Br </a:t>
            </a:r>
            <a:r>
              <a:rPr b="1" baseline="30000" lang="lt-LT" sz="2400"/>
              <a:t>-</a:t>
            </a:r>
            <a:r>
              <a:rPr b="1" lang="lt-LT" sz="2400"/>
              <a:t>  	</a:t>
            </a:r>
            <a:r>
              <a:rPr lang="lt-LT" sz="2400"/>
              <a:t>bromido jonas</a:t>
            </a:r>
            <a:endParaRPr/>
          </a:p>
          <a:p>
            <a:pPr indent="0" lvl="0" marL="0" rtl="0" algn="l">
              <a:lnSpc>
                <a:spcPct val="107000"/>
              </a:lnSpc>
              <a:spcBef>
                <a:spcPts val="1800"/>
              </a:spcBef>
              <a:spcAft>
                <a:spcPts val="0"/>
              </a:spcAft>
              <a:buClr>
                <a:schemeClr val="dk1"/>
              </a:buClr>
              <a:buSzPts val="2400"/>
              <a:buNone/>
            </a:pPr>
            <a:r>
              <a:rPr b="1" lang="lt-LT" sz="2400"/>
              <a:t>I</a:t>
            </a:r>
            <a:r>
              <a:rPr b="1" baseline="30000" lang="lt-LT" sz="2400"/>
              <a:t>-</a:t>
            </a:r>
            <a:r>
              <a:rPr b="1" lang="lt-LT" sz="2400"/>
              <a:t>     	</a:t>
            </a:r>
            <a:r>
              <a:rPr lang="lt-LT" sz="2400"/>
              <a:t>jodido jonas</a:t>
            </a:r>
            <a:endParaRPr/>
          </a:p>
          <a:p>
            <a:pPr indent="0" lvl="0" marL="0" rtl="0" algn="l">
              <a:lnSpc>
                <a:spcPct val="107000"/>
              </a:lnSpc>
              <a:spcBef>
                <a:spcPts val="1800"/>
              </a:spcBef>
              <a:spcAft>
                <a:spcPts val="0"/>
              </a:spcAft>
              <a:buClr>
                <a:schemeClr val="dk1"/>
              </a:buClr>
              <a:buSzPts val="2400"/>
              <a:buNone/>
            </a:pPr>
            <a:r>
              <a:rPr b="1" lang="lt-LT" sz="2400"/>
              <a:t>HS</a:t>
            </a:r>
            <a:r>
              <a:rPr b="1" baseline="30000" lang="lt-LT" sz="2400"/>
              <a:t>-</a:t>
            </a:r>
            <a:r>
              <a:rPr b="1" lang="lt-LT" sz="2400"/>
              <a:t>  	</a:t>
            </a:r>
            <a:r>
              <a:rPr lang="lt-LT" sz="2400"/>
              <a:t>vandenilio sulfido jonas</a:t>
            </a:r>
            <a:endParaRPr/>
          </a:p>
          <a:p>
            <a:pPr indent="0" lvl="0" marL="0" rtl="0" algn="l">
              <a:lnSpc>
                <a:spcPct val="90000"/>
              </a:lnSpc>
              <a:spcBef>
                <a:spcPts val="1800"/>
              </a:spcBef>
              <a:spcAft>
                <a:spcPts val="0"/>
              </a:spcAft>
              <a:buClr>
                <a:schemeClr val="dk1"/>
              </a:buClr>
              <a:buSzPts val="2400"/>
              <a:buNone/>
            </a:pPr>
            <a:r>
              <a:rPr b="1" lang="lt-LT" sz="2400"/>
              <a:t>S</a:t>
            </a:r>
            <a:r>
              <a:rPr b="1" baseline="30000" lang="lt-LT" sz="2400"/>
              <a:t>2-</a:t>
            </a:r>
            <a:r>
              <a:rPr b="1" lang="lt-LT" sz="2400"/>
              <a:t>   	</a:t>
            </a:r>
            <a:r>
              <a:rPr lang="lt-LT" sz="2400"/>
              <a:t>sulfido jonas</a:t>
            </a:r>
            <a:endParaRPr/>
          </a:p>
          <a:p>
            <a:pPr indent="0" lvl="0" marL="0" rtl="0" algn="l">
              <a:lnSpc>
                <a:spcPct val="107000"/>
              </a:lnSpc>
              <a:spcBef>
                <a:spcPts val="1000"/>
              </a:spcBef>
              <a:spcAft>
                <a:spcPts val="0"/>
              </a:spcAft>
              <a:buClr>
                <a:schemeClr val="dk1"/>
              </a:buClr>
              <a:buSzPts val="2400"/>
              <a:buNone/>
            </a:pPr>
            <a:r>
              <a:rPr b="1" lang="lt-LT" sz="2400"/>
              <a:t>NO</a:t>
            </a:r>
            <a:r>
              <a:rPr b="1" baseline="-25000" lang="lt-LT" sz="2400"/>
              <a:t>3</a:t>
            </a:r>
            <a:r>
              <a:rPr b="1" baseline="30000" lang="lt-LT" sz="2400"/>
              <a:t>-   	</a:t>
            </a:r>
            <a:r>
              <a:rPr lang="lt-LT" sz="2400"/>
              <a:t>nitrato jonas</a:t>
            </a:r>
            <a:endParaRPr/>
          </a:p>
          <a:p>
            <a:pPr indent="0" lvl="0" marL="0" rtl="0" algn="l">
              <a:lnSpc>
                <a:spcPct val="107000"/>
              </a:lnSpc>
              <a:spcBef>
                <a:spcPts val="1800"/>
              </a:spcBef>
              <a:spcAft>
                <a:spcPts val="0"/>
              </a:spcAft>
              <a:buClr>
                <a:schemeClr val="dk1"/>
              </a:buClr>
              <a:buSzPts val="2400"/>
              <a:buNone/>
            </a:pPr>
            <a:r>
              <a:rPr b="1" lang="lt-LT" sz="2400"/>
              <a:t>HSO</a:t>
            </a:r>
            <a:r>
              <a:rPr b="1" baseline="-25000" lang="lt-LT" sz="2400"/>
              <a:t>3</a:t>
            </a:r>
            <a:r>
              <a:rPr b="1" baseline="30000" lang="lt-LT" sz="2400"/>
              <a:t>-     </a:t>
            </a:r>
            <a:r>
              <a:rPr lang="lt-LT" sz="2400"/>
              <a:t>vandenilio sulfito jonas</a:t>
            </a:r>
            <a:endParaRPr/>
          </a:p>
          <a:p>
            <a:pPr indent="0" lvl="0" marL="0" rtl="0" algn="l">
              <a:lnSpc>
                <a:spcPct val="107000"/>
              </a:lnSpc>
              <a:spcBef>
                <a:spcPts val="1800"/>
              </a:spcBef>
              <a:spcAft>
                <a:spcPts val="0"/>
              </a:spcAft>
              <a:buClr>
                <a:schemeClr val="dk1"/>
              </a:buClr>
              <a:buSzPts val="2400"/>
              <a:buNone/>
            </a:pPr>
            <a:r>
              <a:rPr b="1" lang="lt-LT" sz="2400"/>
              <a:t>SO</a:t>
            </a:r>
            <a:r>
              <a:rPr b="1" baseline="-25000" lang="lt-LT" sz="2400"/>
              <a:t>3</a:t>
            </a:r>
            <a:r>
              <a:rPr b="1" baseline="30000" lang="lt-LT" sz="2400"/>
              <a:t>2- 	</a:t>
            </a:r>
            <a:r>
              <a:rPr lang="lt-LT" sz="2400"/>
              <a:t>sulfito jonas</a:t>
            </a:r>
            <a:endParaRPr/>
          </a:p>
          <a:p>
            <a:pPr indent="0" lvl="0" marL="0" rtl="0" algn="l">
              <a:lnSpc>
                <a:spcPct val="107000"/>
              </a:lnSpc>
              <a:spcBef>
                <a:spcPts val="18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800"/>
              </a:spcBef>
              <a:spcAft>
                <a:spcPts val="0"/>
              </a:spcAft>
              <a:buClr>
                <a:schemeClr val="dk1"/>
              </a:buClr>
              <a:buSzPts val="2400"/>
              <a:buNone/>
            </a:pPr>
            <a:r>
              <a:t/>
            </a:r>
            <a:endParaRPr sz="2400"/>
          </a:p>
        </p:txBody>
      </p:sp>
      <p:sp>
        <p:nvSpPr>
          <p:cNvPr id="157" name="Google Shape;157;p12"/>
          <p:cNvSpPr txBox="1"/>
          <p:nvPr>
            <p:ph idx="2" type="body"/>
          </p:nvPr>
        </p:nvSpPr>
        <p:spPr>
          <a:xfrm>
            <a:off x="6172200" y="1205802"/>
            <a:ext cx="6019800" cy="5652198"/>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2400"/>
              <a:buNone/>
            </a:pPr>
            <a:r>
              <a:rPr b="1" lang="lt-LT" sz="2400"/>
              <a:t>HSO</a:t>
            </a:r>
            <a:r>
              <a:rPr b="1" baseline="-25000" lang="lt-LT" sz="2400"/>
              <a:t>4</a:t>
            </a:r>
            <a:r>
              <a:rPr b="1" baseline="30000" lang="lt-LT" sz="2400"/>
              <a:t>-    		</a:t>
            </a:r>
            <a:r>
              <a:rPr lang="lt-LT" sz="2400"/>
              <a:t>vandenilio sulfato jonas</a:t>
            </a:r>
            <a:endParaRPr/>
          </a:p>
          <a:p>
            <a:pPr indent="0" lvl="0" marL="0" rtl="0" algn="l">
              <a:lnSpc>
                <a:spcPct val="107000"/>
              </a:lnSpc>
              <a:spcBef>
                <a:spcPts val="1800"/>
              </a:spcBef>
              <a:spcAft>
                <a:spcPts val="0"/>
              </a:spcAft>
              <a:buClr>
                <a:schemeClr val="dk1"/>
              </a:buClr>
              <a:buSzPts val="2400"/>
              <a:buNone/>
            </a:pPr>
            <a:r>
              <a:rPr b="1" lang="lt-LT" sz="2400"/>
              <a:t>SO</a:t>
            </a:r>
            <a:r>
              <a:rPr b="1" baseline="-25000" lang="lt-LT" sz="2400"/>
              <a:t>4</a:t>
            </a:r>
            <a:r>
              <a:rPr b="1" baseline="30000" lang="lt-LT" sz="2400"/>
              <a:t>2-</a:t>
            </a:r>
            <a:r>
              <a:rPr baseline="30000" lang="lt-LT" sz="2400"/>
              <a:t> 		</a:t>
            </a:r>
            <a:r>
              <a:rPr lang="lt-LT" sz="2400"/>
              <a:t>sulfato jonas</a:t>
            </a:r>
            <a:endParaRPr/>
          </a:p>
          <a:p>
            <a:pPr indent="0" lvl="0" marL="0" rtl="0" algn="l">
              <a:lnSpc>
                <a:spcPct val="107000"/>
              </a:lnSpc>
              <a:spcBef>
                <a:spcPts val="1800"/>
              </a:spcBef>
              <a:spcAft>
                <a:spcPts val="0"/>
              </a:spcAft>
              <a:buClr>
                <a:schemeClr val="dk1"/>
              </a:buClr>
              <a:buSzPts val="2400"/>
              <a:buNone/>
            </a:pPr>
            <a:r>
              <a:rPr b="1" lang="lt-LT" sz="2400"/>
              <a:t>HCO</a:t>
            </a:r>
            <a:r>
              <a:rPr b="1" baseline="-25000" lang="lt-LT" sz="2400"/>
              <a:t>3</a:t>
            </a:r>
            <a:r>
              <a:rPr b="1" baseline="30000" lang="lt-LT" sz="2400"/>
              <a:t>-</a:t>
            </a:r>
            <a:r>
              <a:rPr baseline="30000" lang="lt-LT" sz="2400"/>
              <a:t> 		</a:t>
            </a:r>
            <a:r>
              <a:rPr lang="lt-LT" sz="2400"/>
              <a:t>vandenilio karbonato jonas</a:t>
            </a:r>
            <a:endParaRPr/>
          </a:p>
          <a:p>
            <a:pPr indent="0" lvl="0" marL="0" rtl="0" algn="l">
              <a:lnSpc>
                <a:spcPct val="107000"/>
              </a:lnSpc>
              <a:spcBef>
                <a:spcPts val="1800"/>
              </a:spcBef>
              <a:spcAft>
                <a:spcPts val="0"/>
              </a:spcAft>
              <a:buClr>
                <a:schemeClr val="dk1"/>
              </a:buClr>
              <a:buSzPts val="2400"/>
              <a:buNone/>
            </a:pPr>
            <a:r>
              <a:rPr b="1" lang="lt-LT" sz="2400"/>
              <a:t>CO</a:t>
            </a:r>
            <a:r>
              <a:rPr b="1" baseline="-25000" lang="lt-LT" sz="2400"/>
              <a:t>3</a:t>
            </a:r>
            <a:r>
              <a:rPr b="1" baseline="30000" lang="lt-LT" sz="2400"/>
              <a:t>2- 		</a:t>
            </a:r>
            <a:r>
              <a:rPr lang="lt-LT" sz="2400"/>
              <a:t>karbonato jonas</a:t>
            </a:r>
            <a:endParaRPr/>
          </a:p>
          <a:p>
            <a:pPr indent="0" lvl="0" marL="0" rtl="0" algn="l">
              <a:lnSpc>
                <a:spcPct val="107000"/>
              </a:lnSpc>
              <a:spcBef>
                <a:spcPts val="1800"/>
              </a:spcBef>
              <a:spcAft>
                <a:spcPts val="0"/>
              </a:spcAft>
              <a:buClr>
                <a:schemeClr val="dk1"/>
              </a:buClr>
              <a:buSzPts val="2400"/>
              <a:buNone/>
            </a:pPr>
            <a:r>
              <a:rPr b="1" lang="lt-LT" sz="2400"/>
              <a:t>H</a:t>
            </a:r>
            <a:r>
              <a:rPr b="1" baseline="-25000" lang="lt-LT" sz="2400"/>
              <a:t>2</a:t>
            </a:r>
            <a:r>
              <a:rPr b="1" lang="lt-LT" sz="2400"/>
              <a:t>PO</a:t>
            </a:r>
            <a:r>
              <a:rPr b="1" baseline="-25000" lang="lt-LT" sz="2400"/>
              <a:t>4</a:t>
            </a:r>
            <a:r>
              <a:rPr b="1" baseline="30000" lang="lt-LT" sz="2400"/>
              <a:t>-  	</a:t>
            </a:r>
            <a:r>
              <a:rPr lang="lt-LT" sz="2400"/>
              <a:t>divandenilio fosfato jonas</a:t>
            </a:r>
            <a:endParaRPr/>
          </a:p>
          <a:p>
            <a:pPr indent="0" lvl="0" marL="0" rtl="0" algn="l">
              <a:lnSpc>
                <a:spcPct val="107000"/>
              </a:lnSpc>
              <a:spcBef>
                <a:spcPts val="1800"/>
              </a:spcBef>
              <a:spcAft>
                <a:spcPts val="0"/>
              </a:spcAft>
              <a:buClr>
                <a:schemeClr val="dk1"/>
              </a:buClr>
              <a:buSzPts val="2400"/>
              <a:buNone/>
            </a:pPr>
            <a:r>
              <a:rPr b="1" lang="lt-LT" sz="2400"/>
              <a:t>HPO</a:t>
            </a:r>
            <a:r>
              <a:rPr b="1" baseline="-25000" lang="lt-LT" sz="2400"/>
              <a:t>4</a:t>
            </a:r>
            <a:r>
              <a:rPr b="1" baseline="30000" lang="lt-LT" sz="2400"/>
              <a:t>2-</a:t>
            </a:r>
            <a:r>
              <a:rPr baseline="30000" lang="lt-LT" sz="2400"/>
              <a:t>  	</a:t>
            </a:r>
            <a:r>
              <a:rPr lang="lt-LT" sz="2400"/>
              <a:t>vandenilio fosfato jonas</a:t>
            </a:r>
            <a:endParaRPr/>
          </a:p>
          <a:p>
            <a:pPr indent="0" lvl="0" marL="0" rtl="0" algn="l">
              <a:lnSpc>
                <a:spcPct val="107000"/>
              </a:lnSpc>
              <a:spcBef>
                <a:spcPts val="1800"/>
              </a:spcBef>
              <a:spcAft>
                <a:spcPts val="0"/>
              </a:spcAft>
              <a:buClr>
                <a:schemeClr val="dk1"/>
              </a:buClr>
              <a:buSzPts val="2400"/>
              <a:buNone/>
            </a:pPr>
            <a:r>
              <a:rPr b="1" lang="lt-LT" sz="2400"/>
              <a:t>PO</a:t>
            </a:r>
            <a:r>
              <a:rPr b="1" baseline="-25000" lang="lt-LT" sz="2400"/>
              <a:t>4</a:t>
            </a:r>
            <a:r>
              <a:rPr b="1" baseline="30000" lang="lt-LT" sz="2400"/>
              <a:t>3-</a:t>
            </a:r>
            <a:r>
              <a:rPr baseline="30000" lang="lt-LT" sz="2400"/>
              <a:t> 		</a:t>
            </a:r>
            <a:r>
              <a:rPr lang="lt-LT" sz="2400"/>
              <a:t>fosfato jonas</a:t>
            </a:r>
            <a:endParaRPr/>
          </a:p>
          <a:p>
            <a:pPr indent="0" lvl="0" marL="0" rtl="0" algn="l">
              <a:lnSpc>
                <a:spcPct val="107000"/>
              </a:lnSpc>
              <a:spcBef>
                <a:spcPts val="1800"/>
              </a:spcBef>
              <a:spcAft>
                <a:spcPts val="0"/>
              </a:spcAft>
              <a:buClr>
                <a:schemeClr val="dk1"/>
              </a:buClr>
              <a:buSzPts val="2400"/>
              <a:buNone/>
            </a:pPr>
            <a:r>
              <a:rPr b="1" lang="lt-LT" sz="2400"/>
              <a:t>SiO</a:t>
            </a:r>
            <a:r>
              <a:rPr b="1" baseline="-25000" lang="lt-LT" sz="2400"/>
              <a:t>3</a:t>
            </a:r>
            <a:r>
              <a:rPr b="1" baseline="30000" lang="lt-LT" sz="2400"/>
              <a:t>2-</a:t>
            </a:r>
            <a:r>
              <a:rPr baseline="30000" lang="lt-LT" sz="2400"/>
              <a:t> 		</a:t>
            </a:r>
            <a:r>
              <a:rPr lang="lt-LT" sz="2400"/>
              <a:t>silikato jonas</a:t>
            </a:r>
            <a:endParaRPr/>
          </a:p>
          <a:p>
            <a:pPr indent="0" lvl="0" marL="0" rtl="0" algn="l">
              <a:lnSpc>
                <a:spcPct val="107000"/>
              </a:lnSpc>
              <a:spcBef>
                <a:spcPts val="1800"/>
              </a:spcBef>
              <a:spcAft>
                <a:spcPts val="0"/>
              </a:spcAft>
              <a:buClr>
                <a:schemeClr val="dk1"/>
              </a:buClr>
              <a:buSzPts val="2400"/>
              <a:buNone/>
            </a:pPr>
            <a:r>
              <a:rPr b="1" lang="lt-LT" sz="2400"/>
              <a:t>CH</a:t>
            </a:r>
            <a:r>
              <a:rPr b="1" baseline="-25000" lang="lt-LT" sz="2400"/>
              <a:t>3</a:t>
            </a:r>
            <a:r>
              <a:rPr b="1" lang="lt-LT" sz="2400"/>
              <a:t>COO </a:t>
            </a:r>
            <a:r>
              <a:rPr b="1" baseline="30000" lang="lt-LT" sz="2400">
                <a:latin typeface="Times New Roman"/>
                <a:ea typeface="Times New Roman"/>
                <a:cs typeface="Times New Roman"/>
                <a:sym typeface="Times New Roman"/>
              </a:rPr>
              <a:t>–</a:t>
            </a:r>
            <a:r>
              <a:rPr lang="lt-LT" sz="2400"/>
              <a:t> 	acetato jonas</a:t>
            </a:r>
            <a:endParaRPr/>
          </a:p>
          <a:p>
            <a:pPr indent="-50800" lvl="0" marL="228600" rtl="0" algn="l">
              <a:lnSpc>
                <a:spcPct val="90000"/>
              </a:lnSpc>
              <a:spcBef>
                <a:spcPts val="18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type="title"/>
          </p:nvPr>
        </p:nvSpPr>
        <p:spPr>
          <a:xfrm>
            <a:off x="838200" y="1"/>
            <a:ext cx="10515600" cy="10930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Druskų formulių sudarymas:</a:t>
            </a:r>
            <a:endParaRPr/>
          </a:p>
        </p:txBody>
      </p:sp>
      <p:sp>
        <p:nvSpPr>
          <p:cNvPr id="163" name="Google Shape;163;p13"/>
          <p:cNvSpPr txBox="1"/>
          <p:nvPr>
            <p:ph idx="1" type="body"/>
          </p:nvPr>
        </p:nvSpPr>
        <p:spPr>
          <a:xfrm>
            <a:off x="0" y="1345324"/>
            <a:ext cx="6019800" cy="551267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Druskų</a:t>
            </a:r>
            <a:r>
              <a:rPr lang="lt-LT"/>
              <a:t>, kaip ir visų joninių junginių, teigiamų ir neigiamų krūvių suma turi būti lygi </a:t>
            </a:r>
            <a:r>
              <a:rPr i="1" lang="lt-LT"/>
              <a:t>nuliui</a:t>
            </a:r>
            <a:endParaRPr/>
          </a:p>
          <a:p>
            <a:pPr indent="0" lvl="0" marL="0" rtl="0" algn="ctr">
              <a:lnSpc>
                <a:spcPct val="90000"/>
              </a:lnSpc>
              <a:spcBef>
                <a:spcPts val="1000"/>
              </a:spcBef>
              <a:spcAft>
                <a:spcPts val="0"/>
              </a:spcAft>
              <a:buClr>
                <a:schemeClr val="dk1"/>
              </a:buClr>
              <a:buSzPts val="2800"/>
              <a:buNone/>
            </a:pPr>
            <a:r>
              <a:t/>
            </a:r>
            <a:endParaRPr/>
          </a:p>
        </p:txBody>
      </p:sp>
      <p:pic>
        <p:nvPicPr>
          <p:cNvPr id="164" name="Google Shape;164;p13"/>
          <p:cNvPicPr preferRelativeResize="0"/>
          <p:nvPr>
            <p:ph idx="2" type="body"/>
          </p:nvPr>
        </p:nvPicPr>
        <p:blipFill rotWithShape="1">
          <a:blip r:embed="rId3">
            <a:alphaModFix/>
          </a:blip>
          <a:srcRect b="0" l="0" r="0" t="0"/>
          <a:stretch/>
        </p:blipFill>
        <p:spPr>
          <a:xfrm>
            <a:off x="6019800" y="1463769"/>
            <a:ext cx="6172200" cy="5294383"/>
          </a:xfrm>
          <a:prstGeom prst="rect">
            <a:avLst/>
          </a:prstGeom>
          <a:noFill/>
          <a:ln>
            <a:noFill/>
          </a:ln>
        </p:spPr>
      </p:pic>
      <p:pic>
        <p:nvPicPr>
          <p:cNvPr id="165" name="Google Shape;165;p13"/>
          <p:cNvPicPr preferRelativeResize="0"/>
          <p:nvPr/>
        </p:nvPicPr>
        <p:blipFill rotWithShape="1">
          <a:blip r:embed="rId4">
            <a:alphaModFix/>
          </a:blip>
          <a:srcRect b="0" l="0" r="0" t="0"/>
          <a:stretch/>
        </p:blipFill>
        <p:spPr>
          <a:xfrm>
            <a:off x="73668" y="2922870"/>
            <a:ext cx="6098531" cy="25898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0" y="1"/>
            <a:ext cx="12192000" cy="8933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Druskų formulių pavadinimų sudarymas:</a:t>
            </a:r>
            <a:endParaRPr/>
          </a:p>
        </p:txBody>
      </p:sp>
      <p:sp>
        <p:nvSpPr>
          <p:cNvPr id="171" name="Google Shape;171;p14"/>
          <p:cNvSpPr txBox="1"/>
          <p:nvPr>
            <p:ph idx="1" type="body"/>
          </p:nvPr>
        </p:nvSpPr>
        <p:spPr>
          <a:xfrm>
            <a:off x="0" y="1019503"/>
            <a:ext cx="6019800" cy="583849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lt-LT"/>
              <a:t>Metalo/amonio jonui keliame klausimą </a:t>
            </a:r>
            <a:r>
              <a:rPr b="1" i="1" lang="lt-LT" u="sng">
                <a:solidFill>
                  <a:srgbClr val="00B050"/>
                </a:solidFill>
              </a:rPr>
              <a:t>Kieno?</a:t>
            </a:r>
            <a:r>
              <a:rPr lang="lt-LT">
                <a:solidFill>
                  <a:srgbClr val="00B050"/>
                </a:solidFill>
              </a:rPr>
              <a:t> </a:t>
            </a:r>
            <a:r>
              <a:rPr lang="lt-LT"/>
              <a:t>O rūgšties liekanai </a:t>
            </a:r>
            <a:r>
              <a:rPr b="1" i="1" lang="lt-LT" u="sng">
                <a:solidFill>
                  <a:srgbClr val="00B050"/>
                </a:solidFill>
              </a:rPr>
              <a:t>Kas?</a:t>
            </a:r>
            <a:endParaRPr/>
          </a:p>
          <a:p>
            <a:pPr indent="0" lvl="0" marL="0" rtl="0" algn="ctr">
              <a:lnSpc>
                <a:spcPct val="90000"/>
              </a:lnSpc>
              <a:spcBef>
                <a:spcPts val="1000"/>
              </a:spcBef>
              <a:spcAft>
                <a:spcPts val="0"/>
              </a:spcAft>
              <a:buClr>
                <a:schemeClr val="dk1"/>
              </a:buClr>
              <a:buSzPct val="100000"/>
              <a:buNone/>
            </a:pPr>
            <a:r>
              <a:rPr b="1" lang="lt-LT"/>
              <a:t>Ba(NO</a:t>
            </a:r>
            <a:r>
              <a:rPr b="1" baseline="-25000" lang="lt-LT"/>
              <a:t>3</a:t>
            </a:r>
            <a:r>
              <a:rPr b="1" lang="lt-LT"/>
              <a:t>)</a:t>
            </a:r>
            <a:r>
              <a:rPr b="1" lang="lt-LT" sz="2100"/>
              <a:t>2</a:t>
            </a:r>
            <a:endParaRPr/>
          </a:p>
          <a:p>
            <a:pPr indent="0" lvl="0" marL="0" rtl="0" algn="ctr">
              <a:lnSpc>
                <a:spcPct val="90000"/>
              </a:lnSpc>
              <a:spcBef>
                <a:spcPts val="1000"/>
              </a:spcBef>
              <a:spcAft>
                <a:spcPts val="0"/>
              </a:spcAft>
              <a:buClr>
                <a:srgbClr val="00B050"/>
              </a:buClr>
              <a:buSzPct val="100000"/>
              <a:buNone/>
            </a:pPr>
            <a:r>
              <a:rPr b="1" i="1" lang="lt-LT" sz="1800">
                <a:solidFill>
                  <a:srgbClr val="00B050"/>
                </a:solidFill>
              </a:rPr>
              <a:t>Kieno?            Kas?</a:t>
            </a:r>
            <a:endParaRPr/>
          </a:p>
          <a:p>
            <a:pPr indent="0" lvl="0" marL="0" rtl="0" algn="ctr">
              <a:lnSpc>
                <a:spcPct val="90000"/>
              </a:lnSpc>
              <a:spcBef>
                <a:spcPts val="1000"/>
              </a:spcBef>
              <a:spcAft>
                <a:spcPts val="0"/>
              </a:spcAft>
              <a:buClr>
                <a:schemeClr val="dk1"/>
              </a:buClr>
              <a:buSzPct val="100000"/>
              <a:buNone/>
            </a:pPr>
            <a:r>
              <a:rPr lang="lt-LT"/>
              <a:t>   </a:t>
            </a:r>
            <a:r>
              <a:rPr lang="lt-LT" sz="2600"/>
              <a:t>bario nitratas</a:t>
            </a:r>
            <a:endParaRPr/>
          </a:p>
          <a:p>
            <a:pPr indent="0" lvl="0" marL="0" rtl="0" algn="ctr">
              <a:lnSpc>
                <a:spcPct val="90000"/>
              </a:lnSpc>
              <a:spcBef>
                <a:spcPts val="1000"/>
              </a:spcBef>
              <a:spcAft>
                <a:spcPts val="0"/>
              </a:spcAft>
              <a:buClr>
                <a:schemeClr val="dk1"/>
              </a:buClr>
              <a:buSzPct val="100000"/>
              <a:buNone/>
            </a:pPr>
            <a:r>
              <a:rPr b="1" lang="lt-LT" sz="2600"/>
              <a:t>Na</a:t>
            </a:r>
            <a:r>
              <a:rPr b="1" baseline="-25000" lang="lt-LT" sz="2600"/>
              <a:t>2</a:t>
            </a:r>
            <a:r>
              <a:rPr b="1" lang="lt-LT" sz="2600"/>
              <a:t>SO</a:t>
            </a:r>
            <a:r>
              <a:rPr b="1" baseline="-25000" lang="lt-LT" sz="2600"/>
              <a:t>3</a:t>
            </a:r>
            <a:r>
              <a:rPr lang="lt-LT" sz="2600"/>
              <a:t> </a:t>
            </a:r>
            <a:endParaRPr/>
          </a:p>
          <a:p>
            <a:pPr indent="0" lvl="0" marL="0" rtl="0" algn="ctr">
              <a:lnSpc>
                <a:spcPct val="90000"/>
              </a:lnSpc>
              <a:spcBef>
                <a:spcPts val="1000"/>
              </a:spcBef>
              <a:spcAft>
                <a:spcPts val="0"/>
              </a:spcAft>
              <a:buClr>
                <a:schemeClr val="dk1"/>
              </a:buClr>
              <a:buSzPct val="100000"/>
              <a:buNone/>
            </a:pPr>
            <a:r>
              <a:rPr lang="lt-LT" sz="2600"/>
              <a:t>natrio sulfitas</a:t>
            </a:r>
            <a:endParaRPr/>
          </a:p>
          <a:p>
            <a:pPr indent="0" lvl="0" marL="0" rtl="0" algn="ctr">
              <a:lnSpc>
                <a:spcPct val="90000"/>
              </a:lnSpc>
              <a:spcBef>
                <a:spcPts val="1000"/>
              </a:spcBef>
              <a:spcAft>
                <a:spcPts val="0"/>
              </a:spcAft>
              <a:buClr>
                <a:schemeClr val="dk1"/>
              </a:buClr>
              <a:buSzPct val="100000"/>
              <a:buNone/>
            </a:pPr>
            <a:r>
              <a:rPr b="1" lang="lt-LT" sz="2600"/>
              <a:t>Al</a:t>
            </a:r>
            <a:r>
              <a:rPr b="1" baseline="-25000" lang="lt-LT" sz="2600"/>
              <a:t>2 </a:t>
            </a:r>
            <a:r>
              <a:rPr b="1" lang="lt-LT" sz="2600"/>
              <a:t>(SO</a:t>
            </a:r>
            <a:r>
              <a:rPr b="1" baseline="-25000" lang="lt-LT" sz="2600"/>
              <a:t>4</a:t>
            </a:r>
            <a:r>
              <a:rPr b="1" lang="lt-LT" sz="2600"/>
              <a:t>)</a:t>
            </a:r>
            <a:r>
              <a:rPr b="1" baseline="-25000" lang="lt-LT" sz="2600"/>
              <a:t>3</a:t>
            </a:r>
            <a:endParaRPr/>
          </a:p>
          <a:p>
            <a:pPr indent="0" lvl="0" marL="0" rtl="0" algn="ctr">
              <a:lnSpc>
                <a:spcPct val="90000"/>
              </a:lnSpc>
              <a:spcBef>
                <a:spcPts val="1000"/>
              </a:spcBef>
              <a:spcAft>
                <a:spcPts val="0"/>
              </a:spcAft>
              <a:buClr>
                <a:schemeClr val="dk1"/>
              </a:buClr>
              <a:buSzPct val="100000"/>
              <a:buNone/>
            </a:pPr>
            <a:r>
              <a:rPr lang="lt-LT" sz="2600"/>
              <a:t>aliuminio  sulfatas </a:t>
            </a:r>
            <a:endParaRPr/>
          </a:p>
          <a:p>
            <a:pPr indent="0" lvl="0" marL="0" rtl="0" algn="ctr">
              <a:lnSpc>
                <a:spcPct val="107000"/>
              </a:lnSpc>
              <a:spcBef>
                <a:spcPts val="1000"/>
              </a:spcBef>
              <a:spcAft>
                <a:spcPts val="0"/>
              </a:spcAft>
              <a:buClr>
                <a:schemeClr val="dk1"/>
              </a:buClr>
              <a:buSzPct val="100000"/>
              <a:buNone/>
            </a:pPr>
            <a:r>
              <a:rPr b="1" lang="lt-LT" sz="2600"/>
              <a:t>NaH</a:t>
            </a:r>
            <a:r>
              <a:rPr b="1" baseline="-25000" lang="lt-LT" sz="2600"/>
              <a:t>2</a:t>
            </a:r>
            <a:r>
              <a:rPr b="1" lang="lt-LT" sz="2600"/>
              <a:t>PO</a:t>
            </a:r>
            <a:r>
              <a:rPr b="1" baseline="-25000" lang="lt-LT" sz="2600"/>
              <a:t>4</a:t>
            </a:r>
            <a:endParaRPr b="1" sz="2600"/>
          </a:p>
          <a:p>
            <a:pPr indent="0" lvl="0" marL="0" rtl="0" algn="ctr">
              <a:lnSpc>
                <a:spcPct val="107000"/>
              </a:lnSpc>
              <a:spcBef>
                <a:spcPts val="1800"/>
              </a:spcBef>
              <a:spcAft>
                <a:spcPts val="0"/>
              </a:spcAft>
              <a:buClr>
                <a:schemeClr val="dk1"/>
              </a:buClr>
              <a:buSzPct val="100000"/>
              <a:buNone/>
            </a:pPr>
            <a:r>
              <a:rPr lang="lt-LT" sz="2600"/>
              <a:t>Natrio divandenilio fosfatas</a:t>
            </a:r>
            <a:endParaRPr/>
          </a:p>
          <a:p>
            <a:pPr indent="0" lvl="0" marL="0" rtl="0" algn="ctr">
              <a:lnSpc>
                <a:spcPct val="107000"/>
              </a:lnSpc>
              <a:spcBef>
                <a:spcPts val="1800"/>
              </a:spcBef>
              <a:spcAft>
                <a:spcPts val="0"/>
              </a:spcAft>
              <a:buClr>
                <a:schemeClr val="dk1"/>
              </a:buClr>
              <a:buSzPct val="100000"/>
              <a:buNone/>
            </a:pPr>
            <a:r>
              <a:rPr b="1" lang="lt-LT" sz="2600"/>
              <a:t>(NH</a:t>
            </a:r>
            <a:r>
              <a:rPr b="1" baseline="-25000" lang="lt-LT" sz="2600"/>
              <a:t>4</a:t>
            </a:r>
            <a:r>
              <a:rPr b="1" lang="lt-LT" sz="2600"/>
              <a:t>)</a:t>
            </a:r>
            <a:r>
              <a:rPr b="1" baseline="-25000" lang="lt-LT" sz="2600"/>
              <a:t>2</a:t>
            </a:r>
            <a:r>
              <a:rPr b="1" lang="lt-LT" sz="2600"/>
              <a:t> CO</a:t>
            </a:r>
            <a:r>
              <a:rPr b="1" baseline="-25000" lang="lt-LT" sz="2600"/>
              <a:t>3</a:t>
            </a:r>
            <a:endParaRPr b="1" sz="2600"/>
          </a:p>
          <a:p>
            <a:pPr indent="0" lvl="0" marL="0" rtl="0" algn="ctr">
              <a:lnSpc>
                <a:spcPct val="107000"/>
              </a:lnSpc>
              <a:spcBef>
                <a:spcPts val="1800"/>
              </a:spcBef>
              <a:spcAft>
                <a:spcPts val="0"/>
              </a:spcAft>
              <a:buClr>
                <a:schemeClr val="dk1"/>
              </a:buClr>
              <a:buSzPct val="100000"/>
              <a:buNone/>
            </a:pPr>
            <a:r>
              <a:rPr lang="lt-LT" sz="2600"/>
              <a:t>Amonio karbonatas</a:t>
            </a:r>
            <a:endParaRPr/>
          </a:p>
          <a:p>
            <a:pPr indent="0" lvl="0" marL="0" rtl="0" algn="ctr">
              <a:lnSpc>
                <a:spcPct val="90000"/>
              </a:lnSpc>
              <a:spcBef>
                <a:spcPts val="1800"/>
              </a:spcBef>
              <a:spcAft>
                <a:spcPts val="0"/>
              </a:spcAft>
              <a:buClr>
                <a:schemeClr val="dk1"/>
              </a:buClr>
              <a:buSzPct val="100000"/>
              <a:buNone/>
            </a:pPr>
            <a:r>
              <a:t/>
            </a:r>
            <a:endParaRPr/>
          </a:p>
        </p:txBody>
      </p:sp>
      <p:sp>
        <p:nvSpPr>
          <p:cNvPr id="172" name="Google Shape;172;p14"/>
          <p:cNvSpPr txBox="1"/>
          <p:nvPr>
            <p:ph idx="2" type="body"/>
          </p:nvPr>
        </p:nvSpPr>
        <p:spPr>
          <a:xfrm>
            <a:off x="6172200" y="1019502"/>
            <a:ext cx="6019800" cy="583849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i="1" lang="lt-LT" sz="2600"/>
              <a:t>Varis</a:t>
            </a:r>
            <a:r>
              <a:rPr lang="lt-LT" sz="2600"/>
              <a:t> ir </a:t>
            </a:r>
            <a:r>
              <a:rPr b="1" i="1" lang="lt-LT" sz="2600"/>
              <a:t>geležis</a:t>
            </a:r>
            <a:r>
              <a:rPr lang="lt-LT" sz="2600"/>
              <a:t> turi kintamąjį oksidacijos laipsnį ir sudaro kelių rūšių druskas: </a:t>
            </a:r>
            <a:endParaRPr/>
          </a:p>
          <a:p>
            <a:pPr indent="0" lvl="0" marL="0" rtl="0" algn="ctr">
              <a:lnSpc>
                <a:spcPct val="90000"/>
              </a:lnSpc>
              <a:spcBef>
                <a:spcPts val="1000"/>
              </a:spcBef>
              <a:spcAft>
                <a:spcPts val="0"/>
              </a:spcAft>
              <a:buClr>
                <a:schemeClr val="dk1"/>
              </a:buClr>
              <a:buSzPct val="100000"/>
              <a:buNone/>
            </a:pPr>
            <a:r>
              <a:rPr b="1" lang="lt-LT" sz="2600"/>
              <a:t>Cu 2+    Cu+   Fe3+   Fe2+</a:t>
            </a:r>
            <a:endParaRPr/>
          </a:p>
          <a:p>
            <a:pPr indent="0" lvl="0" marL="0" rtl="0" algn="ctr">
              <a:lnSpc>
                <a:spcPct val="90000"/>
              </a:lnSpc>
              <a:spcBef>
                <a:spcPts val="1000"/>
              </a:spcBef>
              <a:spcAft>
                <a:spcPts val="0"/>
              </a:spcAft>
              <a:buClr>
                <a:schemeClr val="dk1"/>
              </a:buClr>
              <a:buSzPct val="100000"/>
              <a:buNone/>
            </a:pPr>
            <a:r>
              <a:t/>
            </a:r>
            <a:endParaRPr b="1" sz="1900"/>
          </a:p>
          <a:p>
            <a:pPr indent="0" lvl="0" marL="0" rtl="0" algn="ctr">
              <a:lnSpc>
                <a:spcPct val="107000"/>
              </a:lnSpc>
              <a:spcBef>
                <a:spcPts val="1000"/>
              </a:spcBef>
              <a:spcAft>
                <a:spcPts val="0"/>
              </a:spcAft>
              <a:buClr>
                <a:schemeClr val="dk1"/>
              </a:buClr>
              <a:buSzPct val="100000"/>
              <a:buNone/>
            </a:pPr>
            <a:r>
              <a:rPr b="1" lang="lt-LT" sz="2600">
                <a:latin typeface="Arial"/>
                <a:ea typeface="Arial"/>
                <a:cs typeface="Arial"/>
                <a:sym typeface="Arial"/>
              </a:rPr>
              <a:t>Fe(NO</a:t>
            </a:r>
            <a:r>
              <a:rPr b="1" baseline="-25000" lang="lt-LT" sz="2600">
                <a:latin typeface="Arial"/>
                <a:ea typeface="Arial"/>
                <a:cs typeface="Arial"/>
                <a:sym typeface="Arial"/>
              </a:rPr>
              <a:t>3</a:t>
            </a:r>
            <a:r>
              <a:rPr b="1" lang="lt-LT" sz="2600">
                <a:latin typeface="Arial"/>
                <a:ea typeface="Arial"/>
                <a:cs typeface="Arial"/>
                <a:sym typeface="Arial"/>
              </a:rPr>
              <a:t>)</a:t>
            </a:r>
            <a:r>
              <a:rPr b="1" baseline="-25000" lang="lt-LT" sz="2600">
                <a:latin typeface="Arial"/>
                <a:ea typeface="Arial"/>
                <a:cs typeface="Arial"/>
                <a:sym typeface="Arial"/>
              </a:rPr>
              <a:t>2</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ct val="100000"/>
              <a:buNone/>
            </a:pPr>
            <a:r>
              <a:rPr lang="lt-LT" sz="2600">
                <a:latin typeface="Arial"/>
                <a:ea typeface="Arial"/>
                <a:cs typeface="Arial"/>
                <a:sym typeface="Arial"/>
              </a:rPr>
              <a:t>Geležies (II) nitratas</a:t>
            </a:r>
            <a:endParaRPr/>
          </a:p>
          <a:p>
            <a:pPr indent="0" lvl="0" marL="0" rtl="0" algn="ctr">
              <a:lnSpc>
                <a:spcPct val="107000"/>
              </a:lnSpc>
              <a:spcBef>
                <a:spcPts val="1800"/>
              </a:spcBef>
              <a:spcAft>
                <a:spcPts val="0"/>
              </a:spcAft>
              <a:buClr>
                <a:schemeClr val="dk1"/>
              </a:buClr>
              <a:buSzPct val="100000"/>
              <a:buNone/>
            </a:pPr>
            <a:r>
              <a:rPr b="1" lang="lt-LT" sz="2600">
                <a:latin typeface="Arial"/>
                <a:ea typeface="Arial"/>
                <a:cs typeface="Arial"/>
                <a:sym typeface="Arial"/>
              </a:rPr>
              <a:t>Fe</a:t>
            </a:r>
            <a:r>
              <a:rPr b="1" baseline="-25000" lang="lt-LT" sz="2600">
                <a:latin typeface="Arial"/>
                <a:ea typeface="Arial"/>
                <a:cs typeface="Arial"/>
                <a:sym typeface="Arial"/>
              </a:rPr>
              <a:t>2</a:t>
            </a:r>
            <a:r>
              <a:rPr b="1" lang="lt-LT" sz="2600">
                <a:latin typeface="Arial"/>
                <a:ea typeface="Arial"/>
                <a:cs typeface="Arial"/>
                <a:sym typeface="Arial"/>
              </a:rPr>
              <a:t>(SO</a:t>
            </a:r>
            <a:r>
              <a:rPr b="1" baseline="-25000" lang="lt-LT" sz="2600">
                <a:latin typeface="Arial"/>
                <a:ea typeface="Arial"/>
                <a:cs typeface="Arial"/>
                <a:sym typeface="Arial"/>
              </a:rPr>
              <a:t>4</a:t>
            </a:r>
            <a:r>
              <a:rPr b="1" lang="lt-LT" sz="2600">
                <a:latin typeface="Arial"/>
                <a:ea typeface="Arial"/>
                <a:cs typeface="Arial"/>
                <a:sym typeface="Arial"/>
              </a:rPr>
              <a:t>)</a:t>
            </a:r>
            <a:r>
              <a:rPr b="1" baseline="-25000" lang="lt-LT" sz="2600">
                <a:latin typeface="Arial"/>
                <a:ea typeface="Arial"/>
                <a:cs typeface="Arial"/>
                <a:sym typeface="Arial"/>
              </a:rPr>
              <a:t>3</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ct val="100000"/>
              <a:buNone/>
            </a:pPr>
            <a:r>
              <a:rPr lang="lt-LT" sz="2600">
                <a:latin typeface="Arial"/>
                <a:ea typeface="Arial"/>
                <a:cs typeface="Arial"/>
                <a:sym typeface="Arial"/>
              </a:rPr>
              <a:t>Geležies (III) sulfatas</a:t>
            </a:r>
            <a:endParaRPr/>
          </a:p>
          <a:p>
            <a:pPr indent="0" lvl="0" marL="0" rtl="0" algn="ctr">
              <a:lnSpc>
                <a:spcPct val="107000"/>
              </a:lnSpc>
              <a:spcBef>
                <a:spcPts val="1800"/>
              </a:spcBef>
              <a:spcAft>
                <a:spcPts val="0"/>
              </a:spcAft>
              <a:buClr>
                <a:schemeClr val="dk1"/>
              </a:buClr>
              <a:buSzPct val="100000"/>
              <a:buNone/>
            </a:pPr>
            <a:r>
              <a:rPr b="1" lang="lt-LT" sz="2600">
                <a:latin typeface="Arial"/>
                <a:ea typeface="Arial"/>
                <a:cs typeface="Arial"/>
                <a:sym typeface="Arial"/>
              </a:rPr>
              <a:t>Cu(HCO</a:t>
            </a:r>
            <a:r>
              <a:rPr b="1" baseline="-25000" lang="lt-LT" sz="2600">
                <a:latin typeface="Arial"/>
                <a:ea typeface="Arial"/>
                <a:cs typeface="Arial"/>
                <a:sym typeface="Arial"/>
              </a:rPr>
              <a:t>3</a:t>
            </a:r>
            <a:r>
              <a:rPr b="1" lang="lt-LT" sz="2600">
                <a:latin typeface="Arial"/>
                <a:ea typeface="Arial"/>
                <a:cs typeface="Arial"/>
                <a:sym typeface="Arial"/>
              </a:rPr>
              <a:t>)2</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ct val="100000"/>
              <a:buNone/>
            </a:pPr>
            <a:r>
              <a:rPr lang="lt-LT" sz="2600">
                <a:latin typeface="Arial"/>
                <a:ea typeface="Arial"/>
                <a:cs typeface="Arial"/>
                <a:sym typeface="Arial"/>
              </a:rPr>
              <a:t>Vario (II) vandenilio karbonatas</a:t>
            </a:r>
            <a:endParaRPr/>
          </a:p>
          <a:p>
            <a:pPr indent="0" lvl="0" marL="0" rtl="0" algn="ctr">
              <a:lnSpc>
                <a:spcPct val="107000"/>
              </a:lnSpc>
              <a:spcBef>
                <a:spcPts val="1800"/>
              </a:spcBef>
              <a:spcAft>
                <a:spcPts val="0"/>
              </a:spcAft>
              <a:buClr>
                <a:schemeClr val="dk1"/>
              </a:buClr>
              <a:buSzPct val="100000"/>
              <a:buNone/>
            </a:pPr>
            <a:r>
              <a:rPr b="1" lang="lt-LT" sz="2600">
                <a:latin typeface="Arial"/>
                <a:ea typeface="Arial"/>
                <a:cs typeface="Arial"/>
                <a:sym typeface="Arial"/>
              </a:rPr>
              <a:t>Cu</a:t>
            </a:r>
            <a:r>
              <a:rPr b="1" baseline="-25000" lang="lt-LT" sz="2600">
                <a:latin typeface="Arial"/>
                <a:ea typeface="Arial"/>
                <a:cs typeface="Arial"/>
                <a:sym typeface="Arial"/>
              </a:rPr>
              <a:t>3</a:t>
            </a:r>
            <a:r>
              <a:rPr b="1" lang="lt-LT" sz="2600">
                <a:latin typeface="Arial"/>
                <a:ea typeface="Arial"/>
                <a:cs typeface="Arial"/>
                <a:sym typeface="Arial"/>
              </a:rPr>
              <a:t>PO</a:t>
            </a:r>
            <a:r>
              <a:rPr b="1" baseline="-25000" lang="lt-LT" sz="2600">
                <a:latin typeface="Arial"/>
                <a:ea typeface="Arial"/>
                <a:cs typeface="Arial"/>
                <a:sym typeface="Arial"/>
              </a:rPr>
              <a:t>4</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ct val="100000"/>
              <a:buNone/>
            </a:pPr>
            <a:r>
              <a:rPr lang="lt-LT" sz="2600">
                <a:latin typeface="Arial"/>
                <a:ea typeface="Arial"/>
                <a:cs typeface="Arial"/>
                <a:sym typeface="Arial"/>
              </a:rPr>
              <a:t>Vario (I) fosfatas</a:t>
            </a:r>
            <a:endParaRPr/>
          </a:p>
          <a:p>
            <a:pPr indent="0" lvl="0" marL="0" rtl="0" algn="ctr">
              <a:lnSpc>
                <a:spcPct val="90000"/>
              </a:lnSpc>
              <a:spcBef>
                <a:spcPts val="1800"/>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Nesisteminiai druskų pavadinimai:</a:t>
            </a:r>
            <a:endParaRPr/>
          </a:p>
        </p:txBody>
      </p:sp>
      <p:sp>
        <p:nvSpPr>
          <p:cNvPr id="178" name="Google Shape;178;p15"/>
          <p:cNvSpPr txBox="1"/>
          <p:nvPr>
            <p:ph idx="1" type="body"/>
          </p:nvPr>
        </p:nvSpPr>
        <p:spPr>
          <a:xfrm>
            <a:off x="0" y="681037"/>
            <a:ext cx="3972910" cy="617696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rPr b="1" lang="lt-LT"/>
              <a:t>Valgomoji druska (NaCl)</a:t>
            </a:r>
            <a:endParaRPr/>
          </a:p>
          <a:p>
            <a:pPr indent="0" lvl="0" marL="0" rtl="0" algn="ctr">
              <a:lnSpc>
                <a:spcPct val="90000"/>
              </a:lnSpc>
              <a:spcBef>
                <a:spcPts val="1000"/>
              </a:spcBef>
              <a:spcAft>
                <a:spcPts val="0"/>
              </a:spcAft>
              <a:buClr>
                <a:schemeClr val="dk1"/>
              </a:buClr>
              <a:buSzPct val="100000"/>
              <a:buNone/>
            </a:pPr>
            <a:r>
              <a:t/>
            </a:r>
            <a:endParaRPr b="1"/>
          </a:p>
          <a:p>
            <a:pPr indent="-228600" lvl="0" marL="228600" rtl="0" algn="l">
              <a:lnSpc>
                <a:spcPct val="90000"/>
              </a:lnSpc>
              <a:spcBef>
                <a:spcPts val="1000"/>
              </a:spcBef>
              <a:spcAft>
                <a:spcPts val="0"/>
              </a:spcAft>
              <a:buClr>
                <a:schemeClr val="dk1"/>
              </a:buClr>
              <a:buSzPct val="100000"/>
              <a:buFont typeface="Arial"/>
              <a:buChar char="•"/>
            </a:pPr>
            <a:r>
              <a:rPr b="1" lang="lt-LT"/>
              <a:t>Naudojimas</a:t>
            </a:r>
            <a:r>
              <a:rPr lang="lt-LT"/>
              <a:t>: Pagrindinis maisto priedas, naudojamas skoniui suteikti ir konservuoti.</a:t>
            </a:r>
            <a:endParaRPr/>
          </a:p>
          <a:p>
            <a:pPr indent="-228600" lvl="0" marL="228600" rtl="0" algn="l">
              <a:lnSpc>
                <a:spcPct val="90000"/>
              </a:lnSpc>
              <a:spcBef>
                <a:spcPts val="1000"/>
              </a:spcBef>
              <a:spcAft>
                <a:spcPts val="0"/>
              </a:spcAft>
              <a:buClr>
                <a:schemeClr val="dk1"/>
              </a:buClr>
              <a:buSzPct val="100000"/>
              <a:buFont typeface="Arial"/>
              <a:buChar char="•"/>
            </a:pPr>
            <a:r>
              <a:rPr b="1" lang="lt-LT"/>
              <a:t>Kita paskirtis</a:t>
            </a:r>
            <a:r>
              <a:rPr lang="lt-LT"/>
              <a:t>: Naudojama pramonėje cheminiams procesams ir kelių barstymui žiemą.</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b="1" lang="lt-LT"/>
              <a:t>Geriamoji soda (NaHCO₃)</a:t>
            </a:r>
            <a:endParaRPr/>
          </a:p>
          <a:p>
            <a:pPr indent="0" lvl="0" marL="0" rtl="0" algn="ctr">
              <a:lnSpc>
                <a:spcPct val="90000"/>
              </a:lnSpc>
              <a:spcBef>
                <a:spcPts val="1000"/>
              </a:spcBef>
              <a:spcAft>
                <a:spcPts val="0"/>
              </a:spcAft>
              <a:buClr>
                <a:schemeClr val="dk1"/>
              </a:buClr>
              <a:buSzPct val="100000"/>
              <a:buNone/>
            </a:pPr>
            <a:r>
              <a:t/>
            </a:r>
            <a:endParaRPr b="1"/>
          </a:p>
          <a:p>
            <a:pPr indent="-228600" lvl="0" marL="228600" rtl="0" algn="l">
              <a:lnSpc>
                <a:spcPct val="90000"/>
              </a:lnSpc>
              <a:spcBef>
                <a:spcPts val="1000"/>
              </a:spcBef>
              <a:spcAft>
                <a:spcPts val="0"/>
              </a:spcAft>
              <a:buClr>
                <a:schemeClr val="dk1"/>
              </a:buClr>
              <a:buSzPct val="100000"/>
              <a:buFont typeface="Arial"/>
              <a:buChar char="•"/>
            </a:pPr>
            <a:r>
              <a:rPr b="1" lang="lt-LT"/>
              <a:t>Naudojimas</a:t>
            </a:r>
            <a:r>
              <a:rPr lang="lt-LT"/>
              <a:t>: Kepimo ingredientas, naudojamas kaip rauginimo medžiaga.</a:t>
            </a:r>
            <a:endParaRPr/>
          </a:p>
          <a:p>
            <a:pPr indent="-228600" lvl="0" marL="228600" rtl="0" algn="l">
              <a:lnSpc>
                <a:spcPct val="90000"/>
              </a:lnSpc>
              <a:spcBef>
                <a:spcPts val="1000"/>
              </a:spcBef>
              <a:spcAft>
                <a:spcPts val="0"/>
              </a:spcAft>
              <a:buClr>
                <a:schemeClr val="dk1"/>
              </a:buClr>
              <a:buSzPct val="100000"/>
              <a:buFont typeface="Arial"/>
              <a:buChar char="•"/>
            </a:pPr>
            <a:r>
              <a:rPr b="1" lang="lt-LT"/>
              <a:t>Kita paskirtis</a:t>
            </a:r>
            <a:r>
              <a:rPr lang="lt-LT"/>
              <a:t>: Valymo priemonė, rūgšties neutralizavimas (antacidai).</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179" name="Google Shape;179;p15"/>
          <p:cNvSpPr txBox="1"/>
          <p:nvPr>
            <p:ph idx="2" type="body"/>
          </p:nvPr>
        </p:nvSpPr>
        <p:spPr>
          <a:xfrm>
            <a:off x="6558455" y="681036"/>
            <a:ext cx="3468414" cy="617696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rPr b="1" lang="lt-LT"/>
              <a:t>Kalcinuota soda (Na₂CO₃)</a:t>
            </a:r>
            <a:endParaRPr/>
          </a:p>
          <a:p>
            <a:pPr indent="0" lvl="0" marL="0" rtl="0" algn="ctr">
              <a:lnSpc>
                <a:spcPct val="90000"/>
              </a:lnSpc>
              <a:spcBef>
                <a:spcPts val="1000"/>
              </a:spcBef>
              <a:spcAft>
                <a:spcPts val="0"/>
              </a:spcAft>
              <a:buClr>
                <a:schemeClr val="dk1"/>
              </a:buClr>
              <a:buSzPct val="100000"/>
              <a:buNone/>
            </a:pPr>
            <a:r>
              <a:t/>
            </a:r>
            <a:endParaRPr b="1"/>
          </a:p>
          <a:p>
            <a:pPr indent="-228600" lvl="0" marL="228600" rtl="0" algn="l">
              <a:lnSpc>
                <a:spcPct val="90000"/>
              </a:lnSpc>
              <a:spcBef>
                <a:spcPts val="1000"/>
              </a:spcBef>
              <a:spcAft>
                <a:spcPts val="0"/>
              </a:spcAft>
              <a:buClr>
                <a:schemeClr val="dk1"/>
              </a:buClr>
              <a:buSzPct val="100000"/>
              <a:buFont typeface="Arial"/>
              <a:buChar char="•"/>
            </a:pPr>
            <a:r>
              <a:rPr b="1" lang="lt-LT"/>
              <a:t>Naudojimas</a:t>
            </a:r>
            <a:r>
              <a:rPr lang="lt-LT"/>
              <a:t>: Naudojama stiklo gamyboje, vandens minkštinimui.</a:t>
            </a:r>
            <a:endParaRPr/>
          </a:p>
          <a:p>
            <a:pPr indent="-228600" lvl="0" marL="228600" rtl="0" algn="l">
              <a:lnSpc>
                <a:spcPct val="90000"/>
              </a:lnSpc>
              <a:spcBef>
                <a:spcPts val="1000"/>
              </a:spcBef>
              <a:spcAft>
                <a:spcPts val="0"/>
              </a:spcAft>
              <a:buClr>
                <a:schemeClr val="dk1"/>
              </a:buClr>
              <a:buSzPct val="100000"/>
              <a:buFont typeface="Arial"/>
              <a:buChar char="•"/>
            </a:pPr>
            <a:r>
              <a:rPr b="1" lang="lt-LT"/>
              <a:t>Kita paskirtis</a:t>
            </a:r>
            <a:r>
              <a:rPr lang="lt-LT"/>
              <a:t>: Plačiai naudojama muilo ir detergentų gamyboje.</a:t>
            </a:r>
            <a:endParaRPr/>
          </a:p>
          <a:p>
            <a:pPr indent="0" lvl="0" marL="0" rtl="0" algn="ctr">
              <a:lnSpc>
                <a:spcPct val="90000"/>
              </a:lnSpc>
              <a:spcBef>
                <a:spcPts val="1000"/>
              </a:spcBef>
              <a:spcAft>
                <a:spcPts val="0"/>
              </a:spcAft>
              <a:buClr>
                <a:schemeClr val="dk1"/>
              </a:buClr>
              <a:buSzPct val="100000"/>
              <a:buNone/>
            </a:pPr>
            <a:r>
              <a:t/>
            </a:r>
            <a:endParaRPr b="1"/>
          </a:p>
          <a:p>
            <a:pPr indent="0" lvl="0" marL="0" rtl="0" algn="ctr">
              <a:lnSpc>
                <a:spcPct val="90000"/>
              </a:lnSpc>
              <a:spcBef>
                <a:spcPts val="1000"/>
              </a:spcBef>
              <a:spcAft>
                <a:spcPts val="0"/>
              </a:spcAft>
              <a:buClr>
                <a:schemeClr val="dk1"/>
              </a:buClr>
              <a:buSzPct val="100000"/>
              <a:buNone/>
            </a:pPr>
            <a:r>
              <a:rPr b="1" lang="lt-LT"/>
              <a:t>Natrio salietra (NaNO₃)</a:t>
            </a:r>
            <a:endParaRPr/>
          </a:p>
          <a:p>
            <a:pPr indent="0" lvl="0" marL="0" rtl="0" algn="ctr">
              <a:lnSpc>
                <a:spcPct val="90000"/>
              </a:lnSpc>
              <a:spcBef>
                <a:spcPts val="1000"/>
              </a:spcBef>
              <a:spcAft>
                <a:spcPts val="0"/>
              </a:spcAft>
              <a:buClr>
                <a:schemeClr val="dk1"/>
              </a:buClr>
              <a:buSzPct val="100000"/>
              <a:buNone/>
            </a:pPr>
            <a:r>
              <a:t/>
            </a:r>
            <a:endParaRPr b="1"/>
          </a:p>
          <a:p>
            <a:pPr indent="-228600" lvl="0" marL="228600" rtl="0" algn="l">
              <a:lnSpc>
                <a:spcPct val="90000"/>
              </a:lnSpc>
              <a:spcBef>
                <a:spcPts val="1000"/>
              </a:spcBef>
              <a:spcAft>
                <a:spcPts val="0"/>
              </a:spcAft>
              <a:buClr>
                <a:schemeClr val="dk1"/>
              </a:buClr>
              <a:buSzPct val="100000"/>
              <a:buFont typeface="Arial"/>
              <a:buChar char="•"/>
            </a:pPr>
            <a:r>
              <a:rPr b="1" lang="lt-LT"/>
              <a:t>Naudojimas</a:t>
            </a:r>
            <a:r>
              <a:rPr lang="lt-LT"/>
              <a:t>: Trąšose kaip azoto šaltinis augalams.</a:t>
            </a:r>
            <a:endParaRPr/>
          </a:p>
          <a:p>
            <a:pPr indent="-228600" lvl="0" marL="228600" rtl="0" algn="l">
              <a:lnSpc>
                <a:spcPct val="90000"/>
              </a:lnSpc>
              <a:spcBef>
                <a:spcPts val="1000"/>
              </a:spcBef>
              <a:spcAft>
                <a:spcPts val="0"/>
              </a:spcAft>
              <a:buClr>
                <a:schemeClr val="dk1"/>
              </a:buClr>
              <a:buSzPct val="100000"/>
              <a:buFont typeface="Arial"/>
              <a:buChar char="•"/>
            </a:pPr>
            <a:r>
              <a:rPr b="1" lang="lt-LT"/>
              <a:t>Kita paskirtis</a:t>
            </a:r>
            <a:r>
              <a:rPr lang="lt-LT"/>
              <a:t>: Naudojama pirotechnikoje ir sprogmenų gamyboje.</a:t>
            </a:r>
            <a:endParaRPr/>
          </a:p>
          <a:p>
            <a:pPr indent="-77470" lvl="0" marL="228600" rtl="0" algn="l">
              <a:lnSpc>
                <a:spcPct val="90000"/>
              </a:lnSpc>
              <a:spcBef>
                <a:spcPts val="1000"/>
              </a:spcBef>
              <a:spcAft>
                <a:spcPts val="0"/>
              </a:spcAft>
              <a:buClr>
                <a:schemeClr val="dk1"/>
              </a:buClr>
              <a:buSzPct val="100000"/>
              <a:buFont typeface="Arial"/>
              <a:buNone/>
            </a:pPr>
            <a:r>
              <a:t/>
            </a:r>
            <a:endParaRPr/>
          </a:p>
          <a:p>
            <a:pPr indent="-77470" lvl="0" marL="228600" rtl="0" algn="l">
              <a:lnSpc>
                <a:spcPct val="90000"/>
              </a:lnSpc>
              <a:spcBef>
                <a:spcPts val="1000"/>
              </a:spcBef>
              <a:spcAft>
                <a:spcPts val="0"/>
              </a:spcAft>
              <a:buClr>
                <a:schemeClr val="dk1"/>
              </a:buClr>
              <a:buSzPct val="100000"/>
              <a:buFont typeface="Arial"/>
              <a:buNone/>
            </a:pPr>
            <a:r>
              <a:t/>
            </a:r>
            <a:endParaRPr/>
          </a:p>
          <a:p>
            <a:pPr indent="-77470" lvl="0" marL="228600" rtl="0" algn="l">
              <a:lnSpc>
                <a:spcPct val="90000"/>
              </a:lnSpc>
              <a:spcBef>
                <a:spcPts val="1000"/>
              </a:spcBef>
              <a:spcAft>
                <a:spcPts val="0"/>
              </a:spcAft>
              <a:buClr>
                <a:schemeClr val="dk1"/>
              </a:buClr>
              <a:buSzPct val="100000"/>
              <a:buFont typeface="Arial"/>
              <a:buNone/>
            </a:pPr>
            <a:r>
              <a:t/>
            </a:r>
            <a:endParaRPr/>
          </a:p>
          <a:p>
            <a:pPr indent="-77470" lvl="0" marL="228600" rtl="0" algn="l">
              <a:lnSpc>
                <a:spcPct val="90000"/>
              </a:lnSpc>
              <a:spcBef>
                <a:spcPts val="1000"/>
              </a:spcBef>
              <a:spcAft>
                <a:spcPts val="0"/>
              </a:spcAft>
              <a:buClr>
                <a:schemeClr val="dk1"/>
              </a:buClr>
              <a:buSzPct val="100000"/>
              <a:buNone/>
            </a:pPr>
            <a:r>
              <a:t/>
            </a:r>
            <a:endParaRPr/>
          </a:p>
        </p:txBody>
      </p:sp>
      <p:pic>
        <p:nvPicPr>
          <p:cNvPr id="180" name="Google Shape;180;p15"/>
          <p:cNvPicPr preferRelativeResize="0"/>
          <p:nvPr/>
        </p:nvPicPr>
        <p:blipFill rotWithShape="1">
          <a:blip r:embed="rId3">
            <a:alphaModFix/>
          </a:blip>
          <a:srcRect b="0" l="0" r="0" t="0"/>
          <a:stretch/>
        </p:blipFill>
        <p:spPr>
          <a:xfrm>
            <a:off x="4359564" y="1570047"/>
            <a:ext cx="2020215" cy="1858953"/>
          </a:xfrm>
          <a:prstGeom prst="rect">
            <a:avLst/>
          </a:prstGeom>
          <a:noFill/>
          <a:ln>
            <a:noFill/>
          </a:ln>
        </p:spPr>
      </p:pic>
      <p:pic>
        <p:nvPicPr>
          <p:cNvPr id="181" name="Google Shape;181;p15"/>
          <p:cNvPicPr preferRelativeResize="0"/>
          <p:nvPr/>
        </p:nvPicPr>
        <p:blipFill rotWithShape="1">
          <a:blip r:embed="rId4">
            <a:alphaModFix/>
          </a:blip>
          <a:srcRect b="0" l="0" r="0" t="0"/>
          <a:stretch/>
        </p:blipFill>
        <p:spPr>
          <a:xfrm>
            <a:off x="4359563" y="4917068"/>
            <a:ext cx="2020215" cy="1858952"/>
          </a:xfrm>
          <a:prstGeom prst="rect">
            <a:avLst/>
          </a:prstGeom>
          <a:noFill/>
          <a:ln>
            <a:noFill/>
          </a:ln>
        </p:spPr>
      </p:pic>
      <p:pic>
        <p:nvPicPr>
          <p:cNvPr id="182" name="Google Shape;182;p15"/>
          <p:cNvPicPr preferRelativeResize="0"/>
          <p:nvPr/>
        </p:nvPicPr>
        <p:blipFill rotWithShape="1">
          <a:blip r:embed="rId5">
            <a:alphaModFix/>
          </a:blip>
          <a:srcRect b="0" l="0" r="0" t="0"/>
          <a:stretch/>
        </p:blipFill>
        <p:spPr>
          <a:xfrm>
            <a:off x="10026869" y="1570046"/>
            <a:ext cx="1860331" cy="1858954"/>
          </a:xfrm>
          <a:prstGeom prst="rect">
            <a:avLst/>
          </a:prstGeom>
          <a:noFill/>
          <a:ln>
            <a:noFill/>
          </a:ln>
        </p:spPr>
      </p:pic>
      <p:pic>
        <p:nvPicPr>
          <p:cNvPr id="183" name="Google Shape;183;p15"/>
          <p:cNvPicPr preferRelativeResize="0"/>
          <p:nvPr/>
        </p:nvPicPr>
        <p:blipFill rotWithShape="1">
          <a:blip r:embed="rId6">
            <a:alphaModFix/>
          </a:blip>
          <a:srcRect b="0" l="0" r="0" t="0"/>
          <a:stretch/>
        </p:blipFill>
        <p:spPr>
          <a:xfrm>
            <a:off x="9984170" y="4811135"/>
            <a:ext cx="2150022" cy="20468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ctrTitle"/>
          </p:nvPr>
        </p:nvSpPr>
        <p:spPr>
          <a:xfrm>
            <a:off x="579421" y="896293"/>
            <a:ext cx="11226297" cy="493413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TEMA: DRUSKOS</a:t>
            </a:r>
            <a:br>
              <a:rPr b="1" lang="lt-LT"/>
            </a:br>
            <a:r>
              <a:rPr lang="lt-LT" sz="6000"/>
              <a:t>Antra veikla – druskų cheminės savybės</a:t>
            </a:r>
            <a:br>
              <a:rPr lang="lt-LT" sz="6000"/>
            </a:br>
            <a:br>
              <a:rPr lang="lt-LT"/>
            </a:br>
            <a:endParaRPr b="1">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4" name="Google Shape;19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Li</a:t>
            </a:r>
            <a:r>
              <a:rPr lang="lt-LT"/>
              <a:t> aktyviausias metalas o </a:t>
            </a:r>
            <a:r>
              <a:rPr b="1" lang="lt-LT"/>
              <a:t>Au</a:t>
            </a:r>
            <a:r>
              <a:rPr lang="lt-LT"/>
              <a:t> pasyviausias</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b="1" lang="lt-LT"/>
              <a:t>Metalams </a:t>
            </a:r>
            <a:r>
              <a:rPr b="1" lang="lt-LT" sz="2800"/>
              <a:t>reaguoja su druskų tirpalais metalas turi būti aktyvesnis už metalą druskoje (metalas, metalų aktyvumo eilėje, turi būti kairiau už metalą esantį druskoje). Dalyvauja visa metalų aktyvumo eilė</a:t>
            </a:r>
            <a:endParaRPr/>
          </a:p>
          <a:p>
            <a:pPr indent="0" lvl="0" marL="0" rtl="0" algn="ctr">
              <a:lnSpc>
                <a:spcPct val="90000"/>
              </a:lnSpc>
              <a:spcBef>
                <a:spcPts val="1000"/>
              </a:spcBef>
              <a:spcAft>
                <a:spcPts val="0"/>
              </a:spcAft>
              <a:buClr>
                <a:schemeClr val="dk1"/>
              </a:buClr>
              <a:buSzPts val="2800"/>
              <a:buNone/>
            </a:pPr>
            <a:r>
              <a:t/>
            </a:r>
            <a:endParaRPr b="1" sz="2800"/>
          </a:p>
          <a:p>
            <a:pPr indent="0" lvl="0" marL="0" rtl="0" algn="ctr">
              <a:lnSpc>
                <a:spcPct val="90000"/>
              </a:lnSpc>
              <a:spcBef>
                <a:spcPts val="1000"/>
              </a:spcBef>
              <a:spcAft>
                <a:spcPts val="0"/>
              </a:spcAft>
              <a:buClr>
                <a:schemeClr val="dk1"/>
              </a:buClr>
              <a:buSzPts val="5400"/>
              <a:buNone/>
            </a:pPr>
            <a:r>
              <a:rPr b="1" lang="lt-LT" sz="5400"/>
              <a:t>                                     </a:t>
            </a:r>
            <a:endParaRPr b="1" sz="5400"/>
          </a:p>
        </p:txBody>
      </p:sp>
      <p:pic>
        <p:nvPicPr>
          <p:cNvPr id="195" name="Google Shape;195;p17"/>
          <p:cNvPicPr preferRelativeResize="0"/>
          <p:nvPr/>
        </p:nvPicPr>
        <p:blipFill rotWithShape="1">
          <a:blip r:embed="rId3">
            <a:alphaModFix/>
          </a:blip>
          <a:srcRect b="0" l="0" r="0" t="0"/>
          <a:stretch/>
        </p:blipFill>
        <p:spPr>
          <a:xfrm>
            <a:off x="799640" y="365125"/>
            <a:ext cx="10756820" cy="13255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838200" y="0"/>
            <a:ext cx="10515600" cy="7041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1" name="Google Shape;201;p18"/>
          <p:cNvSpPr txBox="1"/>
          <p:nvPr>
            <p:ph idx="1" type="body"/>
          </p:nvPr>
        </p:nvSpPr>
        <p:spPr>
          <a:xfrm>
            <a:off x="189185" y="830318"/>
            <a:ext cx="12097407" cy="577018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rPr lang="lt-LT" sz="5100"/>
              <a:t>1. Pavadavimo reakcijos druskų tirpaluose. Metalas turi būti aktyvesnis už metalą druskoje. Produktuose susidaro nauja druska ir grynas metalas. </a:t>
            </a:r>
            <a:endParaRPr/>
          </a:p>
          <a:p>
            <a:pPr indent="0" lvl="0" marL="0" rtl="0" algn="ctr">
              <a:lnSpc>
                <a:spcPct val="107000"/>
              </a:lnSpc>
              <a:spcBef>
                <a:spcPts val="1000"/>
              </a:spcBef>
              <a:spcAft>
                <a:spcPts val="0"/>
              </a:spcAft>
              <a:buClr>
                <a:schemeClr val="dk1"/>
              </a:buClr>
              <a:buSzPct val="100000"/>
              <a:buNone/>
            </a:pPr>
            <a:r>
              <a:rPr b="1" lang="lt-LT" sz="6000"/>
              <a:t>Fe(k) + CuSO</a:t>
            </a:r>
            <a:r>
              <a:rPr b="1" baseline="-25000" lang="lt-LT" sz="6000"/>
              <a:t>4</a:t>
            </a:r>
            <a:r>
              <a:rPr b="1" lang="lt-LT" sz="6000"/>
              <a:t>(aq) 🡪 FeSO</a:t>
            </a:r>
            <a:r>
              <a:rPr b="1" baseline="-25000" lang="lt-LT" sz="6000"/>
              <a:t>4</a:t>
            </a:r>
            <a:r>
              <a:rPr b="1" lang="lt-LT" sz="6000"/>
              <a:t>(aq) + Cu(k)</a:t>
            </a:r>
            <a:endParaRPr/>
          </a:p>
          <a:p>
            <a:pPr indent="0" lvl="0" marL="0" rtl="0" algn="ctr">
              <a:lnSpc>
                <a:spcPct val="107000"/>
              </a:lnSpc>
              <a:spcBef>
                <a:spcPts val="1800"/>
              </a:spcBef>
              <a:spcAft>
                <a:spcPts val="0"/>
              </a:spcAft>
              <a:buClr>
                <a:schemeClr val="dk1"/>
              </a:buClr>
              <a:buSzPct val="100000"/>
              <a:buNone/>
            </a:pPr>
            <a:r>
              <a:rPr b="1" lang="lt-LT" sz="6000"/>
              <a:t>Fe(k) + Cu</a:t>
            </a:r>
            <a:r>
              <a:rPr b="1" baseline="30000" lang="lt-LT" sz="6000"/>
              <a:t>2+</a:t>
            </a:r>
            <a:r>
              <a:rPr b="1" lang="lt-LT" sz="6000"/>
              <a:t>(aq) + SO</a:t>
            </a:r>
            <a:r>
              <a:rPr b="1" baseline="-25000" lang="lt-LT" sz="6000"/>
              <a:t>4</a:t>
            </a:r>
            <a:r>
              <a:rPr b="1" baseline="30000" lang="lt-LT" sz="6000"/>
              <a:t>2-</a:t>
            </a:r>
            <a:r>
              <a:rPr b="1" lang="lt-LT" sz="6000"/>
              <a:t>(aq) 🡪 Fe</a:t>
            </a:r>
            <a:r>
              <a:rPr b="1" baseline="30000" lang="lt-LT" sz="6000"/>
              <a:t>2+</a:t>
            </a:r>
            <a:r>
              <a:rPr b="1" lang="lt-LT" sz="6000"/>
              <a:t>(aq) + SO</a:t>
            </a:r>
            <a:r>
              <a:rPr b="1" baseline="-25000" lang="lt-LT" sz="6000"/>
              <a:t>4</a:t>
            </a:r>
            <a:r>
              <a:rPr b="1" baseline="30000" lang="lt-LT" sz="6000"/>
              <a:t>2-</a:t>
            </a:r>
            <a:r>
              <a:rPr b="1" lang="lt-LT" sz="6000"/>
              <a:t>(aq) + Cu(k)</a:t>
            </a:r>
            <a:endParaRPr/>
          </a:p>
          <a:p>
            <a:pPr indent="0" lvl="0" marL="0" rtl="0" algn="ctr">
              <a:lnSpc>
                <a:spcPct val="107000"/>
              </a:lnSpc>
              <a:spcBef>
                <a:spcPts val="1800"/>
              </a:spcBef>
              <a:spcAft>
                <a:spcPts val="0"/>
              </a:spcAft>
              <a:buClr>
                <a:schemeClr val="dk1"/>
              </a:buClr>
              <a:buSzPct val="100000"/>
              <a:buNone/>
            </a:pPr>
            <a:r>
              <a:rPr b="1" lang="lt-LT" sz="6000"/>
              <a:t>Fe(k) + Cu</a:t>
            </a:r>
            <a:r>
              <a:rPr b="1" baseline="30000" lang="lt-LT" sz="6000"/>
              <a:t>2+</a:t>
            </a:r>
            <a:r>
              <a:rPr b="1" lang="lt-LT" sz="6000"/>
              <a:t>(aq) 🡪 Fe</a:t>
            </a:r>
            <a:r>
              <a:rPr b="1" baseline="30000" lang="lt-LT" sz="6000"/>
              <a:t>2+</a:t>
            </a:r>
            <a:r>
              <a:rPr b="1" lang="lt-LT" sz="6000"/>
              <a:t>(aq) + Cu(k)</a:t>
            </a:r>
            <a:endParaRPr/>
          </a:p>
          <a:p>
            <a:pPr indent="0" lvl="0" marL="0" rtl="0" algn="ctr">
              <a:lnSpc>
                <a:spcPct val="107000"/>
              </a:lnSpc>
              <a:spcBef>
                <a:spcPts val="1800"/>
              </a:spcBef>
              <a:spcAft>
                <a:spcPts val="0"/>
              </a:spcAft>
              <a:buClr>
                <a:schemeClr val="dk1"/>
              </a:buClr>
              <a:buSzPct val="100000"/>
              <a:buNone/>
            </a:pPr>
            <a:r>
              <a:rPr b="1" lang="lt-LT" sz="6000"/>
              <a:t> </a:t>
            </a:r>
            <a:endParaRPr/>
          </a:p>
          <a:p>
            <a:pPr indent="0" lvl="0" marL="0" rtl="0" algn="ctr">
              <a:lnSpc>
                <a:spcPct val="107000"/>
              </a:lnSpc>
              <a:spcBef>
                <a:spcPts val="1800"/>
              </a:spcBef>
              <a:spcAft>
                <a:spcPts val="0"/>
              </a:spcAft>
              <a:buClr>
                <a:schemeClr val="dk1"/>
              </a:buClr>
              <a:buSzPct val="100000"/>
              <a:buNone/>
            </a:pPr>
            <a:r>
              <a:rPr b="1" lang="lt-LT" sz="6000"/>
              <a:t>3Zn(k) + 2FeCl</a:t>
            </a:r>
            <a:r>
              <a:rPr b="1" baseline="-25000" lang="lt-LT" sz="6000"/>
              <a:t>3</a:t>
            </a:r>
            <a:r>
              <a:rPr b="1" lang="lt-LT" sz="6000"/>
              <a:t> (aq) 🡪 3ZnCl</a:t>
            </a:r>
            <a:r>
              <a:rPr b="1" baseline="-25000" lang="lt-LT" sz="6000"/>
              <a:t>2</a:t>
            </a:r>
            <a:r>
              <a:rPr b="1" lang="lt-LT" sz="6000"/>
              <a:t>(aq) + 2Fe(k)</a:t>
            </a:r>
            <a:endParaRPr/>
          </a:p>
          <a:p>
            <a:pPr indent="0" lvl="0" marL="0" rtl="0" algn="ctr">
              <a:lnSpc>
                <a:spcPct val="107000"/>
              </a:lnSpc>
              <a:spcBef>
                <a:spcPts val="1800"/>
              </a:spcBef>
              <a:spcAft>
                <a:spcPts val="0"/>
              </a:spcAft>
              <a:buClr>
                <a:schemeClr val="dk1"/>
              </a:buClr>
              <a:buSzPct val="100000"/>
              <a:buNone/>
            </a:pPr>
            <a:r>
              <a:rPr b="1" lang="lt-LT" sz="6000"/>
              <a:t>3Zn(k) +  2Fe</a:t>
            </a:r>
            <a:r>
              <a:rPr b="1" baseline="30000" lang="lt-LT" sz="6000"/>
              <a:t> 3+</a:t>
            </a:r>
            <a:r>
              <a:rPr b="1" lang="lt-LT" sz="6000"/>
              <a:t>(aq) + 6Cl</a:t>
            </a:r>
            <a:r>
              <a:rPr b="1" baseline="30000" lang="lt-LT" sz="6000"/>
              <a:t>-</a:t>
            </a:r>
            <a:r>
              <a:rPr b="1" lang="lt-LT" sz="6000"/>
              <a:t>(aq) 🡪 3Zn</a:t>
            </a:r>
            <a:r>
              <a:rPr b="1" baseline="30000" lang="lt-LT" sz="6000"/>
              <a:t>2+</a:t>
            </a:r>
            <a:r>
              <a:rPr b="1" lang="lt-LT" sz="6000"/>
              <a:t>(aq) + 6Cl</a:t>
            </a:r>
            <a:r>
              <a:rPr b="1" baseline="30000" lang="lt-LT" sz="6000"/>
              <a:t>-</a:t>
            </a:r>
            <a:r>
              <a:rPr b="1" lang="lt-LT" sz="6000"/>
              <a:t>(aq) + 2Fe(k)</a:t>
            </a:r>
            <a:endParaRPr/>
          </a:p>
          <a:p>
            <a:pPr indent="0" lvl="0" marL="0" rtl="0" algn="ctr">
              <a:lnSpc>
                <a:spcPct val="107000"/>
              </a:lnSpc>
              <a:spcBef>
                <a:spcPts val="1800"/>
              </a:spcBef>
              <a:spcAft>
                <a:spcPts val="0"/>
              </a:spcAft>
              <a:buClr>
                <a:schemeClr val="dk1"/>
              </a:buClr>
              <a:buSzPct val="100000"/>
              <a:buNone/>
            </a:pPr>
            <a:r>
              <a:rPr b="1" lang="lt-LT" sz="6000"/>
              <a:t>3Zn(k) +  2Fe</a:t>
            </a:r>
            <a:r>
              <a:rPr b="1" baseline="30000" lang="lt-LT" sz="6000"/>
              <a:t> 3+</a:t>
            </a:r>
            <a:r>
              <a:rPr b="1" lang="lt-LT" sz="6000"/>
              <a:t>(aq) 🡪 3Zn</a:t>
            </a:r>
            <a:r>
              <a:rPr b="1" baseline="30000" lang="lt-LT" sz="6000"/>
              <a:t>2+</a:t>
            </a:r>
            <a:r>
              <a:rPr b="1" lang="lt-LT" sz="6000"/>
              <a:t>(aq) + 2Fe(k)</a:t>
            </a:r>
            <a:endParaRPr b="1"/>
          </a:p>
          <a:p>
            <a:pPr indent="0" lvl="0" marL="0" rtl="0" algn="ctr">
              <a:lnSpc>
                <a:spcPct val="90000"/>
              </a:lnSpc>
              <a:spcBef>
                <a:spcPts val="1800"/>
              </a:spcBef>
              <a:spcAft>
                <a:spcPts val="0"/>
              </a:spcAft>
              <a:buClr>
                <a:srgbClr val="FF0000"/>
              </a:buClr>
              <a:buSzPct val="100000"/>
              <a:buNone/>
            </a:pPr>
            <a:r>
              <a:rPr b="1" i="1" lang="lt-LT" sz="3600">
                <a:solidFill>
                  <a:srgbClr val="FF0000"/>
                </a:solidFill>
              </a:rPr>
              <a:t>Nerašykite reakcijų tarp šarminių  metalų ir druskų!!!</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838200" y="0"/>
            <a:ext cx="10515600" cy="7041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7" name="Google Shape;207;p19"/>
          <p:cNvSpPr txBox="1"/>
          <p:nvPr>
            <p:ph idx="1" type="body"/>
          </p:nvPr>
        </p:nvSpPr>
        <p:spPr>
          <a:xfrm>
            <a:off x="-47300" y="768800"/>
            <a:ext cx="12286500" cy="60891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7000"/>
              </a:lnSpc>
              <a:spcBef>
                <a:spcPts val="0"/>
              </a:spcBef>
              <a:spcAft>
                <a:spcPts val="0"/>
              </a:spcAft>
              <a:buClr>
                <a:schemeClr val="dk1"/>
              </a:buClr>
              <a:buSzPct val="100000"/>
              <a:buNone/>
            </a:pPr>
            <a:r>
              <a:rPr lang="lt-LT" sz="5400"/>
              <a:t>2. Druskos reaguoja su rūgštimis. Produktuose susidaro nauja druska ir nauja rūgštis.</a:t>
            </a:r>
            <a:endParaRPr sz="3600">
              <a:latin typeface="Arial"/>
              <a:ea typeface="Arial"/>
              <a:cs typeface="Arial"/>
              <a:sym typeface="Arial"/>
            </a:endParaRPr>
          </a:p>
          <a:p>
            <a:pPr indent="0" lvl="0" marL="0" rtl="0" algn="ctr">
              <a:lnSpc>
                <a:spcPct val="107000"/>
              </a:lnSpc>
              <a:spcBef>
                <a:spcPts val="1800"/>
              </a:spcBef>
              <a:spcAft>
                <a:spcPts val="0"/>
              </a:spcAft>
              <a:buClr>
                <a:schemeClr val="dk1"/>
              </a:buClr>
              <a:buSzPct val="100000"/>
              <a:buNone/>
            </a:pPr>
            <a:r>
              <a:rPr lang="lt-LT" sz="4800"/>
              <a:t>   </a:t>
            </a:r>
            <a:r>
              <a:rPr b="1" lang="lt-LT" sz="4800"/>
              <a:t>CaCO</a:t>
            </a:r>
            <a:r>
              <a:rPr b="1" baseline="-25000" lang="lt-LT" sz="4800"/>
              <a:t>3</a:t>
            </a:r>
            <a:r>
              <a:rPr b="1" lang="lt-LT" sz="4800"/>
              <a:t>(k) + 2HCl(aq) 🡪 CaCl</a:t>
            </a:r>
            <a:r>
              <a:rPr b="1" baseline="-25000" lang="lt-LT" sz="4800"/>
              <a:t>2</a:t>
            </a:r>
            <a:r>
              <a:rPr b="1" lang="lt-LT" sz="4800"/>
              <a:t>(aq) + CO</a:t>
            </a:r>
            <a:r>
              <a:rPr b="1" baseline="-25000" lang="lt-LT" sz="4800"/>
              <a:t>2</a:t>
            </a:r>
            <a:r>
              <a:rPr b="1" lang="lt-LT" sz="4800"/>
              <a:t>(d) + H</a:t>
            </a:r>
            <a:r>
              <a:rPr b="1" baseline="-25000" lang="lt-LT" sz="4800"/>
              <a:t>2</a:t>
            </a:r>
            <a:r>
              <a:rPr b="1" lang="lt-LT" sz="4800"/>
              <a:t>O(s)</a:t>
            </a:r>
            <a:endParaRPr/>
          </a:p>
          <a:p>
            <a:pPr indent="0" lvl="0" marL="0" rtl="0" algn="ctr">
              <a:lnSpc>
                <a:spcPct val="107000"/>
              </a:lnSpc>
              <a:spcBef>
                <a:spcPts val="1800"/>
              </a:spcBef>
              <a:spcAft>
                <a:spcPts val="0"/>
              </a:spcAft>
              <a:buClr>
                <a:schemeClr val="dk1"/>
              </a:buClr>
              <a:buSzPct val="100000"/>
              <a:buNone/>
            </a:pPr>
            <a:r>
              <a:rPr b="1" lang="lt-LT" sz="4800"/>
              <a:t>   CaCO</a:t>
            </a:r>
            <a:r>
              <a:rPr b="1" baseline="-25000" lang="lt-LT" sz="4800"/>
              <a:t>3</a:t>
            </a:r>
            <a:r>
              <a:rPr b="1" lang="lt-LT" sz="4800"/>
              <a:t>(k) + 2H</a:t>
            </a:r>
            <a:r>
              <a:rPr b="1" baseline="30000" lang="lt-LT" sz="4800"/>
              <a:t>+</a:t>
            </a:r>
            <a:r>
              <a:rPr b="1" lang="lt-LT" sz="4800"/>
              <a:t>(aq) + 2Cl</a:t>
            </a:r>
            <a:r>
              <a:rPr b="1" baseline="30000" lang="lt-LT" sz="4800"/>
              <a:t>-</a:t>
            </a:r>
            <a:r>
              <a:rPr b="1" lang="lt-LT" sz="4800"/>
              <a:t>(aq) 🡪 Ca</a:t>
            </a:r>
            <a:r>
              <a:rPr b="1" baseline="30000" lang="lt-LT" sz="4800"/>
              <a:t>2+</a:t>
            </a:r>
            <a:r>
              <a:rPr b="1" lang="lt-LT" sz="4800"/>
              <a:t>(aq) + 2Cl</a:t>
            </a:r>
            <a:r>
              <a:rPr b="1" baseline="30000" lang="lt-LT" sz="4800"/>
              <a:t>-</a:t>
            </a:r>
            <a:r>
              <a:rPr b="1" lang="lt-LT" sz="4800"/>
              <a:t>(aq) + CO</a:t>
            </a:r>
            <a:r>
              <a:rPr b="1" baseline="-25000" lang="lt-LT" sz="4800"/>
              <a:t>2</a:t>
            </a:r>
            <a:r>
              <a:rPr b="1" lang="lt-LT" sz="4800"/>
              <a:t>(d) + H</a:t>
            </a:r>
            <a:r>
              <a:rPr b="1" baseline="-25000" lang="lt-LT" sz="4800"/>
              <a:t>2</a:t>
            </a:r>
            <a:r>
              <a:rPr b="1" lang="lt-LT" sz="4800"/>
              <a:t>O(s)</a:t>
            </a:r>
            <a:endParaRPr/>
          </a:p>
          <a:p>
            <a:pPr indent="0" lvl="0" marL="0" rtl="0" algn="ctr">
              <a:lnSpc>
                <a:spcPct val="107000"/>
              </a:lnSpc>
              <a:spcBef>
                <a:spcPts val="1800"/>
              </a:spcBef>
              <a:spcAft>
                <a:spcPts val="0"/>
              </a:spcAft>
              <a:buClr>
                <a:schemeClr val="dk1"/>
              </a:buClr>
              <a:buSzPct val="100000"/>
              <a:buNone/>
            </a:pPr>
            <a:r>
              <a:rPr b="1" lang="lt-LT" sz="4800"/>
              <a:t>   CaCO</a:t>
            </a:r>
            <a:r>
              <a:rPr b="1" baseline="-25000" lang="lt-LT" sz="4800"/>
              <a:t>3</a:t>
            </a:r>
            <a:r>
              <a:rPr b="1" lang="lt-LT" sz="4800"/>
              <a:t>(k) + 2H</a:t>
            </a:r>
            <a:r>
              <a:rPr b="1" baseline="30000" lang="lt-LT" sz="4800"/>
              <a:t>+</a:t>
            </a:r>
            <a:r>
              <a:rPr b="1" lang="lt-LT" sz="4800"/>
              <a:t>(aq) 🡪 Ca</a:t>
            </a:r>
            <a:r>
              <a:rPr b="1" baseline="30000" lang="lt-LT" sz="4800"/>
              <a:t>2+</a:t>
            </a:r>
            <a:r>
              <a:rPr b="1" lang="lt-LT" sz="4800"/>
              <a:t>(aq) + CO</a:t>
            </a:r>
            <a:r>
              <a:rPr b="1" baseline="-25000" lang="lt-LT" sz="4800"/>
              <a:t>2</a:t>
            </a:r>
            <a:r>
              <a:rPr b="1" lang="lt-LT" sz="4800"/>
              <a:t>(d) + H</a:t>
            </a:r>
            <a:r>
              <a:rPr b="1" baseline="-25000" lang="lt-LT" sz="4800"/>
              <a:t>2</a:t>
            </a:r>
            <a:r>
              <a:rPr b="1" lang="lt-LT" sz="4800"/>
              <a:t>O(s) </a:t>
            </a:r>
            <a:endParaRPr/>
          </a:p>
          <a:p>
            <a:pPr indent="0" lvl="0" marL="0" rtl="0" algn="ctr">
              <a:lnSpc>
                <a:spcPct val="107000"/>
              </a:lnSpc>
              <a:spcBef>
                <a:spcPts val="1800"/>
              </a:spcBef>
              <a:spcAft>
                <a:spcPts val="0"/>
              </a:spcAft>
              <a:buClr>
                <a:schemeClr val="dk1"/>
              </a:buClr>
              <a:buSzPct val="100000"/>
              <a:buNone/>
            </a:pPr>
            <a:r>
              <a:t/>
            </a:r>
            <a:endParaRPr b="1" sz="4800"/>
          </a:p>
          <a:p>
            <a:pPr indent="0" lvl="0" marL="0" rtl="0" algn="ctr">
              <a:lnSpc>
                <a:spcPct val="107000"/>
              </a:lnSpc>
              <a:spcBef>
                <a:spcPts val="1800"/>
              </a:spcBef>
              <a:spcAft>
                <a:spcPts val="0"/>
              </a:spcAft>
              <a:buClr>
                <a:schemeClr val="dk1"/>
              </a:buClr>
              <a:buSzPct val="100000"/>
              <a:buNone/>
            </a:pPr>
            <a:r>
              <a:rPr b="1" lang="lt-LT" sz="4800"/>
              <a:t>               Na</a:t>
            </a:r>
            <a:r>
              <a:rPr b="1" baseline="-25000" lang="lt-LT" sz="4800"/>
              <a:t>2</a:t>
            </a:r>
            <a:r>
              <a:rPr b="1" lang="lt-LT" sz="4800"/>
              <a:t>SO</a:t>
            </a:r>
            <a:r>
              <a:rPr b="1" baseline="-25000" lang="lt-LT" sz="4800"/>
              <a:t>3</a:t>
            </a:r>
            <a:r>
              <a:rPr b="1" lang="lt-LT" sz="4800"/>
              <a:t> (aq) + H</a:t>
            </a:r>
            <a:r>
              <a:rPr b="1" baseline="-25000" lang="lt-LT" sz="4800"/>
              <a:t>2</a:t>
            </a:r>
            <a:r>
              <a:rPr b="1" lang="lt-LT" sz="4800"/>
              <a:t>SO</a:t>
            </a:r>
            <a:r>
              <a:rPr b="1" baseline="-25000" lang="lt-LT" sz="4800"/>
              <a:t>4</a:t>
            </a:r>
            <a:r>
              <a:rPr b="1" lang="lt-LT" sz="4800"/>
              <a:t>(aq) 🡪 Na</a:t>
            </a:r>
            <a:r>
              <a:rPr b="1" baseline="-25000" lang="lt-LT" sz="4800"/>
              <a:t>2</a:t>
            </a:r>
            <a:r>
              <a:rPr b="1" lang="lt-LT" sz="4800"/>
              <a:t>SO</a:t>
            </a:r>
            <a:r>
              <a:rPr b="1" baseline="-25000" lang="lt-LT" sz="4800"/>
              <a:t>4</a:t>
            </a:r>
            <a:r>
              <a:rPr b="1" lang="lt-LT" sz="4800"/>
              <a:t>(aq) + SO</a:t>
            </a:r>
            <a:r>
              <a:rPr b="1" baseline="-25000" lang="lt-LT" sz="4800"/>
              <a:t>2</a:t>
            </a:r>
            <a:r>
              <a:rPr b="1" lang="lt-LT" sz="4800"/>
              <a:t>(d) + H</a:t>
            </a:r>
            <a:r>
              <a:rPr b="1" baseline="-25000" lang="lt-LT" sz="4800"/>
              <a:t>2</a:t>
            </a:r>
            <a:r>
              <a:rPr b="1" lang="lt-LT" sz="4800"/>
              <a:t>O(s)</a:t>
            </a:r>
            <a:endParaRPr/>
          </a:p>
          <a:p>
            <a:pPr indent="0" lvl="0" marL="0" rtl="0" algn="ctr">
              <a:lnSpc>
                <a:spcPct val="107000"/>
              </a:lnSpc>
              <a:spcBef>
                <a:spcPts val="1800"/>
              </a:spcBef>
              <a:spcAft>
                <a:spcPts val="0"/>
              </a:spcAft>
              <a:buClr>
                <a:schemeClr val="dk1"/>
              </a:buClr>
              <a:buSzPct val="100000"/>
              <a:buNone/>
            </a:pPr>
            <a:r>
              <a:rPr b="1" lang="lt-LT" sz="4800"/>
              <a:t>2Na</a:t>
            </a:r>
            <a:r>
              <a:rPr b="1" baseline="30000" lang="lt-LT" sz="4800"/>
              <a:t>+</a:t>
            </a:r>
            <a:r>
              <a:rPr b="1" lang="lt-LT" sz="4800"/>
              <a:t>(aq) + SO</a:t>
            </a:r>
            <a:r>
              <a:rPr b="1" baseline="-25000" lang="lt-LT" sz="4800"/>
              <a:t>3</a:t>
            </a:r>
            <a:r>
              <a:rPr b="1" baseline="30000" lang="lt-LT" sz="4800"/>
              <a:t>2-</a:t>
            </a:r>
            <a:r>
              <a:rPr b="1" lang="lt-LT" sz="4800"/>
              <a:t> (aq) + 2H</a:t>
            </a:r>
            <a:r>
              <a:rPr b="1" baseline="30000" lang="lt-LT" sz="4800"/>
              <a:t>+</a:t>
            </a:r>
            <a:r>
              <a:rPr b="1" lang="lt-LT" sz="4800"/>
              <a:t>(aq) + SO</a:t>
            </a:r>
            <a:r>
              <a:rPr b="1" baseline="-25000" lang="lt-LT" sz="4800"/>
              <a:t>4</a:t>
            </a:r>
            <a:r>
              <a:rPr b="1" baseline="30000" lang="lt-LT" sz="4800"/>
              <a:t>2-</a:t>
            </a:r>
            <a:r>
              <a:rPr b="1" lang="lt-LT" sz="4800"/>
              <a:t>(aq) 🡪 2Na</a:t>
            </a:r>
            <a:r>
              <a:rPr b="1" baseline="30000" lang="lt-LT" sz="4800"/>
              <a:t>+</a:t>
            </a:r>
            <a:r>
              <a:rPr b="1" lang="lt-LT" sz="4800"/>
              <a:t>(aq) + SO</a:t>
            </a:r>
            <a:r>
              <a:rPr b="1" baseline="-25000" lang="lt-LT" sz="4800"/>
              <a:t>4</a:t>
            </a:r>
            <a:r>
              <a:rPr b="1" baseline="30000" lang="lt-LT" sz="4800"/>
              <a:t>2-</a:t>
            </a:r>
            <a:r>
              <a:rPr b="1" lang="lt-LT" sz="4800"/>
              <a:t>(aq) + SO</a:t>
            </a:r>
            <a:r>
              <a:rPr b="1" baseline="-25000" lang="lt-LT" sz="4800"/>
              <a:t>2</a:t>
            </a:r>
            <a:r>
              <a:rPr b="1" lang="lt-LT" sz="4800"/>
              <a:t>(d) + H</a:t>
            </a:r>
            <a:r>
              <a:rPr b="1" baseline="-25000" lang="lt-LT" sz="4800"/>
              <a:t>2</a:t>
            </a:r>
            <a:r>
              <a:rPr b="1" lang="lt-LT" sz="4800"/>
              <a:t>O(s)</a:t>
            </a:r>
            <a:endParaRPr/>
          </a:p>
          <a:p>
            <a:pPr indent="0" lvl="0" marL="0" rtl="0" algn="ctr">
              <a:lnSpc>
                <a:spcPct val="107000"/>
              </a:lnSpc>
              <a:spcBef>
                <a:spcPts val="1800"/>
              </a:spcBef>
              <a:spcAft>
                <a:spcPts val="0"/>
              </a:spcAft>
              <a:buClr>
                <a:schemeClr val="dk1"/>
              </a:buClr>
              <a:buSzPct val="100000"/>
              <a:buNone/>
            </a:pPr>
            <a:r>
              <a:rPr b="1" lang="lt-LT" sz="4800"/>
              <a:t>SO</a:t>
            </a:r>
            <a:r>
              <a:rPr b="1" baseline="-25000" lang="lt-LT" sz="4800"/>
              <a:t>3</a:t>
            </a:r>
            <a:r>
              <a:rPr b="1" baseline="30000" lang="lt-LT" sz="4800"/>
              <a:t>2-</a:t>
            </a:r>
            <a:r>
              <a:rPr b="1" lang="lt-LT" sz="4800"/>
              <a:t> (aq) + 2H</a:t>
            </a:r>
            <a:r>
              <a:rPr b="1" baseline="30000" lang="lt-LT" sz="4800"/>
              <a:t>+</a:t>
            </a:r>
            <a:r>
              <a:rPr b="1" lang="lt-LT" sz="4800"/>
              <a:t>(aq) 🡪 SO</a:t>
            </a:r>
            <a:r>
              <a:rPr b="1" baseline="-25000" lang="lt-LT" sz="4800"/>
              <a:t>2</a:t>
            </a:r>
            <a:r>
              <a:rPr b="1" lang="lt-LT" sz="4800"/>
              <a:t>(d) + H</a:t>
            </a:r>
            <a:r>
              <a:rPr b="1" baseline="-25000" lang="lt-LT" sz="4800"/>
              <a:t>2</a:t>
            </a:r>
            <a:r>
              <a:rPr b="1" lang="lt-LT" sz="4800"/>
              <a:t>O(s)</a:t>
            </a:r>
            <a:endParaRPr b="1" i="1" sz="36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p>
        </p:txBody>
      </p:sp>
      <p:sp>
        <p:nvSpPr>
          <p:cNvPr id="92" name="Google Shape;92;p2"/>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lt-LT"/>
              <a:t>Pasiekimų sritys:</a:t>
            </a:r>
            <a:endParaRPr/>
          </a:p>
          <a:p>
            <a:pPr indent="0" lvl="0" marL="0" rtl="0" algn="l">
              <a:lnSpc>
                <a:spcPct val="90000"/>
              </a:lnSpc>
              <a:spcBef>
                <a:spcPts val="1000"/>
              </a:spcBef>
              <a:spcAft>
                <a:spcPts val="0"/>
              </a:spcAft>
              <a:buClr>
                <a:schemeClr val="dk1"/>
              </a:buClr>
              <a:buSzPct val="100000"/>
              <a:buNone/>
            </a:pPr>
            <a:r>
              <a:rPr b="1" lang="lt-LT" sz="1900"/>
              <a:t>Gamtamokslinis komunikavimas (B)</a:t>
            </a:r>
            <a:endParaRPr b="1" sz="1900"/>
          </a:p>
          <a:p>
            <a:pPr indent="0" lvl="0" marL="0" rtl="0" algn="l">
              <a:lnSpc>
                <a:spcPct val="90000"/>
              </a:lnSpc>
              <a:spcBef>
                <a:spcPts val="1000"/>
              </a:spcBef>
              <a:spcAft>
                <a:spcPts val="0"/>
              </a:spcAft>
              <a:buClr>
                <a:schemeClr val="dk1"/>
              </a:buClr>
              <a:buSzPct val="100000"/>
              <a:buNone/>
            </a:pPr>
            <a:r>
              <a:rPr lang="lt-LT" sz="1900"/>
              <a:t>B1. Tinkamai vartoja gamtamokslines sąvokas, terminus, simbolius, formules, matavimo vienetus </a:t>
            </a:r>
            <a:endParaRPr sz="1900"/>
          </a:p>
          <a:p>
            <a:pPr indent="0" lvl="0" marL="0" rtl="0" algn="l">
              <a:lnSpc>
                <a:spcPct val="90000"/>
              </a:lnSpc>
              <a:spcBef>
                <a:spcPts val="1000"/>
              </a:spcBef>
              <a:spcAft>
                <a:spcPts val="0"/>
              </a:spcAft>
              <a:buClr>
                <a:schemeClr val="dk1"/>
              </a:buClr>
              <a:buSzPct val="100000"/>
              <a:buNone/>
            </a:pPr>
            <a:r>
              <a:rPr lang="lt-LT" sz="1900"/>
              <a:t>B2. Suranda reikiamą informaciją įvairiuose šaltiniuose ir ją apdoroja. Tinkamai perduoda informaciją apie cheminius elementus, medžiagas, junginius, reiškinius, procesus, dėsningumus. Kalbą vartoja tinkamai ir tikslingai, laikydamasis etikos ir etiketo, tinkamai cituoja šaltinius (B2)</a:t>
            </a:r>
            <a:endParaRPr/>
          </a:p>
          <a:p>
            <a:pPr indent="0" lvl="0" marL="0" rtl="0" algn="l">
              <a:lnSpc>
                <a:spcPct val="90000"/>
              </a:lnSpc>
              <a:spcBef>
                <a:spcPts val="1000"/>
              </a:spcBef>
              <a:spcAft>
                <a:spcPts val="0"/>
              </a:spcAft>
              <a:buClr>
                <a:schemeClr val="dk1"/>
              </a:buClr>
              <a:buSzPct val="100000"/>
              <a:buNone/>
            </a:pPr>
            <a:r>
              <a:rPr b="1" lang="lt-LT" sz="1900"/>
              <a:t>Gamtamokslinis tyrinėjimas (C) </a:t>
            </a:r>
            <a:endParaRPr b="1" sz="1900"/>
          </a:p>
          <a:p>
            <a:pPr indent="0" lvl="0" marL="0" rtl="0" algn="l">
              <a:lnSpc>
                <a:spcPct val="90000"/>
              </a:lnSpc>
              <a:spcBef>
                <a:spcPts val="1000"/>
              </a:spcBef>
              <a:spcAft>
                <a:spcPts val="0"/>
              </a:spcAft>
              <a:buClr>
                <a:schemeClr val="dk1"/>
              </a:buClr>
              <a:buSzPct val="100000"/>
              <a:buNone/>
            </a:pPr>
            <a:r>
              <a:rPr lang="lt-LT" sz="1900"/>
              <a:t>C1. Paaiškina, kas yra tyrimai, įvardija tyrimų atlikimo etapus. </a:t>
            </a:r>
            <a:endParaRPr/>
          </a:p>
          <a:p>
            <a:pPr indent="0" lvl="0" marL="0" rtl="0" algn="l">
              <a:lnSpc>
                <a:spcPct val="90000"/>
              </a:lnSpc>
              <a:spcBef>
                <a:spcPts val="1000"/>
              </a:spcBef>
              <a:spcAft>
                <a:spcPts val="0"/>
              </a:spcAft>
              <a:buClr>
                <a:schemeClr val="dk1"/>
              </a:buClr>
              <a:buSzPct val="100000"/>
              <a:buNone/>
            </a:pPr>
            <a:r>
              <a:rPr lang="lt-LT" sz="1900"/>
              <a:t>C2. Kelia probleminius klausimus, su jais susietus tyrimo tikslus, formuluoja hipotezes.</a:t>
            </a:r>
            <a:endParaRPr/>
          </a:p>
          <a:p>
            <a:pPr indent="0" lvl="0" marL="0" rtl="0" algn="l">
              <a:lnSpc>
                <a:spcPct val="90000"/>
              </a:lnSpc>
              <a:spcBef>
                <a:spcPts val="1000"/>
              </a:spcBef>
              <a:spcAft>
                <a:spcPts val="0"/>
              </a:spcAft>
              <a:buClr>
                <a:schemeClr val="dk1"/>
              </a:buClr>
              <a:buSzPct val="100000"/>
              <a:buNone/>
            </a:pPr>
            <a:r>
              <a:rPr lang="lt-LT" sz="1900"/>
              <a:t>C3. Planuoja tyrimą: pasirenka tinkamą tyrimo būdą, priemones, medžiagas, tyrimo atlikimo vietą, laiką ir trukmę, numato tyrimo rezultatų patikimumo užtikrinimą. </a:t>
            </a:r>
            <a:endParaRPr/>
          </a:p>
          <a:p>
            <a:pPr indent="0" lvl="0" marL="0" rtl="0" algn="l">
              <a:lnSpc>
                <a:spcPct val="90000"/>
              </a:lnSpc>
              <a:spcBef>
                <a:spcPts val="1000"/>
              </a:spcBef>
              <a:spcAft>
                <a:spcPts val="0"/>
              </a:spcAft>
              <a:buClr>
                <a:schemeClr val="dk1"/>
              </a:buClr>
              <a:buSzPct val="100000"/>
              <a:buNone/>
            </a:pPr>
            <a:r>
              <a:rPr lang="lt-LT" sz="1900"/>
              <a:t>C4. Atlieka tyrimą: saugiai naudojasi priemonėmis ir medžiagomis, laikydamasis etikos reikalavimų, atlieka numatytas tyrimo veiklas, tikslingai stebi vykstančius procesus ir fiksuoja pokyčius, tiksliai atlieka matavimus.</a:t>
            </a:r>
            <a:endParaRPr/>
          </a:p>
          <a:p>
            <a:pPr indent="0" lvl="0" marL="0" rtl="0" algn="l">
              <a:lnSpc>
                <a:spcPct val="90000"/>
              </a:lnSpc>
              <a:spcBef>
                <a:spcPts val="1000"/>
              </a:spcBef>
              <a:spcAft>
                <a:spcPts val="0"/>
              </a:spcAft>
              <a:buClr>
                <a:schemeClr val="dk1"/>
              </a:buClr>
              <a:buSzPct val="100000"/>
              <a:buNone/>
            </a:pPr>
            <a:r>
              <a:rPr lang="lt-LT" sz="1900"/>
              <a:t>C5. Analizuoja ir matematiškai apdoroja gautus rezultatus ir duomenis: įvertina jų patikimumą, tiriamojo darbo netikslumus bei matavimo paklaidas, atrenka reikiamus išvadai daryti, atlieka reikalingus skaičiavimus ir pertvarkymus. Pasirenka tinkamus rezultatų ir duomenų pateikimo būdus. </a:t>
            </a:r>
            <a:endParaRPr/>
          </a:p>
          <a:p>
            <a:pPr indent="0" lvl="0" marL="0" rtl="0" algn="l">
              <a:lnSpc>
                <a:spcPct val="90000"/>
              </a:lnSpc>
              <a:spcBef>
                <a:spcPts val="1000"/>
              </a:spcBef>
              <a:spcAft>
                <a:spcPts val="0"/>
              </a:spcAft>
              <a:buClr>
                <a:schemeClr val="dk1"/>
              </a:buClr>
              <a:buSzPct val="100000"/>
              <a:buNone/>
            </a:pPr>
            <a:r>
              <a:rPr lang="lt-LT" sz="1900"/>
              <a:t>C6. Formuluoja išvadas, atsižvelgia į tyrimo hipotezę, apmąsto atliktas veiklas, numato tyrimo tobulinimo ir plėtotės galimybes.</a:t>
            </a:r>
            <a:endParaRPr b="1"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38200" y="0"/>
            <a:ext cx="10515600" cy="7041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3" name="Google Shape;213;p20"/>
          <p:cNvSpPr txBox="1"/>
          <p:nvPr>
            <p:ph idx="1" type="body"/>
          </p:nvPr>
        </p:nvSpPr>
        <p:spPr>
          <a:xfrm>
            <a:off x="1" y="830318"/>
            <a:ext cx="12191999" cy="577018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lang="lt-LT"/>
              <a:t>3. Tirpios druskos reaguoja su tirpiomis druskomis. Produktuose susidaro dvi naujos druskos. Viena iš produktuose esančių druskų turi būti netirpi.</a:t>
            </a:r>
            <a:endParaRPr/>
          </a:p>
          <a:p>
            <a:pPr indent="0" lvl="0" marL="0" rtl="0" algn="ctr">
              <a:lnSpc>
                <a:spcPct val="107000"/>
              </a:lnSpc>
              <a:spcBef>
                <a:spcPts val="1000"/>
              </a:spcBef>
              <a:spcAft>
                <a:spcPts val="0"/>
              </a:spcAft>
              <a:buClr>
                <a:schemeClr val="dk1"/>
              </a:buClr>
              <a:buSzPts val="2600"/>
              <a:buNone/>
            </a:pPr>
            <a:r>
              <a:rPr b="1" lang="lt-LT" sz="2600">
                <a:latin typeface="Arial"/>
                <a:ea typeface="Arial"/>
                <a:cs typeface="Arial"/>
                <a:sym typeface="Arial"/>
              </a:rPr>
              <a:t>Ca(NO</a:t>
            </a:r>
            <a:r>
              <a:rPr b="1" baseline="-25000" lang="lt-LT" sz="2600">
                <a:latin typeface="Arial"/>
                <a:ea typeface="Arial"/>
                <a:cs typeface="Arial"/>
                <a:sym typeface="Arial"/>
              </a:rPr>
              <a:t>3</a:t>
            </a:r>
            <a:r>
              <a:rPr b="1" lang="lt-LT" sz="2600">
                <a:latin typeface="Arial"/>
                <a:ea typeface="Arial"/>
                <a:cs typeface="Arial"/>
                <a:sym typeface="Arial"/>
              </a:rPr>
              <a:t>)</a:t>
            </a:r>
            <a:r>
              <a:rPr b="1" baseline="-25000" lang="lt-LT" sz="2600">
                <a:latin typeface="Arial"/>
                <a:ea typeface="Arial"/>
                <a:cs typeface="Arial"/>
                <a:sym typeface="Arial"/>
              </a:rPr>
              <a:t>2</a:t>
            </a:r>
            <a:r>
              <a:rPr b="1" lang="lt-LT" sz="2600">
                <a:latin typeface="Arial"/>
                <a:ea typeface="Arial"/>
                <a:cs typeface="Arial"/>
                <a:sym typeface="Arial"/>
              </a:rPr>
              <a:t>(aq) + Na</a:t>
            </a:r>
            <a:r>
              <a:rPr b="1" baseline="-25000" lang="lt-LT" sz="2600">
                <a:latin typeface="Arial"/>
                <a:ea typeface="Arial"/>
                <a:cs typeface="Arial"/>
                <a:sym typeface="Arial"/>
              </a:rPr>
              <a:t>2</a:t>
            </a:r>
            <a:r>
              <a:rPr b="1" lang="lt-LT" sz="2600">
                <a:latin typeface="Arial"/>
                <a:ea typeface="Arial"/>
                <a:cs typeface="Arial"/>
                <a:sym typeface="Arial"/>
              </a:rPr>
              <a:t>CO</a:t>
            </a:r>
            <a:r>
              <a:rPr b="1" baseline="-25000" lang="lt-LT" sz="2600">
                <a:latin typeface="Arial"/>
                <a:ea typeface="Arial"/>
                <a:cs typeface="Arial"/>
                <a:sym typeface="Arial"/>
              </a:rPr>
              <a:t>3</a:t>
            </a:r>
            <a:r>
              <a:rPr b="1" lang="lt-LT" sz="2600">
                <a:latin typeface="Arial"/>
                <a:ea typeface="Arial"/>
                <a:cs typeface="Arial"/>
                <a:sym typeface="Arial"/>
              </a:rPr>
              <a:t> (aq) 🡪 CaCO</a:t>
            </a:r>
            <a:r>
              <a:rPr b="1" baseline="-25000" lang="lt-LT" sz="2600">
                <a:latin typeface="Arial"/>
                <a:ea typeface="Arial"/>
                <a:cs typeface="Arial"/>
                <a:sym typeface="Arial"/>
              </a:rPr>
              <a:t>3</a:t>
            </a:r>
            <a:r>
              <a:rPr b="1" lang="lt-LT" sz="2600">
                <a:latin typeface="Arial"/>
                <a:ea typeface="Arial"/>
                <a:cs typeface="Arial"/>
                <a:sym typeface="Arial"/>
              </a:rPr>
              <a:t>(k) + 2NaNO</a:t>
            </a:r>
            <a:r>
              <a:rPr b="1" baseline="-25000" lang="lt-LT" sz="2600">
                <a:latin typeface="Arial"/>
                <a:ea typeface="Arial"/>
                <a:cs typeface="Arial"/>
                <a:sym typeface="Arial"/>
              </a:rPr>
              <a:t>3</a:t>
            </a:r>
            <a:r>
              <a:rPr b="1" lang="lt-LT" sz="2600">
                <a:latin typeface="Arial"/>
                <a:ea typeface="Arial"/>
                <a:cs typeface="Arial"/>
                <a:sym typeface="Arial"/>
              </a:rPr>
              <a:t> (aq)</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Ca</a:t>
            </a:r>
            <a:r>
              <a:rPr b="1" baseline="30000" lang="lt-LT" sz="2600">
                <a:latin typeface="Arial"/>
                <a:ea typeface="Arial"/>
                <a:cs typeface="Arial"/>
                <a:sym typeface="Arial"/>
              </a:rPr>
              <a:t>2+</a:t>
            </a:r>
            <a:r>
              <a:rPr b="1" lang="lt-LT" sz="2600">
                <a:latin typeface="Arial"/>
                <a:ea typeface="Arial"/>
                <a:cs typeface="Arial"/>
                <a:sym typeface="Arial"/>
              </a:rPr>
              <a:t>(aq) + 2NO</a:t>
            </a:r>
            <a:r>
              <a:rPr b="1" baseline="-25000" lang="lt-LT" sz="2600">
                <a:latin typeface="Arial"/>
                <a:ea typeface="Arial"/>
                <a:cs typeface="Arial"/>
                <a:sym typeface="Arial"/>
              </a:rPr>
              <a:t>3</a:t>
            </a:r>
            <a:r>
              <a:rPr b="1" baseline="30000" lang="lt-LT" sz="2600">
                <a:latin typeface="Arial"/>
                <a:ea typeface="Arial"/>
                <a:cs typeface="Arial"/>
                <a:sym typeface="Arial"/>
              </a:rPr>
              <a:t>-</a:t>
            </a:r>
            <a:r>
              <a:rPr b="1" lang="lt-LT" sz="2600">
                <a:latin typeface="Arial"/>
                <a:ea typeface="Arial"/>
                <a:cs typeface="Arial"/>
                <a:sym typeface="Arial"/>
              </a:rPr>
              <a:t>(aq) + 2Na</a:t>
            </a:r>
            <a:r>
              <a:rPr b="1" baseline="30000" lang="lt-LT" sz="2600">
                <a:latin typeface="Arial"/>
                <a:ea typeface="Arial"/>
                <a:cs typeface="Arial"/>
                <a:sym typeface="Arial"/>
              </a:rPr>
              <a:t>+</a:t>
            </a:r>
            <a:r>
              <a:rPr b="1" lang="lt-LT" sz="2600">
                <a:latin typeface="Arial"/>
                <a:ea typeface="Arial"/>
                <a:cs typeface="Arial"/>
                <a:sym typeface="Arial"/>
              </a:rPr>
              <a:t>(aq) + CO</a:t>
            </a:r>
            <a:r>
              <a:rPr b="1" baseline="-25000" lang="lt-LT" sz="2600">
                <a:latin typeface="Arial"/>
                <a:ea typeface="Arial"/>
                <a:cs typeface="Arial"/>
                <a:sym typeface="Arial"/>
              </a:rPr>
              <a:t>3</a:t>
            </a:r>
            <a:r>
              <a:rPr b="1" baseline="30000" lang="lt-LT" sz="2600">
                <a:latin typeface="Arial"/>
                <a:ea typeface="Arial"/>
                <a:cs typeface="Arial"/>
                <a:sym typeface="Arial"/>
              </a:rPr>
              <a:t>2-</a:t>
            </a:r>
            <a:r>
              <a:rPr b="1" lang="lt-LT" sz="2600">
                <a:latin typeface="Arial"/>
                <a:ea typeface="Arial"/>
                <a:cs typeface="Arial"/>
                <a:sym typeface="Arial"/>
              </a:rPr>
              <a:t> (aq) 🡪 CaCO</a:t>
            </a:r>
            <a:r>
              <a:rPr b="1" baseline="-25000" lang="lt-LT" sz="2600">
                <a:latin typeface="Arial"/>
                <a:ea typeface="Arial"/>
                <a:cs typeface="Arial"/>
                <a:sym typeface="Arial"/>
              </a:rPr>
              <a:t>3</a:t>
            </a:r>
            <a:r>
              <a:rPr b="1" lang="lt-LT" sz="2600">
                <a:latin typeface="Arial"/>
                <a:ea typeface="Arial"/>
                <a:cs typeface="Arial"/>
                <a:sym typeface="Arial"/>
              </a:rPr>
              <a:t>(k) + 2Na</a:t>
            </a:r>
            <a:r>
              <a:rPr b="1" baseline="30000" lang="lt-LT" sz="2600">
                <a:latin typeface="Arial"/>
                <a:ea typeface="Arial"/>
                <a:cs typeface="Arial"/>
                <a:sym typeface="Arial"/>
              </a:rPr>
              <a:t>+</a:t>
            </a:r>
            <a:r>
              <a:rPr b="1" lang="lt-LT" sz="2600">
                <a:latin typeface="Arial"/>
                <a:ea typeface="Arial"/>
                <a:cs typeface="Arial"/>
                <a:sym typeface="Arial"/>
              </a:rPr>
              <a:t>(aq) + 2NO</a:t>
            </a:r>
            <a:r>
              <a:rPr b="1" baseline="-25000" lang="lt-LT" sz="2600">
                <a:latin typeface="Arial"/>
                <a:ea typeface="Arial"/>
                <a:cs typeface="Arial"/>
                <a:sym typeface="Arial"/>
              </a:rPr>
              <a:t>3</a:t>
            </a:r>
            <a:r>
              <a:rPr b="1" baseline="30000" lang="lt-LT" sz="2600">
                <a:latin typeface="Arial"/>
                <a:ea typeface="Arial"/>
                <a:cs typeface="Arial"/>
                <a:sym typeface="Arial"/>
              </a:rPr>
              <a:t>-</a:t>
            </a:r>
            <a:r>
              <a:rPr b="1" lang="lt-LT" sz="2600">
                <a:latin typeface="Arial"/>
                <a:ea typeface="Arial"/>
                <a:cs typeface="Arial"/>
                <a:sym typeface="Arial"/>
              </a:rPr>
              <a:t>(aq)</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Ca</a:t>
            </a:r>
            <a:r>
              <a:rPr b="1" baseline="30000" lang="lt-LT" sz="2600">
                <a:latin typeface="Arial"/>
                <a:ea typeface="Arial"/>
                <a:cs typeface="Arial"/>
                <a:sym typeface="Arial"/>
              </a:rPr>
              <a:t>2+</a:t>
            </a:r>
            <a:r>
              <a:rPr b="1" lang="lt-LT" sz="2600">
                <a:latin typeface="Arial"/>
                <a:ea typeface="Arial"/>
                <a:cs typeface="Arial"/>
                <a:sym typeface="Arial"/>
              </a:rPr>
              <a:t>(aq) + CO</a:t>
            </a:r>
            <a:r>
              <a:rPr b="1" baseline="-25000" lang="lt-LT" sz="2600">
                <a:latin typeface="Arial"/>
                <a:ea typeface="Arial"/>
                <a:cs typeface="Arial"/>
                <a:sym typeface="Arial"/>
              </a:rPr>
              <a:t>3</a:t>
            </a:r>
            <a:r>
              <a:rPr b="1" baseline="30000" lang="lt-LT" sz="2600">
                <a:latin typeface="Arial"/>
                <a:ea typeface="Arial"/>
                <a:cs typeface="Arial"/>
                <a:sym typeface="Arial"/>
              </a:rPr>
              <a:t>2-</a:t>
            </a:r>
            <a:r>
              <a:rPr b="1" lang="lt-LT" sz="2600">
                <a:latin typeface="Arial"/>
                <a:ea typeface="Arial"/>
                <a:cs typeface="Arial"/>
                <a:sym typeface="Arial"/>
              </a:rPr>
              <a:t> (aq) 🡪 CaCO</a:t>
            </a:r>
            <a:r>
              <a:rPr b="1" baseline="-25000" lang="lt-LT" sz="2600">
                <a:latin typeface="Arial"/>
                <a:ea typeface="Arial"/>
                <a:cs typeface="Arial"/>
                <a:sym typeface="Arial"/>
              </a:rPr>
              <a:t>3</a:t>
            </a:r>
            <a:r>
              <a:rPr b="1" lang="lt-LT" sz="2600">
                <a:latin typeface="Arial"/>
                <a:ea typeface="Arial"/>
                <a:cs typeface="Arial"/>
                <a:sym typeface="Arial"/>
              </a:rPr>
              <a:t>(k) </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Al</a:t>
            </a:r>
            <a:r>
              <a:rPr b="1" baseline="-25000" lang="lt-LT" sz="2600">
                <a:latin typeface="Arial"/>
                <a:ea typeface="Arial"/>
                <a:cs typeface="Arial"/>
                <a:sym typeface="Arial"/>
              </a:rPr>
              <a:t>2 </a:t>
            </a:r>
            <a:r>
              <a:rPr b="1" lang="lt-LT" sz="2600">
                <a:latin typeface="Arial"/>
                <a:ea typeface="Arial"/>
                <a:cs typeface="Arial"/>
                <a:sym typeface="Arial"/>
              </a:rPr>
              <a:t>(SO</a:t>
            </a:r>
            <a:r>
              <a:rPr b="1" baseline="-25000" lang="lt-LT" sz="2600">
                <a:latin typeface="Arial"/>
                <a:ea typeface="Arial"/>
                <a:cs typeface="Arial"/>
                <a:sym typeface="Arial"/>
              </a:rPr>
              <a:t>4</a:t>
            </a:r>
            <a:r>
              <a:rPr b="1" lang="lt-LT" sz="2600">
                <a:latin typeface="Arial"/>
                <a:ea typeface="Arial"/>
                <a:cs typeface="Arial"/>
                <a:sym typeface="Arial"/>
              </a:rPr>
              <a:t>)</a:t>
            </a:r>
            <a:r>
              <a:rPr b="1" baseline="-25000" lang="lt-LT" sz="2600">
                <a:latin typeface="Arial"/>
                <a:ea typeface="Arial"/>
                <a:cs typeface="Arial"/>
                <a:sym typeface="Arial"/>
              </a:rPr>
              <a:t>3</a:t>
            </a:r>
            <a:r>
              <a:rPr b="1" lang="lt-LT" sz="2600">
                <a:latin typeface="Arial"/>
                <a:ea typeface="Arial"/>
                <a:cs typeface="Arial"/>
                <a:sym typeface="Arial"/>
              </a:rPr>
              <a:t>(aq) + 2K</a:t>
            </a:r>
            <a:r>
              <a:rPr b="1" baseline="-25000" lang="lt-LT" sz="2600">
                <a:latin typeface="Arial"/>
                <a:ea typeface="Arial"/>
                <a:cs typeface="Arial"/>
                <a:sym typeface="Arial"/>
              </a:rPr>
              <a:t>3</a:t>
            </a:r>
            <a:r>
              <a:rPr b="1" lang="lt-LT" sz="2600">
                <a:latin typeface="Arial"/>
                <a:ea typeface="Arial"/>
                <a:cs typeface="Arial"/>
                <a:sym typeface="Arial"/>
              </a:rPr>
              <a:t>PO</a:t>
            </a:r>
            <a:r>
              <a:rPr b="1" baseline="-25000" lang="lt-LT" sz="2600">
                <a:latin typeface="Arial"/>
                <a:ea typeface="Arial"/>
                <a:cs typeface="Arial"/>
                <a:sym typeface="Arial"/>
              </a:rPr>
              <a:t>4</a:t>
            </a:r>
            <a:r>
              <a:rPr b="1" lang="lt-LT" sz="2600">
                <a:latin typeface="Arial"/>
                <a:ea typeface="Arial"/>
                <a:cs typeface="Arial"/>
                <a:sym typeface="Arial"/>
              </a:rPr>
              <a:t>(aq) 🡪 2AlPO</a:t>
            </a:r>
            <a:r>
              <a:rPr b="1" baseline="-25000" lang="lt-LT" sz="2600">
                <a:latin typeface="Arial"/>
                <a:ea typeface="Arial"/>
                <a:cs typeface="Arial"/>
                <a:sym typeface="Arial"/>
              </a:rPr>
              <a:t>4</a:t>
            </a:r>
            <a:r>
              <a:rPr b="1" lang="lt-LT" sz="2600">
                <a:latin typeface="Arial"/>
                <a:ea typeface="Arial"/>
                <a:cs typeface="Arial"/>
                <a:sym typeface="Arial"/>
              </a:rPr>
              <a:t>(k) + 3K</a:t>
            </a:r>
            <a:r>
              <a:rPr b="1" baseline="-25000" lang="lt-LT" sz="2600">
                <a:latin typeface="Arial"/>
                <a:ea typeface="Arial"/>
                <a:cs typeface="Arial"/>
                <a:sym typeface="Arial"/>
              </a:rPr>
              <a:t>2</a:t>
            </a:r>
            <a:r>
              <a:rPr b="1" lang="lt-LT" sz="2600">
                <a:latin typeface="Arial"/>
                <a:ea typeface="Arial"/>
                <a:cs typeface="Arial"/>
                <a:sym typeface="Arial"/>
              </a:rPr>
              <a:t>SO</a:t>
            </a:r>
            <a:r>
              <a:rPr b="1" baseline="-25000" lang="lt-LT" sz="2600">
                <a:latin typeface="Arial"/>
                <a:ea typeface="Arial"/>
                <a:cs typeface="Arial"/>
                <a:sym typeface="Arial"/>
              </a:rPr>
              <a:t>4</a:t>
            </a:r>
            <a:r>
              <a:rPr b="1" lang="lt-LT" sz="2600">
                <a:latin typeface="Arial"/>
                <a:ea typeface="Arial"/>
                <a:cs typeface="Arial"/>
                <a:sym typeface="Arial"/>
              </a:rPr>
              <a:t> (aq)</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2Al</a:t>
            </a:r>
            <a:r>
              <a:rPr b="1" baseline="30000" lang="lt-LT" sz="2600">
                <a:latin typeface="Arial"/>
                <a:ea typeface="Arial"/>
                <a:cs typeface="Arial"/>
                <a:sym typeface="Arial"/>
              </a:rPr>
              <a:t>3+</a:t>
            </a:r>
            <a:r>
              <a:rPr b="1" lang="lt-LT" sz="2600">
                <a:latin typeface="Arial"/>
                <a:ea typeface="Arial"/>
                <a:cs typeface="Arial"/>
                <a:sym typeface="Arial"/>
              </a:rPr>
              <a:t>(aq) + 3SO</a:t>
            </a:r>
            <a:r>
              <a:rPr b="1" baseline="-25000" lang="lt-LT" sz="2600">
                <a:latin typeface="Arial"/>
                <a:ea typeface="Arial"/>
                <a:cs typeface="Arial"/>
                <a:sym typeface="Arial"/>
              </a:rPr>
              <a:t>4</a:t>
            </a:r>
            <a:r>
              <a:rPr b="1" baseline="30000" lang="lt-LT" sz="2600">
                <a:latin typeface="Arial"/>
                <a:ea typeface="Arial"/>
                <a:cs typeface="Arial"/>
                <a:sym typeface="Arial"/>
              </a:rPr>
              <a:t>2-</a:t>
            </a:r>
            <a:r>
              <a:rPr b="1" lang="lt-LT" sz="2600">
                <a:latin typeface="Arial"/>
                <a:ea typeface="Arial"/>
                <a:cs typeface="Arial"/>
                <a:sym typeface="Arial"/>
              </a:rPr>
              <a:t>(aq) + 6K</a:t>
            </a:r>
            <a:r>
              <a:rPr b="1" baseline="30000" lang="lt-LT" sz="2600">
                <a:latin typeface="Arial"/>
                <a:ea typeface="Arial"/>
                <a:cs typeface="Arial"/>
                <a:sym typeface="Arial"/>
              </a:rPr>
              <a:t>+</a:t>
            </a:r>
            <a:r>
              <a:rPr b="1" lang="lt-LT" sz="2600">
                <a:latin typeface="Arial"/>
                <a:ea typeface="Arial"/>
                <a:cs typeface="Arial"/>
                <a:sym typeface="Arial"/>
              </a:rPr>
              <a:t>(aq) + 2PO</a:t>
            </a:r>
            <a:r>
              <a:rPr b="1" baseline="-25000" lang="lt-LT" sz="2600">
                <a:latin typeface="Arial"/>
                <a:ea typeface="Arial"/>
                <a:cs typeface="Arial"/>
                <a:sym typeface="Arial"/>
              </a:rPr>
              <a:t>4</a:t>
            </a:r>
            <a:r>
              <a:rPr b="1" baseline="30000" lang="lt-LT" sz="2600">
                <a:latin typeface="Arial"/>
                <a:ea typeface="Arial"/>
                <a:cs typeface="Arial"/>
                <a:sym typeface="Arial"/>
              </a:rPr>
              <a:t>3-</a:t>
            </a:r>
            <a:r>
              <a:rPr b="1" lang="lt-LT" sz="2600">
                <a:latin typeface="Arial"/>
                <a:ea typeface="Arial"/>
                <a:cs typeface="Arial"/>
                <a:sym typeface="Arial"/>
              </a:rPr>
              <a:t>(aq) 🡪 2AlPO</a:t>
            </a:r>
            <a:r>
              <a:rPr b="1" baseline="-25000" lang="lt-LT" sz="2600">
                <a:latin typeface="Arial"/>
                <a:ea typeface="Arial"/>
                <a:cs typeface="Arial"/>
                <a:sym typeface="Arial"/>
              </a:rPr>
              <a:t>4</a:t>
            </a:r>
            <a:r>
              <a:rPr b="1" lang="lt-LT" sz="2600">
                <a:latin typeface="Arial"/>
                <a:ea typeface="Arial"/>
                <a:cs typeface="Arial"/>
                <a:sym typeface="Arial"/>
              </a:rPr>
              <a:t>(k) + 6K</a:t>
            </a:r>
            <a:r>
              <a:rPr b="1" baseline="30000" lang="lt-LT" sz="2600">
                <a:latin typeface="Arial"/>
                <a:ea typeface="Arial"/>
                <a:cs typeface="Arial"/>
                <a:sym typeface="Arial"/>
              </a:rPr>
              <a:t>+</a:t>
            </a:r>
            <a:r>
              <a:rPr b="1" lang="lt-LT" sz="2600">
                <a:latin typeface="Arial"/>
                <a:ea typeface="Arial"/>
                <a:cs typeface="Arial"/>
                <a:sym typeface="Arial"/>
              </a:rPr>
              <a:t>(aq) + 3SO</a:t>
            </a:r>
            <a:r>
              <a:rPr b="1" baseline="-25000" lang="lt-LT" sz="2600">
                <a:latin typeface="Arial"/>
                <a:ea typeface="Arial"/>
                <a:cs typeface="Arial"/>
                <a:sym typeface="Arial"/>
              </a:rPr>
              <a:t>4</a:t>
            </a:r>
            <a:r>
              <a:rPr b="1" baseline="30000" lang="lt-LT" sz="2600">
                <a:latin typeface="Arial"/>
                <a:ea typeface="Arial"/>
                <a:cs typeface="Arial"/>
                <a:sym typeface="Arial"/>
              </a:rPr>
              <a:t>2-</a:t>
            </a:r>
            <a:r>
              <a:rPr b="1" lang="lt-LT" sz="2600">
                <a:latin typeface="Arial"/>
                <a:ea typeface="Arial"/>
                <a:cs typeface="Arial"/>
                <a:sym typeface="Arial"/>
              </a:rPr>
              <a:t>(aq)</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2Al</a:t>
            </a:r>
            <a:r>
              <a:rPr b="1" baseline="30000" lang="lt-LT" sz="2600">
                <a:latin typeface="Arial"/>
                <a:ea typeface="Arial"/>
                <a:cs typeface="Arial"/>
                <a:sym typeface="Arial"/>
              </a:rPr>
              <a:t>3+</a:t>
            </a:r>
            <a:r>
              <a:rPr b="1" lang="lt-LT" sz="2600">
                <a:latin typeface="Arial"/>
                <a:ea typeface="Arial"/>
                <a:cs typeface="Arial"/>
                <a:sym typeface="Arial"/>
              </a:rPr>
              <a:t>(aq) + 2PO</a:t>
            </a:r>
            <a:r>
              <a:rPr b="1" baseline="-25000" lang="lt-LT" sz="2600">
                <a:latin typeface="Arial"/>
                <a:ea typeface="Arial"/>
                <a:cs typeface="Arial"/>
                <a:sym typeface="Arial"/>
              </a:rPr>
              <a:t>4</a:t>
            </a:r>
            <a:r>
              <a:rPr b="1" baseline="30000" lang="lt-LT" sz="2600">
                <a:latin typeface="Arial"/>
                <a:ea typeface="Arial"/>
                <a:cs typeface="Arial"/>
                <a:sym typeface="Arial"/>
              </a:rPr>
              <a:t>3-</a:t>
            </a:r>
            <a:r>
              <a:rPr b="1" lang="lt-LT" sz="2600">
                <a:latin typeface="Arial"/>
                <a:ea typeface="Arial"/>
                <a:cs typeface="Arial"/>
                <a:sym typeface="Arial"/>
              </a:rPr>
              <a:t>(aq) 🡪 2AlPO</a:t>
            </a:r>
            <a:r>
              <a:rPr b="1" baseline="-25000" lang="lt-LT" sz="2600">
                <a:latin typeface="Arial"/>
                <a:ea typeface="Arial"/>
                <a:cs typeface="Arial"/>
                <a:sym typeface="Arial"/>
              </a:rPr>
              <a:t>4</a:t>
            </a:r>
            <a:r>
              <a:rPr b="1" lang="lt-LT" sz="2600">
                <a:latin typeface="Arial"/>
                <a:ea typeface="Arial"/>
                <a:cs typeface="Arial"/>
                <a:sym typeface="Arial"/>
              </a:rPr>
              <a:t>(k) </a:t>
            </a:r>
            <a:endParaRPr sz="2600">
              <a:latin typeface="Arial"/>
              <a:ea typeface="Arial"/>
              <a:cs typeface="Arial"/>
              <a:sym typeface="Arial"/>
            </a:endParaRPr>
          </a:p>
          <a:p>
            <a:pPr indent="0" lvl="0" marL="0" rtl="0" algn="ctr">
              <a:lnSpc>
                <a:spcPct val="107000"/>
              </a:lnSpc>
              <a:spcBef>
                <a:spcPts val="1800"/>
              </a:spcBef>
              <a:spcAft>
                <a:spcPts val="0"/>
              </a:spcAft>
              <a:buClr>
                <a:schemeClr val="dk1"/>
              </a:buClr>
              <a:buSzPts val="2600"/>
              <a:buNone/>
            </a:pPr>
            <a:r>
              <a:rPr b="1" lang="lt-LT" sz="2600">
                <a:latin typeface="Arial"/>
                <a:ea typeface="Arial"/>
                <a:cs typeface="Arial"/>
                <a:sym typeface="Arial"/>
              </a:rPr>
              <a:t>Al</a:t>
            </a:r>
            <a:r>
              <a:rPr b="1" baseline="30000" lang="lt-LT" sz="2600">
                <a:latin typeface="Arial"/>
                <a:ea typeface="Arial"/>
                <a:cs typeface="Arial"/>
                <a:sym typeface="Arial"/>
              </a:rPr>
              <a:t>3+</a:t>
            </a:r>
            <a:r>
              <a:rPr b="1" lang="lt-LT" sz="2600">
                <a:latin typeface="Arial"/>
                <a:ea typeface="Arial"/>
                <a:cs typeface="Arial"/>
                <a:sym typeface="Arial"/>
              </a:rPr>
              <a:t>(aq) + PO</a:t>
            </a:r>
            <a:r>
              <a:rPr b="1" baseline="-25000" lang="lt-LT" sz="2600">
                <a:latin typeface="Arial"/>
                <a:ea typeface="Arial"/>
                <a:cs typeface="Arial"/>
                <a:sym typeface="Arial"/>
              </a:rPr>
              <a:t>4</a:t>
            </a:r>
            <a:r>
              <a:rPr b="1" baseline="30000" lang="lt-LT" sz="2600">
                <a:latin typeface="Arial"/>
                <a:ea typeface="Arial"/>
                <a:cs typeface="Arial"/>
                <a:sym typeface="Arial"/>
              </a:rPr>
              <a:t>3-</a:t>
            </a:r>
            <a:r>
              <a:rPr b="1" lang="lt-LT" sz="2600">
                <a:latin typeface="Arial"/>
                <a:ea typeface="Arial"/>
                <a:cs typeface="Arial"/>
                <a:sym typeface="Arial"/>
              </a:rPr>
              <a:t>(aq) 🡪 AlPO</a:t>
            </a:r>
            <a:r>
              <a:rPr b="1" baseline="-25000" lang="lt-LT" sz="2600">
                <a:latin typeface="Arial"/>
                <a:ea typeface="Arial"/>
                <a:cs typeface="Arial"/>
                <a:sym typeface="Arial"/>
              </a:rPr>
              <a:t>4</a:t>
            </a:r>
            <a:r>
              <a:rPr b="1" lang="lt-LT" sz="2600">
                <a:latin typeface="Arial"/>
                <a:ea typeface="Arial"/>
                <a:cs typeface="Arial"/>
                <a:sym typeface="Arial"/>
              </a:rPr>
              <a:t>(k) </a:t>
            </a:r>
            <a:endParaRPr b="1" i="1" sz="36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838200" y="0"/>
            <a:ext cx="10515600" cy="7041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9" name="Google Shape;219;p21"/>
          <p:cNvSpPr txBox="1"/>
          <p:nvPr>
            <p:ph idx="1" type="body"/>
          </p:nvPr>
        </p:nvSpPr>
        <p:spPr>
          <a:xfrm>
            <a:off x="189185" y="830318"/>
            <a:ext cx="12097407" cy="5770180"/>
          </a:xfrm>
          <a:prstGeom prst="rect">
            <a:avLst/>
          </a:prstGeom>
          <a:noFill/>
          <a:ln>
            <a:noFill/>
          </a:ln>
        </p:spPr>
        <p:txBody>
          <a:bodyPr anchorCtr="0" anchor="t" bIns="45700" lIns="91425" spcFirstLastPara="1" rIns="91425" wrap="square" tIns="45700">
            <a:normAutofit fontScale="47500"/>
          </a:bodyPr>
          <a:lstStyle/>
          <a:p>
            <a:pPr indent="0" lvl="0" marL="0" rtl="0" algn="l">
              <a:lnSpc>
                <a:spcPct val="90000"/>
              </a:lnSpc>
              <a:spcBef>
                <a:spcPts val="0"/>
              </a:spcBef>
              <a:spcAft>
                <a:spcPts val="0"/>
              </a:spcAft>
              <a:buClr>
                <a:schemeClr val="dk1"/>
              </a:buClr>
              <a:buSzPct val="100000"/>
              <a:buNone/>
            </a:pPr>
            <a:r>
              <a:rPr lang="lt-LT" sz="5400"/>
              <a:t>4. Tirpios druskos reaguoja su tirpiais hidroksidais. Produktuose susidaro nauja druska ir naujas hidroksidas. Viena iš produktuose esančių medžiagų turi būti netirpi.</a:t>
            </a:r>
            <a:endParaRPr/>
          </a:p>
          <a:p>
            <a:pPr indent="0" lvl="0" marL="0" rtl="0" algn="l">
              <a:lnSpc>
                <a:spcPct val="90000"/>
              </a:lnSpc>
              <a:spcBef>
                <a:spcPts val="1000"/>
              </a:spcBef>
              <a:spcAft>
                <a:spcPts val="0"/>
              </a:spcAft>
              <a:buClr>
                <a:schemeClr val="dk1"/>
              </a:buClr>
              <a:buSzPct val="100000"/>
              <a:buNone/>
            </a:pPr>
            <a:r>
              <a:t/>
            </a:r>
            <a:endParaRPr sz="5400"/>
          </a:p>
          <a:p>
            <a:pPr indent="0" lvl="0" marL="0" rtl="0" algn="ctr">
              <a:lnSpc>
                <a:spcPct val="107000"/>
              </a:lnSpc>
              <a:spcBef>
                <a:spcPts val="1000"/>
              </a:spcBef>
              <a:spcAft>
                <a:spcPts val="0"/>
              </a:spcAft>
              <a:buClr>
                <a:schemeClr val="dk1"/>
              </a:buClr>
              <a:buSzPct val="100000"/>
              <a:buNone/>
            </a:pPr>
            <a:r>
              <a:rPr b="1" lang="lt-LT" sz="4800">
                <a:latin typeface="Arial"/>
                <a:ea typeface="Arial"/>
                <a:cs typeface="Arial"/>
                <a:sym typeface="Arial"/>
              </a:rPr>
              <a:t>              </a:t>
            </a:r>
            <a:r>
              <a:rPr b="1" lang="lt-LT" sz="5100">
                <a:latin typeface="Arial"/>
                <a:ea typeface="Arial"/>
                <a:cs typeface="Arial"/>
                <a:sym typeface="Arial"/>
              </a:rPr>
              <a:t>3Ca(OH)</a:t>
            </a:r>
            <a:r>
              <a:rPr b="1" baseline="-25000" lang="lt-LT" sz="5100">
                <a:latin typeface="Arial"/>
                <a:ea typeface="Arial"/>
                <a:cs typeface="Arial"/>
                <a:sym typeface="Arial"/>
              </a:rPr>
              <a:t>2</a:t>
            </a:r>
            <a:r>
              <a:rPr b="1" lang="lt-LT" sz="5100">
                <a:latin typeface="Arial"/>
                <a:ea typeface="Arial"/>
                <a:cs typeface="Arial"/>
                <a:sym typeface="Arial"/>
              </a:rPr>
              <a:t>(aq) + 2FeCl</a:t>
            </a:r>
            <a:r>
              <a:rPr b="1" baseline="-25000" lang="lt-LT" sz="5100">
                <a:latin typeface="Arial"/>
                <a:ea typeface="Arial"/>
                <a:cs typeface="Arial"/>
                <a:sym typeface="Arial"/>
              </a:rPr>
              <a:t>3</a:t>
            </a:r>
            <a:r>
              <a:rPr b="1" lang="lt-LT" sz="5100">
                <a:latin typeface="Arial"/>
                <a:ea typeface="Arial"/>
                <a:cs typeface="Arial"/>
                <a:sym typeface="Arial"/>
              </a:rPr>
              <a:t>(aq) 🡪 3CaCl</a:t>
            </a:r>
            <a:r>
              <a:rPr b="1" baseline="-25000" lang="lt-LT" sz="5100">
                <a:latin typeface="Arial"/>
                <a:ea typeface="Arial"/>
                <a:cs typeface="Arial"/>
                <a:sym typeface="Arial"/>
              </a:rPr>
              <a:t>2</a:t>
            </a:r>
            <a:r>
              <a:rPr b="1" lang="lt-LT" sz="5100">
                <a:latin typeface="Arial"/>
                <a:ea typeface="Arial"/>
                <a:cs typeface="Arial"/>
                <a:sym typeface="Arial"/>
              </a:rPr>
              <a:t>(aq) + 2Fe(OH)</a:t>
            </a:r>
            <a:r>
              <a:rPr b="1" baseline="-25000" lang="lt-LT" sz="5100">
                <a:latin typeface="Arial"/>
                <a:ea typeface="Arial"/>
                <a:cs typeface="Arial"/>
                <a:sym typeface="Arial"/>
              </a:rPr>
              <a:t>3</a:t>
            </a:r>
            <a:r>
              <a:rPr b="1" lang="lt-LT" sz="5100">
                <a:latin typeface="Arial"/>
                <a:ea typeface="Arial"/>
                <a:cs typeface="Arial"/>
                <a:sym typeface="Arial"/>
              </a:rPr>
              <a:t>(k)</a:t>
            </a:r>
            <a:endParaRPr/>
          </a:p>
          <a:p>
            <a:pPr indent="0" lvl="0" marL="0" rtl="0" algn="ctr">
              <a:lnSpc>
                <a:spcPct val="107000"/>
              </a:lnSpc>
              <a:spcBef>
                <a:spcPts val="1800"/>
              </a:spcBef>
              <a:spcAft>
                <a:spcPts val="0"/>
              </a:spcAft>
              <a:buClr>
                <a:schemeClr val="dk1"/>
              </a:buClr>
              <a:buSzPct val="100000"/>
              <a:buNone/>
            </a:pPr>
            <a:r>
              <a:rPr b="1" lang="lt-LT" sz="5100">
                <a:latin typeface="Arial"/>
                <a:ea typeface="Arial"/>
                <a:cs typeface="Arial"/>
                <a:sym typeface="Arial"/>
              </a:rPr>
              <a:t>3Ca</a:t>
            </a:r>
            <a:r>
              <a:rPr b="1" baseline="30000" lang="lt-LT" sz="5100">
                <a:latin typeface="Arial"/>
                <a:ea typeface="Arial"/>
                <a:cs typeface="Arial"/>
                <a:sym typeface="Arial"/>
              </a:rPr>
              <a:t>2+</a:t>
            </a:r>
            <a:r>
              <a:rPr b="1" lang="lt-LT" sz="5100">
                <a:latin typeface="Arial"/>
                <a:ea typeface="Arial"/>
                <a:cs typeface="Arial"/>
                <a:sym typeface="Arial"/>
              </a:rPr>
              <a:t>(aq) + 6OH</a:t>
            </a:r>
            <a:r>
              <a:rPr b="1" baseline="30000" lang="lt-LT" sz="5100">
                <a:latin typeface="Arial"/>
                <a:ea typeface="Arial"/>
                <a:cs typeface="Arial"/>
                <a:sym typeface="Arial"/>
              </a:rPr>
              <a:t>-</a:t>
            </a:r>
            <a:r>
              <a:rPr b="1" lang="lt-LT" sz="5100">
                <a:latin typeface="Arial"/>
                <a:ea typeface="Arial"/>
                <a:cs typeface="Arial"/>
                <a:sym typeface="Arial"/>
              </a:rPr>
              <a:t>(aq) + 2Fe</a:t>
            </a:r>
            <a:r>
              <a:rPr b="1" baseline="30000" lang="lt-LT" sz="5100">
                <a:latin typeface="Arial"/>
                <a:ea typeface="Arial"/>
                <a:cs typeface="Arial"/>
                <a:sym typeface="Arial"/>
              </a:rPr>
              <a:t>3+</a:t>
            </a:r>
            <a:r>
              <a:rPr b="1" lang="lt-LT" sz="5100">
                <a:latin typeface="Arial"/>
                <a:ea typeface="Arial"/>
                <a:cs typeface="Arial"/>
                <a:sym typeface="Arial"/>
              </a:rPr>
              <a:t>(aq) + 6Cl</a:t>
            </a:r>
            <a:r>
              <a:rPr b="1" baseline="30000" lang="lt-LT" sz="5100">
                <a:latin typeface="Arial"/>
                <a:ea typeface="Arial"/>
                <a:cs typeface="Arial"/>
                <a:sym typeface="Arial"/>
              </a:rPr>
              <a:t>-</a:t>
            </a:r>
            <a:r>
              <a:rPr b="1" lang="lt-LT" sz="5100">
                <a:latin typeface="Arial"/>
                <a:ea typeface="Arial"/>
                <a:cs typeface="Arial"/>
                <a:sym typeface="Arial"/>
              </a:rPr>
              <a:t>(aq) 🡪 3Ca</a:t>
            </a:r>
            <a:r>
              <a:rPr b="1" baseline="30000" lang="lt-LT" sz="5100">
                <a:latin typeface="Arial"/>
                <a:ea typeface="Arial"/>
                <a:cs typeface="Arial"/>
                <a:sym typeface="Arial"/>
              </a:rPr>
              <a:t>2+</a:t>
            </a:r>
            <a:r>
              <a:rPr b="1" lang="lt-LT" sz="5100">
                <a:latin typeface="Arial"/>
                <a:ea typeface="Arial"/>
                <a:cs typeface="Arial"/>
                <a:sym typeface="Arial"/>
              </a:rPr>
              <a:t>(aq) + 6Cl</a:t>
            </a:r>
            <a:r>
              <a:rPr b="1" baseline="30000" lang="lt-LT" sz="5100">
                <a:latin typeface="Arial"/>
                <a:ea typeface="Arial"/>
                <a:cs typeface="Arial"/>
                <a:sym typeface="Arial"/>
              </a:rPr>
              <a:t>-</a:t>
            </a:r>
            <a:r>
              <a:rPr b="1" lang="lt-LT" sz="5100">
                <a:latin typeface="Arial"/>
                <a:ea typeface="Arial"/>
                <a:cs typeface="Arial"/>
                <a:sym typeface="Arial"/>
              </a:rPr>
              <a:t>(aq) + 2Fe(OH)</a:t>
            </a:r>
            <a:r>
              <a:rPr b="1" baseline="-25000" lang="lt-LT" sz="5100">
                <a:latin typeface="Arial"/>
                <a:ea typeface="Arial"/>
                <a:cs typeface="Arial"/>
                <a:sym typeface="Arial"/>
              </a:rPr>
              <a:t>3</a:t>
            </a:r>
            <a:r>
              <a:rPr b="1" lang="lt-LT" sz="5100">
                <a:latin typeface="Arial"/>
                <a:ea typeface="Arial"/>
                <a:cs typeface="Arial"/>
                <a:sym typeface="Arial"/>
              </a:rPr>
              <a:t>(k)</a:t>
            </a:r>
            <a:endParaRPr/>
          </a:p>
          <a:p>
            <a:pPr indent="0" lvl="0" marL="0" rtl="0" algn="ctr">
              <a:lnSpc>
                <a:spcPct val="107000"/>
              </a:lnSpc>
              <a:spcBef>
                <a:spcPts val="1800"/>
              </a:spcBef>
              <a:spcAft>
                <a:spcPts val="0"/>
              </a:spcAft>
              <a:buClr>
                <a:schemeClr val="dk1"/>
              </a:buClr>
              <a:buSzPct val="100000"/>
              <a:buNone/>
            </a:pPr>
            <a:r>
              <a:rPr b="1" lang="lt-LT" sz="5100">
                <a:latin typeface="Arial"/>
                <a:ea typeface="Arial"/>
                <a:cs typeface="Arial"/>
                <a:sym typeface="Arial"/>
              </a:rPr>
              <a:t>6OH</a:t>
            </a:r>
            <a:r>
              <a:rPr b="1" baseline="30000" lang="lt-LT" sz="5100">
                <a:latin typeface="Arial"/>
                <a:ea typeface="Arial"/>
                <a:cs typeface="Arial"/>
                <a:sym typeface="Arial"/>
              </a:rPr>
              <a:t>-</a:t>
            </a:r>
            <a:r>
              <a:rPr b="1" lang="lt-LT" sz="5100">
                <a:latin typeface="Arial"/>
                <a:ea typeface="Arial"/>
                <a:cs typeface="Arial"/>
                <a:sym typeface="Arial"/>
              </a:rPr>
              <a:t>(aq) + 2Fe</a:t>
            </a:r>
            <a:r>
              <a:rPr b="1" baseline="30000" lang="lt-LT" sz="5100">
                <a:latin typeface="Arial"/>
                <a:ea typeface="Arial"/>
                <a:cs typeface="Arial"/>
                <a:sym typeface="Arial"/>
              </a:rPr>
              <a:t>3+</a:t>
            </a:r>
            <a:r>
              <a:rPr b="1" lang="lt-LT" sz="5100">
                <a:latin typeface="Arial"/>
                <a:ea typeface="Arial"/>
                <a:cs typeface="Arial"/>
                <a:sym typeface="Arial"/>
              </a:rPr>
              <a:t>(aq) 🡪 2Fe(OH)</a:t>
            </a:r>
            <a:r>
              <a:rPr b="1" baseline="-25000" lang="lt-LT" sz="5100">
                <a:latin typeface="Arial"/>
                <a:ea typeface="Arial"/>
                <a:cs typeface="Arial"/>
                <a:sym typeface="Arial"/>
              </a:rPr>
              <a:t>3</a:t>
            </a:r>
            <a:r>
              <a:rPr b="1" lang="lt-LT" sz="5100">
                <a:latin typeface="Arial"/>
                <a:ea typeface="Arial"/>
                <a:cs typeface="Arial"/>
                <a:sym typeface="Arial"/>
              </a:rPr>
              <a:t>(k)</a:t>
            </a:r>
            <a:endParaRPr/>
          </a:p>
          <a:p>
            <a:pPr indent="0" lvl="0" marL="0" rtl="0" algn="ctr">
              <a:lnSpc>
                <a:spcPct val="107000"/>
              </a:lnSpc>
              <a:spcBef>
                <a:spcPts val="1800"/>
              </a:spcBef>
              <a:spcAft>
                <a:spcPts val="0"/>
              </a:spcAft>
              <a:buClr>
                <a:schemeClr val="dk1"/>
              </a:buClr>
              <a:buSzPct val="100000"/>
              <a:buNone/>
            </a:pPr>
            <a:r>
              <a:rPr b="1" lang="lt-LT" sz="5100">
                <a:latin typeface="Arial"/>
                <a:ea typeface="Arial"/>
                <a:cs typeface="Arial"/>
                <a:sym typeface="Arial"/>
              </a:rPr>
              <a:t>3OH</a:t>
            </a:r>
            <a:r>
              <a:rPr b="1" baseline="30000" lang="lt-LT" sz="5100">
                <a:latin typeface="Arial"/>
                <a:ea typeface="Arial"/>
                <a:cs typeface="Arial"/>
                <a:sym typeface="Arial"/>
              </a:rPr>
              <a:t>-</a:t>
            </a:r>
            <a:r>
              <a:rPr b="1" lang="lt-LT" sz="5100">
                <a:latin typeface="Arial"/>
                <a:ea typeface="Arial"/>
                <a:cs typeface="Arial"/>
                <a:sym typeface="Arial"/>
              </a:rPr>
              <a:t>(aq) + Fe</a:t>
            </a:r>
            <a:r>
              <a:rPr b="1" baseline="30000" lang="lt-LT" sz="5100">
                <a:latin typeface="Arial"/>
                <a:ea typeface="Arial"/>
                <a:cs typeface="Arial"/>
                <a:sym typeface="Arial"/>
              </a:rPr>
              <a:t>3+</a:t>
            </a:r>
            <a:r>
              <a:rPr b="1" lang="lt-LT" sz="5100">
                <a:latin typeface="Arial"/>
                <a:ea typeface="Arial"/>
                <a:cs typeface="Arial"/>
                <a:sym typeface="Arial"/>
              </a:rPr>
              <a:t>(aq) 🡪 Fe(OH)</a:t>
            </a:r>
            <a:r>
              <a:rPr b="1" baseline="-25000" lang="lt-LT" sz="5100">
                <a:latin typeface="Arial"/>
                <a:ea typeface="Arial"/>
                <a:cs typeface="Arial"/>
                <a:sym typeface="Arial"/>
              </a:rPr>
              <a:t>3</a:t>
            </a:r>
            <a:r>
              <a:rPr b="1" lang="lt-LT" sz="5100">
                <a:latin typeface="Arial"/>
                <a:ea typeface="Arial"/>
                <a:cs typeface="Arial"/>
                <a:sym typeface="Arial"/>
              </a:rPr>
              <a:t>(k)</a:t>
            </a:r>
            <a:endParaRPr/>
          </a:p>
          <a:p>
            <a:pPr indent="0" lvl="0" marL="0" rtl="0" algn="ctr">
              <a:lnSpc>
                <a:spcPct val="107000"/>
              </a:lnSpc>
              <a:spcBef>
                <a:spcPts val="1800"/>
              </a:spcBef>
              <a:spcAft>
                <a:spcPts val="0"/>
              </a:spcAft>
              <a:buClr>
                <a:schemeClr val="dk1"/>
              </a:buClr>
              <a:buSzPct val="100000"/>
              <a:buNone/>
            </a:pPr>
            <a:r>
              <a:rPr b="1" lang="lt-LT" sz="5100"/>
              <a:t>           </a:t>
            </a:r>
            <a:r>
              <a:rPr b="1" lang="lt-LT" sz="5942"/>
              <a:t> Ba(OH)</a:t>
            </a:r>
            <a:r>
              <a:rPr b="1" baseline="-25000" lang="lt-LT" sz="5942"/>
              <a:t>2</a:t>
            </a:r>
            <a:r>
              <a:rPr b="1" lang="lt-LT" sz="5942"/>
              <a:t> (aq) + Na</a:t>
            </a:r>
            <a:r>
              <a:rPr b="1" baseline="-25000" lang="lt-LT" sz="5942"/>
              <a:t>2</a:t>
            </a:r>
            <a:r>
              <a:rPr b="1" lang="lt-LT" sz="5942"/>
              <a:t>SO</a:t>
            </a:r>
            <a:r>
              <a:rPr b="1" baseline="-25000" lang="lt-LT" sz="5942"/>
              <a:t>4</a:t>
            </a:r>
            <a:r>
              <a:rPr b="1" lang="lt-LT" sz="5942"/>
              <a:t>(aq) 🡪 BaSO</a:t>
            </a:r>
            <a:r>
              <a:rPr b="1" baseline="-25000" lang="lt-LT" sz="5942"/>
              <a:t>4</a:t>
            </a:r>
            <a:r>
              <a:rPr b="1" lang="lt-LT" sz="5942"/>
              <a:t>(k) + 2NaOH(aq)</a:t>
            </a:r>
            <a:endParaRPr sz="5942"/>
          </a:p>
          <a:p>
            <a:pPr indent="0" lvl="0" marL="0" rtl="0" algn="ctr">
              <a:lnSpc>
                <a:spcPct val="107000"/>
              </a:lnSpc>
              <a:spcBef>
                <a:spcPts val="1800"/>
              </a:spcBef>
              <a:spcAft>
                <a:spcPts val="0"/>
              </a:spcAft>
              <a:buClr>
                <a:schemeClr val="dk1"/>
              </a:buClr>
              <a:buSzPct val="85828"/>
              <a:buNone/>
            </a:pPr>
            <a:r>
              <a:rPr b="1" lang="lt-LT" sz="5942"/>
              <a:t>Ba</a:t>
            </a:r>
            <a:r>
              <a:rPr b="1" baseline="30000" lang="lt-LT" sz="5942"/>
              <a:t>2+</a:t>
            </a:r>
            <a:r>
              <a:rPr b="1" lang="lt-LT" sz="5942"/>
              <a:t>(aq) + 2OH</a:t>
            </a:r>
            <a:r>
              <a:rPr b="1" baseline="30000" lang="lt-LT" sz="5942"/>
              <a:t>-</a:t>
            </a:r>
            <a:r>
              <a:rPr b="1" lang="lt-LT" sz="5942"/>
              <a:t>(aq) + 2Na</a:t>
            </a:r>
            <a:r>
              <a:rPr b="1" baseline="30000" lang="lt-LT" sz="5942"/>
              <a:t>+</a:t>
            </a:r>
            <a:r>
              <a:rPr b="1" lang="lt-LT" sz="5942"/>
              <a:t>(aq) + SO</a:t>
            </a:r>
            <a:r>
              <a:rPr b="1" baseline="-25000" lang="lt-LT" sz="5942"/>
              <a:t>4</a:t>
            </a:r>
            <a:r>
              <a:rPr b="1" baseline="30000" lang="lt-LT" sz="5942"/>
              <a:t>2-</a:t>
            </a:r>
            <a:r>
              <a:rPr b="1" lang="lt-LT" sz="5942"/>
              <a:t>(aq) 🡪 BaSO</a:t>
            </a:r>
            <a:r>
              <a:rPr b="1" baseline="-25000" lang="lt-LT" sz="5942"/>
              <a:t>4</a:t>
            </a:r>
            <a:r>
              <a:rPr b="1" lang="lt-LT" sz="5942"/>
              <a:t>(k) + 2Na</a:t>
            </a:r>
            <a:r>
              <a:rPr b="1" baseline="30000" lang="lt-LT" sz="5942"/>
              <a:t>+</a:t>
            </a:r>
            <a:r>
              <a:rPr b="1" lang="lt-LT" sz="5942"/>
              <a:t>(aq) + 2OH</a:t>
            </a:r>
            <a:r>
              <a:rPr b="1" baseline="30000" lang="lt-LT" sz="5942"/>
              <a:t>-</a:t>
            </a:r>
            <a:r>
              <a:rPr b="1" lang="lt-LT" sz="5942"/>
              <a:t>(aq)</a:t>
            </a:r>
            <a:endParaRPr sz="5942"/>
          </a:p>
          <a:p>
            <a:pPr indent="0" lvl="0" marL="0" rtl="0" algn="ctr">
              <a:lnSpc>
                <a:spcPct val="107000"/>
              </a:lnSpc>
              <a:spcBef>
                <a:spcPts val="1800"/>
              </a:spcBef>
              <a:spcAft>
                <a:spcPts val="0"/>
              </a:spcAft>
              <a:buClr>
                <a:schemeClr val="dk1"/>
              </a:buClr>
              <a:buSzPct val="85828"/>
              <a:buNone/>
            </a:pPr>
            <a:r>
              <a:rPr b="1" lang="lt-LT" sz="5942"/>
              <a:t>Ba</a:t>
            </a:r>
            <a:r>
              <a:rPr b="1" baseline="30000" lang="lt-LT" sz="5942"/>
              <a:t>2+</a:t>
            </a:r>
            <a:r>
              <a:rPr b="1" lang="lt-LT" sz="5942"/>
              <a:t>(aq) + SO</a:t>
            </a:r>
            <a:r>
              <a:rPr b="1" baseline="-25000" lang="lt-LT" sz="5942"/>
              <a:t>4</a:t>
            </a:r>
            <a:r>
              <a:rPr b="1" baseline="30000" lang="lt-LT" sz="5942"/>
              <a:t>2-</a:t>
            </a:r>
            <a:r>
              <a:rPr b="1" lang="lt-LT" sz="5942"/>
              <a:t>(aq) 🡪 BaSO</a:t>
            </a:r>
            <a:r>
              <a:rPr b="1" baseline="-25000" lang="lt-LT" sz="5942"/>
              <a:t>4</a:t>
            </a:r>
            <a:r>
              <a:rPr b="1" lang="lt-LT" sz="5942"/>
              <a:t>(k) </a:t>
            </a:r>
            <a:endParaRPr b="1" i="1" sz="36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ctrTitle"/>
          </p:nvPr>
        </p:nvSpPr>
        <p:spPr>
          <a:xfrm>
            <a:off x="579421" y="181068"/>
            <a:ext cx="11226297" cy="629215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TEMA: DRUSKOS</a:t>
            </a:r>
            <a:br>
              <a:rPr b="1" lang="lt-LT"/>
            </a:br>
            <a:r>
              <a:rPr lang="lt-LT" sz="6000"/>
              <a:t>Trečia veikla – kristalohidratai, kristalizacinio vandens procentinės dalies skaičiavimas</a:t>
            </a:r>
            <a:br>
              <a:rPr lang="lt-LT" sz="6000"/>
            </a:br>
            <a:br>
              <a:rPr lang="lt-LT"/>
            </a:br>
            <a:endParaRPr b="1">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Kristalohidratai</a:t>
            </a:r>
            <a:endParaRPr b="1"/>
          </a:p>
        </p:txBody>
      </p:sp>
      <p:sp>
        <p:nvSpPr>
          <p:cNvPr id="230" name="Google Shape;230;p23"/>
          <p:cNvSpPr txBox="1"/>
          <p:nvPr>
            <p:ph idx="1" type="body"/>
          </p:nvPr>
        </p:nvSpPr>
        <p:spPr>
          <a:xfrm>
            <a:off x="0" y="1050878"/>
            <a:ext cx="12192000" cy="58071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Kristalinės medžiagos, kurių sudėtyje yra chemiškai prisijungusios vandens, vadinamos </a:t>
            </a:r>
            <a:r>
              <a:rPr b="1" i="1" lang="lt-LT"/>
              <a:t>kristalohidratais</a:t>
            </a:r>
            <a:r>
              <a:rPr lang="lt-LT"/>
              <a:t>, o kristale esantis chemiškai susijungęs vanduo – </a:t>
            </a:r>
            <a:r>
              <a:rPr b="1" i="1" lang="lt-LT"/>
              <a:t>kristalizaciniu vandeniu.</a:t>
            </a:r>
            <a:endParaRPr/>
          </a:p>
        </p:txBody>
      </p:sp>
      <p:pic>
        <p:nvPicPr>
          <p:cNvPr id="231" name="Google Shape;231;p23"/>
          <p:cNvPicPr preferRelativeResize="0"/>
          <p:nvPr/>
        </p:nvPicPr>
        <p:blipFill rotWithShape="1">
          <a:blip r:embed="rId3">
            <a:alphaModFix/>
          </a:blip>
          <a:srcRect b="0" l="0" r="0" t="0"/>
          <a:stretch/>
        </p:blipFill>
        <p:spPr>
          <a:xfrm>
            <a:off x="1922926" y="2926036"/>
            <a:ext cx="7494343" cy="28810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7" name="Google Shape;23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8" name="Google Shape;238;p24"/>
          <p:cNvPicPr preferRelativeResize="0"/>
          <p:nvPr/>
        </p:nvPicPr>
        <p:blipFill rotWithShape="1">
          <a:blip r:embed="rId3">
            <a:alphaModFix/>
          </a:blip>
          <a:srcRect b="0" l="0" r="0" t="0"/>
          <a:stretch/>
        </p:blipFill>
        <p:spPr>
          <a:xfrm>
            <a:off x="838200" y="365125"/>
            <a:ext cx="10515600" cy="58118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44" name="Google Shape;24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45" name="Google Shape;245;p25"/>
          <p:cNvPicPr preferRelativeResize="0"/>
          <p:nvPr/>
        </p:nvPicPr>
        <p:blipFill rotWithShape="1">
          <a:blip r:embed="rId3">
            <a:alphaModFix/>
          </a:blip>
          <a:srcRect b="0" l="0" r="0" t="0"/>
          <a:stretch/>
        </p:blipFill>
        <p:spPr>
          <a:xfrm>
            <a:off x="713188" y="414227"/>
            <a:ext cx="10640612" cy="5762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51" name="Google Shape;25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52" name="Google Shape;252;p26"/>
          <p:cNvPicPr preferRelativeResize="0"/>
          <p:nvPr/>
        </p:nvPicPr>
        <p:blipFill rotWithShape="1">
          <a:blip r:embed="rId3">
            <a:alphaModFix/>
          </a:blip>
          <a:srcRect b="0" l="0" r="0" t="0"/>
          <a:stretch/>
        </p:blipFill>
        <p:spPr>
          <a:xfrm>
            <a:off x="0" y="0"/>
            <a:ext cx="6484884" cy="4351338"/>
          </a:xfrm>
          <a:prstGeom prst="rect">
            <a:avLst/>
          </a:prstGeom>
          <a:noFill/>
          <a:ln>
            <a:noFill/>
          </a:ln>
        </p:spPr>
      </p:pic>
      <p:pic>
        <p:nvPicPr>
          <p:cNvPr id="253" name="Google Shape;253;p26"/>
          <p:cNvPicPr preferRelativeResize="0"/>
          <p:nvPr/>
        </p:nvPicPr>
        <p:blipFill rotWithShape="1">
          <a:blip r:embed="rId4">
            <a:alphaModFix/>
          </a:blip>
          <a:srcRect b="0" l="0" r="0" t="0"/>
          <a:stretch/>
        </p:blipFill>
        <p:spPr>
          <a:xfrm>
            <a:off x="5570483" y="3054110"/>
            <a:ext cx="6621517" cy="38038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ctrTitle"/>
          </p:nvPr>
        </p:nvSpPr>
        <p:spPr>
          <a:xfrm>
            <a:off x="579421" y="1122363"/>
            <a:ext cx="11226297" cy="424634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TEMA: DRUSKOS</a:t>
            </a:r>
            <a:br>
              <a:rPr b="1" lang="lt-LT"/>
            </a:br>
            <a:r>
              <a:rPr lang="lt-LT" sz="6000"/>
              <a:t>Ketvirta veikla – Jonų atpažinimas(</a:t>
            </a:r>
            <a:r>
              <a:rPr b="0" i="0" lang="lt-LT" sz="6000">
                <a:solidFill>
                  <a:srgbClr val="333333"/>
                </a:solidFill>
                <a:highlight>
                  <a:srgbClr val="FFFFFF"/>
                </a:highlight>
              </a:rPr>
              <a:t>I</a:t>
            </a:r>
            <a:r>
              <a:rPr b="0" baseline="30000" i="0" lang="lt-LT" sz="6000">
                <a:solidFill>
                  <a:srgbClr val="333333"/>
                </a:solidFill>
                <a:highlight>
                  <a:srgbClr val="FFFFFF"/>
                </a:highlight>
              </a:rPr>
              <a:t>–</a:t>
            </a:r>
            <a:r>
              <a:rPr b="0" i="0" lang="lt-LT" sz="6000">
                <a:solidFill>
                  <a:srgbClr val="333333"/>
                </a:solidFill>
                <a:highlight>
                  <a:srgbClr val="FFFFFF"/>
                </a:highlight>
              </a:rPr>
              <a:t>, Br</a:t>
            </a:r>
            <a:r>
              <a:rPr b="0" baseline="30000" i="0" lang="lt-LT" sz="6000">
                <a:solidFill>
                  <a:srgbClr val="333333"/>
                </a:solidFill>
                <a:highlight>
                  <a:srgbClr val="FFFFFF"/>
                </a:highlight>
              </a:rPr>
              <a:t>–</a:t>
            </a:r>
            <a:r>
              <a:rPr b="0" i="0" lang="lt-LT" sz="6000">
                <a:solidFill>
                  <a:srgbClr val="333333"/>
                </a:solidFill>
                <a:highlight>
                  <a:srgbClr val="FFFFFF"/>
                </a:highlight>
              </a:rPr>
              <a:t>, Cl</a:t>
            </a:r>
            <a:r>
              <a:rPr b="0" baseline="30000" i="0" lang="lt-LT" sz="6000">
                <a:solidFill>
                  <a:srgbClr val="333333"/>
                </a:solidFill>
                <a:highlight>
                  <a:srgbClr val="FFFFFF"/>
                </a:highlight>
              </a:rPr>
              <a:t>–</a:t>
            </a:r>
            <a:r>
              <a:rPr b="0" i="0" lang="lt-LT" sz="6000">
                <a:solidFill>
                  <a:srgbClr val="333333"/>
                </a:solidFill>
                <a:highlight>
                  <a:srgbClr val="FFFFFF"/>
                </a:highlight>
              </a:rPr>
              <a:t>, karbonatų, sulfatų, Na</a:t>
            </a:r>
            <a:r>
              <a:rPr b="0" baseline="30000" i="0" lang="lt-LT" sz="6000">
                <a:solidFill>
                  <a:srgbClr val="333333"/>
                </a:solidFill>
                <a:highlight>
                  <a:srgbClr val="FFFFFF"/>
                </a:highlight>
              </a:rPr>
              <a:t>+</a:t>
            </a:r>
            <a:r>
              <a:rPr b="0" i="0" lang="lt-LT" sz="6000">
                <a:solidFill>
                  <a:srgbClr val="333333"/>
                </a:solidFill>
                <a:highlight>
                  <a:srgbClr val="FFFFFF"/>
                </a:highlight>
              </a:rPr>
              <a:t> ir K</a:t>
            </a:r>
            <a:r>
              <a:rPr b="0" baseline="30000" i="0" lang="lt-LT" sz="6000">
                <a:solidFill>
                  <a:srgbClr val="333333"/>
                </a:solidFill>
                <a:highlight>
                  <a:srgbClr val="FFFFFF"/>
                </a:highlight>
              </a:rPr>
              <a:t>+</a:t>
            </a:r>
            <a:r>
              <a:rPr b="0" i="0" lang="lt-LT" sz="6000">
                <a:solidFill>
                  <a:srgbClr val="333333"/>
                </a:solidFill>
                <a:highlight>
                  <a:srgbClr val="FFFFFF"/>
                </a:highlight>
              </a:rPr>
              <a:t> )</a:t>
            </a:r>
            <a:br>
              <a:rPr lang="lt-LT" sz="6000"/>
            </a:br>
            <a:br>
              <a:rPr lang="lt-LT"/>
            </a:br>
            <a:endParaRPr b="1">
              <a:highlight>
                <a:srgbClr val="FFFF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8"/>
          <p:cNvSpPr txBox="1"/>
          <p:nvPr>
            <p:ph type="title"/>
          </p:nvPr>
        </p:nvSpPr>
        <p:spPr>
          <a:xfrm>
            <a:off x="838200" y="1"/>
            <a:ext cx="10515600" cy="8303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sz="4400"/>
              <a:t>Jonų atpažinimas</a:t>
            </a:r>
            <a:endParaRPr b="1"/>
          </a:p>
        </p:txBody>
      </p:sp>
      <p:sp>
        <p:nvSpPr>
          <p:cNvPr id="264" name="Google Shape;264;p28"/>
          <p:cNvSpPr txBox="1"/>
          <p:nvPr>
            <p:ph idx="1" type="body"/>
          </p:nvPr>
        </p:nvSpPr>
        <p:spPr>
          <a:xfrm>
            <a:off x="0" y="746234"/>
            <a:ext cx="6019800" cy="6111765"/>
          </a:xfrm>
          <a:prstGeom prst="rect">
            <a:avLst/>
          </a:prstGeom>
          <a:noFill/>
          <a:ln>
            <a:noFill/>
          </a:ln>
        </p:spPr>
        <p:txBody>
          <a:bodyPr anchorCtr="0" anchor="t" bIns="45700" lIns="91425" spcFirstLastPara="1" rIns="91425" wrap="square" tIns="45700">
            <a:noAutofit/>
          </a:bodyPr>
          <a:lstStyle/>
          <a:p>
            <a:pPr indent="0" lvl="0" marL="228600" rtl="0" algn="l">
              <a:lnSpc>
                <a:spcPct val="107000"/>
              </a:lnSpc>
              <a:spcBef>
                <a:spcPts val="0"/>
              </a:spcBef>
              <a:spcAft>
                <a:spcPts val="0"/>
              </a:spcAft>
              <a:buClr>
                <a:schemeClr val="dk1"/>
              </a:buClr>
              <a:buSzPts val="2000"/>
              <a:buNone/>
            </a:pPr>
            <a:r>
              <a:rPr b="1" i="1" lang="lt-LT" sz="2000"/>
              <a:t>Chlorido jonas (formulė): </a:t>
            </a:r>
            <a:r>
              <a:rPr i="1" lang="lt-LT" sz="2000"/>
              <a:t>Cl</a:t>
            </a:r>
            <a:r>
              <a:rPr baseline="30000" i="1" lang="lt-LT" sz="2000"/>
              <a:t>-</a:t>
            </a:r>
            <a:endParaRPr i="1" sz="2000"/>
          </a:p>
          <a:p>
            <a:pPr indent="0" lvl="0" marL="228600" rtl="0" algn="l">
              <a:lnSpc>
                <a:spcPct val="107000"/>
              </a:lnSpc>
              <a:spcBef>
                <a:spcPts val="1000"/>
              </a:spcBef>
              <a:spcAft>
                <a:spcPts val="0"/>
              </a:spcAft>
              <a:buClr>
                <a:schemeClr val="dk1"/>
              </a:buClr>
              <a:buSzPts val="2000"/>
              <a:buNone/>
            </a:pPr>
            <a:r>
              <a:rPr b="1" i="1" lang="lt-LT" sz="2000"/>
              <a:t>Reagentas atpažinimui: </a:t>
            </a:r>
            <a:r>
              <a:rPr i="1" lang="lt-LT" sz="2000"/>
              <a:t>AgNO</a:t>
            </a:r>
            <a:r>
              <a:rPr baseline="-25000" i="1" lang="lt-LT" sz="2000"/>
              <a:t>3</a:t>
            </a:r>
            <a:endParaRPr i="1" sz="2000"/>
          </a:p>
          <a:p>
            <a:pPr indent="0" lvl="0" marL="228600" rtl="0" algn="l">
              <a:lnSpc>
                <a:spcPct val="107000"/>
              </a:lnSpc>
              <a:spcBef>
                <a:spcPts val="1000"/>
              </a:spcBef>
              <a:spcAft>
                <a:spcPts val="0"/>
              </a:spcAft>
              <a:buClr>
                <a:schemeClr val="dk1"/>
              </a:buClr>
              <a:buSzPts val="2000"/>
              <a:buNone/>
            </a:pPr>
            <a:r>
              <a:rPr b="1" i="1" lang="lt-LT" sz="2000"/>
              <a:t>Jonas reikalingas atpažinimui: </a:t>
            </a:r>
            <a:r>
              <a:rPr i="1" lang="lt-LT" sz="2000"/>
              <a:t>Ag</a:t>
            </a:r>
            <a:r>
              <a:rPr baseline="30000" i="1" lang="lt-LT" sz="2000"/>
              <a:t>+</a:t>
            </a:r>
            <a:endParaRPr i="1" sz="2000"/>
          </a:p>
          <a:p>
            <a:pPr indent="0" lvl="0" marL="228600" rtl="0" algn="l">
              <a:lnSpc>
                <a:spcPct val="107000"/>
              </a:lnSpc>
              <a:spcBef>
                <a:spcPts val="1000"/>
              </a:spcBef>
              <a:spcAft>
                <a:spcPts val="0"/>
              </a:spcAft>
              <a:buClr>
                <a:schemeClr val="dk1"/>
              </a:buClr>
              <a:buSzPts val="2000"/>
              <a:buNone/>
            </a:pPr>
            <a:r>
              <a:rPr b="1" i="1" lang="lt-LT" sz="2000"/>
              <a:t>Požymis: </a:t>
            </a:r>
            <a:r>
              <a:rPr i="1" lang="lt-LT" sz="2000"/>
              <a:t>baltos spalvos AgCl nuosėdos</a:t>
            </a:r>
            <a:endParaRPr/>
          </a:p>
          <a:p>
            <a:pPr indent="0" lvl="0" marL="228600" rtl="0" algn="l">
              <a:lnSpc>
                <a:spcPct val="107000"/>
              </a:lnSpc>
              <a:spcBef>
                <a:spcPts val="1000"/>
              </a:spcBef>
              <a:spcAft>
                <a:spcPts val="0"/>
              </a:spcAft>
              <a:buClr>
                <a:schemeClr val="dk1"/>
              </a:buClr>
              <a:buSzPts val="2000"/>
              <a:buNone/>
            </a:pPr>
            <a:r>
              <a:rPr b="1" i="1" lang="lt-LT" sz="2000"/>
              <a:t>Sutrumpinta joninė lygtis: </a:t>
            </a:r>
            <a:r>
              <a:rPr i="1" lang="lt-LT" sz="2000"/>
              <a:t>Ag</a:t>
            </a:r>
            <a:r>
              <a:rPr baseline="30000" i="1" lang="lt-LT" sz="2000"/>
              <a:t>+</a:t>
            </a:r>
            <a:r>
              <a:rPr i="1" lang="lt-LT" sz="2000"/>
              <a:t>(aq) + Cl</a:t>
            </a:r>
            <a:r>
              <a:rPr baseline="30000" i="1" lang="lt-LT" sz="2000"/>
              <a:t>-</a:t>
            </a:r>
            <a:r>
              <a:rPr i="1" lang="lt-LT" sz="2000"/>
              <a:t>(aq)🡪AgCl(k)</a:t>
            </a:r>
            <a:endParaRPr/>
          </a:p>
          <a:p>
            <a:pPr indent="0" lvl="0" marL="228600" rtl="0" algn="l">
              <a:lnSpc>
                <a:spcPct val="107000"/>
              </a:lnSpc>
              <a:spcBef>
                <a:spcPts val="1000"/>
              </a:spcBef>
              <a:spcAft>
                <a:spcPts val="0"/>
              </a:spcAft>
              <a:buClr>
                <a:schemeClr val="dk1"/>
              </a:buClr>
              <a:buSzPts val="2000"/>
              <a:buNone/>
            </a:pPr>
            <a:r>
              <a:rPr b="1" i="1" lang="lt-LT" sz="2000"/>
              <a:t> Video: </a:t>
            </a:r>
            <a:r>
              <a:rPr b="1" i="1" lang="lt-LT" sz="2000" u="sng">
                <a:solidFill>
                  <a:schemeClr val="hlink"/>
                </a:solidFill>
                <a:hlinkClick r:id="rId3"/>
              </a:rPr>
              <a:t>https://www.youtube.com/watch?v=EUCAEOuJw5A</a:t>
            </a:r>
            <a:endParaRPr b="1" i="1" sz="2000"/>
          </a:p>
          <a:p>
            <a:pPr indent="0" lvl="0" marL="228600" rtl="0" algn="l">
              <a:lnSpc>
                <a:spcPct val="107000"/>
              </a:lnSpc>
              <a:spcBef>
                <a:spcPts val="1000"/>
              </a:spcBef>
              <a:spcAft>
                <a:spcPts val="0"/>
              </a:spcAft>
              <a:buClr>
                <a:schemeClr val="dk1"/>
              </a:buClr>
              <a:buSzPts val="2000"/>
              <a:buNone/>
            </a:pPr>
            <a:r>
              <a:rPr b="1" i="1" lang="lt-LT" sz="2000"/>
              <a:t>Jodido jonas (formulė): </a:t>
            </a:r>
            <a:r>
              <a:rPr i="1" lang="lt-LT" sz="2000"/>
              <a:t>I</a:t>
            </a:r>
            <a:r>
              <a:rPr baseline="30000" i="1" lang="lt-LT" sz="2000"/>
              <a:t>-</a:t>
            </a:r>
            <a:endParaRPr i="1" sz="2000"/>
          </a:p>
          <a:p>
            <a:pPr indent="0" lvl="0" marL="228600" rtl="0" algn="l">
              <a:lnSpc>
                <a:spcPct val="107000"/>
              </a:lnSpc>
              <a:spcBef>
                <a:spcPts val="1000"/>
              </a:spcBef>
              <a:spcAft>
                <a:spcPts val="0"/>
              </a:spcAft>
              <a:buClr>
                <a:schemeClr val="dk1"/>
              </a:buClr>
              <a:buSzPts val="2000"/>
              <a:buNone/>
            </a:pPr>
            <a:r>
              <a:rPr b="1" i="1" lang="lt-LT" sz="2000"/>
              <a:t>Reagentas atpažinimui: </a:t>
            </a:r>
            <a:r>
              <a:rPr i="1" lang="lt-LT" sz="2000"/>
              <a:t>AgNO</a:t>
            </a:r>
            <a:r>
              <a:rPr baseline="-25000" i="1" lang="lt-LT" sz="2000"/>
              <a:t>3</a:t>
            </a:r>
            <a:endParaRPr i="1" sz="2000"/>
          </a:p>
          <a:p>
            <a:pPr indent="0" lvl="0" marL="228600" rtl="0" algn="l">
              <a:lnSpc>
                <a:spcPct val="107000"/>
              </a:lnSpc>
              <a:spcBef>
                <a:spcPts val="1000"/>
              </a:spcBef>
              <a:spcAft>
                <a:spcPts val="0"/>
              </a:spcAft>
              <a:buClr>
                <a:schemeClr val="dk1"/>
              </a:buClr>
              <a:buSzPts val="2000"/>
              <a:buNone/>
            </a:pPr>
            <a:r>
              <a:rPr b="1" i="1" lang="lt-LT" sz="2000"/>
              <a:t>Jonas reikalingas atpažinimui: </a:t>
            </a:r>
            <a:r>
              <a:rPr i="1" lang="lt-LT" sz="2000"/>
              <a:t>Ag</a:t>
            </a:r>
            <a:r>
              <a:rPr baseline="30000" i="1" lang="lt-LT" sz="2000"/>
              <a:t>+</a:t>
            </a:r>
            <a:endParaRPr i="1" sz="2000"/>
          </a:p>
          <a:p>
            <a:pPr indent="0" lvl="0" marL="228600" rtl="0" algn="l">
              <a:lnSpc>
                <a:spcPct val="107000"/>
              </a:lnSpc>
              <a:spcBef>
                <a:spcPts val="1000"/>
              </a:spcBef>
              <a:spcAft>
                <a:spcPts val="0"/>
              </a:spcAft>
              <a:buClr>
                <a:schemeClr val="dk1"/>
              </a:buClr>
              <a:buSzPts val="2000"/>
              <a:buNone/>
            </a:pPr>
            <a:r>
              <a:rPr b="1" i="1" lang="lt-LT" sz="2000"/>
              <a:t>Požymis: </a:t>
            </a:r>
            <a:r>
              <a:rPr i="1" lang="lt-LT" sz="2000"/>
              <a:t>geltonos spalvos AgI nuosėdos</a:t>
            </a:r>
            <a:endParaRPr/>
          </a:p>
          <a:p>
            <a:pPr indent="0" lvl="0" marL="228600" rtl="0" algn="l">
              <a:lnSpc>
                <a:spcPct val="107000"/>
              </a:lnSpc>
              <a:spcBef>
                <a:spcPts val="1000"/>
              </a:spcBef>
              <a:spcAft>
                <a:spcPts val="0"/>
              </a:spcAft>
              <a:buClr>
                <a:schemeClr val="dk1"/>
              </a:buClr>
              <a:buSzPts val="2000"/>
              <a:buNone/>
            </a:pPr>
            <a:r>
              <a:rPr b="1" i="1" lang="lt-LT" sz="2000"/>
              <a:t>Sutrumpinta joninė lygtis: </a:t>
            </a:r>
            <a:r>
              <a:rPr i="1" lang="lt-LT" sz="2000"/>
              <a:t>Ag</a:t>
            </a:r>
            <a:r>
              <a:rPr baseline="30000" i="1" lang="lt-LT" sz="2000"/>
              <a:t>+</a:t>
            </a:r>
            <a:r>
              <a:rPr i="1" lang="lt-LT" sz="2000"/>
              <a:t>(aq) + I(aq)🡪AgI(k)</a:t>
            </a:r>
            <a:endParaRPr/>
          </a:p>
          <a:p>
            <a:pPr indent="0" lvl="0" marL="228600" rtl="0" algn="l">
              <a:lnSpc>
                <a:spcPct val="107000"/>
              </a:lnSpc>
              <a:spcBef>
                <a:spcPts val="1800"/>
              </a:spcBef>
              <a:spcAft>
                <a:spcPts val="0"/>
              </a:spcAft>
              <a:buClr>
                <a:schemeClr val="dk1"/>
              </a:buClr>
              <a:buSzPts val="2000"/>
              <a:buNone/>
            </a:pPr>
            <a:r>
              <a:rPr b="1" i="1" lang="lt-LT" sz="2000"/>
              <a:t> Video: </a:t>
            </a:r>
            <a:r>
              <a:rPr b="1" i="1" lang="lt-LT" sz="2000" u="sng">
                <a:solidFill>
                  <a:schemeClr val="hlink"/>
                </a:solidFill>
                <a:hlinkClick r:id="rId4"/>
              </a:rPr>
              <a:t>https://www.youtube.com/watch?v=W5anxwCWI04</a:t>
            </a:r>
            <a:endParaRPr b="1" i="1" sz="2000"/>
          </a:p>
          <a:p>
            <a:pPr indent="0" lvl="0" marL="228600" rtl="0" algn="l">
              <a:lnSpc>
                <a:spcPct val="107000"/>
              </a:lnSpc>
              <a:spcBef>
                <a:spcPts val="1800"/>
              </a:spcBef>
              <a:spcAft>
                <a:spcPts val="0"/>
              </a:spcAft>
              <a:buClr>
                <a:schemeClr val="dk1"/>
              </a:buClr>
              <a:buSzPts val="2000"/>
              <a:buNone/>
            </a:pPr>
            <a:r>
              <a:t/>
            </a:r>
            <a:endParaRPr i="1" sz="2000"/>
          </a:p>
        </p:txBody>
      </p:sp>
      <p:sp>
        <p:nvSpPr>
          <p:cNvPr id="265" name="Google Shape;265;p28"/>
          <p:cNvSpPr txBox="1"/>
          <p:nvPr>
            <p:ph idx="2" type="body"/>
          </p:nvPr>
        </p:nvSpPr>
        <p:spPr>
          <a:xfrm>
            <a:off x="6172199" y="746232"/>
            <a:ext cx="6019799" cy="6111765"/>
          </a:xfrm>
          <a:prstGeom prst="rect">
            <a:avLst/>
          </a:prstGeom>
          <a:noFill/>
          <a:ln>
            <a:noFill/>
          </a:ln>
        </p:spPr>
        <p:txBody>
          <a:bodyPr anchorCtr="0" anchor="t" bIns="45700" lIns="91425" spcFirstLastPara="1" rIns="91425" wrap="square" tIns="45700">
            <a:normAutofit fontScale="77500" lnSpcReduction="20000"/>
          </a:bodyPr>
          <a:lstStyle/>
          <a:p>
            <a:pPr indent="0" lvl="0" marL="228600" rtl="0" algn="l">
              <a:lnSpc>
                <a:spcPct val="107000"/>
              </a:lnSpc>
              <a:spcBef>
                <a:spcPts val="0"/>
              </a:spcBef>
              <a:spcAft>
                <a:spcPts val="0"/>
              </a:spcAft>
              <a:buClr>
                <a:schemeClr val="dk1"/>
              </a:buClr>
              <a:buSzPct val="100000"/>
              <a:buNone/>
            </a:pPr>
            <a:r>
              <a:rPr b="1" i="1" lang="lt-LT" sz="2400"/>
              <a:t>Bromido jonas (formulė): </a:t>
            </a:r>
            <a:r>
              <a:rPr i="1" lang="lt-LT" sz="2400"/>
              <a:t>Br </a:t>
            </a:r>
            <a:r>
              <a:rPr baseline="30000" i="1" lang="lt-LT" sz="2400"/>
              <a:t>-</a:t>
            </a:r>
            <a:endParaRPr i="1" sz="2400"/>
          </a:p>
          <a:p>
            <a:pPr indent="0" lvl="0" marL="228600" rtl="0" algn="l">
              <a:lnSpc>
                <a:spcPct val="107000"/>
              </a:lnSpc>
              <a:spcBef>
                <a:spcPts val="1000"/>
              </a:spcBef>
              <a:spcAft>
                <a:spcPts val="0"/>
              </a:spcAft>
              <a:buClr>
                <a:schemeClr val="dk1"/>
              </a:buClr>
              <a:buSzPct val="100000"/>
              <a:buNone/>
            </a:pPr>
            <a:r>
              <a:rPr b="1" i="1" lang="lt-LT" sz="2400"/>
              <a:t>Reagentas atpažinimui: </a:t>
            </a:r>
            <a:r>
              <a:rPr i="1" lang="lt-LT" sz="2400"/>
              <a:t>AgNO</a:t>
            </a:r>
            <a:r>
              <a:rPr baseline="-25000" i="1" lang="lt-LT" sz="2400"/>
              <a:t>3</a:t>
            </a:r>
            <a:endParaRPr i="1" sz="2400"/>
          </a:p>
          <a:p>
            <a:pPr indent="0" lvl="0" marL="228600" rtl="0" algn="l">
              <a:lnSpc>
                <a:spcPct val="107000"/>
              </a:lnSpc>
              <a:spcBef>
                <a:spcPts val="1000"/>
              </a:spcBef>
              <a:spcAft>
                <a:spcPts val="0"/>
              </a:spcAft>
              <a:buClr>
                <a:schemeClr val="dk1"/>
              </a:buClr>
              <a:buSzPct val="100000"/>
              <a:buNone/>
            </a:pPr>
            <a:r>
              <a:rPr b="1" i="1" lang="lt-LT" sz="2400"/>
              <a:t>Jonas reikalingas atpažinimui: </a:t>
            </a:r>
            <a:r>
              <a:rPr i="1" lang="lt-LT" sz="2400"/>
              <a:t>Ag</a:t>
            </a:r>
            <a:r>
              <a:rPr baseline="30000" i="1" lang="lt-LT" sz="2400"/>
              <a:t>+</a:t>
            </a:r>
            <a:endParaRPr i="1" sz="2400"/>
          </a:p>
          <a:p>
            <a:pPr indent="0" lvl="0" marL="228600" rtl="0" algn="l">
              <a:lnSpc>
                <a:spcPct val="107000"/>
              </a:lnSpc>
              <a:spcBef>
                <a:spcPts val="1000"/>
              </a:spcBef>
              <a:spcAft>
                <a:spcPts val="0"/>
              </a:spcAft>
              <a:buClr>
                <a:schemeClr val="dk1"/>
              </a:buClr>
              <a:buSzPct val="100000"/>
              <a:buNone/>
            </a:pPr>
            <a:r>
              <a:rPr b="1" i="1" lang="lt-LT" sz="2400"/>
              <a:t>Požymis: </a:t>
            </a:r>
            <a:r>
              <a:rPr i="1" lang="lt-LT" sz="2400"/>
              <a:t>gelsvos spalvos AgBr nuosėdos</a:t>
            </a:r>
            <a:endParaRPr/>
          </a:p>
          <a:p>
            <a:pPr indent="0" lvl="0" marL="228600" rtl="0" algn="l">
              <a:lnSpc>
                <a:spcPct val="107000"/>
              </a:lnSpc>
              <a:spcBef>
                <a:spcPts val="1000"/>
              </a:spcBef>
              <a:spcAft>
                <a:spcPts val="0"/>
              </a:spcAft>
              <a:buClr>
                <a:schemeClr val="dk1"/>
              </a:buClr>
              <a:buSzPct val="100000"/>
              <a:buNone/>
            </a:pPr>
            <a:r>
              <a:rPr b="1" i="1" lang="lt-LT" sz="2400"/>
              <a:t>Sutrumpinta joninė lygtis: </a:t>
            </a:r>
            <a:r>
              <a:rPr i="1" lang="lt-LT" sz="2400"/>
              <a:t>Ag</a:t>
            </a:r>
            <a:r>
              <a:rPr baseline="30000" i="1" lang="lt-LT" sz="2400"/>
              <a:t>+</a:t>
            </a:r>
            <a:r>
              <a:rPr i="1" lang="lt-LT" sz="2400"/>
              <a:t>(aq) + Br</a:t>
            </a:r>
            <a:r>
              <a:rPr baseline="30000" i="1" lang="lt-LT" sz="2400"/>
              <a:t>-</a:t>
            </a:r>
            <a:r>
              <a:rPr i="1" lang="lt-LT" sz="2400"/>
              <a:t>(aq)🡪AgBr(k)</a:t>
            </a:r>
            <a:endParaRPr/>
          </a:p>
          <a:p>
            <a:pPr indent="0" lvl="0" marL="228600" rtl="0" algn="l">
              <a:lnSpc>
                <a:spcPct val="107000"/>
              </a:lnSpc>
              <a:spcBef>
                <a:spcPts val="1000"/>
              </a:spcBef>
              <a:spcAft>
                <a:spcPts val="0"/>
              </a:spcAft>
              <a:buClr>
                <a:schemeClr val="dk1"/>
              </a:buClr>
              <a:buSzPct val="100000"/>
              <a:buNone/>
            </a:pPr>
            <a:r>
              <a:rPr b="1" i="1" lang="lt-LT" sz="2400"/>
              <a:t>Video:  </a:t>
            </a:r>
            <a:r>
              <a:rPr b="1" i="1" lang="lt-LT" sz="2400" u="sng">
                <a:solidFill>
                  <a:schemeClr val="hlink"/>
                </a:solidFill>
                <a:hlinkClick r:id="rId5"/>
              </a:rPr>
              <a:t>https://www.youtube.com/watch?v=UrSFNYtHg7c</a:t>
            </a:r>
            <a:endParaRPr b="1" i="1" sz="2400"/>
          </a:p>
          <a:p>
            <a:pPr indent="0" lvl="0" marL="228600" rtl="0" algn="l">
              <a:lnSpc>
                <a:spcPct val="107000"/>
              </a:lnSpc>
              <a:spcBef>
                <a:spcPts val="1000"/>
              </a:spcBef>
              <a:spcAft>
                <a:spcPts val="0"/>
              </a:spcAft>
              <a:buClr>
                <a:schemeClr val="dk1"/>
              </a:buClr>
              <a:buSzPct val="100000"/>
              <a:buNone/>
            </a:pPr>
            <a:r>
              <a:rPr b="1" i="1" lang="lt-LT" sz="2400"/>
              <a:t> </a:t>
            </a:r>
            <a:endParaRPr sz="2400"/>
          </a:p>
          <a:p>
            <a:pPr indent="0" lvl="0" marL="228600" rtl="0" algn="l">
              <a:lnSpc>
                <a:spcPct val="107000"/>
              </a:lnSpc>
              <a:spcBef>
                <a:spcPts val="1000"/>
              </a:spcBef>
              <a:spcAft>
                <a:spcPts val="0"/>
              </a:spcAft>
              <a:buClr>
                <a:schemeClr val="dk1"/>
              </a:buClr>
              <a:buSzPct val="100000"/>
              <a:buNone/>
            </a:pPr>
            <a:r>
              <a:rPr b="1" i="1" lang="lt-LT" sz="2400"/>
              <a:t>Sulfato jonas (formulė): </a:t>
            </a:r>
            <a:r>
              <a:rPr i="1" lang="lt-LT" sz="2400"/>
              <a:t>SO</a:t>
            </a:r>
            <a:r>
              <a:rPr baseline="-25000" i="1" lang="lt-LT" sz="2400"/>
              <a:t>4</a:t>
            </a:r>
            <a:r>
              <a:rPr baseline="30000" i="1" lang="lt-LT" sz="2400"/>
              <a:t>2-</a:t>
            </a:r>
            <a:r>
              <a:rPr baseline="30000" lang="lt-LT" sz="2400"/>
              <a:t> </a:t>
            </a:r>
            <a:endParaRPr sz="2400"/>
          </a:p>
          <a:p>
            <a:pPr indent="0" lvl="0" marL="228600" rtl="0" algn="l">
              <a:lnSpc>
                <a:spcPct val="107000"/>
              </a:lnSpc>
              <a:spcBef>
                <a:spcPts val="1000"/>
              </a:spcBef>
              <a:spcAft>
                <a:spcPts val="0"/>
              </a:spcAft>
              <a:buClr>
                <a:schemeClr val="dk1"/>
              </a:buClr>
              <a:buSzPct val="100000"/>
              <a:buNone/>
            </a:pPr>
            <a:r>
              <a:rPr b="1" i="1" lang="lt-LT" sz="2400"/>
              <a:t>Reagentas atpažinimui: </a:t>
            </a:r>
            <a:r>
              <a:rPr i="1" lang="lt-LT" sz="2400"/>
              <a:t>tirpios bario druskos Pvz.: Ba(NO</a:t>
            </a:r>
            <a:r>
              <a:rPr baseline="-25000" i="1" lang="lt-LT" sz="2400"/>
              <a:t>3</a:t>
            </a:r>
            <a:r>
              <a:rPr i="1" lang="lt-LT" sz="2400"/>
              <a:t>)</a:t>
            </a:r>
            <a:r>
              <a:rPr baseline="-25000" i="1" lang="lt-LT" sz="2400"/>
              <a:t>2</a:t>
            </a:r>
            <a:r>
              <a:rPr i="1" lang="lt-LT" sz="2400"/>
              <a:t> ir BaCl</a:t>
            </a:r>
            <a:r>
              <a:rPr baseline="-25000" i="1" lang="lt-LT" sz="2400"/>
              <a:t>2</a:t>
            </a:r>
            <a:endParaRPr i="1" sz="2400"/>
          </a:p>
          <a:p>
            <a:pPr indent="0" lvl="0" marL="228600" rtl="0" algn="l">
              <a:lnSpc>
                <a:spcPct val="107000"/>
              </a:lnSpc>
              <a:spcBef>
                <a:spcPts val="1000"/>
              </a:spcBef>
              <a:spcAft>
                <a:spcPts val="0"/>
              </a:spcAft>
              <a:buClr>
                <a:schemeClr val="dk1"/>
              </a:buClr>
              <a:buSzPct val="100000"/>
              <a:buNone/>
            </a:pPr>
            <a:r>
              <a:rPr b="1" i="1" lang="lt-LT" sz="2400"/>
              <a:t>Jonas reikalingas atpažinimui: </a:t>
            </a:r>
            <a:r>
              <a:rPr i="1" lang="lt-LT" sz="2400"/>
              <a:t>Ba</a:t>
            </a:r>
            <a:r>
              <a:rPr baseline="30000" i="1" lang="lt-LT" sz="2400"/>
              <a:t>2+</a:t>
            </a:r>
            <a:endParaRPr i="1" sz="2400"/>
          </a:p>
          <a:p>
            <a:pPr indent="0" lvl="0" marL="228600" rtl="0" algn="l">
              <a:lnSpc>
                <a:spcPct val="107000"/>
              </a:lnSpc>
              <a:spcBef>
                <a:spcPts val="1000"/>
              </a:spcBef>
              <a:spcAft>
                <a:spcPts val="0"/>
              </a:spcAft>
              <a:buClr>
                <a:schemeClr val="dk1"/>
              </a:buClr>
              <a:buSzPct val="100000"/>
              <a:buNone/>
            </a:pPr>
            <a:r>
              <a:rPr b="1" i="1" lang="lt-LT" sz="2400"/>
              <a:t>Požymis:</a:t>
            </a:r>
            <a:r>
              <a:rPr b="1" lang="lt-LT" sz="2400"/>
              <a:t> </a:t>
            </a:r>
            <a:r>
              <a:rPr i="1" lang="lt-LT" sz="2400"/>
              <a:t>baltos spalvos BaSO</a:t>
            </a:r>
            <a:r>
              <a:rPr baseline="-25000" i="1" lang="lt-LT" sz="2400"/>
              <a:t>4</a:t>
            </a:r>
            <a:r>
              <a:rPr i="1" lang="lt-LT" sz="2400"/>
              <a:t> nuosėdos</a:t>
            </a:r>
            <a:endParaRPr/>
          </a:p>
          <a:p>
            <a:pPr indent="0" lvl="0" marL="228600" rtl="0" algn="l">
              <a:lnSpc>
                <a:spcPct val="107000"/>
              </a:lnSpc>
              <a:spcBef>
                <a:spcPts val="1000"/>
              </a:spcBef>
              <a:spcAft>
                <a:spcPts val="0"/>
              </a:spcAft>
              <a:buClr>
                <a:schemeClr val="dk1"/>
              </a:buClr>
              <a:buSzPct val="100000"/>
              <a:buNone/>
            </a:pPr>
            <a:r>
              <a:rPr b="1" i="1" lang="lt-LT" sz="2400"/>
              <a:t>Sutrumpinta joninė lygtis: </a:t>
            </a:r>
            <a:r>
              <a:rPr i="1" lang="lt-LT" sz="2400"/>
              <a:t>Ba</a:t>
            </a:r>
            <a:r>
              <a:rPr baseline="30000" i="1" lang="lt-LT" sz="2400"/>
              <a:t>2+</a:t>
            </a:r>
            <a:r>
              <a:rPr i="1" lang="lt-LT" sz="2400"/>
              <a:t>(aq) + SO</a:t>
            </a:r>
            <a:r>
              <a:rPr baseline="-25000" i="1" lang="lt-LT" sz="2400"/>
              <a:t>4</a:t>
            </a:r>
            <a:r>
              <a:rPr baseline="30000" i="1" lang="lt-LT" sz="2400"/>
              <a:t>2-</a:t>
            </a:r>
            <a:r>
              <a:rPr i="1" lang="lt-LT" sz="2400"/>
              <a:t>(aq)🡪 BaSO</a:t>
            </a:r>
            <a:r>
              <a:rPr baseline="-25000" i="1" lang="lt-LT" sz="2400"/>
              <a:t>4</a:t>
            </a:r>
            <a:r>
              <a:rPr i="1" lang="lt-LT" sz="2400"/>
              <a:t>(k)</a:t>
            </a:r>
            <a:endParaRPr/>
          </a:p>
          <a:p>
            <a:pPr indent="0" lvl="0" marL="228600" rtl="0" algn="l">
              <a:lnSpc>
                <a:spcPct val="107000"/>
              </a:lnSpc>
              <a:spcBef>
                <a:spcPts val="1800"/>
              </a:spcBef>
              <a:spcAft>
                <a:spcPts val="0"/>
              </a:spcAft>
              <a:buClr>
                <a:schemeClr val="dk1"/>
              </a:buClr>
              <a:buSzPct val="100000"/>
              <a:buNone/>
            </a:pPr>
            <a:r>
              <a:rPr b="1" i="1" lang="lt-LT" sz="2400"/>
              <a:t>Video:  </a:t>
            </a:r>
            <a:r>
              <a:rPr b="1" i="1" lang="lt-LT" sz="2400" u="sng">
                <a:solidFill>
                  <a:schemeClr val="hlink"/>
                </a:solidFill>
                <a:hlinkClick r:id="rId6"/>
              </a:rPr>
              <a:t>https://www.youtube.com/watch?v=5O0F9-FhV3I</a:t>
            </a:r>
            <a:endParaRPr b="1" i="1" sz="2400"/>
          </a:p>
          <a:p>
            <a:pPr indent="0" lvl="0" marL="228600" rtl="0" algn="l">
              <a:lnSpc>
                <a:spcPct val="107000"/>
              </a:lnSpc>
              <a:spcBef>
                <a:spcPts val="1800"/>
              </a:spcBef>
              <a:spcAft>
                <a:spcPts val="0"/>
              </a:spcAft>
              <a:buClr>
                <a:schemeClr val="dk1"/>
              </a:buClr>
              <a:buSzPct val="100000"/>
              <a:buNone/>
            </a:pPr>
            <a:r>
              <a:t/>
            </a:r>
            <a:endParaRPr b="1" i="1" sz="2200"/>
          </a:p>
          <a:p>
            <a:pPr indent="0" lvl="0" marL="228600" rtl="0" algn="l">
              <a:lnSpc>
                <a:spcPct val="107000"/>
              </a:lnSpc>
              <a:spcBef>
                <a:spcPts val="1800"/>
              </a:spcBef>
              <a:spcAft>
                <a:spcPts val="0"/>
              </a:spcAft>
              <a:buClr>
                <a:schemeClr val="dk1"/>
              </a:buClr>
              <a:buSzPct val="100000"/>
              <a:buNone/>
            </a:pPr>
            <a:r>
              <a:t/>
            </a:r>
            <a:endParaRPr sz="2200"/>
          </a:p>
          <a:p>
            <a:pPr indent="0" lvl="0" marL="0" rtl="0" algn="l">
              <a:lnSpc>
                <a:spcPct val="90000"/>
              </a:lnSpc>
              <a:spcBef>
                <a:spcPts val="1800"/>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838200" y="1"/>
            <a:ext cx="10515600" cy="8303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sz="4400"/>
              <a:t>Jonų atpažinimas</a:t>
            </a:r>
            <a:endParaRPr b="1"/>
          </a:p>
        </p:txBody>
      </p:sp>
      <p:sp>
        <p:nvSpPr>
          <p:cNvPr id="271" name="Google Shape;271;p29"/>
          <p:cNvSpPr txBox="1"/>
          <p:nvPr>
            <p:ph idx="1" type="body"/>
          </p:nvPr>
        </p:nvSpPr>
        <p:spPr>
          <a:xfrm>
            <a:off x="0" y="830317"/>
            <a:ext cx="6019800" cy="6027682"/>
          </a:xfrm>
          <a:prstGeom prst="rect">
            <a:avLst/>
          </a:prstGeom>
          <a:noFill/>
          <a:ln>
            <a:noFill/>
          </a:ln>
        </p:spPr>
        <p:txBody>
          <a:bodyPr anchorCtr="0" anchor="t" bIns="45700" lIns="91425" spcFirstLastPara="1" rIns="91425" wrap="square" tIns="45700">
            <a:noAutofit/>
          </a:bodyPr>
          <a:lstStyle/>
          <a:p>
            <a:pPr indent="0" lvl="0" marL="228600" rtl="0" algn="l">
              <a:lnSpc>
                <a:spcPct val="107000"/>
              </a:lnSpc>
              <a:spcBef>
                <a:spcPts val="0"/>
              </a:spcBef>
              <a:spcAft>
                <a:spcPts val="0"/>
              </a:spcAft>
              <a:buClr>
                <a:schemeClr val="dk1"/>
              </a:buClr>
              <a:buSzPts val="2000"/>
              <a:buNone/>
            </a:pPr>
            <a:r>
              <a:rPr b="1" i="1" lang="lt-LT" sz="2000"/>
              <a:t>Karbonato jonas (formulė): </a:t>
            </a:r>
            <a:r>
              <a:rPr i="1" lang="lt-LT" sz="2000"/>
              <a:t>CO</a:t>
            </a:r>
            <a:r>
              <a:rPr baseline="-25000" i="1" lang="lt-LT" sz="2000"/>
              <a:t>3</a:t>
            </a:r>
            <a:r>
              <a:rPr baseline="30000" i="1" lang="lt-LT" sz="2000"/>
              <a:t>2- </a:t>
            </a:r>
            <a:endParaRPr i="1" sz="2000"/>
          </a:p>
          <a:p>
            <a:pPr indent="0" lvl="0" marL="228600" rtl="0" algn="l">
              <a:lnSpc>
                <a:spcPct val="107000"/>
              </a:lnSpc>
              <a:spcBef>
                <a:spcPts val="1000"/>
              </a:spcBef>
              <a:spcAft>
                <a:spcPts val="0"/>
              </a:spcAft>
              <a:buClr>
                <a:schemeClr val="dk1"/>
              </a:buClr>
              <a:buSzPts val="2000"/>
              <a:buNone/>
            </a:pPr>
            <a:r>
              <a:rPr b="1" i="1" lang="lt-LT" sz="2000"/>
              <a:t>Reagentas atpažinimui: </a:t>
            </a:r>
            <a:r>
              <a:rPr i="1" lang="lt-LT" sz="2000"/>
              <a:t>tirpios kalcio druskos Pvz.: CaCl</a:t>
            </a:r>
            <a:r>
              <a:rPr baseline="-25000" i="1" lang="lt-LT" sz="2000"/>
              <a:t>2</a:t>
            </a:r>
            <a:r>
              <a:rPr i="1" lang="lt-LT" sz="2000"/>
              <a:t> arba stiprios rūgštys Pvz.: HCl</a:t>
            </a:r>
            <a:endParaRPr i="1" sz="2000"/>
          </a:p>
          <a:p>
            <a:pPr indent="0" lvl="0" marL="228600" rtl="0" algn="l">
              <a:lnSpc>
                <a:spcPct val="107000"/>
              </a:lnSpc>
              <a:spcBef>
                <a:spcPts val="1000"/>
              </a:spcBef>
              <a:spcAft>
                <a:spcPts val="0"/>
              </a:spcAft>
              <a:buClr>
                <a:schemeClr val="dk1"/>
              </a:buClr>
              <a:buSzPts val="2000"/>
              <a:buNone/>
            </a:pPr>
            <a:r>
              <a:rPr b="1" i="1" lang="lt-LT" sz="2000"/>
              <a:t>Jonas reikalingas atpažinimui: </a:t>
            </a:r>
            <a:r>
              <a:rPr i="1" lang="lt-LT" sz="2000"/>
              <a:t>Ca</a:t>
            </a:r>
            <a:r>
              <a:rPr baseline="30000" i="1" lang="lt-LT" sz="2000"/>
              <a:t>2+</a:t>
            </a:r>
            <a:r>
              <a:rPr i="1" lang="lt-LT" sz="2000"/>
              <a:t> arba H</a:t>
            </a:r>
            <a:r>
              <a:rPr baseline="30000" i="1" lang="lt-LT" sz="2000"/>
              <a:t>+</a:t>
            </a:r>
            <a:endParaRPr i="1" sz="2000"/>
          </a:p>
          <a:p>
            <a:pPr indent="0" lvl="0" marL="228600" rtl="0" algn="l">
              <a:lnSpc>
                <a:spcPct val="107000"/>
              </a:lnSpc>
              <a:spcBef>
                <a:spcPts val="1000"/>
              </a:spcBef>
              <a:spcAft>
                <a:spcPts val="0"/>
              </a:spcAft>
              <a:buClr>
                <a:schemeClr val="dk1"/>
              </a:buClr>
              <a:buSzPts val="2000"/>
              <a:buNone/>
            </a:pPr>
            <a:r>
              <a:rPr b="1" i="1" lang="lt-LT" sz="2000"/>
              <a:t>Požymis: </a:t>
            </a:r>
            <a:r>
              <a:rPr lang="lt-LT" sz="2000"/>
              <a:t>naudojant kalcio jonu (Ca</a:t>
            </a:r>
            <a:r>
              <a:rPr baseline="30000" lang="lt-LT" sz="2000"/>
              <a:t>2+</a:t>
            </a:r>
            <a:r>
              <a:rPr lang="lt-LT" sz="2000"/>
              <a:t>) iškrenta baltos spalvos nuosėdos. Įpylus rūgšties (H</a:t>
            </a:r>
            <a:r>
              <a:rPr baseline="30000" lang="lt-LT" sz="2000"/>
              <a:t>+</a:t>
            </a:r>
            <a:r>
              <a:rPr lang="lt-LT" sz="2000"/>
              <a:t>) skiriasi CO</a:t>
            </a:r>
            <a:r>
              <a:rPr baseline="-25000" lang="lt-LT" sz="2000"/>
              <a:t>2</a:t>
            </a:r>
            <a:r>
              <a:rPr lang="lt-LT" sz="2000"/>
              <a:t> dujos</a:t>
            </a:r>
            <a:endParaRPr/>
          </a:p>
          <a:p>
            <a:pPr indent="0" lvl="0" marL="228600" rtl="0" algn="l">
              <a:lnSpc>
                <a:spcPct val="107000"/>
              </a:lnSpc>
              <a:spcBef>
                <a:spcPts val="1000"/>
              </a:spcBef>
              <a:spcAft>
                <a:spcPts val="0"/>
              </a:spcAft>
              <a:buClr>
                <a:schemeClr val="dk1"/>
              </a:buClr>
              <a:buSzPts val="2000"/>
              <a:buNone/>
            </a:pPr>
            <a:r>
              <a:rPr b="1" i="1" lang="lt-LT" sz="2000"/>
              <a:t>Sutrumpinta joninė lygtis:</a:t>
            </a:r>
            <a:endParaRPr b="1" sz="2000"/>
          </a:p>
          <a:p>
            <a:pPr indent="0" lvl="0" marL="228600" rtl="0" algn="l">
              <a:lnSpc>
                <a:spcPct val="107000"/>
              </a:lnSpc>
              <a:spcBef>
                <a:spcPts val="1000"/>
              </a:spcBef>
              <a:spcAft>
                <a:spcPts val="0"/>
              </a:spcAft>
              <a:buClr>
                <a:schemeClr val="dk1"/>
              </a:buClr>
              <a:buSzPts val="2000"/>
              <a:buNone/>
            </a:pPr>
            <a:r>
              <a:rPr b="1" i="1" lang="lt-LT" sz="2000"/>
              <a:t> </a:t>
            </a:r>
            <a:r>
              <a:rPr b="1" lang="lt-LT" sz="2000"/>
              <a:t> </a:t>
            </a:r>
            <a:r>
              <a:rPr i="1" lang="lt-LT" sz="2000"/>
              <a:t>Ca</a:t>
            </a:r>
            <a:r>
              <a:rPr baseline="30000" i="1" lang="lt-LT" sz="2000"/>
              <a:t>2+</a:t>
            </a:r>
            <a:r>
              <a:rPr i="1" lang="lt-LT" sz="2000"/>
              <a:t>(aq) + CO</a:t>
            </a:r>
            <a:r>
              <a:rPr baseline="-25000" i="1" lang="lt-LT" sz="2000"/>
              <a:t>3</a:t>
            </a:r>
            <a:r>
              <a:rPr baseline="30000" i="1" lang="lt-LT" sz="2000"/>
              <a:t>2-</a:t>
            </a:r>
            <a:r>
              <a:rPr i="1" lang="lt-LT" sz="2000"/>
              <a:t>(aq) 🡪 CaCO</a:t>
            </a:r>
            <a:r>
              <a:rPr baseline="-25000" i="1" lang="lt-LT" sz="2000"/>
              <a:t>3</a:t>
            </a:r>
            <a:r>
              <a:rPr i="1" lang="lt-LT" sz="2000"/>
              <a:t>(k) arba CO</a:t>
            </a:r>
            <a:r>
              <a:rPr baseline="-25000" i="1" lang="lt-LT" sz="2000"/>
              <a:t>3</a:t>
            </a:r>
            <a:r>
              <a:rPr baseline="30000" i="1" lang="lt-LT" sz="2000"/>
              <a:t>2-</a:t>
            </a:r>
            <a:r>
              <a:rPr i="1" lang="lt-LT" sz="2000"/>
              <a:t> (aq) + 2H</a:t>
            </a:r>
            <a:r>
              <a:rPr baseline="30000" i="1" lang="lt-LT" sz="2000"/>
              <a:t>+</a:t>
            </a:r>
            <a:r>
              <a:rPr i="1" lang="lt-LT" sz="2000"/>
              <a:t>(aq) 🡪 CO</a:t>
            </a:r>
            <a:r>
              <a:rPr baseline="-25000" i="1" lang="lt-LT" sz="2000"/>
              <a:t>2</a:t>
            </a:r>
            <a:r>
              <a:rPr i="1" lang="lt-LT" sz="2000"/>
              <a:t>(d) + H</a:t>
            </a:r>
            <a:r>
              <a:rPr baseline="-25000" i="1" lang="lt-LT" sz="2000"/>
              <a:t>2</a:t>
            </a:r>
            <a:r>
              <a:rPr i="1" lang="lt-LT" sz="2000"/>
              <a:t>O(s) </a:t>
            </a:r>
            <a:endParaRPr/>
          </a:p>
          <a:p>
            <a:pPr indent="0" lvl="0" marL="0" rtl="0" algn="l">
              <a:lnSpc>
                <a:spcPct val="90000"/>
              </a:lnSpc>
              <a:spcBef>
                <a:spcPts val="1000"/>
              </a:spcBef>
              <a:spcAft>
                <a:spcPts val="0"/>
              </a:spcAft>
              <a:buClr>
                <a:schemeClr val="dk1"/>
              </a:buClr>
              <a:buSzPts val="2000"/>
              <a:buNone/>
            </a:pPr>
            <a:r>
              <a:rPr b="1" i="1" lang="lt-LT" sz="2000"/>
              <a:t>    Video: </a:t>
            </a:r>
            <a:r>
              <a:rPr b="1" i="1" lang="lt-LT" sz="2000" u="sng">
                <a:solidFill>
                  <a:schemeClr val="hlink"/>
                </a:solidFill>
                <a:hlinkClick r:id="rId3"/>
              </a:rPr>
              <a:t>https://www.youtube.com/watch?v=zR19eHNOvwU</a:t>
            </a:r>
            <a:endParaRPr b="1" i="1" sz="2000"/>
          </a:p>
          <a:p>
            <a:pPr indent="0" lvl="0" marL="0" rtl="0" algn="l">
              <a:lnSpc>
                <a:spcPct val="90000"/>
              </a:lnSpc>
              <a:spcBef>
                <a:spcPts val="1000"/>
              </a:spcBef>
              <a:spcAft>
                <a:spcPts val="0"/>
              </a:spcAft>
              <a:buClr>
                <a:schemeClr val="dk1"/>
              </a:buClr>
              <a:buSzPts val="2400"/>
              <a:buNone/>
            </a:pPr>
            <a:r>
              <a:t/>
            </a:r>
            <a:endParaRPr b="1" i="1" sz="2400"/>
          </a:p>
          <a:p>
            <a:pPr indent="0" lvl="0" marL="228600" rtl="0" algn="l">
              <a:lnSpc>
                <a:spcPct val="107000"/>
              </a:lnSpc>
              <a:spcBef>
                <a:spcPts val="1000"/>
              </a:spcBef>
              <a:spcAft>
                <a:spcPts val="0"/>
              </a:spcAft>
              <a:buClr>
                <a:schemeClr val="dk1"/>
              </a:buClr>
              <a:buSzPts val="2000"/>
              <a:buNone/>
            </a:pPr>
            <a:r>
              <a:t/>
            </a:r>
            <a:endParaRPr sz="2000"/>
          </a:p>
        </p:txBody>
      </p:sp>
      <p:sp>
        <p:nvSpPr>
          <p:cNvPr id="272" name="Google Shape;272;p29"/>
          <p:cNvSpPr txBox="1"/>
          <p:nvPr>
            <p:ph idx="2" type="body"/>
          </p:nvPr>
        </p:nvSpPr>
        <p:spPr>
          <a:xfrm>
            <a:off x="6172199" y="830316"/>
            <a:ext cx="6019799" cy="6027681"/>
          </a:xfrm>
          <a:prstGeom prst="rect">
            <a:avLst/>
          </a:prstGeom>
          <a:noFill/>
          <a:ln>
            <a:noFill/>
          </a:ln>
        </p:spPr>
        <p:txBody>
          <a:bodyPr anchorCtr="0" anchor="t" bIns="45700" lIns="91425" spcFirstLastPara="1" rIns="91425" wrap="square" tIns="45700">
            <a:normAutofit fontScale="92500" lnSpcReduction="10000"/>
          </a:bodyPr>
          <a:lstStyle/>
          <a:p>
            <a:pPr indent="0" lvl="0" marL="228600" rtl="0" algn="l">
              <a:lnSpc>
                <a:spcPct val="107000"/>
              </a:lnSpc>
              <a:spcBef>
                <a:spcPts val="0"/>
              </a:spcBef>
              <a:spcAft>
                <a:spcPts val="0"/>
              </a:spcAft>
              <a:buClr>
                <a:schemeClr val="dk1"/>
              </a:buClr>
              <a:buSzPct val="100000"/>
              <a:buNone/>
            </a:pPr>
            <a:r>
              <a:rPr b="1" i="1" lang="lt-LT" sz="2400"/>
              <a:t>Kalio jonas (formulė): </a:t>
            </a:r>
            <a:r>
              <a:rPr i="1" lang="lt-LT" sz="2400"/>
              <a:t>K</a:t>
            </a:r>
            <a:r>
              <a:rPr baseline="30000" i="1" lang="lt-LT" sz="2400"/>
              <a:t>+</a:t>
            </a:r>
            <a:endParaRPr i="1" sz="2400"/>
          </a:p>
          <a:p>
            <a:pPr indent="0" lvl="0" marL="228600" rtl="0" algn="l">
              <a:lnSpc>
                <a:spcPct val="107000"/>
              </a:lnSpc>
              <a:spcBef>
                <a:spcPts val="1000"/>
              </a:spcBef>
              <a:spcAft>
                <a:spcPts val="0"/>
              </a:spcAft>
              <a:buClr>
                <a:schemeClr val="dk1"/>
              </a:buClr>
              <a:buSzPct val="100000"/>
              <a:buNone/>
            </a:pPr>
            <a:r>
              <a:rPr b="1" i="1" lang="lt-LT" sz="2400"/>
              <a:t>Reagentas/būdas atpažinimui: </a:t>
            </a:r>
            <a:r>
              <a:rPr i="1" lang="lt-LT" sz="2400"/>
              <a:t>liepsnos testas</a:t>
            </a:r>
            <a:endParaRPr sz="2400"/>
          </a:p>
          <a:p>
            <a:pPr indent="0" lvl="0" marL="228600" rtl="0" algn="l">
              <a:lnSpc>
                <a:spcPct val="107000"/>
              </a:lnSpc>
              <a:spcBef>
                <a:spcPts val="1000"/>
              </a:spcBef>
              <a:spcAft>
                <a:spcPts val="0"/>
              </a:spcAft>
              <a:buClr>
                <a:schemeClr val="dk1"/>
              </a:buClr>
              <a:buSzPct val="100000"/>
              <a:buNone/>
            </a:pPr>
            <a:r>
              <a:rPr b="1" i="1" lang="lt-LT" sz="2400"/>
              <a:t>Požymis: </a:t>
            </a:r>
            <a:r>
              <a:rPr i="1" lang="lt-LT" sz="2400"/>
              <a:t>liepsna nusidažo violetine spalva</a:t>
            </a:r>
            <a:endParaRPr/>
          </a:p>
          <a:p>
            <a:pPr indent="0" lvl="0" marL="228600" rtl="0" algn="l">
              <a:lnSpc>
                <a:spcPct val="107000"/>
              </a:lnSpc>
              <a:spcBef>
                <a:spcPts val="1000"/>
              </a:spcBef>
              <a:spcAft>
                <a:spcPts val="0"/>
              </a:spcAft>
              <a:buClr>
                <a:schemeClr val="dk1"/>
              </a:buClr>
              <a:buSzPct val="100000"/>
              <a:buNone/>
            </a:pPr>
            <a:r>
              <a:rPr b="1" i="1" lang="lt-LT" sz="2400"/>
              <a:t>Video: </a:t>
            </a:r>
            <a:r>
              <a:rPr b="1" i="1" lang="lt-LT" sz="2400" u="sng">
                <a:solidFill>
                  <a:schemeClr val="hlink"/>
                </a:solidFill>
                <a:hlinkClick r:id="rId4"/>
              </a:rPr>
              <a:t>https://www.youtube.com/watch?v=IX7OVxkr1Mk</a:t>
            </a:r>
            <a:endParaRPr b="1" i="1" sz="2400"/>
          </a:p>
          <a:p>
            <a:pPr indent="0" lvl="0" marL="228600" rtl="0" algn="l">
              <a:lnSpc>
                <a:spcPct val="107000"/>
              </a:lnSpc>
              <a:spcBef>
                <a:spcPts val="1000"/>
              </a:spcBef>
              <a:spcAft>
                <a:spcPts val="0"/>
              </a:spcAft>
              <a:buClr>
                <a:schemeClr val="dk1"/>
              </a:buClr>
              <a:buSzPct val="100000"/>
              <a:buNone/>
            </a:pPr>
            <a:r>
              <a:t/>
            </a:r>
            <a:endParaRPr sz="2400"/>
          </a:p>
          <a:p>
            <a:pPr indent="0" lvl="0" marL="228600" rtl="0" algn="l">
              <a:lnSpc>
                <a:spcPct val="107000"/>
              </a:lnSpc>
              <a:spcBef>
                <a:spcPts val="1000"/>
              </a:spcBef>
              <a:spcAft>
                <a:spcPts val="0"/>
              </a:spcAft>
              <a:buClr>
                <a:schemeClr val="dk1"/>
              </a:buClr>
              <a:buSzPct val="100000"/>
              <a:buNone/>
            </a:pPr>
            <a:r>
              <a:rPr b="1" i="1" lang="lt-LT" sz="2400"/>
              <a:t>Natrio jonas (formulė): </a:t>
            </a:r>
            <a:r>
              <a:rPr lang="lt-LT" sz="2400"/>
              <a:t>Na</a:t>
            </a:r>
            <a:r>
              <a:rPr baseline="30000" lang="lt-LT" sz="2400"/>
              <a:t>+</a:t>
            </a:r>
            <a:endParaRPr sz="2400"/>
          </a:p>
          <a:p>
            <a:pPr indent="0" lvl="0" marL="228600" rtl="0" algn="l">
              <a:lnSpc>
                <a:spcPct val="107000"/>
              </a:lnSpc>
              <a:spcBef>
                <a:spcPts val="1000"/>
              </a:spcBef>
              <a:spcAft>
                <a:spcPts val="0"/>
              </a:spcAft>
              <a:buClr>
                <a:schemeClr val="dk1"/>
              </a:buClr>
              <a:buSzPct val="100000"/>
              <a:buNone/>
            </a:pPr>
            <a:r>
              <a:rPr b="1" i="1" lang="lt-LT" sz="2400"/>
              <a:t>Reagentas/būdas atpažinimui: </a:t>
            </a:r>
            <a:r>
              <a:rPr i="1" lang="lt-LT" sz="2400"/>
              <a:t>liepsnos testas</a:t>
            </a:r>
            <a:endParaRPr sz="2400"/>
          </a:p>
          <a:p>
            <a:pPr indent="0" lvl="0" marL="228600" rtl="0" algn="l">
              <a:lnSpc>
                <a:spcPct val="107000"/>
              </a:lnSpc>
              <a:spcBef>
                <a:spcPts val="1000"/>
              </a:spcBef>
              <a:spcAft>
                <a:spcPts val="0"/>
              </a:spcAft>
              <a:buClr>
                <a:schemeClr val="dk1"/>
              </a:buClr>
              <a:buSzPct val="100000"/>
              <a:buNone/>
            </a:pPr>
            <a:r>
              <a:rPr b="1" i="1" lang="lt-LT" sz="2400"/>
              <a:t>Požymis: </a:t>
            </a:r>
            <a:r>
              <a:rPr i="1" lang="lt-LT" sz="2400"/>
              <a:t>liepsna nusidažo geltona spalva</a:t>
            </a:r>
            <a:endParaRPr/>
          </a:p>
          <a:p>
            <a:pPr indent="0" lvl="0" marL="228600" rtl="0" algn="l">
              <a:lnSpc>
                <a:spcPct val="107000"/>
              </a:lnSpc>
              <a:spcBef>
                <a:spcPts val="1800"/>
              </a:spcBef>
              <a:spcAft>
                <a:spcPts val="0"/>
              </a:spcAft>
              <a:buClr>
                <a:schemeClr val="dk1"/>
              </a:buClr>
              <a:buSzPct val="100000"/>
              <a:buNone/>
            </a:pPr>
            <a:r>
              <a:rPr b="1" i="1" lang="lt-LT" sz="2400"/>
              <a:t>Video: </a:t>
            </a:r>
            <a:r>
              <a:rPr lang="lt-LT" u="sng">
                <a:solidFill>
                  <a:schemeClr val="hlink"/>
                </a:solidFill>
                <a:hlinkClick r:id="rId5"/>
              </a:rPr>
              <a:t>https://www.youtube.com/watch?v=IX7OVxkr1Mk</a:t>
            </a:r>
            <a:endParaRPr/>
          </a:p>
          <a:p>
            <a:pPr indent="0" lvl="0" marL="0" rtl="0" algn="l">
              <a:lnSpc>
                <a:spcPct val="90000"/>
              </a:lnSpc>
              <a:spcBef>
                <a:spcPts val="18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latin typeface="Calibri"/>
              <a:ea typeface="Calibri"/>
              <a:cs typeface="Calibri"/>
              <a:sym typeface="Calibri"/>
            </a:endParaRPr>
          </a:p>
        </p:txBody>
      </p:sp>
      <p:sp>
        <p:nvSpPr>
          <p:cNvPr id="98" name="Google Shape;9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lt-LT" sz="2600"/>
              <a:t>Gamtos objektų ir reiškinių pažinimas (D) </a:t>
            </a:r>
            <a:endParaRPr b="1" sz="2600"/>
          </a:p>
          <a:p>
            <a:pPr indent="0" lvl="0" marL="0" rtl="0" algn="l">
              <a:lnSpc>
                <a:spcPct val="90000"/>
              </a:lnSpc>
              <a:spcBef>
                <a:spcPts val="1000"/>
              </a:spcBef>
              <a:spcAft>
                <a:spcPts val="0"/>
              </a:spcAft>
              <a:buClr>
                <a:schemeClr val="dk1"/>
              </a:buClr>
              <a:buSzPct val="100000"/>
              <a:buNone/>
            </a:pPr>
            <a:r>
              <a:rPr lang="lt-LT" sz="2600"/>
              <a:t>D1. Nagrinėja chemijos mokslo objektus, procesus ir reiškinius, juos apibūdina (D1)</a:t>
            </a:r>
            <a:endParaRPr/>
          </a:p>
          <a:p>
            <a:pPr indent="0" lvl="0" marL="0" rtl="0" algn="l">
              <a:lnSpc>
                <a:spcPct val="90000"/>
              </a:lnSpc>
              <a:spcBef>
                <a:spcPts val="1000"/>
              </a:spcBef>
              <a:spcAft>
                <a:spcPts val="0"/>
              </a:spcAft>
              <a:buClr>
                <a:schemeClr val="dk1"/>
              </a:buClr>
              <a:buSzPct val="100000"/>
              <a:buNone/>
            </a:pPr>
            <a:r>
              <a:rPr lang="lt-LT" sz="2600"/>
              <a:t>D2. Tikslingai taiko turimas chemijos žinias įvairiose situacijose, aiškindamiesi procesus ir reiškinius, sieja skirtingų mokslų žinias į visumą (D2) </a:t>
            </a:r>
            <a:endParaRPr sz="2600"/>
          </a:p>
          <a:p>
            <a:pPr indent="0" lvl="0" marL="0" rtl="0" algn="l">
              <a:lnSpc>
                <a:spcPct val="90000"/>
              </a:lnSpc>
              <a:spcBef>
                <a:spcPts val="1000"/>
              </a:spcBef>
              <a:spcAft>
                <a:spcPts val="0"/>
              </a:spcAft>
              <a:buClr>
                <a:schemeClr val="dk1"/>
              </a:buClr>
              <a:buSzPct val="100000"/>
              <a:buNone/>
            </a:pPr>
            <a:r>
              <a:rPr lang="lt-LT" sz="2600"/>
              <a:t>D3. Aiškina įvairių medžiagų savybes ir jų kitimo dėsningumus, atpažįsta priežasties ir pasekmės ryšius, taiko gamtos mokslų dėsnius.</a:t>
            </a:r>
            <a:endParaRPr/>
          </a:p>
          <a:p>
            <a:pPr indent="0" lvl="0" marL="0" rtl="0" algn="l">
              <a:lnSpc>
                <a:spcPct val="90000"/>
              </a:lnSpc>
              <a:spcBef>
                <a:spcPts val="1000"/>
              </a:spcBef>
              <a:spcAft>
                <a:spcPts val="0"/>
              </a:spcAft>
              <a:buClr>
                <a:schemeClr val="dk1"/>
              </a:buClr>
              <a:buSzPct val="100000"/>
              <a:buNone/>
            </a:pPr>
            <a:r>
              <a:rPr lang="lt-LT" sz="2600"/>
              <a:t> D4. Klasifikuoja, lygina tiriamas medžiagas, objektus, procesus, reiškinius, atsižvelgia į jų savybes ir požymius. </a:t>
            </a:r>
            <a:endParaRPr/>
          </a:p>
          <a:p>
            <a:pPr indent="0" lvl="0" marL="0" rtl="0" algn="l">
              <a:lnSpc>
                <a:spcPct val="90000"/>
              </a:lnSpc>
              <a:spcBef>
                <a:spcPts val="1000"/>
              </a:spcBef>
              <a:spcAft>
                <a:spcPts val="0"/>
              </a:spcAft>
              <a:buClr>
                <a:schemeClr val="dk1"/>
              </a:buClr>
              <a:buSzPct val="100000"/>
              <a:buNone/>
            </a:pPr>
            <a:r>
              <a:rPr lang="lt-LT" sz="2600"/>
              <a:t>D5. Modeliuoja įvairias chemines medžiagas, objektus, procesus ir reiškinius, nurodo bendrus dėsningumus.</a:t>
            </a:r>
            <a:endParaRPr b="1" sz="2600"/>
          </a:p>
          <a:p>
            <a:pPr indent="0" lvl="0" marL="0" rtl="0" algn="l">
              <a:lnSpc>
                <a:spcPct val="90000"/>
              </a:lnSpc>
              <a:spcBef>
                <a:spcPts val="1000"/>
              </a:spcBef>
              <a:spcAft>
                <a:spcPts val="0"/>
              </a:spcAft>
              <a:buClr>
                <a:schemeClr val="dk1"/>
              </a:buClr>
              <a:buSzPct val="100000"/>
              <a:buNone/>
            </a:pPr>
            <a:r>
              <a:rPr b="1" lang="lt-LT" sz="2600"/>
              <a:t>Problemų sprendimas ir refleksija (E)</a:t>
            </a:r>
            <a:endParaRPr b="1" sz="2600"/>
          </a:p>
          <a:p>
            <a:pPr indent="0" lvl="0" marL="0" rtl="0" algn="l">
              <a:lnSpc>
                <a:spcPct val="90000"/>
              </a:lnSpc>
              <a:spcBef>
                <a:spcPts val="1000"/>
              </a:spcBef>
              <a:spcAft>
                <a:spcPts val="0"/>
              </a:spcAft>
              <a:buClr>
                <a:schemeClr val="dk1"/>
              </a:buClr>
              <a:buSzPct val="100000"/>
              <a:buNone/>
            </a:pPr>
            <a:r>
              <a:rPr lang="lt-LT" sz="2600"/>
              <a:t>E2. Tikslingai ir kūrybiškai taiko turimas chemijos ir kitų gamtos mokslų žinias, įgytus gebėjimus; gautus tyrimų rezultatus pritaiko naujose situacijose.</a:t>
            </a:r>
            <a:endParaRPr b="1" sz="2600"/>
          </a:p>
          <a:p>
            <a:pPr indent="0" lvl="0" marL="0" rtl="0" algn="l">
              <a:lnSpc>
                <a:spcPct val="90000"/>
              </a:lnSpc>
              <a:spcBef>
                <a:spcPts val="1000"/>
              </a:spcBef>
              <a:spcAft>
                <a:spcPts val="0"/>
              </a:spcAft>
              <a:buClr>
                <a:schemeClr val="dk1"/>
              </a:buClr>
              <a:buSzPct val="100000"/>
              <a:buNone/>
            </a:pPr>
            <a:r>
              <a:rPr lang="lt-LT" sz="2600"/>
              <a:t>E3. Kritiškai vertina gautus rezultatus, atsižvelgia į realų kontekstą. </a:t>
            </a:r>
            <a:endParaRPr/>
          </a:p>
          <a:p>
            <a:pPr indent="0" lvl="0" marL="0" rtl="0" algn="l">
              <a:lnSpc>
                <a:spcPct val="90000"/>
              </a:lnSpc>
              <a:spcBef>
                <a:spcPts val="1000"/>
              </a:spcBef>
              <a:spcAft>
                <a:spcPts val="0"/>
              </a:spcAft>
              <a:buClr>
                <a:schemeClr val="dk1"/>
              </a:buClr>
              <a:buSzPct val="100000"/>
              <a:buNone/>
            </a:pPr>
            <a:r>
              <a:rPr lang="lt-LT" sz="2600"/>
              <a:t>E4. Reflektuoja asmeninę pažangą mokantis chemijos, įvardija asmenines stiprybes ir tobulintinas sritis, jas apmąsto, kelia tolesnius mokymo(si) tikslus. </a:t>
            </a:r>
            <a:r>
              <a:rPr b="1" lang="lt-LT" sz="2600"/>
              <a:t> </a:t>
            </a:r>
            <a:endParaRPr b="1"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ctrTitle"/>
          </p:nvPr>
        </p:nvSpPr>
        <p:spPr>
          <a:xfrm>
            <a:off x="579421" y="1122363"/>
            <a:ext cx="11226297" cy="523317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TEMA: DRUSKOS</a:t>
            </a:r>
            <a:br>
              <a:rPr b="1" lang="lt-LT"/>
            </a:br>
            <a:r>
              <a:rPr lang="lt-LT" sz="6000"/>
              <a:t>Penkta veikla – druskų panaudojimas</a:t>
            </a:r>
            <a:br>
              <a:rPr lang="lt-LT" sz="6000"/>
            </a:br>
            <a:br>
              <a:rPr lang="lt-LT"/>
            </a:br>
            <a:endParaRPr b="1">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Druskų panaudojimas</a:t>
            </a:r>
            <a:endParaRPr/>
          </a:p>
        </p:txBody>
      </p:sp>
      <p:sp>
        <p:nvSpPr>
          <p:cNvPr id="283" name="Google Shape;283;p31"/>
          <p:cNvSpPr txBox="1"/>
          <p:nvPr>
            <p:ph idx="1" type="body"/>
          </p:nvPr>
        </p:nvSpPr>
        <p:spPr>
          <a:xfrm>
            <a:off x="0" y="681036"/>
            <a:ext cx="6019800" cy="61769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KNO₃ (kalio nitratas) </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Trąšos</a:t>
            </a:r>
            <a:r>
              <a:rPr lang="lt-LT" sz="1800">
                <a:latin typeface="Times New Roman"/>
                <a:ea typeface="Times New Roman"/>
                <a:cs typeface="Times New Roman"/>
                <a:sym typeface="Times New Roman"/>
              </a:rPr>
              <a:t>: Naudojamas žemės ūkyje kaip azoto ir kalio šaltinis augalams.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Maisto pramonė</a:t>
            </a:r>
            <a:r>
              <a:rPr lang="lt-LT" sz="1800">
                <a:latin typeface="Times New Roman"/>
                <a:ea typeface="Times New Roman"/>
                <a:cs typeface="Times New Roman"/>
                <a:sym typeface="Times New Roman"/>
              </a:rPr>
              <a:t>: Naudojamas kaip konservantas ir spalvos fiksatorius mėsos gaminiuose (E252).</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Pirotechnika</a:t>
            </a:r>
            <a:r>
              <a:rPr lang="lt-LT" sz="1800">
                <a:latin typeface="Times New Roman"/>
                <a:ea typeface="Times New Roman"/>
                <a:cs typeface="Times New Roman"/>
                <a:sym typeface="Times New Roman"/>
              </a:rPr>
              <a:t>: Svarbi sudedamoji dalis gaminant fejerverkus ir dūminius miltelius.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Medicina</a:t>
            </a:r>
            <a:r>
              <a:rPr lang="lt-LT" sz="1800">
                <a:latin typeface="Times New Roman"/>
                <a:ea typeface="Times New Roman"/>
                <a:cs typeface="Times New Roman"/>
                <a:sym typeface="Times New Roman"/>
              </a:rPr>
              <a:t>: Naudojamas kaip dezinfekantas ir dantų pastose jautrumui mažinti.</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Metalo apdirbimas</a:t>
            </a:r>
            <a:r>
              <a:rPr lang="lt-LT" sz="1800">
                <a:latin typeface="Times New Roman"/>
                <a:ea typeface="Times New Roman"/>
                <a:cs typeface="Times New Roman"/>
                <a:sym typeface="Times New Roman"/>
              </a:rPr>
              <a:t>: Naudojamas metalo grūdinimo procesuose.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Stiklo gamyba</a:t>
            </a:r>
            <a:r>
              <a:rPr lang="lt-LT" sz="1800">
                <a:latin typeface="Times New Roman"/>
                <a:ea typeface="Times New Roman"/>
                <a:cs typeface="Times New Roman"/>
                <a:sym typeface="Times New Roman"/>
              </a:rPr>
              <a:t>: Naudojamas kaip skaidrinimo agentas.</a:t>
            </a:r>
            <a:endParaRPr/>
          </a:p>
          <a:p>
            <a:pPr indent="0" lvl="0" marL="0" rtl="0" algn="l">
              <a:lnSpc>
                <a:spcPct val="90000"/>
              </a:lnSpc>
              <a:spcBef>
                <a:spcPts val="1000"/>
              </a:spcBef>
              <a:spcAft>
                <a:spcPts val="0"/>
              </a:spcAft>
              <a:buClr>
                <a:schemeClr val="dk1"/>
              </a:buClr>
              <a:buSzPts val="2800"/>
              <a:buNone/>
            </a:pPr>
            <a:r>
              <a:t/>
            </a:r>
            <a:endParaRPr b="1"/>
          </a:p>
        </p:txBody>
      </p:sp>
      <p:sp>
        <p:nvSpPr>
          <p:cNvPr id="284" name="Google Shape;284;p31"/>
          <p:cNvSpPr txBox="1"/>
          <p:nvPr>
            <p:ph idx="2" type="body"/>
          </p:nvPr>
        </p:nvSpPr>
        <p:spPr>
          <a:xfrm>
            <a:off x="6172199" y="681037"/>
            <a:ext cx="6019799" cy="61769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CuSO₄·5H₂O vario (II) sulfato pentahidratas</a:t>
            </a:r>
            <a:endParaRPr b="1"/>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Žemės ūkis</a:t>
            </a:r>
            <a:r>
              <a:rPr lang="lt-LT" sz="1800">
                <a:latin typeface="Times New Roman"/>
                <a:ea typeface="Times New Roman"/>
                <a:cs typeface="Times New Roman"/>
                <a:sym typeface="Times New Roman"/>
              </a:rPr>
              <a:t>: Naudojamas kaip fungicidas ir herbicidas augalams apsaugoti nuo grybinių ligų.</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Akvariumai</a:t>
            </a:r>
            <a:r>
              <a:rPr lang="lt-LT" sz="1800">
                <a:latin typeface="Times New Roman"/>
                <a:ea typeface="Times New Roman"/>
                <a:cs typeface="Times New Roman"/>
                <a:sym typeface="Times New Roman"/>
              </a:rPr>
              <a:t>: Naudojamas kaip priemonė kovoti su parazitais.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Chemijos pramonė</a:t>
            </a:r>
            <a:r>
              <a:rPr lang="lt-LT" sz="1800">
                <a:latin typeface="Times New Roman"/>
                <a:ea typeface="Times New Roman"/>
                <a:cs typeface="Times New Roman"/>
                <a:sym typeface="Times New Roman"/>
              </a:rPr>
              <a:t>: Naudojamas kaip reagentas įvairiuose cheminiuose bandymuose.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Elektrolizė</a:t>
            </a:r>
            <a:r>
              <a:rPr lang="lt-LT" sz="1800">
                <a:latin typeface="Times New Roman"/>
                <a:ea typeface="Times New Roman"/>
                <a:cs typeface="Times New Roman"/>
                <a:sym typeface="Times New Roman"/>
              </a:rPr>
              <a:t>: Naudojamas vario dengimo procesuose.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Dažai ir pigmentai</a:t>
            </a:r>
            <a:r>
              <a:rPr lang="lt-LT" sz="1800">
                <a:latin typeface="Times New Roman"/>
                <a:ea typeface="Times New Roman"/>
                <a:cs typeface="Times New Roman"/>
                <a:sym typeface="Times New Roman"/>
              </a:rPr>
              <a:t>: Naudojamas spalvoms gaminti.</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Mokslinis švietimas</a:t>
            </a:r>
            <a:r>
              <a:rPr lang="lt-LT" sz="1800">
                <a:latin typeface="Times New Roman"/>
                <a:ea typeface="Times New Roman"/>
                <a:cs typeface="Times New Roman"/>
                <a:sym typeface="Times New Roman"/>
              </a:rPr>
              <a:t>: Naudojamas eksperimentuose, siekiant parodyti kristalizaciją ir kitus cheminius procesus.</a:t>
            </a:r>
            <a:endParaRPr/>
          </a:p>
          <a:p>
            <a:pPr indent="0" lvl="0" marL="0" rtl="0" algn="l">
              <a:lnSpc>
                <a:spcPct val="90000"/>
              </a:lnSpc>
              <a:spcBef>
                <a:spcPts val="1000"/>
              </a:spcBef>
              <a:spcAft>
                <a:spcPts val="0"/>
              </a:spcAft>
              <a:buClr>
                <a:schemeClr val="dk1"/>
              </a:buClr>
              <a:buSzPts val="2800"/>
              <a:buNone/>
            </a:pPr>
            <a:r>
              <a:t/>
            </a:r>
            <a:endParaRPr b="1"/>
          </a:p>
        </p:txBody>
      </p:sp>
      <p:pic>
        <p:nvPicPr>
          <p:cNvPr id="285" name="Google Shape;285;p31"/>
          <p:cNvPicPr preferRelativeResize="0"/>
          <p:nvPr/>
        </p:nvPicPr>
        <p:blipFill rotWithShape="1">
          <a:blip r:embed="rId3">
            <a:alphaModFix/>
          </a:blip>
          <a:srcRect b="0" l="0" r="0" t="0"/>
          <a:stretch/>
        </p:blipFill>
        <p:spPr>
          <a:xfrm>
            <a:off x="1877438" y="4815191"/>
            <a:ext cx="2217907" cy="2042809"/>
          </a:xfrm>
          <a:prstGeom prst="rect">
            <a:avLst/>
          </a:prstGeom>
          <a:noFill/>
          <a:ln>
            <a:noFill/>
          </a:ln>
        </p:spPr>
      </p:pic>
      <p:pic>
        <p:nvPicPr>
          <p:cNvPr id="286" name="Google Shape;286;p31"/>
          <p:cNvPicPr preferRelativeResize="0"/>
          <p:nvPr/>
        </p:nvPicPr>
        <p:blipFill rotWithShape="1">
          <a:blip r:embed="rId4">
            <a:alphaModFix/>
          </a:blip>
          <a:srcRect b="0" l="0" r="0" t="0"/>
          <a:stretch/>
        </p:blipFill>
        <p:spPr>
          <a:xfrm>
            <a:off x="7966953" y="4802314"/>
            <a:ext cx="2208179" cy="20556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Druskų panaudojimas</a:t>
            </a:r>
            <a:endParaRPr/>
          </a:p>
        </p:txBody>
      </p:sp>
      <p:sp>
        <p:nvSpPr>
          <p:cNvPr id="292" name="Google Shape;292;p32"/>
          <p:cNvSpPr txBox="1"/>
          <p:nvPr>
            <p:ph idx="1" type="body"/>
          </p:nvPr>
        </p:nvSpPr>
        <p:spPr>
          <a:xfrm>
            <a:off x="0" y="681036"/>
            <a:ext cx="6019800" cy="61769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MgCO₃ magnio karbonatas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Maisto pramonė</a:t>
            </a:r>
            <a:r>
              <a:rPr lang="lt-LT" sz="1800">
                <a:latin typeface="Times New Roman"/>
                <a:ea typeface="Times New Roman"/>
                <a:cs typeface="Times New Roman"/>
                <a:sym typeface="Times New Roman"/>
              </a:rPr>
              <a:t>: Naudojamas kaip rūgštingumą reguliuojanti medžiaga ir antioksidantas.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Farmacija</a:t>
            </a:r>
            <a:r>
              <a:rPr lang="lt-LT" sz="1800">
                <a:latin typeface="Times New Roman"/>
                <a:ea typeface="Times New Roman"/>
                <a:cs typeface="Times New Roman"/>
                <a:sym typeface="Times New Roman"/>
              </a:rPr>
              <a:t>: Veikia kaip antacidinis vaistas, mažinantis skrandžio rūgštį.</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Sportas</a:t>
            </a:r>
            <a:r>
              <a:rPr lang="lt-LT" sz="1800">
                <a:latin typeface="Times New Roman"/>
                <a:ea typeface="Times New Roman"/>
                <a:cs typeface="Times New Roman"/>
                <a:sym typeface="Times New Roman"/>
              </a:rPr>
              <a:t>: Naudojamas kaip kreida rankoms sausinti laipiojime, sunkiosios atletikos sporte.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Gumos gamyba</a:t>
            </a:r>
            <a:r>
              <a:rPr lang="lt-LT" sz="1800">
                <a:latin typeface="Times New Roman"/>
                <a:ea typeface="Times New Roman"/>
                <a:cs typeface="Times New Roman"/>
                <a:sym typeface="Times New Roman"/>
              </a:rPr>
              <a:t>: Naudojamas kaip užpildas ir stiprintojas.</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Kosmetika</a:t>
            </a:r>
            <a:r>
              <a:rPr lang="lt-LT" sz="1800">
                <a:latin typeface="Times New Roman"/>
                <a:ea typeface="Times New Roman"/>
                <a:cs typeface="Times New Roman"/>
                <a:sym typeface="Times New Roman"/>
              </a:rPr>
              <a:t>: Naudojamas kaip pudros sudedamoji dalis dėl sugeriamųjų savybių.</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Statyba</a:t>
            </a:r>
            <a:r>
              <a:rPr lang="lt-LT" sz="1800">
                <a:latin typeface="Times New Roman"/>
                <a:ea typeface="Times New Roman"/>
                <a:cs typeface="Times New Roman"/>
                <a:sym typeface="Times New Roman"/>
              </a:rPr>
              <a:t>: Įtraukiamas į kai kurias statybines medžiagas.</a:t>
            </a:r>
            <a:endParaRPr/>
          </a:p>
          <a:p>
            <a:pPr indent="0" lvl="0" marL="0" rtl="0" algn="l">
              <a:lnSpc>
                <a:spcPct val="90000"/>
              </a:lnSpc>
              <a:spcBef>
                <a:spcPts val="1000"/>
              </a:spcBef>
              <a:spcAft>
                <a:spcPts val="0"/>
              </a:spcAft>
              <a:buClr>
                <a:schemeClr val="dk1"/>
              </a:buClr>
              <a:buSzPts val="2800"/>
              <a:buNone/>
            </a:pPr>
            <a:r>
              <a:t/>
            </a:r>
            <a:endParaRPr b="1"/>
          </a:p>
        </p:txBody>
      </p:sp>
      <p:sp>
        <p:nvSpPr>
          <p:cNvPr id="293" name="Google Shape;293;p32"/>
          <p:cNvSpPr txBox="1"/>
          <p:nvPr>
            <p:ph idx="2" type="body"/>
          </p:nvPr>
        </p:nvSpPr>
        <p:spPr>
          <a:xfrm>
            <a:off x="6172199" y="681037"/>
            <a:ext cx="6019799" cy="61769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KI kalio jodidas </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Medicina</a:t>
            </a:r>
            <a:r>
              <a:rPr lang="lt-LT" sz="1800">
                <a:latin typeface="Times New Roman"/>
                <a:ea typeface="Times New Roman"/>
                <a:cs typeface="Times New Roman"/>
                <a:sym typeface="Times New Roman"/>
              </a:rPr>
              <a:t>: Naudojamas skydliaukės apsaugai nuo radioaktyvaus jodo poveikio.</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Fotografija</a:t>
            </a:r>
            <a:r>
              <a:rPr lang="lt-LT" sz="1800">
                <a:latin typeface="Times New Roman"/>
                <a:ea typeface="Times New Roman"/>
                <a:cs typeface="Times New Roman"/>
                <a:sym typeface="Times New Roman"/>
              </a:rPr>
              <a:t>: Naudojamas kaip sudedamoji dalis senoviniuose fotografiniuose procesuose.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Moksliniai tyrimai</a:t>
            </a:r>
            <a:r>
              <a:rPr lang="lt-LT" sz="1800">
                <a:latin typeface="Times New Roman"/>
                <a:ea typeface="Times New Roman"/>
                <a:cs typeface="Times New Roman"/>
                <a:sym typeface="Times New Roman"/>
              </a:rPr>
              <a:t>: Naudojamas kaip reagentas cheminėse reakcijose ir eksperimentuose.</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Maisto pramonė</a:t>
            </a:r>
            <a:r>
              <a:rPr lang="lt-LT" sz="1800">
                <a:latin typeface="Times New Roman"/>
                <a:ea typeface="Times New Roman"/>
                <a:cs typeface="Times New Roman"/>
                <a:sym typeface="Times New Roman"/>
              </a:rPr>
              <a:t>: Dedamas į druską kaip jodo šaltinis siekiant užkirsti kelią jodo trūkumui.</a:t>
            </a:r>
            <a:endParaRPr/>
          </a:p>
          <a:p>
            <a:pPr indent="-342900" lvl="0" marL="342900" rtl="0" algn="l">
              <a:lnSpc>
                <a:spcPct val="90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Veterinarija</a:t>
            </a:r>
            <a:r>
              <a:rPr lang="lt-LT" sz="1800">
                <a:latin typeface="Times New Roman"/>
                <a:ea typeface="Times New Roman"/>
                <a:cs typeface="Times New Roman"/>
                <a:sym typeface="Times New Roman"/>
              </a:rPr>
              <a:t>: Naudojamas gyvūnų gydymui nuo grybelinių infekcijų.</a:t>
            </a:r>
            <a:endParaRPr/>
          </a:p>
          <a:p>
            <a:pPr indent="0" lvl="0" marL="0" rtl="0" algn="l">
              <a:lnSpc>
                <a:spcPct val="90000"/>
              </a:lnSpc>
              <a:spcBef>
                <a:spcPts val="1000"/>
              </a:spcBef>
              <a:spcAft>
                <a:spcPts val="0"/>
              </a:spcAft>
              <a:buClr>
                <a:schemeClr val="dk1"/>
              </a:buClr>
              <a:buSzPts val="2800"/>
              <a:buNone/>
            </a:pPr>
            <a:r>
              <a:t/>
            </a:r>
            <a:endParaRPr b="1"/>
          </a:p>
        </p:txBody>
      </p:sp>
      <p:pic>
        <p:nvPicPr>
          <p:cNvPr id="294" name="Google Shape;294;p32"/>
          <p:cNvPicPr preferRelativeResize="0"/>
          <p:nvPr/>
        </p:nvPicPr>
        <p:blipFill rotWithShape="1">
          <a:blip r:embed="rId3">
            <a:alphaModFix/>
          </a:blip>
          <a:srcRect b="0" l="0" r="0" t="0"/>
          <a:stretch/>
        </p:blipFill>
        <p:spPr>
          <a:xfrm>
            <a:off x="1879164" y="4660459"/>
            <a:ext cx="2002171" cy="2032171"/>
          </a:xfrm>
          <a:prstGeom prst="rect">
            <a:avLst/>
          </a:prstGeom>
          <a:noFill/>
          <a:ln>
            <a:noFill/>
          </a:ln>
        </p:spPr>
      </p:pic>
      <p:pic>
        <p:nvPicPr>
          <p:cNvPr id="295" name="Google Shape;295;p32"/>
          <p:cNvPicPr preferRelativeResize="0"/>
          <p:nvPr/>
        </p:nvPicPr>
        <p:blipFill rotWithShape="1">
          <a:blip r:embed="rId4">
            <a:alphaModFix/>
          </a:blip>
          <a:srcRect b="0" l="0" r="0" t="0"/>
          <a:stretch/>
        </p:blipFill>
        <p:spPr>
          <a:xfrm>
            <a:off x="7198646" y="4660457"/>
            <a:ext cx="1983452" cy="2032173"/>
          </a:xfrm>
          <a:prstGeom prst="rect">
            <a:avLst/>
          </a:prstGeom>
          <a:noFill/>
          <a:ln>
            <a:noFill/>
          </a:ln>
        </p:spPr>
      </p:pic>
      <p:pic>
        <p:nvPicPr>
          <p:cNvPr id="296" name="Google Shape;296;p32"/>
          <p:cNvPicPr preferRelativeResize="0"/>
          <p:nvPr/>
        </p:nvPicPr>
        <p:blipFill rotWithShape="1">
          <a:blip r:embed="rId5">
            <a:alphaModFix/>
          </a:blip>
          <a:srcRect b="0" l="0" r="0" t="0"/>
          <a:stretch/>
        </p:blipFill>
        <p:spPr>
          <a:xfrm>
            <a:off x="9216819" y="4660456"/>
            <a:ext cx="1983452" cy="203217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Druskų panaudojimas</a:t>
            </a:r>
            <a:endParaRPr/>
          </a:p>
        </p:txBody>
      </p:sp>
      <p:sp>
        <p:nvSpPr>
          <p:cNvPr id="302" name="Google Shape;302;p33"/>
          <p:cNvSpPr txBox="1"/>
          <p:nvPr>
            <p:ph idx="1" type="body"/>
          </p:nvPr>
        </p:nvSpPr>
        <p:spPr>
          <a:xfrm>
            <a:off x="0" y="681036"/>
            <a:ext cx="6019800" cy="61769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Fejerverkuose naudojamos įvairios druskos dėl savo savybių sukurti skirtingas spalvas</a:t>
            </a:r>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Stroncio karbonatas (SrCO₃)</a:t>
            </a:r>
            <a:r>
              <a:rPr lang="lt-LT" sz="1800">
                <a:latin typeface="Times New Roman"/>
                <a:ea typeface="Times New Roman"/>
                <a:cs typeface="Times New Roman"/>
                <a:sym typeface="Times New Roman"/>
              </a:rPr>
              <a:t>: Raudona spalva.</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Kalcio chloridas (CaCl₂)</a:t>
            </a:r>
            <a:r>
              <a:rPr lang="lt-LT" sz="1800">
                <a:latin typeface="Times New Roman"/>
                <a:ea typeface="Times New Roman"/>
                <a:cs typeface="Times New Roman"/>
                <a:sym typeface="Times New Roman"/>
              </a:rPr>
              <a:t>: Oranžinė spalva.</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Natrio nitratas (NaNO₃)</a:t>
            </a:r>
            <a:r>
              <a:rPr lang="lt-LT" sz="1800">
                <a:latin typeface="Times New Roman"/>
                <a:ea typeface="Times New Roman"/>
                <a:cs typeface="Times New Roman"/>
                <a:sym typeface="Times New Roman"/>
              </a:rPr>
              <a:t>: Geltona spalva.</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Bario nitratas (Ba(NO₃)₂)</a:t>
            </a:r>
            <a:r>
              <a:rPr lang="lt-LT" sz="1800">
                <a:latin typeface="Times New Roman"/>
                <a:ea typeface="Times New Roman"/>
                <a:cs typeface="Times New Roman"/>
                <a:sym typeface="Times New Roman"/>
              </a:rPr>
              <a:t>: Žalia spalva.</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Varinis chloridas (CuCl₂)</a:t>
            </a:r>
            <a:r>
              <a:rPr lang="lt-LT" sz="1800">
                <a:latin typeface="Times New Roman"/>
                <a:ea typeface="Times New Roman"/>
                <a:cs typeface="Times New Roman"/>
                <a:sym typeface="Times New Roman"/>
              </a:rPr>
              <a:t>: Mėlyna spalva.</a:t>
            </a:r>
            <a:endParaRPr sz="1800">
              <a:latin typeface="Arial"/>
              <a:ea typeface="Arial"/>
              <a:cs typeface="Arial"/>
              <a:sym typeface="Arial"/>
            </a:endParaRPr>
          </a:p>
          <a:p>
            <a:pPr indent="-342900" lvl="0" marL="342900" rtl="0" algn="l">
              <a:lnSpc>
                <a:spcPct val="90000"/>
              </a:lnSpc>
              <a:spcBef>
                <a:spcPts val="18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Kalio chloratas (KClO₃)</a:t>
            </a:r>
            <a:r>
              <a:rPr lang="lt-LT" sz="1800">
                <a:latin typeface="Times New Roman"/>
                <a:ea typeface="Times New Roman"/>
                <a:cs typeface="Times New Roman"/>
                <a:sym typeface="Times New Roman"/>
              </a:rPr>
              <a:t>: Violetinė spalva, kai maišomas su variu.</a:t>
            </a:r>
            <a:endParaRPr/>
          </a:p>
          <a:p>
            <a:pPr indent="0" lvl="0" marL="0" rtl="0" algn="l">
              <a:lnSpc>
                <a:spcPct val="90000"/>
              </a:lnSpc>
              <a:spcBef>
                <a:spcPts val="1000"/>
              </a:spcBef>
              <a:spcAft>
                <a:spcPts val="0"/>
              </a:spcAft>
              <a:buClr>
                <a:schemeClr val="dk1"/>
              </a:buClr>
              <a:buSzPts val="2800"/>
              <a:buNone/>
            </a:pPr>
            <a:r>
              <a:t/>
            </a:r>
            <a:endParaRPr b="1"/>
          </a:p>
        </p:txBody>
      </p:sp>
      <p:sp>
        <p:nvSpPr>
          <p:cNvPr id="303" name="Google Shape;303;p33"/>
          <p:cNvSpPr txBox="1"/>
          <p:nvPr>
            <p:ph idx="2" type="body"/>
          </p:nvPr>
        </p:nvSpPr>
        <p:spPr>
          <a:xfrm>
            <a:off x="6172199" y="681037"/>
            <a:ext cx="6019799" cy="61769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Lietuvoje iškasamos neorganinės druskos:</a:t>
            </a:r>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Kalkakmenis</a:t>
            </a:r>
            <a:r>
              <a:rPr lang="lt-LT" sz="1800">
                <a:latin typeface="Times New Roman"/>
                <a:ea typeface="Times New Roman"/>
                <a:cs typeface="Times New Roman"/>
                <a:sym typeface="Times New Roman"/>
              </a:rPr>
              <a:t>: Naudojamas statyboje, žemės ūkyje.</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Dolomitas</a:t>
            </a:r>
            <a:r>
              <a:rPr lang="lt-LT" sz="1800">
                <a:latin typeface="Times New Roman"/>
                <a:ea typeface="Times New Roman"/>
                <a:cs typeface="Times New Roman"/>
                <a:sym typeface="Times New Roman"/>
              </a:rPr>
              <a:t>: Plačiai naudojamas statybos pramonėje.</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Gipsas</a:t>
            </a:r>
            <a:r>
              <a:rPr lang="lt-LT" sz="1800">
                <a:latin typeface="Times New Roman"/>
                <a:ea typeface="Times New Roman"/>
                <a:cs typeface="Times New Roman"/>
                <a:sym typeface="Times New Roman"/>
              </a:rPr>
              <a:t>: Naudojamas statybinių medžiagų gamybai.</a:t>
            </a:r>
            <a:endParaRPr sz="1800">
              <a:latin typeface="Arial"/>
              <a:ea typeface="Arial"/>
              <a:cs typeface="Arial"/>
              <a:sym typeface="Arial"/>
            </a:endParaRPr>
          </a:p>
          <a:p>
            <a:pPr indent="-342900" lvl="0" marL="342900" rtl="0" algn="l">
              <a:lnSpc>
                <a:spcPct val="107000"/>
              </a:lnSpc>
              <a:spcBef>
                <a:spcPts val="1000"/>
              </a:spcBef>
              <a:spcAft>
                <a:spcPts val="0"/>
              </a:spcAft>
              <a:buClr>
                <a:schemeClr val="dk1"/>
              </a:buClr>
              <a:buSzPts val="1800"/>
              <a:buFont typeface="Noto Sans Symbols"/>
              <a:buChar char="∙"/>
            </a:pPr>
            <a:r>
              <a:rPr b="1" lang="lt-LT" sz="1800">
                <a:latin typeface="Times New Roman"/>
                <a:ea typeface="Times New Roman"/>
                <a:cs typeface="Times New Roman"/>
                <a:sym typeface="Times New Roman"/>
              </a:rPr>
              <a:t>Kvarcinis smėlis</a:t>
            </a:r>
            <a:r>
              <a:rPr lang="lt-LT" sz="1800">
                <a:latin typeface="Times New Roman"/>
                <a:ea typeface="Times New Roman"/>
                <a:cs typeface="Times New Roman"/>
                <a:sym typeface="Times New Roman"/>
              </a:rPr>
              <a:t>: Naudojamas stiklo gamybai.</a:t>
            </a:r>
            <a:endParaRPr sz="1800">
              <a:latin typeface="Arial"/>
              <a:ea typeface="Arial"/>
              <a:cs typeface="Arial"/>
              <a:sym typeface="Arial"/>
            </a:endParaRPr>
          </a:p>
          <a:p>
            <a:pPr indent="0" lvl="0" marL="0" rtl="0" algn="l">
              <a:lnSpc>
                <a:spcPct val="90000"/>
              </a:lnSpc>
              <a:spcBef>
                <a:spcPts val="1800"/>
              </a:spcBef>
              <a:spcAft>
                <a:spcPts val="0"/>
              </a:spcAft>
              <a:buClr>
                <a:schemeClr val="dk1"/>
              </a:buClr>
              <a:buSzPts val="2800"/>
              <a:buNone/>
            </a:pPr>
            <a:r>
              <a:t/>
            </a:r>
            <a:endParaRPr b="1"/>
          </a:p>
        </p:txBody>
      </p:sp>
      <p:pic>
        <p:nvPicPr>
          <p:cNvPr id="304" name="Google Shape;304;p33"/>
          <p:cNvPicPr preferRelativeResize="0"/>
          <p:nvPr/>
        </p:nvPicPr>
        <p:blipFill rotWithShape="1">
          <a:blip r:embed="rId3">
            <a:alphaModFix/>
          </a:blip>
          <a:srcRect b="0" l="0" r="0" t="0"/>
          <a:stretch/>
        </p:blipFill>
        <p:spPr>
          <a:xfrm>
            <a:off x="1374469" y="4753376"/>
            <a:ext cx="2886245" cy="1978163"/>
          </a:xfrm>
          <a:prstGeom prst="rect">
            <a:avLst/>
          </a:prstGeom>
          <a:noFill/>
          <a:ln>
            <a:noFill/>
          </a:ln>
        </p:spPr>
      </p:pic>
      <p:pic>
        <p:nvPicPr>
          <p:cNvPr id="305" name="Google Shape;305;p33"/>
          <p:cNvPicPr preferRelativeResize="0"/>
          <p:nvPr/>
        </p:nvPicPr>
        <p:blipFill rotWithShape="1">
          <a:blip r:embed="rId4">
            <a:alphaModFix/>
          </a:blip>
          <a:srcRect b="0" l="0" r="0" t="0"/>
          <a:stretch/>
        </p:blipFill>
        <p:spPr>
          <a:xfrm>
            <a:off x="6172199" y="3275174"/>
            <a:ext cx="2410161" cy="1552792"/>
          </a:xfrm>
          <a:prstGeom prst="rect">
            <a:avLst/>
          </a:prstGeom>
          <a:noFill/>
          <a:ln>
            <a:noFill/>
          </a:ln>
        </p:spPr>
      </p:pic>
      <p:pic>
        <p:nvPicPr>
          <p:cNvPr id="306" name="Google Shape;306;p33"/>
          <p:cNvPicPr preferRelativeResize="0"/>
          <p:nvPr/>
        </p:nvPicPr>
        <p:blipFill rotWithShape="1">
          <a:blip r:embed="rId5">
            <a:alphaModFix/>
          </a:blip>
          <a:srcRect b="0" l="0" r="0" t="0"/>
          <a:stretch/>
        </p:blipFill>
        <p:spPr>
          <a:xfrm>
            <a:off x="9307881" y="3275174"/>
            <a:ext cx="2467319" cy="1552792"/>
          </a:xfrm>
          <a:prstGeom prst="rect">
            <a:avLst/>
          </a:prstGeom>
          <a:noFill/>
          <a:ln>
            <a:noFill/>
          </a:ln>
        </p:spPr>
      </p:pic>
      <p:pic>
        <p:nvPicPr>
          <p:cNvPr id="307" name="Google Shape;307;p33"/>
          <p:cNvPicPr preferRelativeResize="0"/>
          <p:nvPr/>
        </p:nvPicPr>
        <p:blipFill rotWithShape="1">
          <a:blip r:embed="rId6">
            <a:alphaModFix/>
          </a:blip>
          <a:srcRect b="0" l="0" r="0" t="0"/>
          <a:stretch/>
        </p:blipFill>
        <p:spPr>
          <a:xfrm>
            <a:off x="6172198" y="5076113"/>
            <a:ext cx="2410161" cy="1655426"/>
          </a:xfrm>
          <a:prstGeom prst="rect">
            <a:avLst/>
          </a:prstGeom>
          <a:noFill/>
          <a:ln>
            <a:noFill/>
          </a:ln>
        </p:spPr>
      </p:pic>
      <p:pic>
        <p:nvPicPr>
          <p:cNvPr id="308" name="Google Shape;308;p33"/>
          <p:cNvPicPr preferRelativeResize="0"/>
          <p:nvPr/>
        </p:nvPicPr>
        <p:blipFill rotWithShape="1">
          <a:blip r:embed="rId7">
            <a:alphaModFix/>
          </a:blip>
          <a:srcRect b="0" l="0" r="0" t="0"/>
          <a:stretch/>
        </p:blipFill>
        <p:spPr>
          <a:xfrm>
            <a:off x="9312643" y="5076113"/>
            <a:ext cx="2457793" cy="16554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Trąšų gamyklos Lietuvoje</a:t>
            </a:r>
            <a:endParaRPr/>
          </a:p>
        </p:txBody>
      </p:sp>
      <p:sp>
        <p:nvSpPr>
          <p:cNvPr id="314" name="Google Shape;314;p34"/>
          <p:cNvSpPr txBox="1"/>
          <p:nvPr>
            <p:ph idx="1" type="body"/>
          </p:nvPr>
        </p:nvSpPr>
        <p:spPr>
          <a:xfrm>
            <a:off x="0" y="681036"/>
            <a:ext cx="6019800" cy="6176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0"/>
              </a:spcBef>
              <a:spcAft>
                <a:spcPts val="0"/>
              </a:spcAft>
              <a:buClr>
                <a:schemeClr val="dk1"/>
              </a:buClr>
              <a:buSzPct val="100000"/>
              <a:buNone/>
            </a:pPr>
            <a:r>
              <a:rPr b="1" lang="lt-LT"/>
              <a:t>„Achema“</a:t>
            </a:r>
            <a:r>
              <a:rPr lang="lt-LT"/>
              <a:t> yra viena didžiausių chemijos pramonės įmonių Lietuvoje, įsikūrusi Jonavoje. Įmonė specializuojasi azoto trąšų gamyboje ir yra viena didžiausių azoto trąšų gamintojų Baltijos šalyse. Pagrindiniai „Achema“ produktai apima:</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Amonio salietra (NH₄NO₃)</a:t>
            </a:r>
            <a:r>
              <a:rPr lang="lt-LT"/>
              <a:t>: Plačiai naudojama kaip trąša, skatinanti augalų augimą.</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Karbamidas (CO(NH₂)₂)</a:t>
            </a:r>
            <a:r>
              <a:rPr lang="lt-LT"/>
              <a:t>: Azoto trąša, naudojama daugelyje žemės ūkio produktų.</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Amonio sulfatas ((NH₄)₂SO₄)</a:t>
            </a:r>
            <a:r>
              <a:rPr lang="lt-LT"/>
              <a:t>: Naudojamas kaip azoto ir sieros šaltinis trąšose.</a:t>
            </a:r>
            <a:endParaRPr/>
          </a:p>
          <a:p>
            <a:pPr indent="0" lvl="0" marL="0" rtl="0" algn="ctr">
              <a:lnSpc>
                <a:spcPct val="90000"/>
              </a:lnSpc>
              <a:spcBef>
                <a:spcPts val="1000"/>
              </a:spcBef>
              <a:spcAft>
                <a:spcPts val="0"/>
              </a:spcAft>
              <a:buClr>
                <a:schemeClr val="dk1"/>
              </a:buClr>
              <a:buSzPct val="100000"/>
              <a:buNone/>
            </a:pPr>
            <a:r>
              <a:rPr b="1" lang="lt-LT"/>
              <a:t>„Achema“</a:t>
            </a:r>
            <a:r>
              <a:rPr lang="lt-LT"/>
              <a:t> taip pat gamina įvairius cheminius produktus, įskaitant rūgštis, amoniaką ir kitus cheminius junginius, naudojamus pramonėje. Įmonė yra svarbi tiek Lietuvos, tiek tarptautinės rinkos tiekėja.</a:t>
            </a:r>
            <a:endParaRPr/>
          </a:p>
          <a:p>
            <a:pPr indent="0" lvl="0" marL="0" rtl="0" algn="l">
              <a:lnSpc>
                <a:spcPct val="90000"/>
              </a:lnSpc>
              <a:spcBef>
                <a:spcPts val="1000"/>
              </a:spcBef>
              <a:spcAft>
                <a:spcPts val="0"/>
              </a:spcAft>
              <a:buClr>
                <a:schemeClr val="dk1"/>
              </a:buClr>
              <a:buSzPct val="100000"/>
              <a:buNone/>
            </a:pPr>
            <a:r>
              <a:t/>
            </a:r>
            <a:endParaRPr b="1"/>
          </a:p>
        </p:txBody>
      </p:sp>
      <p:sp>
        <p:nvSpPr>
          <p:cNvPr id="315" name="Google Shape;315;p34"/>
          <p:cNvSpPr txBox="1"/>
          <p:nvPr>
            <p:ph idx="2" type="body"/>
          </p:nvPr>
        </p:nvSpPr>
        <p:spPr>
          <a:xfrm>
            <a:off x="6172199" y="681037"/>
            <a:ext cx="6019799" cy="617696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t/>
            </a:r>
            <a:endParaRPr b="1"/>
          </a:p>
        </p:txBody>
      </p:sp>
      <p:pic>
        <p:nvPicPr>
          <p:cNvPr id="316" name="Google Shape;316;p34"/>
          <p:cNvPicPr preferRelativeResize="0"/>
          <p:nvPr/>
        </p:nvPicPr>
        <p:blipFill rotWithShape="1">
          <a:blip r:embed="rId3">
            <a:alphaModFix/>
          </a:blip>
          <a:srcRect b="0" l="0" r="0" t="0"/>
          <a:stretch/>
        </p:blipFill>
        <p:spPr>
          <a:xfrm>
            <a:off x="6152745" y="681036"/>
            <a:ext cx="3467910" cy="2315083"/>
          </a:xfrm>
          <a:prstGeom prst="rect">
            <a:avLst/>
          </a:prstGeom>
          <a:noFill/>
          <a:ln>
            <a:noFill/>
          </a:ln>
        </p:spPr>
      </p:pic>
      <p:pic>
        <p:nvPicPr>
          <p:cNvPr id="317" name="Google Shape;317;p34"/>
          <p:cNvPicPr preferRelativeResize="0"/>
          <p:nvPr/>
        </p:nvPicPr>
        <p:blipFill rotWithShape="1">
          <a:blip r:embed="rId4">
            <a:alphaModFix/>
          </a:blip>
          <a:srcRect b="0" l="0" r="0" t="0"/>
          <a:stretch/>
        </p:blipFill>
        <p:spPr>
          <a:xfrm>
            <a:off x="9036994" y="4766456"/>
            <a:ext cx="3174458" cy="2091543"/>
          </a:xfrm>
          <a:prstGeom prst="rect">
            <a:avLst/>
          </a:prstGeom>
          <a:noFill/>
          <a:ln>
            <a:noFill/>
          </a:ln>
        </p:spPr>
      </p:pic>
      <p:pic>
        <p:nvPicPr>
          <p:cNvPr id="318" name="Google Shape;318;p34"/>
          <p:cNvPicPr preferRelativeResize="0"/>
          <p:nvPr/>
        </p:nvPicPr>
        <p:blipFill rotWithShape="1">
          <a:blip r:embed="rId5">
            <a:alphaModFix/>
          </a:blip>
          <a:srcRect b="0" l="0" r="0" t="0"/>
          <a:stretch/>
        </p:blipFill>
        <p:spPr>
          <a:xfrm>
            <a:off x="7463028" y="2996118"/>
            <a:ext cx="3636232" cy="17703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5"/>
          <p:cNvSpPr txBox="1"/>
          <p:nvPr>
            <p:ph type="title"/>
          </p:nvPr>
        </p:nvSpPr>
        <p:spPr>
          <a:xfrm>
            <a:off x="838200" y="1"/>
            <a:ext cx="10515600" cy="6810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Trąšų gamyklos Lietuvoje</a:t>
            </a:r>
            <a:endParaRPr/>
          </a:p>
        </p:txBody>
      </p:sp>
      <p:sp>
        <p:nvSpPr>
          <p:cNvPr id="324" name="Google Shape;324;p35"/>
          <p:cNvSpPr txBox="1"/>
          <p:nvPr>
            <p:ph idx="1" type="body"/>
          </p:nvPr>
        </p:nvSpPr>
        <p:spPr>
          <a:xfrm>
            <a:off x="0" y="681036"/>
            <a:ext cx="6019800" cy="617696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lt-LT"/>
              <a:t>„Lifosa“</a:t>
            </a:r>
            <a:r>
              <a:rPr lang="lt-LT"/>
              <a:t> yra viena iš pagrindinių trąšų gamintojų Lietuvoje, įsikūrusi Kėdainiuose. Įmonė specializuojasi fosforo trąšų gamyboje ir yra svarbi ne tik Lietuvos, bet ir tarptautinės rinkos tiekėja.</a:t>
            </a:r>
            <a:endParaRPr/>
          </a:p>
          <a:p>
            <a:pPr indent="0" lvl="0" marL="0" rtl="0" algn="ctr">
              <a:lnSpc>
                <a:spcPct val="90000"/>
              </a:lnSpc>
              <a:spcBef>
                <a:spcPts val="1000"/>
              </a:spcBef>
              <a:spcAft>
                <a:spcPts val="0"/>
              </a:spcAft>
              <a:buClr>
                <a:schemeClr val="dk1"/>
              </a:buClr>
              <a:buSzPct val="100000"/>
              <a:buNone/>
            </a:pPr>
            <a:r>
              <a:rPr b="1" lang="lt-LT"/>
              <a:t>Pagrindiniai „Lifosa“ produktai:</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Diamonio fosfatas (DAP)</a:t>
            </a:r>
            <a:r>
              <a:rPr lang="lt-LT"/>
              <a:t>: Kompleksinė trąša, kuri yra labai efektyvi fosforo ir azoto šaltinis augalams.</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Superfosfatas</a:t>
            </a:r>
            <a:r>
              <a:rPr lang="lt-LT"/>
              <a:t>: Fosforo trąša, naudojama dirvožemio derlingumui didinti.</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lt-LT"/>
              <a:t>Triple superfosfatas (TSP)</a:t>
            </a:r>
            <a:r>
              <a:rPr lang="lt-LT"/>
              <a:t>: Koncentruota fosforo trąša, skirta augalų maitinimui.</a:t>
            </a:r>
            <a:endParaRPr/>
          </a:p>
          <a:p>
            <a:pPr indent="0" lvl="0" marL="0" rtl="0" algn="ctr">
              <a:lnSpc>
                <a:spcPct val="90000"/>
              </a:lnSpc>
              <a:spcBef>
                <a:spcPts val="1000"/>
              </a:spcBef>
              <a:spcAft>
                <a:spcPts val="0"/>
              </a:spcAft>
              <a:buClr>
                <a:schemeClr val="dk1"/>
              </a:buClr>
              <a:buSzPct val="100000"/>
              <a:buNone/>
            </a:pPr>
            <a:r>
              <a:rPr b="1" lang="lt-LT"/>
              <a:t>„Lifosa“</a:t>
            </a:r>
            <a:r>
              <a:rPr lang="lt-LT"/>
              <a:t> taip pat gamina įvairius cheminius produktus, tokius kaip fosforo rūgštis, ir vykdo mokslinius tyrimus bei inovacijas trąšų gamybos srityje.</a:t>
            </a:r>
            <a:endParaRPr/>
          </a:p>
          <a:p>
            <a:pPr indent="0" lvl="0" marL="0" rtl="0" algn="ctr">
              <a:lnSpc>
                <a:spcPct val="90000"/>
              </a:lnSpc>
              <a:spcBef>
                <a:spcPts val="1000"/>
              </a:spcBef>
              <a:spcAft>
                <a:spcPts val="0"/>
              </a:spcAft>
              <a:buClr>
                <a:schemeClr val="dk1"/>
              </a:buClr>
              <a:buSzPct val="100000"/>
              <a:buNone/>
            </a:pPr>
            <a:r>
              <a:rPr lang="lt-LT"/>
              <a:t>Įmonė yra svarbi Lietuvos žemės ūkio sektoriaus dalis ir turi didelį poveikį tiek vidaus rinkai, tiek eksportui. </a:t>
            </a:r>
            <a:r>
              <a:rPr b="1" lang="lt-LT"/>
              <a:t>„Lifosa“</a:t>
            </a:r>
            <a:r>
              <a:rPr lang="lt-LT"/>
              <a:t> investuoja į technologijų atnaujinimą ir aplinkosaugą, siekdama užtikrinti tvarų ir efektyvų gamybos procesą.</a:t>
            </a:r>
            <a:endParaRPr/>
          </a:p>
          <a:p>
            <a:pPr indent="0" lvl="0" marL="0" rtl="0" algn="l">
              <a:lnSpc>
                <a:spcPct val="90000"/>
              </a:lnSpc>
              <a:spcBef>
                <a:spcPts val="1000"/>
              </a:spcBef>
              <a:spcAft>
                <a:spcPts val="0"/>
              </a:spcAft>
              <a:buClr>
                <a:schemeClr val="dk1"/>
              </a:buClr>
              <a:buSzPct val="100000"/>
              <a:buNone/>
            </a:pPr>
            <a:r>
              <a:t/>
            </a:r>
            <a:endParaRPr b="1"/>
          </a:p>
        </p:txBody>
      </p:sp>
      <p:sp>
        <p:nvSpPr>
          <p:cNvPr id="325" name="Google Shape;325;p35"/>
          <p:cNvSpPr txBox="1"/>
          <p:nvPr>
            <p:ph idx="2" type="body"/>
          </p:nvPr>
        </p:nvSpPr>
        <p:spPr>
          <a:xfrm>
            <a:off x="6172199" y="681037"/>
            <a:ext cx="6019799" cy="617696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t/>
            </a:r>
            <a:endParaRPr b="1"/>
          </a:p>
        </p:txBody>
      </p:sp>
      <p:pic>
        <p:nvPicPr>
          <p:cNvPr id="326" name="Google Shape;326;p35"/>
          <p:cNvPicPr preferRelativeResize="0"/>
          <p:nvPr/>
        </p:nvPicPr>
        <p:blipFill rotWithShape="1">
          <a:blip r:embed="rId3">
            <a:alphaModFix/>
          </a:blip>
          <a:srcRect b="0" l="0" r="0" t="0"/>
          <a:stretch/>
        </p:blipFill>
        <p:spPr>
          <a:xfrm>
            <a:off x="7535691" y="681037"/>
            <a:ext cx="3292814" cy="2392904"/>
          </a:xfrm>
          <a:prstGeom prst="rect">
            <a:avLst/>
          </a:prstGeom>
          <a:noFill/>
          <a:ln>
            <a:noFill/>
          </a:ln>
        </p:spPr>
      </p:pic>
      <p:pic>
        <p:nvPicPr>
          <p:cNvPr id="327" name="Google Shape;327;p35"/>
          <p:cNvPicPr preferRelativeResize="0"/>
          <p:nvPr/>
        </p:nvPicPr>
        <p:blipFill rotWithShape="1">
          <a:blip r:embed="rId4">
            <a:alphaModFix/>
          </a:blip>
          <a:srcRect b="0" l="0" r="0" t="0"/>
          <a:stretch/>
        </p:blipFill>
        <p:spPr>
          <a:xfrm>
            <a:off x="6172199" y="4928267"/>
            <a:ext cx="2402500" cy="1924562"/>
          </a:xfrm>
          <a:prstGeom prst="rect">
            <a:avLst/>
          </a:prstGeom>
          <a:noFill/>
          <a:ln>
            <a:noFill/>
          </a:ln>
        </p:spPr>
      </p:pic>
      <p:pic>
        <p:nvPicPr>
          <p:cNvPr id="328" name="Google Shape;328;p35"/>
          <p:cNvPicPr preferRelativeResize="0"/>
          <p:nvPr/>
        </p:nvPicPr>
        <p:blipFill rotWithShape="1">
          <a:blip r:embed="rId5">
            <a:alphaModFix/>
          </a:blip>
          <a:srcRect b="0" l="0" r="0" t="0"/>
          <a:stretch/>
        </p:blipFill>
        <p:spPr>
          <a:xfrm>
            <a:off x="9789500" y="4933437"/>
            <a:ext cx="2402500" cy="1924562"/>
          </a:xfrm>
          <a:prstGeom prst="rect">
            <a:avLst/>
          </a:prstGeom>
          <a:noFill/>
          <a:ln>
            <a:noFill/>
          </a:ln>
        </p:spPr>
      </p:pic>
      <p:pic>
        <p:nvPicPr>
          <p:cNvPr id="329" name="Google Shape;329;p35"/>
          <p:cNvPicPr preferRelativeResize="0"/>
          <p:nvPr/>
        </p:nvPicPr>
        <p:blipFill rotWithShape="1">
          <a:blip r:embed="rId6">
            <a:alphaModFix/>
          </a:blip>
          <a:srcRect b="0" l="0" r="0" t="0"/>
          <a:stretch/>
        </p:blipFill>
        <p:spPr>
          <a:xfrm>
            <a:off x="7229200" y="3068771"/>
            <a:ext cx="3905795" cy="18543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Pamokos apibendrinimas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type="title"/>
          </p:nvPr>
        </p:nvSpPr>
        <p:spPr>
          <a:xfrm>
            <a:off x="838200" y="150126"/>
            <a:ext cx="10515600" cy="66699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Įsivertinimas</a:t>
            </a:r>
            <a:endParaRPr/>
          </a:p>
        </p:txBody>
      </p:sp>
      <p:sp>
        <p:nvSpPr>
          <p:cNvPr id="340" name="Google Shape;340;p37"/>
          <p:cNvSpPr txBox="1"/>
          <p:nvPr>
            <p:ph idx="1" type="body"/>
          </p:nvPr>
        </p:nvSpPr>
        <p:spPr>
          <a:xfrm>
            <a:off x="68094" y="817124"/>
            <a:ext cx="12123906" cy="6040876"/>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rgbClr val="333333"/>
              </a:buClr>
              <a:buSzPts val="2000"/>
              <a:buChar char="•"/>
            </a:pPr>
            <a:r>
              <a:rPr b="0" i="0" lang="lt-LT" sz="2000">
                <a:solidFill>
                  <a:srgbClr val="333333"/>
                </a:solidFill>
                <a:highlight>
                  <a:srgbClr val="FFFFFF"/>
                </a:highlight>
              </a:rPr>
              <a:t>Apibūdinu druskas kaip medžiagas, sudarytas iš metalo jono ir rūgšties liekanos.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Moku užrašyti normaliųjų ir rūgščiųjų druskų chemines formules ir sisteminius pavadinimus.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Taikau nesisteminius druskų (valgomoji druska, geriamoji soda, kalcinuota soda, natrio salietra) pavadinimus. </a:t>
            </a:r>
            <a:endParaRPr/>
          </a:p>
          <a:p>
            <a:pPr indent="-228600" lvl="0" marL="228600" rtl="0" algn="l">
              <a:lnSpc>
                <a:spcPct val="115000"/>
              </a:lnSpc>
              <a:spcBef>
                <a:spcPts val="2000"/>
              </a:spcBef>
              <a:spcAft>
                <a:spcPts val="0"/>
              </a:spcAft>
              <a:buClr>
                <a:srgbClr val="333333"/>
              </a:buClr>
              <a:buSzPts val="2000"/>
              <a:buChar char="•"/>
            </a:pPr>
            <a:r>
              <a:rPr lang="lt-LT" sz="2000">
                <a:solidFill>
                  <a:srgbClr val="333333"/>
                </a:solidFill>
                <a:highlight>
                  <a:srgbClr val="FFFFFF"/>
                </a:highlight>
              </a:rPr>
              <a:t>T</a:t>
            </a:r>
            <a:r>
              <a:rPr b="0" i="0" lang="lt-LT" sz="2000">
                <a:solidFill>
                  <a:srgbClr val="333333"/>
                </a:solidFill>
                <a:highlight>
                  <a:srgbClr val="FFFFFF"/>
                </a:highlight>
              </a:rPr>
              <a:t>yrinėju druskų reakcijas su metalais, rūgštimis, hidroksidais ir kitomis druskomis.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Moku užrašyti ir išlyginti bendrąsias, nesutrumpintąsias jonines ir sutrumpintąsias jonines druskų reakcijų su rūgštimis, hidroksidais ir kitomis druskomis lygtis.</a:t>
            </a:r>
            <a:endParaRPr sz="2000"/>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Analizuoju ir žinau druskų naudojimą maisto konservavimui ir gamybai (NaCl, NaHCO</a:t>
            </a:r>
            <a:r>
              <a:rPr b="0" baseline="-25000" i="0" lang="lt-LT" sz="2000">
                <a:solidFill>
                  <a:srgbClr val="333333"/>
                </a:solidFill>
                <a:highlight>
                  <a:srgbClr val="FFFFFF"/>
                </a:highlight>
              </a:rPr>
              <a:t>3</a:t>
            </a:r>
            <a:r>
              <a:rPr b="0" i="0" lang="lt-LT" sz="2000">
                <a:solidFill>
                  <a:srgbClr val="333333"/>
                </a:solidFill>
                <a:highlight>
                  <a:srgbClr val="FFFFFF"/>
                </a:highlight>
              </a:rPr>
              <a:t>), žemės ūkyje (KNO</a:t>
            </a:r>
            <a:r>
              <a:rPr b="0" baseline="-25000" i="0" lang="lt-LT" sz="2000">
                <a:solidFill>
                  <a:srgbClr val="333333"/>
                </a:solidFill>
                <a:highlight>
                  <a:srgbClr val="FFFFFF"/>
                </a:highlight>
              </a:rPr>
              <a:t>3</a:t>
            </a:r>
            <a:r>
              <a:rPr b="0" i="0" lang="lt-LT" sz="2000">
                <a:solidFill>
                  <a:srgbClr val="333333"/>
                </a:solidFill>
                <a:highlight>
                  <a:srgbClr val="FFFFFF"/>
                </a:highlight>
              </a:rPr>
              <a:t>, CuSO</a:t>
            </a:r>
            <a:r>
              <a:rPr b="0" baseline="-25000" i="0" lang="lt-LT" sz="2000">
                <a:solidFill>
                  <a:srgbClr val="333333"/>
                </a:solidFill>
                <a:highlight>
                  <a:srgbClr val="FFFFFF"/>
                </a:highlight>
              </a:rPr>
              <a:t>4</a:t>
            </a:r>
            <a:r>
              <a:rPr b="0" i="0" lang="lt-LT" sz="2000">
                <a:solidFill>
                  <a:srgbClr val="333333"/>
                </a:solidFill>
                <a:highlight>
                  <a:srgbClr val="FFFFFF"/>
                </a:highlight>
              </a:rPr>
              <a:t>·5H</a:t>
            </a:r>
            <a:r>
              <a:rPr b="0" baseline="-25000" i="0" lang="lt-LT" sz="2000">
                <a:solidFill>
                  <a:srgbClr val="333333"/>
                </a:solidFill>
                <a:highlight>
                  <a:srgbClr val="FFFFFF"/>
                </a:highlight>
              </a:rPr>
              <a:t>2</a:t>
            </a:r>
            <a:r>
              <a:rPr b="0" i="0" lang="lt-LT" sz="2000">
                <a:solidFill>
                  <a:srgbClr val="333333"/>
                </a:solidFill>
                <a:highlight>
                  <a:srgbClr val="FFFFFF"/>
                </a:highlight>
              </a:rPr>
              <a:t>O), medicinoje (MgCO</a:t>
            </a:r>
            <a:r>
              <a:rPr b="0" baseline="-25000" i="0" lang="lt-LT" sz="2000">
                <a:solidFill>
                  <a:srgbClr val="333333"/>
                </a:solidFill>
                <a:highlight>
                  <a:srgbClr val="FFFFFF"/>
                </a:highlight>
              </a:rPr>
              <a:t>3</a:t>
            </a:r>
            <a:r>
              <a:rPr b="0" i="0" lang="lt-LT" sz="2000">
                <a:solidFill>
                  <a:srgbClr val="333333"/>
                </a:solidFill>
                <a:highlight>
                  <a:srgbClr val="FFFFFF"/>
                </a:highlight>
              </a:rPr>
              <a:t>, KI), fejerverkams.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Žinau Lietuvoje gaminamų neorganinių druskų ir trąšų pavyzdžių.</a:t>
            </a:r>
            <a:endParaRPr sz="2000"/>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Apibūdinu kas yra kristalohidratas.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Moku apskaičiuoti, nurodytame kristalohidrate esančio, kristalizacinio vandens masės dalį.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Tyrinėju ir atpažįstu halogenidus (I</a:t>
            </a:r>
            <a:r>
              <a:rPr b="0" baseline="30000" i="0" lang="lt-LT" sz="2000">
                <a:solidFill>
                  <a:srgbClr val="333333"/>
                </a:solidFill>
                <a:highlight>
                  <a:srgbClr val="FFFFFF"/>
                </a:highlight>
              </a:rPr>
              <a:t>–</a:t>
            </a:r>
            <a:r>
              <a:rPr b="0" i="0" lang="lt-LT" sz="2000">
                <a:solidFill>
                  <a:srgbClr val="333333"/>
                </a:solidFill>
                <a:highlight>
                  <a:srgbClr val="FFFFFF"/>
                </a:highlight>
              </a:rPr>
              <a:t>, Br</a:t>
            </a:r>
            <a:r>
              <a:rPr b="0" baseline="30000" i="0" lang="lt-LT" sz="2000">
                <a:solidFill>
                  <a:srgbClr val="333333"/>
                </a:solidFill>
                <a:highlight>
                  <a:srgbClr val="FFFFFF"/>
                </a:highlight>
              </a:rPr>
              <a:t>–</a:t>
            </a:r>
            <a:r>
              <a:rPr b="0" i="0" lang="lt-LT" sz="2000">
                <a:solidFill>
                  <a:srgbClr val="333333"/>
                </a:solidFill>
                <a:highlight>
                  <a:srgbClr val="FFFFFF"/>
                </a:highlight>
              </a:rPr>
              <a:t>, Cl</a:t>
            </a:r>
            <a:r>
              <a:rPr b="0" baseline="30000" i="0" lang="lt-LT" sz="2000">
                <a:solidFill>
                  <a:srgbClr val="333333"/>
                </a:solidFill>
                <a:highlight>
                  <a:srgbClr val="FFFFFF"/>
                </a:highlight>
              </a:rPr>
              <a:t>–</a:t>
            </a:r>
            <a:r>
              <a:rPr b="0" i="0" lang="lt-LT" sz="2000">
                <a:solidFill>
                  <a:srgbClr val="333333"/>
                </a:solidFill>
                <a:highlight>
                  <a:srgbClr val="FFFFFF"/>
                </a:highlight>
              </a:rPr>
              <a:t>), karbonatus, sulfatus ir užrašyti atpažinimo reakcijų lygtis. </a:t>
            </a:r>
            <a:endParaRPr/>
          </a:p>
          <a:p>
            <a:pPr indent="-228600" lvl="0" marL="228600" rtl="0" algn="l">
              <a:lnSpc>
                <a:spcPct val="115000"/>
              </a:lnSpc>
              <a:spcBef>
                <a:spcPts val="2000"/>
              </a:spcBef>
              <a:spcAft>
                <a:spcPts val="0"/>
              </a:spcAft>
              <a:buClr>
                <a:srgbClr val="333333"/>
              </a:buClr>
              <a:buSzPts val="2000"/>
              <a:buChar char="•"/>
            </a:pPr>
            <a:r>
              <a:rPr b="0" i="0" lang="lt-LT" sz="2000">
                <a:solidFill>
                  <a:srgbClr val="333333"/>
                </a:solidFill>
                <a:highlight>
                  <a:srgbClr val="FFFFFF"/>
                </a:highlight>
              </a:rPr>
              <a:t>Praktiškai nustatau Na</a:t>
            </a:r>
            <a:r>
              <a:rPr b="0" baseline="30000" i="0" lang="lt-LT" sz="2000">
                <a:solidFill>
                  <a:srgbClr val="333333"/>
                </a:solidFill>
                <a:highlight>
                  <a:srgbClr val="FFFFFF"/>
                </a:highlight>
              </a:rPr>
              <a:t>+</a:t>
            </a:r>
            <a:r>
              <a:rPr b="0" i="0" lang="lt-LT" sz="2000">
                <a:solidFill>
                  <a:srgbClr val="333333"/>
                </a:solidFill>
                <a:highlight>
                  <a:srgbClr val="FFFFFF"/>
                </a:highlight>
              </a:rPr>
              <a:t> ir K</a:t>
            </a:r>
            <a:r>
              <a:rPr b="0" baseline="30000" i="0" lang="lt-LT" sz="2000">
                <a:solidFill>
                  <a:srgbClr val="333333"/>
                </a:solidFill>
                <a:highlight>
                  <a:srgbClr val="FFFFFF"/>
                </a:highlight>
              </a:rPr>
              <a:t>+</a:t>
            </a:r>
            <a:r>
              <a:rPr b="0" i="0" lang="lt-LT" sz="2000">
                <a:solidFill>
                  <a:srgbClr val="333333"/>
                </a:solidFill>
                <a:highlight>
                  <a:srgbClr val="FFFFFF"/>
                </a:highlight>
              </a:rPr>
              <a:t> jonus pagal liepsnos spalvą. </a:t>
            </a:r>
            <a:r>
              <a:rPr lang="lt-LT" sz="2000"/>
              <a:t> </a:t>
            </a:r>
            <a:endParaRPr sz="2000">
              <a:highlight>
                <a:srgbClr val="FF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Namų darbai</a:t>
            </a:r>
            <a:endParaRPr/>
          </a:p>
        </p:txBody>
      </p:sp>
      <p:sp>
        <p:nvSpPr>
          <p:cNvPr id="346" name="Google Shape;346;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lt-LT"/>
              <a:t>Ilgalaikiai namų darbai:</a:t>
            </a:r>
            <a:endParaRPr/>
          </a:p>
          <a:p>
            <a:pPr indent="0" lvl="0" marL="0" rtl="0" algn="l">
              <a:lnSpc>
                <a:spcPct val="90000"/>
              </a:lnSpc>
              <a:spcBef>
                <a:spcPts val="1000"/>
              </a:spcBef>
              <a:spcAft>
                <a:spcPts val="0"/>
              </a:spcAft>
              <a:buClr>
                <a:schemeClr val="dk1"/>
              </a:buClr>
              <a:buSzPts val="2800"/>
              <a:buNone/>
            </a:pPr>
            <a:r>
              <a:rPr b="1" lang="lt-LT"/>
              <a:t>M. Parachnevičienė, R. Voronovič Chemijos patikrinamieji testai 9 klasei Leidykla „Šviesa“. </a:t>
            </a:r>
            <a:r>
              <a:rPr lang="lt-LT"/>
              <a:t>V testas DRUSKOS </a:t>
            </a:r>
            <a:endParaRPr/>
          </a:p>
          <a:p>
            <a:pPr indent="0" lvl="0" marL="0" rtl="0" algn="l">
              <a:lnSpc>
                <a:spcPct val="90000"/>
              </a:lnSpc>
              <a:spcBef>
                <a:spcPts val="1000"/>
              </a:spcBef>
              <a:spcAft>
                <a:spcPts val="0"/>
              </a:spcAft>
              <a:buClr>
                <a:schemeClr val="dk1"/>
              </a:buClr>
              <a:buSzPts val="2800"/>
              <a:buNone/>
            </a:pPr>
            <a:r>
              <a:rPr b="1" lang="lt-LT"/>
              <a:t>R. Jasiūnienė CHEMIJOS PRATYBOS 9 klasei 1 dalis „Alma littera“:</a:t>
            </a:r>
            <a:endParaRPr/>
          </a:p>
          <a:p>
            <a:pPr indent="0" lvl="0" marL="0" rtl="0" algn="l">
              <a:lnSpc>
                <a:spcPct val="90000"/>
              </a:lnSpc>
              <a:spcBef>
                <a:spcPts val="1000"/>
              </a:spcBef>
              <a:spcAft>
                <a:spcPts val="0"/>
              </a:spcAft>
              <a:buClr>
                <a:schemeClr val="dk1"/>
              </a:buClr>
              <a:buSzPts val="2800"/>
              <a:buNone/>
            </a:pPr>
            <a:r>
              <a:rPr lang="lt-LT"/>
              <a:t>Druskų formulių sudarymas – 77 psl.;</a:t>
            </a:r>
            <a:endParaRPr/>
          </a:p>
          <a:p>
            <a:pPr indent="0" lvl="0" marL="0" rtl="0" algn="l">
              <a:lnSpc>
                <a:spcPct val="90000"/>
              </a:lnSpc>
              <a:spcBef>
                <a:spcPts val="1000"/>
              </a:spcBef>
              <a:spcAft>
                <a:spcPts val="0"/>
              </a:spcAft>
              <a:buClr>
                <a:schemeClr val="dk1"/>
              </a:buClr>
              <a:buSzPts val="2800"/>
              <a:buNone/>
            </a:pPr>
            <a:r>
              <a:rPr b="1" lang="lt-LT"/>
              <a:t>R. Jasiūnienė CHEMIJOS PRATYBOS 9 klasei 2 dalis „Alma littera“:</a:t>
            </a:r>
            <a:endParaRPr/>
          </a:p>
          <a:p>
            <a:pPr indent="0" lvl="0" marL="0" rtl="0" algn="l">
              <a:lnSpc>
                <a:spcPct val="90000"/>
              </a:lnSpc>
              <a:spcBef>
                <a:spcPts val="1000"/>
              </a:spcBef>
              <a:spcAft>
                <a:spcPts val="0"/>
              </a:spcAft>
              <a:buClr>
                <a:schemeClr val="dk1"/>
              </a:buClr>
              <a:buSzPts val="2800"/>
              <a:buNone/>
            </a:pPr>
            <a:r>
              <a:rPr lang="lt-LT"/>
              <a:t>Druskos – 8 – 34 psl..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9"/>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Papildoma medžiaga pamokai</a:t>
            </a:r>
            <a:endParaRPr/>
          </a:p>
        </p:txBody>
      </p:sp>
      <p:sp>
        <p:nvSpPr>
          <p:cNvPr id="352" name="Google Shape;352;p39"/>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lt-LT"/>
              <a:t>R. Jasiūnienė ir V. Valentinavičienė CHEMIJA Vadovėlis IX klasei „Alma Littera“ 1998</a:t>
            </a:r>
            <a:endParaRPr/>
          </a:p>
          <a:p>
            <a:pPr indent="0" lvl="0" marL="0" rtl="0" algn="l">
              <a:lnSpc>
                <a:spcPct val="90000"/>
              </a:lnSpc>
              <a:spcBef>
                <a:spcPts val="1000"/>
              </a:spcBef>
              <a:spcAft>
                <a:spcPts val="0"/>
              </a:spcAft>
              <a:buClr>
                <a:schemeClr val="dk1"/>
              </a:buClr>
              <a:buSzPts val="2800"/>
              <a:buNone/>
            </a:pPr>
            <a:r>
              <a:rPr lang="lt-LT"/>
              <a:t>„Druskos“ –  109 – 130 psl.;</a:t>
            </a:r>
            <a:endParaRPr/>
          </a:p>
          <a:p>
            <a:pPr indent="0" lvl="0" marL="0" rtl="0" algn="l">
              <a:lnSpc>
                <a:spcPct val="90000"/>
              </a:lnSpc>
              <a:spcBef>
                <a:spcPts val="1000"/>
              </a:spcBef>
              <a:spcAft>
                <a:spcPts val="0"/>
              </a:spcAft>
              <a:buClr>
                <a:schemeClr val="dk1"/>
              </a:buClr>
              <a:buSzPts val="2800"/>
              <a:buNone/>
            </a:pPr>
            <a:r>
              <a:rPr b="1" lang="lt-LT"/>
              <a:t>R. Jasiūnienė ir V. Valentinavičienė CHEMIJA Vadovėlis 9 klasei „Alma Littera“ 2011</a:t>
            </a:r>
            <a:endParaRPr/>
          </a:p>
          <a:p>
            <a:pPr indent="0" lvl="0" marL="0" rtl="0" algn="l">
              <a:lnSpc>
                <a:spcPct val="90000"/>
              </a:lnSpc>
              <a:spcBef>
                <a:spcPts val="1000"/>
              </a:spcBef>
              <a:spcAft>
                <a:spcPts val="0"/>
              </a:spcAft>
              <a:buClr>
                <a:schemeClr val="dk1"/>
              </a:buClr>
              <a:buSzPts val="2800"/>
              <a:buNone/>
            </a:pPr>
            <a:r>
              <a:rPr lang="lt-LT"/>
              <a:t>„Druskos“ –  129 – 155 psl.;</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latin typeface="Calibri"/>
              <a:ea typeface="Calibri"/>
              <a:cs typeface="Calibri"/>
              <a:sym typeface="Calibri"/>
            </a:endParaRPr>
          </a:p>
        </p:txBody>
      </p:sp>
      <p:sp>
        <p:nvSpPr>
          <p:cNvPr id="104" name="Google Shape;10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lt-LT" sz="1800"/>
              <a:t>Žmogaus ir aplinkos dermės pažinimas (F) </a:t>
            </a:r>
            <a:endParaRPr b="1" sz="1800"/>
          </a:p>
          <a:p>
            <a:pPr indent="0" lvl="0" marL="0" rtl="0" algn="l">
              <a:lnSpc>
                <a:spcPct val="90000"/>
              </a:lnSpc>
              <a:spcBef>
                <a:spcPts val="1000"/>
              </a:spcBef>
              <a:spcAft>
                <a:spcPts val="0"/>
              </a:spcAft>
              <a:buClr>
                <a:schemeClr val="dk1"/>
              </a:buClr>
              <a:buSzPts val="1800"/>
              <a:buNone/>
            </a:pPr>
            <a:r>
              <a:rPr lang="lt-LT" sz="1800"/>
              <a:t>F1. Įvardija save kaip gamtos dalį, paaiškina cheminių veiksnių (cheminių medžiagų) įtaką sveikatai, nurodo sveikos aplinkos kriterijus.</a:t>
            </a:r>
            <a:endParaRPr b="1" sz="1800"/>
          </a:p>
          <a:p>
            <a:pPr indent="0" lvl="0" marL="0" rtl="0" algn="l">
              <a:lnSpc>
                <a:spcPct val="90000"/>
              </a:lnSpc>
              <a:spcBef>
                <a:spcPts val="1000"/>
              </a:spcBef>
              <a:spcAft>
                <a:spcPts val="0"/>
              </a:spcAft>
              <a:buClr>
                <a:schemeClr val="dk1"/>
              </a:buClr>
              <a:buSzPts val="1800"/>
              <a:buNone/>
            </a:pPr>
            <a:r>
              <a:rPr lang="lt-LT" sz="1800"/>
              <a:t>F2. Paaiškina sąsajas tarp gamtinės ir socialinės aplinkos, chemijos mokslo ir technologijų, nusako žmogaus veiklos teigiamą ir neigiamą poveikį gamtai. </a:t>
            </a:r>
            <a:endParaRPr b="1" sz="18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Mokymo(-si) turinio tema</a:t>
            </a:r>
            <a:endParaRPr/>
          </a:p>
        </p:txBody>
      </p:sp>
      <p:sp>
        <p:nvSpPr>
          <p:cNvPr id="110" name="Google Shape;1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b="1" lang="lt-LT" sz="4400"/>
              <a:t>Neorganinių junginių klasės</a:t>
            </a:r>
            <a:endParaRPr/>
          </a:p>
          <a:p>
            <a:pPr indent="0" lvl="0" marL="0" rtl="0" algn="ctr">
              <a:lnSpc>
                <a:spcPct val="90000"/>
              </a:lnSpc>
              <a:spcBef>
                <a:spcPts val="1000"/>
              </a:spcBef>
              <a:spcAft>
                <a:spcPts val="0"/>
              </a:spcAft>
              <a:buClr>
                <a:schemeClr val="dk1"/>
              </a:buClr>
              <a:buSzPts val="4400"/>
              <a:buNone/>
            </a:pPr>
            <a:r>
              <a:rPr b="1" lang="lt-LT" sz="4400"/>
              <a:t>DRUSKOS</a:t>
            </a:r>
            <a:endParaRPr b="1" sz="4400"/>
          </a:p>
          <a:p>
            <a:pPr indent="0" lvl="0" marL="0" rtl="0" algn="ctr">
              <a:lnSpc>
                <a:spcPct val="90000"/>
              </a:lnSpc>
              <a:spcBef>
                <a:spcPts val="1000"/>
              </a:spcBef>
              <a:spcAft>
                <a:spcPts val="0"/>
              </a:spcAft>
              <a:buClr>
                <a:schemeClr val="dk1"/>
              </a:buClr>
              <a:buSzPts val="4400"/>
              <a:buNone/>
            </a:pPr>
            <a:r>
              <a:t/>
            </a:r>
            <a:endParaRPr b="1" sz="4400"/>
          </a:p>
          <a:p>
            <a:pPr indent="0" lvl="0" marL="0" rtl="0" algn="ctr">
              <a:lnSpc>
                <a:spcPct val="90000"/>
              </a:lnSpc>
              <a:spcBef>
                <a:spcPts val="1000"/>
              </a:spcBef>
              <a:spcAft>
                <a:spcPts val="0"/>
              </a:spcAft>
              <a:buClr>
                <a:schemeClr val="dk1"/>
              </a:buClr>
              <a:buSzPts val="4400"/>
              <a:buNone/>
            </a:pPr>
            <a:r>
              <a:rPr lang="lt-LT" sz="4400"/>
              <a:t>Valandų skaičius pamokos turiniui išeiti – 7 akad. val.</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838200" y="150125"/>
            <a:ext cx="10515600" cy="11737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tikslas ir sėkmės kriterijai</a:t>
            </a:r>
            <a:endParaRPr/>
          </a:p>
        </p:txBody>
      </p:sp>
      <p:sp>
        <p:nvSpPr>
          <p:cNvPr id="116" name="Google Shape;116;p6"/>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lt-LT" sz="4400"/>
              <a:t>Tikslai:</a:t>
            </a:r>
            <a:endParaRPr/>
          </a:p>
          <a:p>
            <a:pPr indent="-228600" lvl="0" marL="228600" rtl="0" algn="l">
              <a:lnSpc>
                <a:spcPct val="115000"/>
              </a:lnSpc>
              <a:spcBef>
                <a:spcPts val="1000"/>
              </a:spcBef>
              <a:spcAft>
                <a:spcPts val="0"/>
              </a:spcAft>
              <a:buClr>
                <a:srgbClr val="333333"/>
              </a:buClr>
              <a:buSzPct val="100000"/>
              <a:buChar char="•"/>
            </a:pPr>
            <a:r>
              <a:rPr b="0" i="0" lang="lt-LT" sz="1800">
                <a:solidFill>
                  <a:srgbClr val="333333"/>
                </a:solidFill>
                <a:highlight>
                  <a:srgbClr val="FFFFFF"/>
                </a:highlight>
              </a:rPr>
              <a:t>Apibūdinti druskas kaip medžiagas, sudarytas iš metalo jono ir rūgšties liekanos. Mokomasi užrašyti normaliųjų ir rūgščiųjų druskų chemines formules ir sisteminius pavadinimus. Taikomi nesisteminiai druskų (valgomoji druska, geriamoji soda, kalcinuota soda, natrio salietra) pavadinimai. </a:t>
            </a:r>
            <a:endParaRPr/>
          </a:p>
          <a:p>
            <a:pPr indent="-228600" lvl="0" marL="228600" rtl="0" algn="l">
              <a:lnSpc>
                <a:spcPct val="115000"/>
              </a:lnSpc>
              <a:spcBef>
                <a:spcPts val="2000"/>
              </a:spcBef>
              <a:spcAft>
                <a:spcPts val="0"/>
              </a:spcAft>
              <a:buClr>
                <a:srgbClr val="333333"/>
              </a:buClr>
              <a:buSzPct val="100000"/>
              <a:buChar char="•"/>
            </a:pPr>
            <a:r>
              <a:rPr lang="lt-LT" sz="1800">
                <a:solidFill>
                  <a:srgbClr val="333333"/>
                </a:solidFill>
                <a:highlight>
                  <a:srgbClr val="FFFFFF"/>
                </a:highlight>
              </a:rPr>
              <a:t>T</a:t>
            </a:r>
            <a:r>
              <a:rPr b="0" i="0" lang="lt-LT" sz="1800">
                <a:solidFill>
                  <a:srgbClr val="333333"/>
                </a:solidFill>
                <a:highlight>
                  <a:srgbClr val="FFFFFF"/>
                </a:highlight>
              </a:rPr>
              <a:t>yrinėti druskų reakcijos su metalais, rūgštimis, hidroksidais ir kitomis druskomis. Mokėti užrašyti ir išlyginti bendrąsias, nesutrumpintąsias jonines ir sutrumpintąsias jonines druskų reakcijų su rūgštimis, hidroksidais ir kitomis druskomis lygtis.</a:t>
            </a:r>
            <a:endParaRPr sz="1800"/>
          </a:p>
          <a:p>
            <a:pPr indent="-228600" lvl="0" marL="228600" rtl="0" algn="l">
              <a:lnSpc>
                <a:spcPct val="115000"/>
              </a:lnSpc>
              <a:spcBef>
                <a:spcPts val="2000"/>
              </a:spcBef>
              <a:spcAft>
                <a:spcPts val="0"/>
              </a:spcAft>
              <a:buClr>
                <a:srgbClr val="333333"/>
              </a:buClr>
              <a:buSzPct val="100000"/>
              <a:buChar char="•"/>
            </a:pPr>
            <a:r>
              <a:rPr b="0" i="0" lang="lt-LT" sz="1800">
                <a:solidFill>
                  <a:srgbClr val="333333"/>
                </a:solidFill>
                <a:highlight>
                  <a:srgbClr val="FFFFFF"/>
                </a:highlight>
              </a:rPr>
              <a:t>Analizuoti druskų naudojimą maisto konservavimui ir gamybai (NaCl, NaHCO</a:t>
            </a:r>
            <a:r>
              <a:rPr b="0" baseline="-25000" i="0" lang="lt-LT" sz="1800">
                <a:solidFill>
                  <a:srgbClr val="333333"/>
                </a:solidFill>
                <a:highlight>
                  <a:srgbClr val="FFFFFF"/>
                </a:highlight>
              </a:rPr>
              <a:t>3</a:t>
            </a:r>
            <a:r>
              <a:rPr b="0" i="0" lang="lt-LT" sz="1800">
                <a:solidFill>
                  <a:srgbClr val="333333"/>
                </a:solidFill>
                <a:highlight>
                  <a:srgbClr val="FFFFFF"/>
                </a:highlight>
              </a:rPr>
              <a:t>), žemės ūkyje (KNO</a:t>
            </a:r>
            <a:r>
              <a:rPr b="0" baseline="-25000" i="0" lang="lt-LT" sz="1800">
                <a:solidFill>
                  <a:srgbClr val="333333"/>
                </a:solidFill>
                <a:highlight>
                  <a:srgbClr val="FFFFFF"/>
                </a:highlight>
              </a:rPr>
              <a:t>3</a:t>
            </a:r>
            <a:r>
              <a:rPr b="0" i="0" lang="lt-LT" sz="1800">
                <a:solidFill>
                  <a:srgbClr val="333333"/>
                </a:solidFill>
                <a:highlight>
                  <a:srgbClr val="FFFFFF"/>
                </a:highlight>
              </a:rPr>
              <a:t>, CuSO</a:t>
            </a:r>
            <a:r>
              <a:rPr b="0" baseline="-25000" i="0" lang="lt-LT" sz="1800">
                <a:solidFill>
                  <a:srgbClr val="333333"/>
                </a:solidFill>
                <a:highlight>
                  <a:srgbClr val="FFFFFF"/>
                </a:highlight>
              </a:rPr>
              <a:t>4</a:t>
            </a:r>
            <a:r>
              <a:rPr b="0" i="0" lang="lt-LT" sz="1800">
                <a:solidFill>
                  <a:srgbClr val="333333"/>
                </a:solidFill>
                <a:highlight>
                  <a:srgbClr val="FFFFFF"/>
                </a:highlight>
              </a:rPr>
              <a:t>·5H</a:t>
            </a:r>
            <a:r>
              <a:rPr b="0" baseline="-25000" i="0" lang="lt-LT" sz="1800">
                <a:solidFill>
                  <a:srgbClr val="333333"/>
                </a:solidFill>
                <a:highlight>
                  <a:srgbClr val="FFFFFF"/>
                </a:highlight>
              </a:rPr>
              <a:t>2</a:t>
            </a:r>
            <a:r>
              <a:rPr b="0" i="0" lang="lt-LT" sz="1800">
                <a:solidFill>
                  <a:srgbClr val="333333"/>
                </a:solidFill>
                <a:highlight>
                  <a:srgbClr val="FFFFFF"/>
                </a:highlight>
              </a:rPr>
              <a:t>O), medicinoje (MgCO</a:t>
            </a:r>
            <a:r>
              <a:rPr b="0" baseline="-25000" i="0" lang="lt-LT" sz="1800">
                <a:solidFill>
                  <a:srgbClr val="333333"/>
                </a:solidFill>
                <a:highlight>
                  <a:srgbClr val="FFFFFF"/>
                </a:highlight>
              </a:rPr>
              <a:t>3</a:t>
            </a:r>
            <a:r>
              <a:rPr b="0" i="0" lang="lt-LT" sz="1800">
                <a:solidFill>
                  <a:srgbClr val="333333"/>
                </a:solidFill>
                <a:highlight>
                  <a:srgbClr val="FFFFFF"/>
                </a:highlight>
              </a:rPr>
              <a:t>, KI), fejerverkams. Susipažįstama su Lietuvoje gaminamų neorganinių druskų ir (ar) trąšų pavyzdžiais.</a:t>
            </a:r>
            <a:endParaRPr sz="1800"/>
          </a:p>
          <a:p>
            <a:pPr indent="-228600" lvl="0" marL="228600" rtl="0" algn="l">
              <a:lnSpc>
                <a:spcPct val="115000"/>
              </a:lnSpc>
              <a:spcBef>
                <a:spcPts val="2000"/>
              </a:spcBef>
              <a:spcAft>
                <a:spcPts val="0"/>
              </a:spcAft>
              <a:buClr>
                <a:srgbClr val="333333"/>
              </a:buClr>
              <a:buSzPct val="100000"/>
              <a:buChar char="•"/>
            </a:pPr>
            <a:r>
              <a:rPr b="0" i="0" lang="lt-LT" sz="1800">
                <a:solidFill>
                  <a:srgbClr val="333333"/>
                </a:solidFill>
                <a:highlight>
                  <a:srgbClr val="FFFFFF"/>
                </a:highlight>
              </a:rPr>
              <a:t>Apibūdinti kas yra kristalohidratas.  Mokomasi apskaičiuoti, nurodytame kristalohidrate esančio, kristalizacinio vandens masės dalį.  </a:t>
            </a:r>
            <a:endParaRPr/>
          </a:p>
          <a:p>
            <a:pPr indent="-228600" lvl="0" marL="228600" rtl="0" algn="l">
              <a:lnSpc>
                <a:spcPct val="115000"/>
              </a:lnSpc>
              <a:spcBef>
                <a:spcPts val="2000"/>
              </a:spcBef>
              <a:spcAft>
                <a:spcPts val="0"/>
              </a:spcAft>
              <a:buClr>
                <a:srgbClr val="333333"/>
              </a:buClr>
              <a:buSzPct val="100000"/>
              <a:buChar char="•"/>
            </a:pPr>
            <a:r>
              <a:rPr b="0" i="0" lang="lt-LT" sz="1800">
                <a:solidFill>
                  <a:srgbClr val="333333"/>
                </a:solidFill>
                <a:highlight>
                  <a:srgbClr val="FFFFFF"/>
                </a:highlight>
              </a:rPr>
              <a:t>Tyrinėti ir atpažinti halogenidus (I</a:t>
            </a:r>
            <a:r>
              <a:rPr b="0" baseline="30000" i="0" lang="lt-LT" sz="1800">
                <a:solidFill>
                  <a:srgbClr val="333333"/>
                </a:solidFill>
                <a:highlight>
                  <a:srgbClr val="FFFFFF"/>
                </a:highlight>
              </a:rPr>
              <a:t>–</a:t>
            </a:r>
            <a:r>
              <a:rPr b="0" i="0" lang="lt-LT" sz="1800">
                <a:solidFill>
                  <a:srgbClr val="333333"/>
                </a:solidFill>
                <a:highlight>
                  <a:srgbClr val="FFFFFF"/>
                </a:highlight>
              </a:rPr>
              <a:t>, Br</a:t>
            </a:r>
            <a:r>
              <a:rPr b="0" baseline="30000" i="0" lang="lt-LT" sz="1800">
                <a:solidFill>
                  <a:srgbClr val="333333"/>
                </a:solidFill>
                <a:highlight>
                  <a:srgbClr val="FFFFFF"/>
                </a:highlight>
              </a:rPr>
              <a:t>–</a:t>
            </a:r>
            <a:r>
              <a:rPr b="0" i="0" lang="lt-LT" sz="1800">
                <a:solidFill>
                  <a:srgbClr val="333333"/>
                </a:solidFill>
                <a:highlight>
                  <a:srgbClr val="FFFFFF"/>
                </a:highlight>
              </a:rPr>
              <a:t>, Cl</a:t>
            </a:r>
            <a:r>
              <a:rPr b="0" baseline="30000" i="0" lang="lt-LT" sz="1800">
                <a:solidFill>
                  <a:srgbClr val="333333"/>
                </a:solidFill>
                <a:highlight>
                  <a:srgbClr val="FFFFFF"/>
                </a:highlight>
              </a:rPr>
              <a:t>–</a:t>
            </a:r>
            <a:r>
              <a:rPr b="0" i="0" lang="lt-LT" sz="1800">
                <a:solidFill>
                  <a:srgbClr val="333333"/>
                </a:solidFill>
                <a:highlight>
                  <a:srgbClr val="FFFFFF"/>
                </a:highlight>
              </a:rPr>
              <a:t>), karbonatus, sulfatus ir užrašyti atpažinimo reakcijų lygtis. Praktiškai nustatomi Na</a:t>
            </a:r>
            <a:r>
              <a:rPr b="0" baseline="30000" i="0" lang="lt-LT" sz="1800">
                <a:solidFill>
                  <a:srgbClr val="333333"/>
                </a:solidFill>
                <a:highlight>
                  <a:srgbClr val="FFFFFF"/>
                </a:highlight>
              </a:rPr>
              <a:t>+</a:t>
            </a:r>
            <a:r>
              <a:rPr b="0" i="0" lang="lt-LT" sz="1800">
                <a:solidFill>
                  <a:srgbClr val="333333"/>
                </a:solidFill>
                <a:highlight>
                  <a:srgbClr val="FFFFFF"/>
                </a:highlight>
              </a:rPr>
              <a:t> ir K</a:t>
            </a:r>
            <a:r>
              <a:rPr b="0" baseline="30000" i="0" lang="lt-LT" sz="1800">
                <a:solidFill>
                  <a:srgbClr val="333333"/>
                </a:solidFill>
                <a:highlight>
                  <a:srgbClr val="FFFFFF"/>
                </a:highlight>
              </a:rPr>
              <a:t>+</a:t>
            </a:r>
            <a:r>
              <a:rPr b="0" i="0" lang="lt-LT" sz="1800">
                <a:solidFill>
                  <a:srgbClr val="333333"/>
                </a:solidFill>
                <a:highlight>
                  <a:srgbClr val="FFFFFF"/>
                </a:highlight>
              </a:rPr>
              <a:t> jonai pagal liepsnos spalvą. </a:t>
            </a:r>
            <a:r>
              <a:rPr lang="lt-LT" sz="1800"/>
              <a:t> </a:t>
            </a:r>
            <a:endParaRPr sz="180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838200" y="81481"/>
            <a:ext cx="10515600" cy="10864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tikslas ir sėkmės kriterijai</a:t>
            </a:r>
            <a:endParaRPr/>
          </a:p>
        </p:txBody>
      </p:sp>
      <p:sp>
        <p:nvSpPr>
          <p:cNvPr id="122" name="Google Shape;122;p7"/>
          <p:cNvSpPr txBox="1"/>
          <p:nvPr>
            <p:ph idx="1" type="body"/>
          </p:nvPr>
        </p:nvSpPr>
        <p:spPr>
          <a:xfrm>
            <a:off x="838200" y="1068308"/>
            <a:ext cx="10515600" cy="557693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chemeClr val="dk1"/>
              </a:buClr>
              <a:buSzPct val="100000"/>
              <a:buNone/>
            </a:pPr>
            <a:r>
              <a:rPr b="1" lang="lt-LT" sz="4400"/>
              <a:t>Sėkmės kriterijai</a:t>
            </a:r>
            <a:endParaRPr b="1" sz="4400">
              <a:highlight>
                <a:srgbClr val="FFFF00"/>
              </a:highlight>
            </a:endParaRPr>
          </a:p>
          <a:p>
            <a:pPr indent="-228600" lvl="0" marL="228600" rtl="0" algn="l">
              <a:lnSpc>
                <a:spcPct val="115000"/>
              </a:lnSpc>
              <a:spcBef>
                <a:spcPts val="1000"/>
              </a:spcBef>
              <a:spcAft>
                <a:spcPts val="0"/>
              </a:spcAft>
              <a:buClr>
                <a:srgbClr val="333333"/>
              </a:buClr>
              <a:buSzPct val="100000"/>
              <a:buChar char="•"/>
            </a:pPr>
            <a:r>
              <a:rPr b="0" i="0" lang="lt-LT" sz="2800">
                <a:solidFill>
                  <a:srgbClr val="333333"/>
                </a:solidFill>
                <a:highlight>
                  <a:srgbClr val="FFFFFF"/>
                </a:highlight>
              </a:rPr>
              <a:t>Apibūdina druskas kaip medžiagas, sudarytas iš metalo jono ir rūgšties liekanos. Moka užrašyti normaliųjų ir rūgščiųjų druskų chemines formules ir sisteminius pavadinimus. Taiko nesisteminius druskų (valgomoji druska, geriamoji soda, kalcinuota soda, natrio salietra) pavadinimus. </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highlight>
                  <a:srgbClr val="FFFFFF"/>
                </a:highlight>
              </a:rPr>
              <a:t>T</a:t>
            </a:r>
            <a:r>
              <a:rPr b="0" i="0" lang="lt-LT" sz="2800">
                <a:solidFill>
                  <a:srgbClr val="333333"/>
                </a:solidFill>
                <a:highlight>
                  <a:srgbClr val="FFFFFF"/>
                </a:highlight>
              </a:rPr>
              <a:t>yrinėja druskų reakcijas su metalais, rūgštimis, hidroksidais ir kitomis druskomis. Moka užrašyti ir išlyginti bendrąsias, nesutrumpintąsias jonines ir sutrumpintąsias jonines druskų reakcijų su rūgštimis, hidroksidais ir kitomis druskomis lygtis.</a:t>
            </a:r>
            <a:endParaRPr sz="2800"/>
          </a:p>
          <a:p>
            <a:pPr indent="-228600" lvl="0" marL="228600" rtl="0" algn="l">
              <a:lnSpc>
                <a:spcPct val="115000"/>
              </a:lnSpc>
              <a:spcBef>
                <a:spcPts val="2000"/>
              </a:spcBef>
              <a:spcAft>
                <a:spcPts val="0"/>
              </a:spcAft>
              <a:buClr>
                <a:srgbClr val="333333"/>
              </a:buClr>
              <a:buSzPct val="100000"/>
              <a:buChar char="•"/>
            </a:pPr>
            <a:r>
              <a:rPr b="0" i="0" lang="lt-LT" sz="2800">
                <a:solidFill>
                  <a:srgbClr val="333333"/>
                </a:solidFill>
                <a:highlight>
                  <a:srgbClr val="FFFFFF"/>
                </a:highlight>
              </a:rPr>
              <a:t>Analizuoja druskų naudojimą maisto konservavimui ir gamybai (NaCl, NaHCO</a:t>
            </a:r>
            <a:r>
              <a:rPr b="0" baseline="-25000" i="0" lang="lt-LT" sz="2800">
                <a:solidFill>
                  <a:srgbClr val="333333"/>
                </a:solidFill>
                <a:highlight>
                  <a:srgbClr val="FFFFFF"/>
                </a:highlight>
              </a:rPr>
              <a:t>3</a:t>
            </a:r>
            <a:r>
              <a:rPr b="0" i="0" lang="lt-LT" sz="2800">
                <a:solidFill>
                  <a:srgbClr val="333333"/>
                </a:solidFill>
                <a:highlight>
                  <a:srgbClr val="FFFFFF"/>
                </a:highlight>
              </a:rPr>
              <a:t>), žemės ūkyje (KNO</a:t>
            </a:r>
            <a:r>
              <a:rPr b="0" baseline="-25000" i="0" lang="lt-LT" sz="2800">
                <a:solidFill>
                  <a:srgbClr val="333333"/>
                </a:solidFill>
                <a:highlight>
                  <a:srgbClr val="FFFFFF"/>
                </a:highlight>
              </a:rPr>
              <a:t>3</a:t>
            </a:r>
            <a:r>
              <a:rPr b="0" i="0" lang="lt-LT" sz="2800">
                <a:solidFill>
                  <a:srgbClr val="333333"/>
                </a:solidFill>
                <a:highlight>
                  <a:srgbClr val="FFFFFF"/>
                </a:highlight>
              </a:rPr>
              <a:t>, CuSO</a:t>
            </a:r>
            <a:r>
              <a:rPr b="0" baseline="-25000" i="0" lang="lt-LT" sz="2800">
                <a:solidFill>
                  <a:srgbClr val="333333"/>
                </a:solidFill>
                <a:highlight>
                  <a:srgbClr val="FFFFFF"/>
                </a:highlight>
              </a:rPr>
              <a:t>4</a:t>
            </a:r>
            <a:r>
              <a:rPr b="0" i="0" lang="lt-LT" sz="2800">
                <a:solidFill>
                  <a:srgbClr val="333333"/>
                </a:solidFill>
                <a:highlight>
                  <a:srgbClr val="FFFFFF"/>
                </a:highlight>
              </a:rPr>
              <a:t>·5H</a:t>
            </a:r>
            <a:r>
              <a:rPr b="0" baseline="-25000" i="0" lang="lt-LT" sz="2800">
                <a:solidFill>
                  <a:srgbClr val="333333"/>
                </a:solidFill>
                <a:highlight>
                  <a:srgbClr val="FFFFFF"/>
                </a:highlight>
              </a:rPr>
              <a:t>2</a:t>
            </a:r>
            <a:r>
              <a:rPr b="0" i="0" lang="lt-LT" sz="2800">
                <a:solidFill>
                  <a:srgbClr val="333333"/>
                </a:solidFill>
                <a:highlight>
                  <a:srgbClr val="FFFFFF"/>
                </a:highlight>
              </a:rPr>
              <a:t>O), medicinoje (MgCO</a:t>
            </a:r>
            <a:r>
              <a:rPr b="0" baseline="-25000" i="0" lang="lt-LT" sz="2800">
                <a:solidFill>
                  <a:srgbClr val="333333"/>
                </a:solidFill>
                <a:highlight>
                  <a:srgbClr val="FFFFFF"/>
                </a:highlight>
              </a:rPr>
              <a:t>3</a:t>
            </a:r>
            <a:r>
              <a:rPr b="0" i="0" lang="lt-LT" sz="2800">
                <a:solidFill>
                  <a:srgbClr val="333333"/>
                </a:solidFill>
                <a:highlight>
                  <a:srgbClr val="FFFFFF"/>
                </a:highlight>
              </a:rPr>
              <a:t>, KI), fejerverkams. Žino Lietuvoje gaminamų neorganinių druskų ir (ar) trąšų pavyzdžių.</a:t>
            </a:r>
            <a:endParaRPr sz="2800"/>
          </a:p>
          <a:p>
            <a:pPr indent="-228600" lvl="0" marL="228600" rtl="0" algn="l">
              <a:lnSpc>
                <a:spcPct val="115000"/>
              </a:lnSpc>
              <a:spcBef>
                <a:spcPts val="2000"/>
              </a:spcBef>
              <a:spcAft>
                <a:spcPts val="0"/>
              </a:spcAft>
              <a:buClr>
                <a:srgbClr val="333333"/>
              </a:buClr>
              <a:buSzPct val="100000"/>
              <a:buChar char="•"/>
            </a:pPr>
            <a:r>
              <a:rPr b="0" i="0" lang="lt-LT" sz="2800">
                <a:solidFill>
                  <a:srgbClr val="333333"/>
                </a:solidFill>
                <a:highlight>
                  <a:srgbClr val="FFFFFF"/>
                </a:highlight>
              </a:rPr>
              <a:t>Apibūdina kas yra kristalohidratas.  Moka apskaičiuoti, nurodytame kristalohidrate esančio, kristalizacinio vandens masės dalį.  </a:t>
            </a:r>
            <a:endParaRPr/>
          </a:p>
          <a:p>
            <a:pPr indent="-228600" lvl="0" marL="228600" rtl="0" algn="l">
              <a:lnSpc>
                <a:spcPct val="115000"/>
              </a:lnSpc>
              <a:spcBef>
                <a:spcPts val="2000"/>
              </a:spcBef>
              <a:spcAft>
                <a:spcPts val="0"/>
              </a:spcAft>
              <a:buClr>
                <a:srgbClr val="333333"/>
              </a:buClr>
              <a:buSzPct val="100000"/>
              <a:buChar char="•"/>
            </a:pPr>
            <a:r>
              <a:rPr b="0" i="0" lang="lt-LT" sz="2800">
                <a:solidFill>
                  <a:srgbClr val="333333"/>
                </a:solidFill>
                <a:highlight>
                  <a:srgbClr val="FFFFFF"/>
                </a:highlight>
              </a:rPr>
              <a:t>Tyrinėja ir atpažįsta halogenidus (I</a:t>
            </a:r>
            <a:r>
              <a:rPr b="0" baseline="30000" i="0" lang="lt-LT" sz="2800">
                <a:solidFill>
                  <a:srgbClr val="333333"/>
                </a:solidFill>
                <a:highlight>
                  <a:srgbClr val="FFFFFF"/>
                </a:highlight>
              </a:rPr>
              <a:t>–</a:t>
            </a:r>
            <a:r>
              <a:rPr b="0" i="0" lang="lt-LT" sz="2800">
                <a:solidFill>
                  <a:srgbClr val="333333"/>
                </a:solidFill>
                <a:highlight>
                  <a:srgbClr val="FFFFFF"/>
                </a:highlight>
              </a:rPr>
              <a:t>, Br</a:t>
            </a:r>
            <a:r>
              <a:rPr b="0" baseline="30000" i="0" lang="lt-LT" sz="2800">
                <a:solidFill>
                  <a:srgbClr val="333333"/>
                </a:solidFill>
                <a:highlight>
                  <a:srgbClr val="FFFFFF"/>
                </a:highlight>
              </a:rPr>
              <a:t>–</a:t>
            </a:r>
            <a:r>
              <a:rPr b="0" i="0" lang="lt-LT" sz="2800">
                <a:solidFill>
                  <a:srgbClr val="333333"/>
                </a:solidFill>
                <a:highlight>
                  <a:srgbClr val="FFFFFF"/>
                </a:highlight>
              </a:rPr>
              <a:t>, Cl</a:t>
            </a:r>
            <a:r>
              <a:rPr b="0" baseline="30000" i="0" lang="lt-LT" sz="2800">
                <a:solidFill>
                  <a:srgbClr val="333333"/>
                </a:solidFill>
                <a:highlight>
                  <a:srgbClr val="FFFFFF"/>
                </a:highlight>
              </a:rPr>
              <a:t>–</a:t>
            </a:r>
            <a:r>
              <a:rPr b="0" i="0" lang="lt-LT" sz="2800">
                <a:solidFill>
                  <a:srgbClr val="333333"/>
                </a:solidFill>
                <a:highlight>
                  <a:srgbClr val="FFFFFF"/>
                </a:highlight>
              </a:rPr>
              <a:t>), karbonatus, sulfatus ir užrašyti atpažinimo reakcijų lygtis. Praktiškai nustatomi Na</a:t>
            </a:r>
            <a:r>
              <a:rPr b="0" baseline="30000" i="0" lang="lt-LT" sz="2800">
                <a:solidFill>
                  <a:srgbClr val="333333"/>
                </a:solidFill>
                <a:highlight>
                  <a:srgbClr val="FFFFFF"/>
                </a:highlight>
              </a:rPr>
              <a:t>+</a:t>
            </a:r>
            <a:r>
              <a:rPr b="0" i="0" lang="lt-LT" sz="2800">
                <a:solidFill>
                  <a:srgbClr val="333333"/>
                </a:solidFill>
                <a:highlight>
                  <a:srgbClr val="FFFFFF"/>
                </a:highlight>
              </a:rPr>
              <a:t> ir K</a:t>
            </a:r>
            <a:r>
              <a:rPr b="0" baseline="30000" i="0" lang="lt-LT" sz="2800">
                <a:solidFill>
                  <a:srgbClr val="333333"/>
                </a:solidFill>
                <a:highlight>
                  <a:srgbClr val="FFFFFF"/>
                </a:highlight>
              </a:rPr>
              <a:t>+</a:t>
            </a:r>
            <a:r>
              <a:rPr b="0" i="0" lang="lt-LT" sz="2800">
                <a:solidFill>
                  <a:srgbClr val="333333"/>
                </a:solidFill>
                <a:highlight>
                  <a:srgbClr val="FFFFFF"/>
                </a:highlight>
              </a:rPr>
              <a:t> jonai pagal liepsnos spalvą. </a:t>
            </a:r>
            <a:r>
              <a:rPr lang="lt-LT" sz="2800"/>
              <a:t> </a:t>
            </a:r>
            <a:endParaRPr sz="2800">
              <a:highlight>
                <a:srgbClr val="FFFF00"/>
              </a:highlight>
            </a:endParaRPr>
          </a:p>
          <a:p>
            <a:pPr indent="-104140" lvl="0" marL="228600" rtl="0" algn="l">
              <a:lnSpc>
                <a:spcPct val="90000"/>
              </a:lnSpc>
              <a:spcBef>
                <a:spcPts val="2000"/>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planas ir metodai</a:t>
            </a:r>
            <a:endParaRPr/>
          </a:p>
        </p:txBody>
      </p:sp>
      <p:sp>
        <p:nvSpPr>
          <p:cNvPr id="128" name="Google Shape;128;p8"/>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TEMA: DRUSKOS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Pirma veikla – druskų formulių ir pavadinimų sudarymas (sisteminių ir nesisteminių), klasifikavimas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Antra veikla – druskų cheminės savybės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Trečia veikla – kristalohidratai, kristalizacinio vandens procentinės dalies skaičiavimas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Ketvirta veikla – Jonų atpažinimas(</a:t>
            </a:r>
            <a:r>
              <a:rPr b="0" i="0" lang="lt-LT">
                <a:solidFill>
                  <a:srgbClr val="333333"/>
                </a:solidFill>
                <a:highlight>
                  <a:srgbClr val="FFFFFF"/>
                </a:highlight>
              </a:rPr>
              <a:t>I</a:t>
            </a:r>
            <a:r>
              <a:rPr b="0" baseline="30000" i="0" lang="lt-LT">
                <a:solidFill>
                  <a:srgbClr val="333333"/>
                </a:solidFill>
                <a:highlight>
                  <a:srgbClr val="FFFFFF"/>
                </a:highlight>
              </a:rPr>
              <a:t>–</a:t>
            </a:r>
            <a:r>
              <a:rPr b="0" i="0" lang="lt-LT">
                <a:solidFill>
                  <a:srgbClr val="333333"/>
                </a:solidFill>
                <a:highlight>
                  <a:srgbClr val="FFFFFF"/>
                </a:highlight>
              </a:rPr>
              <a:t>, Br</a:t>
            </a:r>
            <a:r>
              <a:rPr b="0" baseline="30000" i="0" lang="lt-LT">
                <a:solidFill>
                  <a:srgbClr val="333333"/>
                </a:solidFill>
                <a:highlight>
                  <a:srgbClr val="FFFFFF"/>
                </a:highlight>
              </a:rPr>
              <a:t>–</a:t>
            </a:r>
            <a:r>
              <a:rPr b="0" i="0" lang="lt-LT">
                <a:solidFill>
                  <a:srgbClr val="333333"/>
                </a:solidFill>
                <a:highlight>
                  <a:srgbClr val="FFFFFF"/>
                </a:highlight>
              </a:rPr>
              <a:t>, Cl</a:t>
            </a:r>
            <a:r>
              <a:rPr b="0" baseline="30000" i="0" lang="lt-LT">
                <a:solidFill>
                  <a:srgbClr val="333333"/>
                </a:solidFill>
                <a:highlight>
                  <a:srgbClr val="FFFFFF"/>
                </a:highlight>
              </a:rPr>
              <a:t>–</a:t>
            </a:r>
            <a:r>
              <a:rPr b="0" i="0" lang="lt-LT">
                <a:solidFill>
                  <a:srgbClr val="333333"/>
                </a:solidFill>
                <a:highlight>
                  <a:srgbClr val="FFFFFF"/>
                </a:highlight>
              </a:rPr>
              <a:t>, karbonatų, sulfatų, Na</a:t>
            </a:r>
            <a:r>
              <a:rPr b="0" baseline="30000" i="0" lang="lt-LT">
                <a:solidFill>
                  <a:srgbClr val="333333"/>
                </a:solidFill>
                <a:highlight>
                  <a:srgbClr val="FFFFFF"/>
                </a:highlight>
              </a:rPr>
              <a:t>+</a:t>
            </a:r>
            <a:r>
              <a:rPr b="0" i="0" lang="lt-LT">
                <a:solidFill>
                  <a:srgbClr val="333333"/>
                </a:solidFill>
                <a:highlight>
                  <a:srgbClr val="FFFFFF"/>
                </a:highlight>
              </a:rPr>
              <a:t> ir K</a:t>
            </a:r>
            <a:r>
              <a:rPr b="0" baseline="30000" i="0" lang="lt-LT">
                <a:solidFill>
                  <a:srgbClr val="333333"/>
                </a:solidFill>
                <a:highlight>
                  <a:srgbClr val="FFFFFF"/>
                </a:highlight>
              </a:rPr>
              <a:t>+</a:t>
            </a:r>
            <a:r>
              <a:rPr b="0" i="0" lang="lt-LT">
                <a:solidFill>
                  <a:srgbClr val="333333"/>
                </a:solidFill>
                <a:highlight>
                  <a:srgbClr val="FFFFFF"/>
                </a:highlight>
              </a:rPr>
              <a:t>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Penkta veikla – druskų panaudojimas</a:t>
            </a:r>
            <a:endParaRPr/>
          </a:p>
          <a:p>
            <a:pPr indent="0" lvl="0" marL="0" rtl="0" algn="ctr">
              <a:lnSpc>
                <a:spcPct val="90000"/>
              </a:lnSpc>
              <a:spcBef>
                <a:spcPts val="1000"/>
              </a:spcBef>
              <a:spcAft>
                <a:spcPts val="0"/>
              </a:spcAft>
              <a:buClr>
                <a:schemeClr val="dk1"/>
              </a:buClr>
              <a:buSzPts val="2800"/>
              <a:buNone/>
            </a:pPr>
            <a:r>
              <a:t/>
            </a:r>
            <a:endParaRPr b="1">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838200" y="1"/>
            <a:ext cx="10515600" cy="8201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GALIMI MOKYMO METODAI:</a:t>
            </a:r>
            <a:endParaRPr/>
          </a:p>
        </p:txBody>
      </p:sp>
      <p:sp>
        <p:nvSpPr>
          <p:cNvPr id="134" name="Google Shape;134;p9"/>
          <p:cNvSpPr txBox="1"/>
          <p:nvPr>
            <p:ph idx="1" type="body"/>
          </p:nvPr>
        </p:nvSpPr>
        <p:spPr>
          <a:xfrm>
            <a:off x="0" y="923826"/>
            <a:ext cx="12264272" cy="5934173"/>
          </a:xfrm>
          <a:prstGeom prst="rect">
            <a:avLst/>
          </a:prstGeom>
          <a:noFill/>
          <a:ln>
            <a:noFill/>
          </a:ln>
        </p:spPr>
        <p:txBody>
          <a:bodyPr anchorCtr="0" anchor="t" bIns="45700" lIns="91425" spcFirstLastPara="1" rIns="91425" wrap="square" tIns="45700">
            <a:normAutofit/>
          </a:bodyPr>
          <a:lstStyle/>
          <a:p>
            <a:pPr indent="-342900" lvl="0" marL="342900" rtl="0" algn="l">
              <a:lnSpc>
                <a:spcPct val="107000"/>
              </a:lnSpc>
              <a:spcBef>
                <a:spcPts val="0"/>
              </a:spcBef>
              <a:spcAft>
                <a:spcPts val="0"/>
              </a:spcAft>
              <a:buClr>
                <a:schemeClr val="dk1"/>
              </a:buClr>
              <a:buSzPts val="2400"/>
              <a:buFont typeface="Noto Sans Symbols"/>
              <a:buChar char="∙"/>
            </a:pPr>
            <a:r>
              <a:rPr lang="lt-LT" sz="2400">
                <a:latin typeface="Arial"/>
                <a:ea typeface="Arial"/>
                <a:cs typeface="Arial"/>
                <a:sym typeface="Arial"/>
              </a:rPr>
              <a:t>Darbas grupėmis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Abipusis mokymas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Praktinis tyrimas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Skaitmeninių mokymosi objektų naudojimas</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Nebaigti sakiniai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Demonstravimas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Pateikčių ir / ar skaitmeninių mokymosi objektų naudojimas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Žiūrėk – galvok – aptark su draugu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Minčių lietus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Mokinių patirties išsiaiškinimas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Istorijos pasakojimas, skaitymas, filmuotos medžiagos rodymas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2024-07-05T09:12:55Z</dcterms:created>
  <dc:creator>Roman Voronovič. KMM</dc:creator>
</cp:coreProperties>
</file>