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36" roundtripDataSignature="AMtx7mhjjMMrp1IXKx/q2qFg01eoZWLqw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11" Type="http://schemas.openxmlformats.org/officeDocument/2006/relationships/slide" Target="slides/slide7.xml"/><Relationship Id="rId33" Type="http://schemas.openxmlformats.org/officeDocument/2006/relationships/slide" Target="slides/slide29.xml"/><Relationship Id="rId10" Type="http://schemas.openxmlformats.org/officeDocument/2006/relationships/slide" Target="slides/slide6.xml"/><Relationship Id="rId32" Type="http://schemas.openxmlformats.org/officeDocument/2006/relationships/slide" Target="slides/slide28.xml"/><Relationship Id="rId13" Type="http://schemas.openxmlformats.org/officeDocument/2006/relationships/slide" Target="slides/slide9.xml"/><Relationship Id="rId35" Type="http://schemas.openxmlformats.org/officeDocument/2006/relationships/slide" Target="slides/slide31.xml"/><Relationship Id="rId12" Type="http://schemas.openxmlformats.org/officeDocument/2006/relationships/slide" Target="slides/slide8.xml"/><Relationship Id="rId34" Type="http://schemas.openxmlformats.org/officeDocument/2006/relationships/slide" Target="slides/slide30.xml"/><Relationship Id="rId15" Type="http://schemas.openxmlformats.org/officeDocument/2006/relationships/slide" Target="slides/slide11.xml"/><Relationship Id="rId14" Type="http://schemas.openxmlformats.org/officeDocument/2006/relationships/slide" Target="slides/slide10.xml"/><Relationship Id="rId36" Type="http://customschemas.google.com/relationships/presentationmetadata" Target="metadata"/><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37" name="Google Shape;137;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42" name="Google Shape;142;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48" name="Google Shape;148;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55" name="Google Shape;155;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63" name="Google Shape;163;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68" name="Google Shape;168;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p1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75" name="Google Shape;175;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p1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80" name="Google Shape;180;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p1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88" name="Google Shape;188;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5" name="Shape 195"/>
        <p:cNvGrpSpPr/>
        <p:nvPr/>
      </p:nvGrpSpPr>
      <p:grpSpPr>
        <a:xfrm>
          <a:off x="0" y="0"/>
          <a:ext cx="0" cy="0"/>
          <a:chOff x="0" y="0"/>
          <a:chExt cx="0" cy="0"/>
        </a:xfrm>
      </p:grpSpPr>
      <p:sp>
        <p:nvSpPr>
          <p:cNvPr id="196" name="Google Shape;196;p1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97" name="Google Shape;197;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9" name="Google Shape;89;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p2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02" name="Google Shape;202;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p2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12" name="Google Shape;212;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 name="Shape 216"/>
        <p:cNvGrpSpPr/>
        <p:nvPr/>
      </p:nvGrpSpPr>
      <p:grpSpPr>
        <a:xfrm>
          <a:off x="0" y="0"/>
          <a:ext cx="0" cy="0"/>
          <a:chOff x="0" y="0"/>
          <a:chExt cx="0" cy="0"/>
        </a:xfrm>
      </p:grpSpPr>
      <p:sp>
        <p:nvSpPr>
          <p:cNvPr id="217" name="Google Shape;217;p2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18" name="Google Shape;218;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2" name="Shape 222"/>
        <p:cNvGrpSpPr/>
        <p:nvPr/>
      </p:nvGrpSpPr>
      <p:grpSpPr>
        <a:xfrm>
          <a:off x="0" y="0"/>
          <a:ext cx="0" cy="0"/>
          <a:chOff x="0" y="0"/>
          <a:chExt cx="0" cy="0"/>
        </a:xfrm>
      </p:grpSpPr>
      <p:sp>
        <p:nvSpPr>
          <p:cNvPr id="223" name="Google Shape;223;p2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24" name="Google Shape;224;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p2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30" name="Google Shape;230;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4" name="Shape 234"/>
        <p:cNvGrpSpPr/>
        <p:nvPr/>
      </p:nvGrpSpPr>
      <p:grpSpPr>
        <a:xfrm>
          <a:off x="0" y="0"/>
          <a:ext cx="0" cy="0"/>
          <a:chOff x="0" y="0"/>
          <a:chExt cx="0" cy="0"/>
        </a:xfrm>
      </p:grpSpPr>
      <p:sp>
        <p:nvSpPr>
          <p:cNvPr id="235" name="Google Shape;235;p2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36" name="Google Shape;236;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9" name="Shape 239"/>
        <p:cNvGrpSpPr/>
        <p:nvPr/>
      </p:nvGrpSpPr>
      <p:grpSpPr>
        <a:xfrm>
          <a:off x="0" y="0"/>
          <a:ext cx="0" cy="0"/>
          <a:chOff x="0" y="0"/>
          <a:chExt cx="0" cy="0"/>
        </a:xfrm>
      </p:grpSpPr>
      <p:sp>
        <p:nvSpPr>
          <p:cNvPr id="240" name="Google Shape;240;p2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41" name="Google Shape;241;p2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p2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48" name="Google Shape;248;p2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3" name="Shape 253"/>
        <p:cNvGrpSpPr/>
        <p:nvPr/>
      </p:nvGrpSpPr>
      <p:grpSpPr>
        <a:xfrm>
          <a:off x="0" y="0"/>
          <a:ext cx="0" cy="0"/>
          <a:chOff x="0" y="0"/>
          <a:chExt cx="0" cy="0"/>
        </a:xfrm>
      </p:grpSpPr>
      <p:sp>
        <p:nvSpPr>
          <p:cNvPr id="254" name="Google Shape;254;p2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55" name="Google Shape;255;p2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8" name="Shape 258"/>
        <p:cNvGrpSpPr/>
        <p:nvPr/>
      </p:nvGrpSpPr>
      <p:grpSpPr>
        <a:xfrm>
          <a:off x="0" y="0"/>
          <a:ext cx="0" cy="0"/>
          <a:chOff x="0" y="0"/>
          <a:chExt cx="0" cy="0"/>
        </a:xfrm>
      </p:grpSpPr>
      <p:sp>
        <p:nvSpPr>
          <p:cNvPr id="259" name="Google Shape;259;p2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60" name="Google Shape;260;p2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95" name="Google Shape;95;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4" name="Shape 264"/>
        <p:cNvGrpSpPr/>
        <p:nvPr/>
      </p:nvGrpSpPr>
      <p:grpSpPr>
        <a:xfrm>
          <a:off x="0" y="0"/>
          <a:ext cx="0" cy="0"/>
          <a:chOff x="0" y="0"/>
          <a:chExt cx="0" cy="0"/>
        </a:xfrm>
      </p:grpSpPr>
      <p:sp>
        <p:nvSpPr>
          <p:cNvPr id="265" name="Google Shape;265;p3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66" name="Google Shape;266;p3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0" name="Shape 270"/>
        <p:cNvGrpSpPr/>
        <p:nvPr/>
      </p:nvGrpSpPr>
      <p:grpSpPr>
        <a:xfrm>
          <a:off x="0" y="0"/>
          <a:ext cx="0" cy="0"/>
          <a:chOff x="0" y="0"/>
          <a:chExt cx="0" cy="0"/>
        </a:xfrm>
      </p:grpSpPr>
      <p:sp>
        <p:nvSpPr>
          <p:cNvPr id="271" name="Google Shape;271;p3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72" name="Google Shape;272;p3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01" name="Google Shape;101;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07" name="Google Shape;107;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13" name="Google Shape;113;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19" name="Google Shape;119;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25" name="Google Shape;125;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31" name="Google Shape;131;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33"/>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33"/>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3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3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3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4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42"/>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4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4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4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43"/>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43"/>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4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4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4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3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3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3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3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3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3" name="Shape 23"/>
        <p:cNvGrpSpPr/>
        <p:nvPr/>
      </p:nvGrpSpPr>
      <p:grpSpPr>
        <a:xfrm>
          <a:off x="0" y="0"/>
          <a:ext cx="0" cy="0"/>
          <a:chOff x="0" y="0"/>
          <a:chExt cx="0" cy="0"/>
        </a:xfrm>
      </p:grpSpPr>
      <p:sp>
        <p:nvSpPr>
          <p:cNvPr id="24" name="Google Shape;24;p3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35"/>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6" name="Google Shape;26;p35"/>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7" name="Google Shape;27;p3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3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3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0" name="Shape 30"/>
        <p:cNvGrpSpPr/>
        <p:nvPr/>
      </p:nvGrpSpPr>
      <p:grpSpPr>
        <a:xfrm>
          <a:off x="0" y="0"/>
          <a:ext cx="0" cy="0"/>
          <a:chOff x="0" y="0"/>
          <a:chExt cx="0" cy="0"/>
        </a:xfrm>
      </p:grpSpPr>
      <p:sp>
        <p:nvSpPr>
          <p:cNvPr id="31" name="Google Shape;31;p36"/>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36"/>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3" name="Google Shape;33;p3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3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3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37"/>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37"/>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37"/>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37"/>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37"/>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3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3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3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3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3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3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3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3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3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3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4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40"/>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40"/>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4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4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4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41"/>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41"/>
          <p:cNvSpPr/>
          <p:nvPr>
            <p:ph idx="2" type="pic"/>
          </p:nvPr>
        </p:nvSpPr>
        <p:spPr>
          <a:xfrm>
            <a:off x="5183188" y="987425"/>
            <a:ext cx="6172200" cy="4873625"/>
          </a:xfrm>
          <a:prstGeom prst="rect">
            <a:avLst/>
          </a:prstGeom>
          <a:noFill/>
          <a:ln>
            <a:noFill/>
          </a:ln>
        </p:spPr>
      </p:sp>
      <p:sp>
        <p:nvSpPr>
          <p:cNvPr id="64" name="Google Shape;64;p41"/>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4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4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4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lt-LT"/>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3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3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3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9" name="Google Shape;9;p3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0" name="Google Shape;10;p3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lt-LT"/>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8.png"/><Relationship Id="rId4" Type="http://schemas.openxmlformats.org/officeDocument/2006/relationships/image" Target="../media/image5.png"/><Relationship Id="rId5" Type="http://schemas.openxmlformats.org/officeDocument/2006/relationships/image" Target="../media/image6.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 Id="rId3" Type="http://schemas.openxmlformats.org/officeDocument/2006/relationships/image" Target="../media/image4.png"/><Relationship Id="rId4" Type="http://schemas.openxmlformats.org/officeDocument/2006/relationships/image" Target="../media/image3.png"/><Relationship Id="rId5" Type="http://schemas.openxmlformats.org/officeDocument/2006/relationships/image" Target="../media/image7.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6000"/>
              <a:buFont typeface="Calibri"/>
              <a:buNone/>
            </a:pPr>
            <a:r>
              <a:rPr b="1" lang="lt-LT"/>
              <a:t>Bazės</a:t>
            </a:r>
            <a:endParaRPr/>
          </a:p>
        </p:txBody>
      </p:sp>
      <p:sp>
        <p:nvSpPr>
          <p:cNvPr id="85" name="Google Shape;85;p1"/>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400"/>
              <a:buNone/>
            </a:pPr>
            <a:r>
              <a:rPr lang="lt-LT"/>
              <a:t>Chemija</a:t>
            </a:r>
            <a:endParaRPr/>
          </a:p>
          <a:p>
            <a:pPr indent="0" lvl="0" marL="0" rtl="0" algn="ctr">
              <a:lnSpc>
                <a:spcPct val="90000"/>
              </a:lnSpc>
              <a:spcBef>
                <a:spcPts val="1000"/>
              </a:spcBef>
              <a:spcAft>
                <a:spcPts val="0"/>
              </a:spcAft>
              <a:buClr>
                <a:schemeClr val="dk1"/>
              </a:buClr>
              <a:buSzPts val="2400"/>
              <a:buNone/>
            </a:pPr>
            <a:r>
              <a:rPr lang="lt-LT"/>
              <a:t>9 (I gimnazijos) klasė</a:t>
            </a:r>
            <a:endParaRPr/>
          </a:p>
        </p:txBody>
      </p:sp>
      <p:sp>
        <p:nvSpPr>
          <p:cNvPr id="86" name="Google Shape;86;p1"/>
          <p:cNvSpPr txBox="1"/>
          <p:nvPr/>
        </p:nvSpPr>
        <p:spPr>
          <a:xfrm>
            <a:off x="152400" y="152400"/>
            <a:ext cx="3000000" cy="3693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200"/>
              <a:buFont typeface="Arial"/>
              <a:buNone/>
            </a:pPr>
            <a:r>
              <a:rPr b="0" i="0" lang="lt-LT" sz="1200" u="none" cap="none" strike="noStrike">
                <a:solidFill>
                  <a:schemeClr val="dk1"/>
                </a:solidFill>
                <a:latin typeface="Times New Roman"/>
                <a:ea typeface="Times New Roman"/>
                <a:cs typeface="Times New Roman"/>
                <a:sym typeface="Times New Roman"/>
              </a:rPr>
              <a:t>PROJEKTO JUODRAŠTIS</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10"/>
          <p:cNvSpPr txBox="1"/>
          <p:nvPr>
            <p:ph type="ctrTitle"/>
          </p:nvPr>
        </p:nvSpPr>
        <p:spPr>
          <a:xfrm>
            <a:off x="579421" y="280657"/>
            <a:ext cx="11226297" cy="6708618"/>
          </a:xfrm>
          <a:prstGeom prst="rect">
            <a:avLst/>
          </a:prstGeom>
          <a:noFill/>
          <a:ln>
            <a:noFill/>
          </a:ln>
        </p:spPr>
        <p:txBody>
          <a:bodyPr anchorCtr="0" anchor="b"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Calibri"/>
              <a:buNone/>
            </a:pPr>
            <a:r>
              <a:rPr b="1" lang="lt-LT"/>
              <a:t>TEMA: </a:t>
            </a:r>
            <a:br>
              <a:rPr b="1" lang="lt-LT"/>
            </a:br>
            <a:r>
              <a:rPr b="1" lang="lt-LT" sz="4900"/>
              <a:t>BAZĖS. BAZIŲ GAVIMAS, SAVYBĖS IR PANAUDOJIMAS</a:t>
            </a:r>
            <a:br>
              <a:rPr b="1" lang="lt-LT" sz="4900"/>
            </a:br>
            <a:br>
              <a:rPr b="1" lang="lt-LT" sz="4900"/>
            </a:br>
            <a:r>
              <a:rPr lang="lt-LT"/>
              <a:t>Pirma veikla – </a:t>
            </a:r>
            <a:r>
              <a:rPr lang="lt-LT" sz="6000">
                <a:solidFill>
                  <a:srgbClr val="333333"/>
                </a:solidFill>
              </a:rPr>
              <a:t>bazės yra medžiagos, kurių vandeniniuose tirpaluose yra OH</a:t>
            </a:r>
            <a:r>
              <a:rPr baseline="30000" lang="lt-LT" sz="6000">
                <a:solidFill>
                  <a:srgbClr val="333333"/>
                </a:solidFill>
                <a:latin typeface="Times New Roman"/>
                <a:ea typeface="Times New Roman"/>
                <a:cs typeface="Times New Roman"/>
                <a:sym typeface="Times New Roman"/>
              </a:rPr>
              <a:t>–</a:t>
            </a:r>
            <a:r>
              <a:rPr lang="lt-LT" sz="6000">
                <a:solidFill>
                  <a:srgbClr val="333333"/>
                </a:solidFill>
              </a:rPr>
              <a:t> jonų</a:t>
            </a:r>
            <a:br>
              <a:rPr lang="lt-LT"/>
            </a:br>
            <a:br>
              <a:rPr lang="lt-LT"/>
            </a:br>
            <a:endParaRPr b="1">
              <a:highlight>
                <a:srgbClr val="FFFF00"/>
              </a:highlight>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11"/>
          <p:cNvSpPr txBox="1"/>
          <p:nvPr>
            <p:ph type="title"/>
          </p:nvPr>
        </p:nvSpPr>
        <p:spPr>
          <a:xfrm>
            <a:off x="838200" y="150125"/>
            <a:ext cx="10515600" cy="900753"/>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Calibri"/>
              <a:buNone/>
            </a:pPr>
            <a:r>
              <a:rPr b="1" lang="lt-LT"/>
              <a:t>TEMA: </a:t>
            </a:r>
            <a:r>
              <a:rPr b="1" lang="lt-LT" sz="4400"/>
              <a:t>BAZĖS. BAZIŲ GAVIMAS, SAVYBĖS IR PANAUDOJIMAS</a:t>
            </a:r>
            <a:r>
              <a:rPr b="1" lang="lt-LT"/>
              <a:t> – Pirmos veiklos turinys</a:t>
            </a:r>
            <a:endParaRPr/>
          </a:p>
        </p:txBody>
      </p:sp>
      <p:sp>
        <p:nvSpPr>
          <p:cNvPr id="145" name="Google Shape;145;p11"/>
          <p:cNvSpPr txBox="1"/>
          <p:nvPr>
            <p:ph idx="1" type="body"/>
          </p:nvPr>
        </p:nvSpPr>
        <p:spPr>
          <a:xfrm>
            <a:off x="838200" y="1323833"/>
            <a:ext cx="10515600" cy="5169042"/>
          </a:xfrm>
          <a:prstGeom prst="rect">
            <a:avLst/>
          </a:prstGeom>
          <a:noFill/>
          <a:ln>
            <a:noFill/>
          </a:ln>
        </p:spPr>
        <p:txBody>
          <a:bodyPr anchorCtr="0" anchor="t" bIns="45700" lIns="91425" spcFirstLastPara="1" rIns="91425" wrap="square" tIns="45700">
            <a:normAutofit lnSpcReduction="20000"/>
          </a:bodyPr>
          <a:lstStyle/>
          <a:p>
            <a:pPr indent="0" lvl="0" marL="0" rtl="0" algn="l">
              <a:lnSpc>
                <a:spcPct val="90000"/>
              </a:lnSpc>
              <a:spcBef>
                <a:spcPts val="0"/>
              </a:spcBef>
              <a:spcAft>
                <a:spcPts val="0"/>
              </a:spcAft>
              <a:buClr>
                <a:schemeClr val="dk1"/>
              </a:buClr>
              <a:buSzPts val="2800"/>
              <a:buNone/>
            </a:pPr>
            <a:r>
              <a:rPr lang="lt-LT"/>
              <a:t>Bazinių medžiagų tirpaluose yra </a:t>
            </a:r>
            <a:r>
              <a:rPr lang="lt-LT" sz="2800">
                <a:solidFill>
                  <a:srgbClr val="333333"/>
                </a:solidFill>
              </a:rPr>
              <a:t>OH</a:t>
            </a:r>
            <a:r>
              <a:rPr baseline="30000" lang="lt-LT" sz="2800">
                <a:solidFill>
                  <a:srgbClr val="333333"/>
                </a:solidFill>
                <a:latin typeface="Times New Roman"/>
                <a:ea typeface="Times New Roman"/>
                <a:cs typeface="Times New Roman"/>
                <a:sym typeface="Times New Roman"/>
              </a:rPr>
              <a:t>–</a:t>
            </a:r>
            <a:r>
              <a:rPr lang="lt-LT" sz="2800">
                <a:solidFill>
                  <a:srgbClr val="333333"/>
                </a:solidFill>
              </a:rPr>
              <a:t> </a:t>
            </a:r>
            <a:r>
              <a:rPr lang="lt-LT"/>
              <a:t>(hidroksido) </a:t>
            </a:r>
            <a:r>
              <a:rPr lang="lt-LT" sz="2800">
                <a:solidFill>
                  <a:srgbClr val="333333"/>
                </a:solidFill>
              </a:rPr>
              <a:t>jonų.</a:t>
            </a:r>
            <a:r>
              <a:rPr lang="lt-LT"/>
              <a:t> Kaip tirpale atsiranda </a:t>
            </a:r>
            <a:r>
              <a:rPr lang="lt-LT" sz="2800">
                <a:solidFill>
                  <a:srgbClr val="333333"/>
                </a:solidFill>
              </a:rPr>
              <a:t>OH</a:t>
            </a:r>
            <a:r>
              <a:rPr baseline="30000" lang="lt-LT" sz="2800">
                <a:solidFill>
                  <a:srgbClr val="333333"/>
                </a:solidFill>
                <a:latin typeface="Times New Roman"/>
                <a:ea typeface="Times New Roman"/>
                <a:cs typeface="Times New Roman"/>
                <a:sym typeface="Times New Roman"/>
              </a:rPr>
              <a:t>–</a:t>
            </a:r>
            <a:r>
              <a:rPr lang="lt-LT" sz="2800">
                <a:solidFill>
                  <a:srgbClr val="333333"/>
                </a:solidFill>
              </a:rPr>
              <a:t> jonų?</a:t>
            </a:r>
            <a:endParaRPr/>
          </a:p>
          <a:p>
            <a:pPr indent="-514350" lvl="0" marL="514350" rtl="0" algn="l">
              <a:lnSpc>
                <a:spcPct val="90000"/>
              </a:lnSpc>
              <a:spcBef>
                <a:spcPts val="1000"/>
              </a:spcBef>
              <a:spcAft>
                <a:spcPts val="0"/>
              </a:spcAft>
              <a:buClr>
                <a:srgbClr val="333333"/>
              </a:buClr>
              <a:buSzPts val="2800"/>
              <a:buFont typeface="Calibri"/>
              <a:buAutoNum type="arabicPeriod"/>
            </a:pPr>
            <a:r>
              <a:rPr lang="lt-LT">
                <a:solidFill>
                  <a:srgbClr val="333333"/>
                </a:solidFill>
              </a:rPr>
              <a:t>Tirpieji hidroksidai (šarmai) yra joniniai junginiai. Jie tirpdami vandenyje disocijuoja į teigiamus metalų jonus ir neigiamus </a:t>
            </a:r>
            <a:r>
              <a:rPr lang="lt-LT" sz="2800">
                <a:solidFill>
                  <a:srgbClr val="333333"/>
                </a:solidFill>
              </a:rPr>
              <a:t>OH</a:t>
            </a:r>
            <a:r>
              <a:rPr baseline="30000" lang="lt-LT" sz="2800">
                <a:solidFill>
                  <a:srgbClr val="333333"/>
                </a:solidFill>
                <a:latin typeface="Times New Roman"/>
                <a:ea typeface="Times New Roman"/>
                <a:cs typeface="Times New Roman"/>
                <a:sym typeface="Times New Roman"/>
              </a:rPr>
              <a:t>–</a:t>
            </a:r>
            <a:r>
              <a:rPr lang="lt-LT" sz="2800">
                <a:solidFill>
                  <a:srgbClr val="333333"/>
                </a:solidFill>
              </a:rPr>
              <a:t> </a:t>
            </a:r>
            <a:r>
              <a:rPr lang="lt-LT"/>
              <a:t>(hidroksido) </a:t>
            </a:r>
            <a:r>
              <a:rPr lang="lt-LT" sz="2800">
                <a:solidFill>
                  <a:srgbClr val="333333"/>
                </a:solidFill>
              </a:rPr>
              <a:t>jonus.</a:t>
            </a:r>
            <a:endParaRPr/>
          </a:p>
          <a:p>
            <a:pPr indent="0" lvl="0" marL="0" rtl="0" algn="l">
              <a:lnSpc>
                <a:spcPct val="90000"/>
              </a:lnSpc>
              <a:spcBef>
                <a:spcPts val="1000"/>
              </a:spcBef>
              <a:spcAft>
                <a:spcPts val="0"/>
              </a:spcAft>
              <a:buClr>
                <a:srgbClr val="333333"/>
              </a:buClr>
              <a:buSzPts val="2800"/>
              <a:buNone/>
            </a:pPr>
            <a:r>
              <a:rPr lang="lt-LT">
                <a:solidFill>
                  <a:srgbClr val="333333"/>
                </a:solidFill>
              </a:rPr>
              <a:t> </a:t>
            </a:r>
            <a:endParaRPr/>
          </a:p>
          <a:p>
            <a:pPr indent="0" lvl="0" marL="0" rtl="0" algn="ctr">
              <a:lnSpc>
                <a:spcPct val="90000"/>
              </a:lnSpc>
              <a:spcBef>
                <a:spcPts val="1000"/>
              </a:spcBef>
              <a:spcAft>
                <a:spcPts val="0"/>
              </a:spcAft>
              <a:buClr>
                <a:schemeClr val="dk1"/>
              </a:buClr>
              <a:buSzPts val="3200"/>
              <a:buNone/>
            </a:pPr>
            <a:r>
              <a:rPr lang="lt-LT" sz="3200"/>
              <a:t>NaOH (aq)🡪Na</a:t>
            </a:r>
            <a:r>
              <a:rPr baseline="30000" lang="lt-LT" sz="3200"/>
              <a:t>+</a:t>
            </a:r>
            <a:r>
              <a:rPr lang="lt-LT" sz="3200"/>
              <a:t>(aq) + OH</a:t>
            </a:r>
            <a:r>
              <a:rPr baseline="30000" lang="lt-LT" sz="3200"/>
              <a:t>-</a:t>
            </a:r>
            <a:r>
              <a:rPr lang="lt-LT" sz="3200"/>
              <a:t>(aq)</a:t>
            </a:r>
            <a:endParaRPr/>
          </a:p>
          <a:p>
            <a:pPr indent="0" lvl="0" marL="0" rtl="0" algn="ctr">
              <a:lnSpc>
                <a:spcPct val="90000"/>
              </a:lnSpc>
              <a:spcBef>
                <a:spcPts val="1000"/>
              </a:spcBef>
              <a:spcAft>
                <a:spcPts val="0"/>
              </a:spcAft>
              <a:buClr>
                <a:schemeClr val="dk1"/>
              </a:buClr>
              <a:buSzPts val="3200"/>
              <a:buNone/>
            </a:pPr>
            <a:r>
              <a:t/>
            </a:r>
            <a:endParaRPr sz="3200"/>
          </a:p>
          <a:p>
            <a:pPr indent="0" lvl="0" marL="0" rtl="0" algn="ctr">
              <a:lnSpc>
                <a:spcPct val="90000"/>
              </a:lnSpc>
              <a:spcBef>
                <a:spcPts val="1000"/>
              </a:spcBef>
              <a:spcAft>
                <a:spcPts val="0"/>
              </a:spcAft>
              <a:buClr>
                <a:schemeClr val="dk1"/>
              </a:buClr>
              <a:buSzPts val="3200"/>
              <a:buNone/>
            </a:pPr>
            <a:r>
              <a:rPr lang="lt-LT" sz="3200"/>
              <a:t>Ba(OH)</a:t>
            </a:r>
            <a:r>
              <a:rPr baseline="-25000" lang="lt-LT" sz="3200"/>
              <a:t>2</a:t>
            </a:r>
            <a:r>
              <a:rPr lang="lt-LT" sz="3200"/>
              <a:t>(aq)🡪Ba</a:t>
            </a:r>
            <a:r>
              <a:rPr baseline="30000" lang="lt-LT" sz="3200"/>
              <a:t>2+</a:t>
            </a:r>
            <a:r>
              <a:rPr lang="lt-LT" sz="3200"/>
              <a:t>(aq) + 2OH</a:t>
            </a:r>
            <a:r>
              <a:rPr baseline="30000" lang="lt-LT" sz="3200"/>
              <a:t>-</a:t>
            </a:r>
            <a:r>
              <a:rPr lang="lt-LT" sz="3200"/>
              <a:t>(aq)</a:t>
            </a:r>
            <a:endParaRPr/>
          </a:p>
          <a:p>
            <a:pPr indent="0" lvl="0" marL="0" rtl="0" algn="ctr">
              <a:lnSpc>
                <a:spcPct val="90000"/>
              </a:lnSpc>
              <a:spcBef>
                <a:spcPts val="1000"/>
              </a:spcBef>
              <a:spcAft>
                <a:spcPts val="0"/>
              </a:spcAft>
              <a:buClr>
                <a:schemeClr val="dk1"/>
              </a:buClr>
              <a:buSzPts val="3200"/>
              <a:buNone/>
            </a:pPr>
            <a:r>
              <a:t/>
            </a:r>
            <a:endParaRPr sz="3200"/>
          </a:p>
          <a:p>
            <a:pPr indent="0" lvl="0" marL="0" rtl="0" algn="l">
              <a:lnSpc>
                <a:spcPct val="90000"/>
              </a:lnSpc>
              <a:spcBef>
                <a:spcPts val="1000"/>
              </a:spcBef>
              <a:spcAft>
                <a:spcPts val="0"/>
              </a:spcAft>
              <a:buClr>
                <a:schemeClr val="dk1"/>
              </a:buClr>
              <a:buSzPts val="2800"/>
              <a:buNone/>
            </a:pPr>
            <a:r>
              <a:t/>
            </a:r>
            <a:endParaRPr sz="2800">
              <a:solidFill>
                <a:srgbClr val="333333"/>
              </a:solidFill>
            </a:endParaRPr>
          </a:p>
          <a:p>
            <a:pPr indent="0" lvl="0" marL="0" rtl="0" algn="l">
              <a:lnSpc>
                <a:spcPct val="90000"/>
              </a:lnSpc>
              <a:spcBef>
                <a:spcPts val="1000"/>
              </a:spcBef>
              <a:spcAft>
                <a:spcPts val="0"/>
              </a:spcAft>
              <a:buClr>
                <a:schemeClr val="dk1"/>
              </a:buClr>
              <a:buSzPts val="2800"/>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51" name="Google Shape;151;p12"/>
          <p:cNvSpPr txBox="1"/>
          <p:nvPr>
            <p:ph idx="1" type="body"/>
          </p:nvPr>
        </p:nvSpPr>
        <p:spPr>
          <a:xfrm>
            <a:off x="838200" y="1690687"/>
            <a:ext cx="10515600" cy="4486275"/>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lang="lt-LT"/>
              <a:t>Bazinių medžiagų tirpaluose yra </a:t>
            </a:r>
            <a:r>
              <a:rPr lang="lt-LT" sz="2800">
                <a:solidFill>
                  <a:srgbClr val="333333"/>
                </a:solidFill>
              </a:rPr>
              <a:t>OH</a:t>
            </a:r>
            <a:r>
              <a:rPr baseline="30000" lang="lt-LT" sz="2800">
                <a:solidFill>
                  <a:srgbClr val="333333"/>
                </a:solidFill>
                <a:latin typeface="Times New Roman"/>
                <a:ea typeface="Times New Roman"/>
                <a:cs typeface="Times New Roman"/>
                <a:sym typeface="Times New Roman"/>
              </a:rPr>
              <a:t>–</a:t>
            </a:r>
            <a:r>
              <a:rPr lang="lt-LT" sz="2800">
                <a:solidFill>
                  <a:srgbClr val="333333"/>
                </a:solidFill>
              </a:rPr>
              <a:t> </a:t>
            </a:r>
            <a:r>
              <a:rPr lang="lt-LT"/>
              <a:t>(hidroksido) </a:t>
            </a:r>
            <a:r>
              <a:rPr lang="lt-LT" sz="2800">
                <a:solidFill>
                  <a:srgbClr val="333333"/>
                </a:solidFill>
              </a:rPr>
              <a:t>jonų.</a:t>
            </a:r>
            <a:r>
              <a:rPr lang="lt-LT"/>
              <a:t> Kaip tirpale atsiranda </a:t>
            </a:r>
            <a:r>
              <a:rPr lang="lt-LT" sz="2800">
                <a:solidFill>
                  <a:srgbClr val="333333"/>
                </a:solidFill>
              </a:rPr>
              <a:t>OH</a:t>
            </a:r>
            <a:r>
              <a:rPr baseline="30000" lang="lt-LT" sz="2800">
                <a:solidFill>
                  <a:srgbClr val="333333"/>
                </a:solidFill>
                <a:latin typeface="Times New Roman"/>
                <a:ea typeface="Times New Roman"/>
                <a:cs typeface="Times New Roman"/>
                <a:sym typeface="Times New Roman"/>
              </a:rPr>
              <a:t>–</a:t>
            </a:r>
            <a:r>
              <a:rPr lang="lt-LT" sz="2800">
                <a:solidFill>
                  <a:srgbClr val="333333"/>
                </a:solidFill>
              </a:rPr>
              <a:t> jonų?</a:t>
            </a:r>
            <a:endParaRPr/>
          </a:p>
          <a:p>
            <a:pPr indent="0" lvl="0" marL="0" rtl="0" algn="l">
              <a:lnSpc>
                <a:spcPct val="90000"/>
              </a:lnSpc>
              <a:spcBef>
                <a:spcPts val="1000"/>
              </a:spcBef>
              <a:spcAft>
                <a:spcPts val="0"/>
              </a:spcAft>
              <a:buClr>
                <a:schemeClr val="dk1"/>
              </a:buClr>
              <a:buSzPts val="2800"/>
              <a:buNone/>
            </a:pPr>
            <a:r>
              <a:rPr lang="lt-LT"/>
              <a:t>2. Tirpstant NH</a:t>
            </a:r>
            <a:r>
              <a:rPr baseline="-25000" lang="lt-LT" sz="2800"/>
              <a:t>3</a:t>
            </a:r>
            <a:r>
              <a:rPr lang="lt-LT"/>
              <a:t> (amoniakui) vandenyje, amoniakas jonizuojasi. Tirpale atsiranda </a:t>
            </a:r>
            <a:r>
              <a:rPr lang="lt-LT" sz="2800">
                <a:solidFill>
                  <a:srgbClr val="333333"/>
                </a:solidFill>
              </a:rPr>
              <a:t>OH</a:t>
            </a:r>
            <a:r>
              <a:rPr baseline="30000" lang="lt-LT" sz="2800">
                <a:solidFill>
                  <a:srgbClr val="333333"/>
                </a:solidFill>
                <a:latin typeface="Times New Roman"/>
                <a:ea typeface="Times New Roman"/>
                <a:cs typeface="Times New Roman"/>
                <a:sym typeface="Times New Roman"/>
              </a:rPr>
              <a:t>–</a:t>
            </a:r>
            <a:r>
              <a:rPr lang="lt-LT" sz="2800">
                <a:solidFill>
                  <a:srgbClr val="333333"/>
                </a:solidFill>
              </a:rPr>
              <a:t> jonų</a:t>
            </a:r>
            <a:endParaRPr/>
          </a:p>
          <a:p>
            <a:pPr indent="0" lvl="0" marL="0" rtl="0" algn="l">
              <a:lnSpc>
                <a:spcPct val="90000"/>
              </a:lnSpc>
              <a:spcBef>
                <a:spcPts val="1000"/>
              </a:spcBef>
              <a:spcAft>
                <a:spcPts val="0"/>
              </a:spcAft>
              <a:buClr>
                <a:schemeClr val="dk1"/>
              </a:buClr>
              <a:buSzPts val="2800"/>
              <a:buNone/>
            </a:pPr>
            <a:r>
              <a:t/>
            </a:r>
            <a:endParaRPr sz="2800">
              <a:solidFill>
                <a:srgbClr val="333333"/>
              </a:solidFill>
            </a:endParaRPr>
          </a:p>
          <a:p>
            <a:pPr indent="0" lvl="0" marL="0" rtl="0" algn="ctr">
              <a:lnSpc>
                <a:spcPct val="90000"/>
              </a:lnSpc>
              <a:spcBef>
                <a:spcPts val="1000"/>
              </a:spcBef>
              <a:spcAft>
                <a:spcPts val="0"/>
              </a:spcAft>
              <a:buClr>
                <a:schemeClr val="dk1"/>
              </a:buClr>
              <a:buSzPts val="3200"/>
              <a:buNone/>
            </a:pPr>
            <a:r>
              <a:rPr b="1" lang="lt-LT" sz="3200"/>
              <a:t>NH</a:t>
            </a:r>
            <a:r>
              <a:rPr b="1" baseline="-25000" lang="lt-LT" sz="3200"/>
              <a:t>3</a:t>
            </a:r>
            <a:r>
              <a:rPr b="1" lang="lt-LT" sz="3200"/>
              <a:t>(d) + H</a:t>
            </a:r>
            <a:r>
              <a:rPr b="1" baseline="-25000" lang="lt-LT" sz="3200"/>
              <a:t>2</a:t>
            </a:r>
            <a:r>
              <a:rPr b="1" lang="lt-LT" sz="3200"/>
              <a:t>O(s)        NH</a:t>
            </a:r>
            <a:r>
              <a:rPr b="1" baseline="-25000" lang="lt-LT" sz="3200"/>
              <a:t>4</a:t>
            </a:r>
            <a:r>
              <a:rPr b="1" baseline="30000" lang="lt-LT" sz="3200"/>
              <a:t>+</a:t>
            </a:r>
            <a:r>
              <a:rPr b="1" lang="lt-LT" sz="3200"/>
              <a:t>(aq) + OH</a:t>
            </a:r>
            <a:r>
              <a:rPr b="1" baseline="30000" lang="lt-LT" sz="3200"/>
              <a:t>-</a:t>
            </a:r>
            <a:r>
              <a:rPr b="1" lang="lt-LT" sz="3200"/>
              <a:t>(aq)</a:t>
            </a:r>
            <a:endParaRPr/>
          </a:p>
          <a:p>
            <a:pPr indent="0" lvl="0" marL="0" rtl="0" algn="l">
              <a:lnSpc>
                <a:spcPct val="90000"/>
              </a:lnSpc>
              <a:spcBef>
                <a:spcPts val="1000"/>
              </a:spcBef>
              <a:spcAft>
                <a:spcPts val="0"/>
              </a:spcAft>
              <a:buClr>
                <a:schemeClr val="dk1"/>
              </a:buClr>
              <a:buSzPts val="2800"/>
              <a:buNone/>
            </a:pPr>
            <a:r>
              <a:t/>
            </a:r>
            <a:endParaRPr/>
          </a:p>
        </p:txBody>
      </p:sp>
      <p:pic>
        <p:nvPicPr>
          <p:cNvPr id="152" name="Google Shape;152;p12"/>
          <p:cNvPicPr preferRelativeResize="0"/>
          <p:nvPr/>
        </p:nvPicPr>
        <p:blipFill rotWithShape="1">
          <a:blip r:embed="rId3">
            <a:alphaModFix/>
          </a:blip>
          <a:srcRect b="0" l="0" r="0" t="0"/>
          <a:stretch/>
        </p:blipFill>
        <p:spPr>
          <a:xfrm rot="10800000">
            <a:off x="5610511" y="4075849"/>
            <a:ext cx="585077" cy="476638"/>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1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58" name="Google Shape;158;p13"/>
          <p:cNvSpPr txBox="1"/>
          <p:nvPr>
            <p:ph idx="1" type="body"/>
          </p:nvPr>
        </p:nvSpPr>
        <p:spPr>
          <a:xfrm>
            <a:off x="838200" y="365125"/>
            <a:ext cx="10515600" cy="6262012"/>
          </a:xfrm>
          <a:prstGeom prst="rect">
            <a:avLst/>
          </a:prstGeom>
          <a:noFill/>
          <a:ln>
            <a:noFill/>
          </a:ln>
        </p:spPr>
        <p:txBody>
          <a:bodyPr anchorCtr="0" anchor="t" bIns="45700" lIns="91425" spcFirstLastPara="1" rIns="91425" wrap="square" tIns="45700">
            <a:normAutofit fontScale="85000" lnSpcReduction="20000"/>
          </a:bodyPr>
          <a:lstStyle/>
          <a:p>
            <a:pPr indent="0" lvl="0" marL="0" rtl="0" algn="l">
              <a:lnSpc>
                <a:spcPct val="90000"/>
              </a:lnSpc>
              <a:spcBef>
                <a:spcPts val="0"/>
              </a:spcBef>
              <a:spcAft>
                <a:spcPts val="0"/>
              </a:spcAft>
              <a:buClr>
                <a:schemeClr val="dk1"/>
              </a:buClr>
              <a:buSzPct val="100000"/>
              <a:buNone/>
            </a:pPr>
            <a:r>
              <a:rPr lang="lt-LT"/>
              <a:t>Bazinių medžiagų tirpaluose yra </a:t>
            </a:r>
            <a:r>
              <a:rPr lang="lt-LT" sz="2800">
                <a:solidFill>
                  <a:srgbClr val="333333"/>
                </a:solidFill>
              </a:rPr>
              <a:t>OH</a:t>
            </a:r>
            <a:r>
              <a:rPr baseline="30000" lang="lt-LT" sz="2800">
                <a:solidFill>
                  <a:srgbClr val="333333"/>
                </a:solidFill>
                <a:latin typeface="Times New Roman"/>
                <a:ea typeface="Times New Roman"/>
                <a:cs typeface="Times New Roman"/>
                <a:sym typeface="Times New Roman"/>
              </a:rPr>
              <a:t>–</a:t>
            </a:r>
            <a:r>
              <a:rPr lang="lt-LT" sz="2800">
                <a:solidFill>
                  <a:srgbClr val="333333"/>
                </a:solidFill>
              </a:rPr>
              <a:t> </a:t>
            </a:r>
            <a:r>
              <a:rPr lang="lt-LT"/>
              <a:t>(hidroksido) </a:t>
            </a:r>
            <a:r>
              <a:rPr lang="lt-LT" sz="2800">
                <a:solidFill>
                  <a:srgbClr val="333333"/>
                </a:solidFill>
              </a:rPr>
              <a:t>jonų.</a:t>
            </a:r>
            <a:r>
              <a:rPr lang="lt-LT"/>
              <a:t> Kaip tirpale atsiranda </a:t>
            </a:r>
            <a:r>
              <a:rPr lang="lt-LT" sz="2800">
                <a:solidFill>
                  <a:srgbClr val="333333"/>
                </a:solidFill>
              </a:rPr>
              <a:t>OH</a:t>
            </a:r>
            <a:r>
              <a:rPr baseline="30000" lang="lt-LT" sz="2800">
                <a:solidFill>
                  <a:srgbClr val="333333"/>
                </a:solidFill>
                <a:latin typeface="Times New Roman"/>
                <a:ea typeface="Times New Roman"/>
                <a:cs typeface="Times New Roman"/>
                <a:sym typeface="Times New Roman"/>
              </a:rPr>
              <a:t>–</a:t>
            </a:r>
            <a:r>
              <a:rPr lang="lt-LT" sz="2800">
                <a:solidFill>
                  <a:srgbClr val="333333"/>
                </a:solidFill>
              </a:rPr>
              <a:t> jonų?</a:t>
            </a:r>
            <a:endParaRPr/>
          </a:p>
          <a:p>
            <a:pPr indent="0" lvl="0" marL="0" rtl="0" algn="l">
              <a:lnSpc>
                <a:spcPct val="90000"/>
              </a:lnSpc>
              <a:spcBef>
                <a:spcPts val="1000"/>
              </a:spcBef>
              <a:spcAft>
                <a:spcPts val="0"/>
              </a:spcAft>
              <a:buClr>
                <a:schemeClr val="dk1"/>
              </a:buClr>
              <a:buSzPct val="100000"/>
              <a:buNone/>
            </a:pPr>
            <a:r>
              <a:rPr lang="lt-LT"/>
              <a:t>3. </a:t>
            </a:r>
            <a:r>
              <a:rPr lang="lt-LT">
                <a:solidFill>
                  <a:srgbClr val="333333"/>
                </a:solidFill>
              </a:rPr>
              <a:t>Tirpiosios karbonatų ir acetatų druskos yra joniniai junginiai. </a:t>
            </a:r>
            <a:endParaRPr/>
          </a:p>
          <a:p>
            <a:pPr indent="-228600" lvl="0" marL="228600" rtl="0" algn="l">
              <a:lnSpc>
                <a:spcPct val="90000"/>
              </a:lnSpc>
              <a:spcBef>
                <a:spcPts val="1000"/>
              </a:spcBef>
              <a:spcAft>
                <a:spcPts val="0"/>
              </a:spcAft>
              <a:buClr>
                <a:srgbClr val="333333"/>
              </a:buClr>
              <a:buSzPct val="100000"/>
              <a:buChar char="•"/>
            </a:pPr>
            <a:r>
              <a:rPr lang="lt-LT">
                <a:solidFill>
                  <a:srgbClr val="333333"/>
                </a:solidFill>
              </a:rPr>
              <a:t>Jie tirpdami vandenyje pirmiausiai disocijuoja į teigiamus metalų jonus ir neigiamus </a:t>
            </a:r>
            <a:r>
              <a:rPr lang="lt-LT" sz="2800">
                <a:solidFill>
                  <a:srgbClr val="333333"/>
                </a:solidFill>
              </a:rPr>
              <a:t>karbonato ar acetato jonus.</a:t>
            </a:r>
            <a:r>
              <a:rPr lang="lt-LT">
                <a:solidFill>
                  <a:srgbClr val="333333"/>
                </a:solidFill>
              </a:rPr>
              <a:t> </a:t>
            </a:r>
            <a:endParaRPr/>
          </a:p>
          <a:p>
            <a:pPr indent="-77470" lvl="0" marL="228600" rtl="0" algn="l">
              <a:lnSpc>
                <a:spcPct val="90000"/>
              </a:lnSpc>
              <a:spcBef>
                <a:spcPts val="1000"/>
              </a:spcBef>
              <a:spcAft>
                <a:spcPts val="0"/>
              </a:spcAft>
              <a:buClr>
                <a:schemeClr val="dk1"/>
              </a:buClr>
              <a:buSzPct val="100000"/>
              <a:buNone/>
            </a:pPr>
            <a:r>
              <a:t/>
            </a:r>
            <a:endParaRPr>
              <a:solidFill>
                <a:srgbClr val="333333"/>
              </a:solidFill>
            </a:endParaRPr>
          </a:p>
          <a:p>
            <a:pPr indent="0" lvl="0" marL="0" rtl="0" algn="ctr">
              <a:lnSpc>
                <a:spcPct val="107000"/>
              </a:lnSpc>
              <a:spcBef>
                <a:spcPts val="1000"/>
              </a:spcBef>
              <a:spcAft>
                <a:spcPts val="0"/>
              </a:spcAft>
              <a:buClr>
                <a:schemeClr val="dk1"/>
              </a:buClr>
              <a:buSzPct val="100000"/>
              <a:buNone/>
            </a:pPr>
            <a:r>
              <a:rPr b="1" lang="lt-LT" sz="3500"/>
              <a:t>CH</a:t>
            </a:r>
            <a:r>
              <a:rPr b="1" baseline="-25000" lang="lt-LT" sz="3500"/>
              <a:t>3</a:t>
            </a:r>
            <a:r>
              <a:rPr b="1" lang="lt-LT" sz="3500"/>
              <a:t>COOK(aq) 🡪CH</a:t>
            </a:r>
            <a:r>
              <a:rPr b="1" baseline="-25000" lang="lt-LT" sz="3500"/>
              <a:t>3</a:t>
            </a:r>
            <a:r>
              <a:rPr b="1" lang="lt-LT" sz="3500"/>
              <a:t>COO</a:t>
            </a:r>
            <a:r>
              <a:rPr b="1" baseline="30000" lang="lt-LT" sz="3500"/>
              <a:t>-</a:t>
            </a:r>
            <a:r>
              <a:rPr b="1" lang="lt-LT" sz="3500"/>
              <a:t> (aq) + K</a:t>
            </a:r>
            <a:r>
              <a:rPr b="1" baseline="30000" lang="lt-LT" sz="3500"/>
              <a:t>+</a:t>
            </a:r>
            <a:r>
              <a:rPr b="1" lang="lt-LT" sz="3500"/>
              <a:t>aq)</a:t>
            </a:r>
            <a:endParaRPr/>
          </a:p>
          <a:p>
            <a:pPr indent="0" lvl="0" marL="0" rtl="0" algn="ctr">
              <a:lnSpc>
                <a:spcPct val="107000"/>
              </a:lnSpc>
              <a:spcBef>
                <a:spcPts val="1800"/>
              </a:spcBef>
              <a:spcAft>
                <a:spcPts val="0"/>
              </a:spcAft>
              <a:buClr>
                <a:schemeClr val="dk1"/>
              </a:buClr>
              <a:buSzPct val="100000"/>
              <a:buNone/>
            </a:pPr>
            <a:r>
              <a:rPr b="1" lang="lt-LT" sz="3500"/>
              <a:t>K</a:t>
            </a:r>
            <a:r>
              <a:rPr b="1" baseline="-25000" lang="lt-LT" sz="3500"/>
              <a:t>2</a:t>
            </a:r>
            <a:r>
              <a:rPr b="1" lang="lt-LT" sz="3500"/>
              <a:t>CO</a:t>
            </a:r>
            <a:r>
              <a:rPr b="1" baseline="-25000" lang="lt-LT" sz="3500"/>
              <a:t>3</a:t>
            </a:r>
            <a:r>
              <a:rPr b="1" lang="lt-LT" sz="3500"/>
              <a:t>(aq)🡪 CO</a:t>
            </a:r>
            <a:r>
              <a:rPr b="1" baseline="-25000" lang="lt-LT" sz="3500"/>
              <a:t>3</a:t>
            </a:r>
            <a:r>
              <a:rPr b="1" baseline="30000" lang="lt-LT" sz="3500"/>
              <a:t>2-</a:t>
            </a:r>
            <a:r>
              <a:rPr b="1" lang="lt-LT" sz="3500"/>
              <a:t> (aq) + 2K</a:t>
            </a:r>
            <a:r>
              <a:rPr b="1" baseline="30000" lang="lt-LT" sz="3500"/>
              <a:t>+</a:t>
            </a:r>
            <a:r>
              <a:rPr b="1" lang="lt-LT" sz="3500"/>
              <a:t>aq)</a:t>
            </a:r>
            <a:endParaRPr b="1">
              <a:solidFill>
                <a:srgbClr val="333333"/>
              </a:solidFill>
            </a:endParaRPr>
          </a:p>
          <a:p>
            <a:pPr indent="-77470" lvl="0" marL="228600" rtl="0" algn="l">
              <a:lnSpc>
                <a:spcPct val="90000"/>
              </a:lnSpc>
              <a:spcBef>
                <a:spcPts val="1800"/>
              </a:spcBef>
              <a:spcAft>
                <a:spcPts val="0"/>
              </a:spcAft>
              <a:buClr>
                <a:schemeClr val="dk1"/>
              </a:buClr>
              <a:buSzPct val="100000"/>
              <a:buNone/>
            </a:pPr>
            <a:r>
              <a:t/>
            </a:r>
            <a:endParaRPr>
              <a:solidFill>
                <a:srgbClr val="333333"/>
              </a:solidFill>
            </a:endParaRPr>
          </a:p>
          <a:p>
            <a:pPr indent="-228600" lvl="0" marL="228600" rtl="0" algn="l">
              <a:lnSpc>
                <a:spcPct val="90000"/>
              </a:lnSpc>
              <a:spcBef>
                <a:spcPts val="1000"/>
              </a:spcBef>
              <a:spcAft>
                <a:spcPts val="0"/>
              </a:spcAft>
              <a:buClr>
                <a:srgbClr val="333333"/>
              </a:buClr>
              <a:buSzPct val="100000"/>
              <a:buChar char="•"/>
            </a:pPr>
            <a:r>
              <a:rPr lang="lt-LT">
                <a:solidFill>
                  <a:srgbClr val="333333"/>
                </a:solidFill>
              </a:rPr>
              <a:t>Neigiami, karbonato ar acetato jonai, vandenyje jonizuojasi. Taip tirpale atsiranda </a:t>
            </a:r>
            <a:r>
              <a:rPr lang="lt-LT" sz="2800">
                <a:solidFill>
                  <a:srgbClr val="333333"/>
                </a:solidFill>
              </a:rPr>
              <a:t>OH</a:t>
            </a:r>
            <a:r>
              <a:rPr baseline="30000" lang="lt-LT" sz="2800">
                <a:solidFill>
                  <a:srgbClr val="333333"/>
                </a:solidFill>
                <a:latin typeface="Times New Roman"/>
                <a:ea typeface="Times New Roman"/>
                <a:cs typeface="Times New Roman"/>
                <a:sym typeface="Times New Roman"/>
              </a:rPr>
              <a:t>–</a:t>
            </a:r>
            <a:r>
              <a:rPr lang="lt-LT" sz="2800">
                <a:solidFill>
                  <a:srgbClr val="333333"/>
                </a:solidFill>
              </a:rPr>
              <a:t> </a:t>
            </a:r>
            <a:r>
              <a:rPr lang="lt-LT"/>
              <a:t>(hidroksido) </a:t>
            </a:r>
            <a:r>
              <a:rPr lang="lt-LT" sz="2800">
                <a:solidFill>
                  <a:srgbClr val="333333"/>
                </a:solidFill>
              </a:rPr>
              <a:t>jonų</a:t>
            </a:r>
            <a:endParaRPr/>
          </a:p>
          <a:p>
            <a:pPr indent="0" lvl="0" marL="0" rtl="0" algn="l">
              <a:lnSpc>
                <a:spcPct val="90000"/>
              </a:lnSpc>
              <a:spcBef>
                <a:spcPts val="1000"/>
              </a:spcBef>
              <a:spcAft>
                <a:spcPts val="0"/>
              </a:spcAft>
              <a:buClr>
                <a:schemeClr val="dk1"/>
              </a:buClr>
              <a:buSzPct val="100000"/>
              <a:buNone/>
            </a:pPr>
            <a:r>
              <a:t/>
            </a:r>
            <a:endParaRPr>
              <a:solidFill>
                <a:srgbClr val="333333"/>
              </a:solidFill>
            </a:endParaRPr>
          </a:p>
          <a:p>
            <a:pPr indent="0" lvl="0" marL="0" rtl="0" algn="ctr">
              <a:lnSpc>
                <a:spcPct val="90000"/>
              </a:lnSpc>
              <a:spcBef>
                <a:spcPts val="1000"/>
              </a:spcBef>
              <a:spcAft>
                <a:spcPts val="0"/>
              </a:spcAft>
              <a:buClr>
                <a:schemeClr val="dk1"/>
              </a:buClr>
              <a:buSzPct val="100000"/>
              <a:buNone/>
            </a:pPr>
            <a:r>
              <a:rPr b="1" lang="lt-LT" sz="3200">
                <a:latin typeface="Arial"/>
                <a:ea typeface="Arial"/>
                <a:cs typeface="Arial"/>
                <a:sym typeface="Arial"/>
              </a:rPr>
              <a:t>CO</a:t>
            </a:r>
            <a:r>
              <a:rPr b="1" baseline="-25000" lang="lt-LT" sz="3200">
                <a:latin typeface="Arial"/>
                <a:ea typeface="Arial"/>
                <a:cs typeface="Arial"/>
                <a:sym typeface="Arial"/>
              </a:rPr>
              <a:t>3</a:t>
            </a:r>
            <a:r>
              <a:rPr b="1" baseline="30000" lang="lt-LT" sz="3200">
                <a:latin typeface="Arial"/>
                <a:ea typeface="Arial"/>
                <a:cs typeface="Arial"/>
                <a:sym typeface="Arial"/>
              </a:rPr>
              <a:t>2-</a:t>
            </a:r>
            <a:r>
              <a:rPr b="1" lang="lt-LT" sz="3200">
                <a:latin typeface="Arial"/>
                <a:ea typeface="Arial"/>
                <a:cs typeface="Arial"/>
                <a:sym typeface="Arial"/>
              </a:rPr>
              <a:t>(aq) + H</a:t>
            </a:r>
            <a:r>
              <a:rPr b="1" baseline="-25000" lang="lt-LT" sz="3200">
                <a:latin typeface="Arial"/>
                <a:ea typeface="Arial"/>
                <a:cs typeface="Arial"/>
                <a:sym typeface="Arial"/>
              </a:rPr>
              <a:t>2</a:t>
            </a:r>
            <a:r>
              <a:rPr b="1" lang="lt-LT" sz="3200">
                <a:latin typeface="Arial"/>
                <a:ea typeface="Arial"/>
                <a:cs typeface="Arial"/>
                <a:sym typeface="Arial"/>
              </a:rPr>
              <a:t>O(s)         HCO</a:t>
            </a:r>
            <a:r>
              <a:rPr b="1" baseline="-25000" lang="lt-LT" sz="3200">
                <a:latin typeface="Arial"/>
                <a:ea typeface="Arial"/>
                <a:cs typeface="Arial"/>
                <a:sym typeface="Arial"/>
              </a:rPr>
              <a:t>3</a:t>
            </a:r>
            <a:r>
              <a:rPr b="1" baseline="30000" lang="lt-LT" sz="3200">
                <a:latin typeface="Arial"/>
                <a:ea typeface="Arial"/>
                <a:cs typeface="Arial"/>
                <a:sym typeface="Arial"/>
              </a:rPr>
              <a:t>-</a:t>
            </a:r>
            <a:r>
              <a:rPr b="1" lang="lt-LT" sz="3200">
                <a:latin typeface="Arial"/>
                <a:ea typeface="Arial"/>
                <a:cs typeface="Arial"/>
                <a:sym typeface="Arial"/>
              </a:rPr>
              <a:t> (aq) + OH</a:t>
            </a:r>
            <a:r>
              <a:rPr b="1" baseline="30000" lang="lt-LT" sz="3200">
                <a:latin typeface="Arial"/>
                <a:ea typeface="Arial"/>
                <a:cs typeface="Arial"/>
                <a:sym typeface="Arial"/>
              </a:rPr>
              <a:t>-</a:t>
            </a:r>
            <a:r>
              <a:rPr b="1" lang="lt-LT" sz="3200">
                <a:latin typeface="Arial"/>
                <a:ea typeface="Arial"/>
                <a:cs typeface="Arial"/>
                <a:sym typeface="Arial"/>
              </a:rPr>
              <a:t>(aq)</a:t>
            </a:r>
            <a:endParaRPr/>
          </a:p>
          <a:p>
            <a:pPr indent="0" lvl="0" marL="0" rtl="0" algn="ctr">
              <a:lnSpc>
                <a:spcPct val="90000"/>
              </a:lnSpc>
              <a:spcBef>
                <a:spcPts val="1000"/>
              </a:spcBef>
              <a:spcAft>
                <a:spcPts val="0"/>
              </a:spcAft>
              <a:buClr>
                <a:schemeClr val="dk1"/>
              </a:buClr>
              <a:buSzPct val="100000"/>
              <a:buNone/>
            </a:pPr>
            <a:r>
              <a:t/>
            </a:r>
            <a:endParaRPr b="1" sz="3200">
              <a:latin typeface="Arial"/>
              <a:ea typeface="Arial"/>
              <a:cs typeface="Arial"/>
              <a:sym typeface="Arial"/>
            </a:endParaRPr>
          </a:p>
          <a:p>
            <a:pPr indent="0" lvl="0" marL="0" rtl="0" algn="ctr">
              <a:lnSpc>
                <a:spcPct val="90000"/>
              </a:lnSpc>
              <a:spcBef>
                <a:spcPts val="1000"/>
              </a:spcBef>
              <a:spcAft>
                <a:spcPts val="0"/>
              </a:spcAft>
              <a:buClr>
                <a:schemeClr val="dk1"/>
              </a:buClr>
              <a:buSzPct val="100000"/>
              <a:buNone/>
            </a:pPr>
            <a:r>
              <a:rPr b="1" lang="lt-LT" sz="3200"/>
              <a:t>CH</a:t>
            </a:r>
            <a:r>
              <a:rPr b="1" baseline="-25000" lang="lt-LT" sz="3200"/>
              <a:t>3</a:t>
            </a:r>
            <a:r>
              <a:rPr b="1" lang="lt-LT" sz="3200"/>
              <a:t>COO</a:t>
            </a:r>
            <a:r>
              <a:rPr b="1" baseline="30000" lang="lt-LT" sz="3200"/>
              <a:t>-</a:t>
            </a:r>
            <a:r>
              <a:rPr b="1" lang="lt-LT" sz="3200"/>
              <a:t>(aq) + H</a:t>
            </a:r>
            <a:r>
              <a:rPr b="1" baseline="-25000" lang="lt-LT" sz="3200"/>
              <a:t>2</a:t>
            </a:r>
            <a:r>
              <a:rPr b="1" lang="lt-LT" sz="3200"/>
              <a:t>O(s)         CH</a:t>
            </a:r>
            <a:r>
              <a:rPr b="1" baseline="-25000" lang="lt-LT" sz="3200"/>
              <a:t>3</a:t>
            </a:r>
            <a:r>
              <a:rPr b="1" lang="lt-LT" sz="3200"/>
              <a:t>COOH (aq) + OH</a:t>
            </a:r>
            <a:r>
              <a:rPr b="1" baseline="30000" lang="lt-LT" sz="3200"/>
              <a:t>-</a:t>
            </a:r>
            <a:r>
              <a:rPr b="1" lang="lt-LT" sz="3200"/>
              <a:t>(aq)</a:t>
            </a:r>
            <a:endParaRPr b="1" sz="3200"/>
          </a:p>
        </p:txBody>
      </p:sp>
      <p:pic>
        <p:nvPicPr>
          <p:cNvPr id="159" name="Google Shape;159;p13"/>
          <p:cNvPicPr preferRelativeResize="0"/>
          <p:nvPr/>
        </p:nvPicPr>
        <p:blipFill rotWithShape="1">
          <a:blip r:embed="rId3">
            <a:alphaModFix/>
          </a:blip>
          <a:srcRect b="0" l="0" r="0" t="0"/>
          <a:stretch/>
        </p:blipFill>
        <p:spPr>
          <a:xfrm rot="10800000">
            <a:off x="5598439" y="5087900"/>
            <a:ext cx="585077" cy="476638"/>
          </a:xfrm>
          <a:prstGeom prst="rect">
            <a:avLst/>
          </a:prstGeom>
          <a:noFill/>
          <a:ln>
            <a:noFill/>
          </a:ln>
        </p:spPr>
      </p:pic>
      <p:pic>
        <p:nvPicPr>
          <p:cNvPr id="160" name="Google Shape;160;p13"/>
          <p:cNvPicPr preferRelativeResize="0"/>
          <p:nvPr/>
        </p:nvPicPr>
        <p:blipFill rotWithShape="1">
          <a:blip r:embed="rId3">
            <a:alphaModFix/>
          </a:blip>
          <a:srcRect b="0" l="0" r="0" t="0"/>
          <a:stretch/>
        </p:blipFill>
        <p:spPr>
          <a:xfrm rot="10800000">
            <a:off x="5604664" y="5896246"/>
            <a:ext cx="585077" cy="476638"/>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14"/>
          <p:cNvSpPr txBox="1"/>
          <p:nvPr>
            <p:ph type="ctrTitle"/>
          </p:nvPr>
        </p:nvSpPr>
        <p:spPr>
          <a:xfrm>
            <a:off x="579421" y="280657"/>
            <a:ext cx="11226297" cy="6246892"/>
          </a:xfrm>
          <a:prstGeom prst="rect">
            <a:avLst/>
          </a:prstGeom>
          <a:noFill/>
          <a:ln>
            <a:noFill/>
          </a:ln>
        </p:spPr>
        <p:txBody>
          <a:bodyPr anchorCtr="0" anchor="b"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Calibri"/>
              <a:buNone/>
            </a:pPr>
            <a:r>
              <a:rPr b="1" lang="lt-LT"/>
              <a:t>TEMA: </a:t>
            </a:r>
            <a:br>
              <a:rPr b="1" lang="lt-LT"/>
            </a:br>
            <a:r>
              <a:rPr b="1" lang="lt-LT" sz="4900"/>
              <a:t>BAZĖS. BAZIŲ GAVIMAS, SAVYBĖS IR PANAUDOJIMAS</a:t>
            </a:r>
            <a:br>
              <a:rPr b="1" lang="lt-LT" sz="4900"/>
            </a:br>
            <a:br>
              <a:rPr b="1" lang="lt-LT" sz="4900"/>
            </a:br>
            <a:br>
              <a:rPr b="1" lang="lt-LT"/>
            </a:br>
            <a:r>
              <a:rPr lang="lt-LT"/>
              <a:t>Antra veikla – bazių formulių ir pavadinimų sudarymas</a:t>
            </a:r>
            <a:br>
              <a:rPr lang="lt-LT"/>
            </a:br>
            <a:br>
              <a:rPr lang="lt-LT"/>
            </a:br>
            <a:endParaRPr b="1">
              <a:highlight>
                <a:srgbClr val="FFFF00"/>
              </a:highlight>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1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b="1" lang="lt-LT"/>
              <a:t>TEMA: </a:t>
            </a:r>
            <a:r>
              <a:rPr b="1" lang="lt-LT" sz="4400"/>
              <a:t>BAZĖS. BAZIŲ GAVIMAS, SAVYBĖS IR PANAUDOJIMAS</a:t>
            </a:r>
            <a:r>
              <a:rPr b="1" lang="lt-LT"/>
              <a:t> – Antros veiklos turinys. </a:t>
            </a:r>
            <a:endParaRPr/>
          </a:p>
        </p:txBody>
      </p:sp>
      <p:sp>
        <p:nvSpPr>
          <p:cNvPr id="171" name="Google Shape;171;p15"/>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fontScale="85000" lnSpcReduction="10000"/>
          </a:bodyPr>
          <a:lstStyle/>
          <a:p>
            <a:pPr indent="0" lvl="0" marL="0" rtl="0" algn="l">
              <a:lnSpc>
                <a:spcPct val="90000"/>
              </a:lnSpc>
              <a:spcBef>
                <a:spcPts val="0"/>
              </a:spcBef>
              <a:spcAft>
                <a:spcPts val="0"/>
              </a:spcAft>
              <a:buClr>
                <a:schemeClr val="dk1"/>
              </a:buClr>
              <a:buSzPct val="100000"/>
              <a:buNone/>
            </a:pPr>
            <a:r>
              <a:rPr lang="lt-LT"/>
              <a:t>Metalo jonui keliame klausimą </a:t>
            </a:r>
            <a:r>
              <a:rPr b="1" i="1" lang="lt-LT" u="sng">
                <a:solidFill>
                  <a:srgbClr val="00B050"/>
                </a:solidFill>
              </a:rPr>
              <a:t>Kieno?</a:t>
            </a:r>
            <a:r>
              <a:rPr lang="lt-LT">
                <a:solidFill>
                  <a:srgbClr val="00B050"/>
                </a:solidFill>
              </a:rPr>
              <a:t> </a:t>
            </a:r>
            <a:r>
              <a:rPr lang="lt-LT"/>
              <a:t>O hidroksido jonui </a:t>
            </a:r>
            <a:r>
              <a:rPr b="1" i="1" lang="lt-LT" u="sng">
                <a:solidFill>
                  <a:srgbClr val="00B050"/>
                </a:solidFill>
              </a:rPr>
              <a:t>Kas?</a:t>
            </a:r>
            <a:endParaRPr/>
          </a:p>
          <a:p>
            <a:pPr indent="0" lvl="0" marL="0" rtl="0" algn="ctr">
              <a:lnSpc>
                <a:spcPct val="90000"/>
              </a:lnSpc>
              <a:spcBef>
                <a:spcPts val="1000"/>
              </a:spcBef>
              <a:spcAft>
                <a:spcPts val="0"/>
              </a:spcAft>
              <a:buClr>
                <a:schemeClr val="dk1"/>
              </a:buClr>
              <a:buSzPct val="100000"/>
              <a:buNone/>
            </a:pPr>
            <a:r>
              <a:rPr b="1" lang="lt-LT"/>
              <a:t>Ba(OH)</a:t>
            </a:r>
            <a:r>
              <a:rPr b="1" lang="lt-LT" sz="2100"/>
              <a:t>2</a:t>
            </a:r>
            <a:endParaRPr/>
          </a:p>
          <a:p>
            <a:pPr indent="0" lvl="0" marL="0" rtl="0" algn="ctr">
              <a:lnSpc>
                <a:spcPct val="90000"/>
              </a:lnSpc>
              <a:spcBef>
                <a:spcPts val="1000"/>
              </a:spcBef>
              <a:spcAft>
                <a:spcPts val="0"/>
              </a:spcAft>
              <a:buClr>
                <a:srgbClr val="00B050"/>
              </a:buClr>
              <a:buSzPct val="100000"/>
              <a:buNone/>
            </a:pPr>
            <a:r>
              <a:rPr b="1" i="1" lang="lt-LT" sz="1800">
                <a:solidFill>
                  <a:srgbClr val="00B050"/>
                </a:solidFill>
              </a:rPr>
              <a:t>Kieno?            Kas?</a:t>
            </a:r>
            <a:endParaRPr/>
          </a:p>
          <a:p>
            <a:pPr indent="0" lvl="0" marL="0" rtl="0" algn="ctr">
              <a:lnSpc>
                <a:spcPct val="90000"/>
              </a:lnSpc>
              <a:spcBef>
                <a:spcPts val="1000"/>
              </a:spcBef>
              <a:spcAft>
                <a:spcPts val="0"/>
              </a:spcAft>
              <a:buClr>
                <a:schemeClr val="dk1"/>
              </a:buClr>
              <a:buSzPct val="100000"/>
              <a:buNone/>
            </a:pPr>
            <a:r>
              <a:rPr lang="lt-LT"/>
              <a:t>   bario hidroksidas</a:t>
            </a:r>
            <a:endParaRPr/>
          </a:p>
          <a:p>
            <a:pPr indent="0" lvl="0" marL="0" rtl="0" algn="ctr">
              <a:lnSpc>
                <a:spcPct val="90000"/>
              </a:lnSpc>
              <a:spcBef>
                <a:spcPts val="1000"/>
              </a:spcBef>
              <a:spcAft>
                <a:spcPts val="0"/>
              </a:spcAft>
              <a:buClr>
                <a:schemeClr val="dk1"/>
              </a:buClr>
              <a:buSzPct val="100000"/>
              <a:buNone/>
            </a:pPr>
            <a:r>
              <a:rPr b="1" lang="lt-LT"/>
              <a:t>NaOH</a:t>
            </a:r>
            <a:r>
              <a:rPr lang="lt-LT"/>
              <a:t> </a:t>
            </a:r>
            <a:endParaRPr/>
          </a:p>
          <a:p>
            <a:pPr indent="0" lvl="0" marL="0" rtl="0" algn="ctr">
              <a:lnSpc>
                <a:spcPct val="90000"/>
              </a:lnSpc>
              <a:spcBef>
                <a:spcPts val="1000"/>
              </a:spcBef>
              <a:spcAft>
                <a:spcPts val="0"/>
              </a:spcAft>
              <a:buClr>
                <a:schemeClr val="dk1"/>
              </a:buClr>
              <a:buSzPct val="100000"/>
              <a:buNone/>
            </a:pPr>
            <a:r>
              <a:rPr lang="lt-LT"/>
              <a:t>natrio hidroksidas</a:t>
            </a:r>
            <a:endParaRPr/>
          </a:p>
          <a:p>
            <a:pPr indent="0" lvl="0" marL="0" rtl="0" algn="ctr">
              <a:lnSpc>
                <a:spcPct val="90000"/>
              </a:lnSpc>
              <a:spcBef>
                <a:spcPts val="1000"/>
              </a:spcBef>
              <a:spcAft>
                <a:spcPts val="0"/>
              </a:spcAft>
              <a:buClr>
                <a:schemeClr val="dk1"/>
              </a:buClr>
              <a:buSzPct val="100000"/>
              <a:buNone/>
            </a:pPr>
            <a:r>
              <a:rPr b="1" lang="lt-LT"/>
              <a:t>Al(OH)</a:t>
            </a:r>
            <a:r>
              <a:rPr b="1" lang="lt-LT" sz="1800"/>
              <a:t>3</a:t>
            </a:r>
            <a:r>
              <a:rPr lang="lt-LT" sz="1800"/>
              <a:t> </a:t>
            </a:r>
            <a:endParaRPr/>
          </a:p>
          <a:p>
            <a:pPr indent="0" lvl="0" marL="0" rtl="0" algn="ctr">
              <a:lnSpc>
                <a:spcPct val="90000"/>
              </a:lnSpc>
              <a:spcBef>
                <a:spcPts val="1000"/>
              </a:spcBef>
              <a:spcAft>
                <a:spcPts val="0"/>
              </a:spcAft>
              <a:buClr>
                <a:schemeClr val="dk1"/>
              </a:buClr>
              <a:buSzPct val="241974"/>
              <a:buNone/>
            </a:pPr>
            <a:r>
              <a:rPr lang="lt-LT"/>
              <a:t>aliuminio hidroksidas</a:t>
            </a:r>
            <a:endParaRPr sz="1800"/>
          </a:p>
        </p:txBody>
      </p:sp>
      <p:sp>
        <p:nvSpPr>
          <p:cNvPr id="172" name="Google Shape;172;p15"/>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fontScale="85000" lnSpcReduction="10000"/>
          </a:bodyPr>
          <a:lstStyle/>
          <a:p>
            <a:pPr indent="0" lvl="0" marL="0" rtl="0" algn="ctr">
              <a:lnSpc>
                <a:spcPct val="90000"/>
              </a:lnSpc>
              <a:spcBef>
                <a:spcPts val="0"/>
              </a:spcBef>
              <a:spcAft>
                <a:spcPts val="0"/>
              </a:spcAft>
              <a:buClr>
                <a:schemeClr val="dk1"/>
              </a:buClr>
              <a:buSzPct val="100000"/>
              <a:buNone/>
            </a:pPr>
            <a:r>
              <a:rPr b="1" i="1" lang="lt-LT"/>
              <a:t>Varis</a:t>
            </a:r>
            <a:r>
              <a:rPr lang="lt-LT"/>
              <a:t> ir </a:t>
            </a:r>
            <a:r>
              <a:rPr b="1" i="1" lang="lt-LT"/>
              <a:t>geležis</a:t>
            </a:r>
            <a:r>
              <a:rPr lang="lt-LT"/>
              <a:t> turi kintamąjį oksidacijos laipsnį ir sudaro kelių rūšių hidroksidus: </a:t>
            </a:r>
            <a:r>
              <a:rPr b="1" lang="lt-LT"/>
              <a:t>Cu 2+    Cu+   Fe3+   Fe2+</a:t>
            </a:r>
            <a:endParaRPr/>
          </a:p>
          <a:p>
            <a:pPr indent="0" lvl="0" marL="0" rtl="0" algn="ctr">
              <a:lnSpc>
                <a:spcPct val="90000"/>
              </a:lnSpc>
              <a:spcBef>
                <a:spcPts val="1000"/>
              </a:spcBef>
              <a:spcAft>
                <a:spcPts val="0"/>
              </a:spcAft>
              <a:buClr>
                <a:schemeClr val="dk1"/>
              </a:buClr>
              <a:buSzPct val="100000"/>
              <a:buNone/>
            </a:pPr>
            <a:r>
              <a:rPr b="1" lang="lt-LT"/>
              <a:t>Fe(OH)</a:t>
            </a:r>
            <a:r>
              <a:rPr b="1" lang="lt-LT" sz="2100"/>
              <a:t>2</a:t>
            </a:r>
            <a:endParaRPr/>
          </a:p>
          <a:p>
            <a:pPr indent="0" lvl="0" marL="0" rtl="0" algn="ctr">
              <a:lnSpc>
                <a:spcPct val="90000"/>
              </a:lnSpc>
              <a:spcBef>
                <a:spcPts val="1000"/>
              </a:spcBef>
              <a:spcAft>
                <a:spcPts val="0"/>
              </a:spcAft>
              <a:buClr>
                <a:schemeClr val="dk1"/>
              </a:buClr>
              <a:buSzPct val="100000"/>
              <a:buNone/>
            </a:pPr>
            <a:r>
              <a:rPr lang="lt-LT"/>
              <a:t>Geležies (II) hidroksidas</a:t>
            </a:r>
            <a:endParaRPr/>
          </a:p>
          <a:p>
            <a:pPr indent="0" lvl="0" marL="0" rtl="0" algn="ctr">
              <a:lnSpc>
                <a:spcPct val="90000"/>
              </a:lnSpc>
              <a:spcBef>
                <a:spcPts val="1000"/>
              </a:spcBef>
              <a:spcAft>
                <a:spcPts val="0"/>
              </a:spcAft>
              <a:buClr>
                <a:schemeClr val="dk1"/>
              </a:buClr>
              <a:buSzPct val="100000"/>
              <a:buNone/>
            </a:pPr>
            <a:r>
              <a:rPr b="1" lang="lt-LT"/>
              <a:t>Fe(OH)</a:t>
            </a:r>
            <a:r>
              <a:rPr b="1" lang="lt-LT" sz="2100"/>
              <a:t>3</a:t>
            </a:r>
            <a:endParaRPr/>
          </a:p>
          <a:p>
            <a:pPr indent="0" lvl="0" marL="0" rtl="0" algn="ctr">
              <a:lnSpc>
                <a:spcPct val="90000"/>
              </a:lnSpc>
              <a:spcBef>
                <a:spcPts val="1000"/>
              </a:spcBef>
              <a:spcAft>
                <a:spcPts val="0"/>
              </a:spcAft>
              <a:buClr>
                <a:schemeClr val="dk1"/>
              </a:buClr>
              <a:buSzPct val="100000"/>
              <a:buNone/>
            </a:pPr>
            <a:r>
              <a:rPr lang="lt-LT"/>
              <a:t>Geležies (III) hidroksidas</a:t>
            </a:r>
            <a:endParaRPr/>
          </a:p>
          <a:p>
            <a:pPr indent="0" lvl="0" marL="0" rtl="0" algn="ctr">
              <a:lnSpc>
                <a:spcPct val="90000"/>
              </a:lnSpc>
              <a:spcBef>
                <a:spcPts val="1000"/>
              </a:spcBef>
              <a:spcAft>
                <a:spcPts val="0"/>
              </a:spcAft>
              <a:buClr>
                <a:schemeClr val="dk1"/>
              </a:buClr>
              <a:buSzPct val="100000"/>
              <a:buNone/>
            </a:pPr>
            <a:r>
              <a:rPr b="1" lang="lt-LT"/>
              <a:t>Cu(OH)</a:t>
            </a:r>
            <a:r>
              <a:rPr b="1" lang="lt-LT" sz="2100"/>
              <a:t>2</a:t>
            </a:r>
            <a:endParaRPr/>
          </a:p>
          <a:p>
            <a:pPr indent="0" lvl="0" marL="0" rtl="0" algn="ctr">
              <a:lnSpc>
                <a:spcPct val="90000"/>
              </a:lnSpc>
              <a:spcBef>
                <a:spcPts val="1000"/>
              </a:spcBef>
              <a:spcAft>
                <a:spcPts val="0"/>
              </a:spcAft>
              <a:buClr>
                <a:schemeClr val="dk1"/>
              </a:buClr>
              <a:buSzPct val="100000"/>
              <a:buNone/>
            </a:pPr>
            <a:r>
              <a:rPr lang="lt-LT"/>
              <a:t>Vario (II) hidroksidas</a:t>
            </a:r>
            <a:endParaRPr/>
          </a:p>
          <a:p>
            <a:pPr indent="0" lvl="0" marL="0" rtl="0" algn="ctr">
              <a:lnSpc>
                <a:spcPct val="90000"/>
              </a:lnSpc>
              <a:spcBef>
                <a:spcPts val="1000"/>
              </a:spcBef>
              <a:spcAft>
                <a:spcPts val="0"/>
              </a:spcAft>
              <a:buClr>
                <a:schemeClr val="dk1"/>
              </a:buClr>
              <a:buSzPct val="100000"/>
              <a:buNone/>
            </a:pPr>
            <a:r>
              <a:rPr b="1" lang="lt-LT"/>
              <a:t>CuOH</a:t>
            </a:r>
            <a:endParaRPr b="1"/>
          </a:p>
          <a:p>
            <a:pPr indent="0" lvl="0" marL="0" rtl="0" algn="ctr">
              <a:lnSpc>
                <a:spcPct val="90000"/>
              </a:lnSpc>
              <a:spcBef>
                <a:spcPts val="1000"/>
              </a:spcBef>
              <a:spcAft>
                <a:spcPts val="0"/>
              </a:spcAft>
              <a:buClr>
                <a:schemeClr val="dk1"/>
              </a:buClr>
              <a:buSzPct val="100000"/>
              <a:buNone/>
            </a:pPr>
            <a:r>
              <a:rPr lang="lt-LT"/>
              <a:t>Vario (I) hidroksidas</a:t>
            </a:r>
            <a:endParaRPr/>
          </a:p>
          <a:p>
            <a:pPr indent="0" lvl="0" marL="0" rtl="0" algn="ctr">
              <a:lnSpc>
                <a:spcPct val="90000"/>
              </a:lnSpc>
              <a:spcBef>
                <a:spcPts val="1000"/>
              </a:spcBef>
              <a:spcAft>
                <a:spcPts val="0"/>
              </a:spcAft>
              <a:buClr>
                <a:schemeClr val="dk1"/>
              </a:buClr>
              <a:buSzPct val="100000"/>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p16"/>
          <p:cNvSpPr txBox="1"/>
          <p:nvPr>
            <p:ph type="ctrTitle"/>
          </p:nvPr>
        </p:nvSpPr>
        <p:spPr>
          <a:xfrm>
            <a:off x="579421" y="235390"/>
            <a:ext cx="11226297" cy="6622610"/>
          </a:xfrm>
          <a:prstGeom prst="rect">
            <a:avLst/>
          </a:prstGeom>
          <a:noFill/>
          <a:ln>
            <a:noFill/>
          </a:ln>
        </p:spPr>
        <p:txBody>
          <a:bodyPr anchorCtr="0" anchor="b"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Calibri"/>
              <a:buNone/>
            </a:pPr>
            <a:br>
              <a:rPr b="1" lang="lt-LT"/>
            </a:br>
            <a:br>
              <a:rPr b="1" lang="lt-LT"/>
            </a:br>
            <a:br>
              <a:rPr b="1" lang="lt-LT"/>
            </a:br>
            <a:br>
              <a:rPr b="1" lang="lt-LT"/>
            </a:br>
            <a:br>
              <a:rPr b="1" lang="lt-LT"/>
            </a:br>
            <a:br>
              <a:rPr b="1" lang="lt-LT"/>
            </a:br>
            <a:br>
              <a:rPr b="1" lang="lt-LT"/>
            </a:br>
            <a:r>
              <a:rPr b="1" lang="lt-LT"/>
              <a:t>TEMA: </a:t>
            </a:r>
            <a:br>
              <a:rPr b="1" lang="lt-LT"/>
            </a:br>
            <a:r>
              <a:rPr b="1" lang="lt-LT" sz="6000"/>
              <a:t>BAZĖS. BAZIŲ GAVIMAS, SAVYBĖS IR PANAUDOJIMAS</a:t>
            </a:r>
            <a:br>
              <a:rPr b="1" lang="lt-LT" sz="6000"/>
            </a:br>
            <a:br>
              <a:rPr b="1" lang="lt-LT" sz="6000"/>
            </a:br>
            <a:br>
              <a:rPr b="1" lang="lt-LT"/>
            </a:br>
            <a:r>
              <a:rPr lang="lt-LT"/>
              <a:t>Antra veikla – hidroksidai, hidroksidų klasifikavimas ir fizikinės savybės</a:t>
            </a:r>
            <a:br>
              <a:rPr lang="lt-LT"/>
            </a:br>
            <a:br>
              <a:rPr lang="lt-LT"/>
            </a:br>
            <a:endParaRPr b="1">
              <a:highlight>
                <a:srgbClr val="FFFF00"/>
              </a:highlight>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17"/>
          <p:cNvSpPr txBox="1"/>
          <p:nvPr>
            <p:ph type="title"/>
          </p:nvPr>
        </p:nvSpPr>
        <p:spPr>
          <a:xfrm>
            <a:off x="838200" y="150125"/>
            <a:ext cx="10515600" cy="900753"/>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Calibri"/>
              <a:buNone/>
            </a:pPr>
            <a:r>
              <a:rPr b="1" lang="lt-LT"/>
              <a:t>TEMA: </a:t>
            </a:r>
            <a:r>
              <a:rPr b="1" lang="lt-LT" sz="4400"/>
              <a:t>BAZĖS. BAZIŲ GAVIMAS, SAVYBĖS IR PANAUDOJIMAS</a:t>
            </a:r>
            <a:r>
              <a:rPr b="1" lang="lt-LT"/>
              <a:t> – Antros veiklos turinys</a:t>
            </a:r>
            <a:endParaRPr/>
          </a:p>
        </p:txBody>
      </p:sp>
      <p:sp>
        <p:nvSpPr>
          <p:cNvPr id="183" name="Google Shape;183;p17"/>
          <p:cNvSpPr txBox="1"/>
          <p:nvPr>
            <p:ph idx="1" type="body"/>
          </p:nvPr>
        </p:nvSpPr>
        <p:spPr>
          <a:xfrm>
            <a:off x="838200" y="1323833"/>
            <a:ext cx="10515600" cy="516904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800"/>
              <a:buNone/>
            </a:pPr>
            <a:r>
              <a:rPr lang="lt-LT"/>
              <a:t>    </a:t>
            </a:r>
            <a:r>
              <a:rPr b="1" lang="lt-LT" sz="3200"/>
              <a:t>HIDROKSIDAI</a:t>
            </a:r>
            <a:endParaRPr/>
          </a:p>
          <a:p>
            <a:pPr indent="0" lvl="0" marL="0" rtl="0" algn="ctr">
              <a:lnSpc>
                <a:spcPct val="90000"/>
              </a:lnSpc>
              <a:spcBef>
                <a:spcPts val="1000"/>
              </a:spcBef>
              <a:spcAft>
                <a:spcPts val="0"/>
              </a:spcAft>
              <a:buClr>
                <a:schemeClr val="dk1"/>
              </a:buClr>
              <a:buSzPts val="2800"/>
              <a:buNone/>
            </a:pPr>
            <a:r>
              <a:t/>
            </a:r>
            <a:endParaRPr/>
          </a:p>
          <a:p>
            <a:pPr indent="0" lvl="0" marL="0" rtl="0" algn="ctr">
              <a:lnSpc>
                <a:spcPct val="90000"/>
              </a:lnSpc>
              <a:spcBef>
                <a:spcPts val="1000"/>
              </a:spcBef>
              <a:spcAft>
                <a:spcPts val="0"/>
              </a:spcAft>
              <a:buClr>
                <a:schemeClr val="dk1"/>
              </a:buClr>
              <a:buSzPts val="2800"/>
              <a:buNone/>
            </a:pPr>
            <a:r>
              <a:rPr lang="lt-LT"/>
              <a:t>   </a:t>
            </a:r>
            <a:r>
              <a:rPr b="1" lang="lt-LT"/>
              <a:t>Tirpūs hidroksidai</a:t>
            </a:r>
            <a:r>
              <a:rPr lang="lt-LT"/>
              <a:t>					</a:t>
            </a:r>
            <a:r>
              <a:rPr b="1" lang="lt-LT"/>
              <a:t>Netirpūs hidroksidai</a:t>
            </a:r>
            <a:endParaRPr/>
          </a:p>
          <a:p>
            <a:pPr indent="0" lvl="0" marL="0" rtl="0" algn="l">
              <a:lnSpc>
                <a:spcPct val="90000"/>
              </a:lnSpc>
              <a:spcBef>
                <a:spcPts val="1000"/>
              </a:spcBef>
              <a:spcAft>
                <a:spcPts val="0"/>
              </a:spcAft>
              <a:buClr>
                <a:schemeClr val="dk1"/>
              </a:buClr>
              <a:buSzPts val="2800"/>
              <a:buNone/>
            </a:pPr>
            <a:r>
              <a:rPr lang="lt-LT"/>
              <a:t>          			(</a:t>
            </a:r>
            <a:r>
              <a:rPr lang="lt-LT">
                <a:solidFill>
                  <a:srgbClr val="FF0000"/>
                </a:solidFill>
              </a:rPr>
              <a:t>Šarmai</a:t>
            </a:r>
            <a:r>
              <a:rPr lang="lt-LT"/>
              <a:t>) </a:t>
            </a:r>
            <a:r>
              <a:rPr lang="lt-LT">
                <a:highlight>
                  <a:srgbClr val="FFFF00"/>
                </a:highlight>
              </a:rPr>
              <a:t>	</a:t>
            </a:r>
            <a:endParaRPr/>
          </a:p>
          <a:p>
            <a:pPr indent="0" lvl="0" marL="0" rtl="0" algn="l">
              <a:lnSpc>
                <a:spcPct val="90000"/>
              </a:lnSpc>
              <a:spcBef>
                <a:spcPts val="1000"/>
              </a:spcBef>
              <a:spcAft>
                <a:spcPts val="0"/>
              </a:spcAft>
              <a:buClr>
                <a:schemeClr val="dk1"/>
              </a:buClr>
              <a:buSzPts val="2800"/>
              <a:buNone/>
            </a:pPr>
            <a:r>
              <a:rPr b="1" lang="lt-LT"/>
              <a:t>					NaOH								Fe(OH)</a:t>
            </a:r>
            <a:r>
              <a:rPr b="1" lang="lt-LT" sz="2000"/>
              <a:t>2</a:t>
            </a:r>
            <a:endParaRPr/>
          </a:p>
          <a:p>
            <a:pPr indent="0" lvl="0" marL="0" rtl="0" algn="l">
              <a:lnSpc>
                <a:spcPct val="90000"/>
              </a:lnSpc>
              <a:spcBef>
                <a:spcPts val="1000"/>
              </a:spcBef>
              <a:spcAft>
                <a:spcPts val="0"/>
              </a:spcAft>
              <a:buClr>
                <a:schemeClr val="dk1"/>
              </a:buClr>
              <a:buSzPts val="2800"/>
              <a:buNone/>
            </a:pPr>
            <a:r>
              <a:rPr b="1" lang="lt-LT"/>
              <a:t>					KOH								Al(OH)</a:t>
            </a:r>
            <a:r>
              <a:rPr b="1" lang="lt-LT" sz="2000"/>
              <a:t>3</a:t>
            </a:r>
            <a:endParaRPr/>
          </a:p>
          <a:p>
            <a:pPr indent="0" lvl="0" marL="0" rtl="0" algn="l">
              <a:lnSpc>
                <a:spcPct val="90000"/>
              </a:lnSpc>
              <a:spcBef>
                <a:spcPts val="1000"/>
              </a:spcBef>
              <a:spcAft>
                <a:spcPts val="0"/>
              </a:spcAft>
              <a:buClr>
                <a:schemeClr val="dk1"/>
              </a:buClr>
              <a:buSzPts val="2800"/>
              <a:buNone/>
            </a:pPr>
            <a:r>
              <a:rPr b="1" lang="lt-LT"/>
              <a:t>					Ba(OH)</a:t>
            </a:r>
            <a:r>
              <a:rPr b="1" lang="lt-LT" sz="2000"/>
              <a:t>2</a:t>
            </a:r>
            <a:r>
              <a:rPr b="1" lang="lt-LT"/>
              <a:t>							Zn(OH)</a:t>
            </a:r>
            <a:r>
              <a:rPr b="1" lang="lt-LT" sz="2000"/>
              <a:t>2</a:t>
            </a:r>
            <a:endParaRPr/>
          </a:p>
        </p:txBody>
      </p:sp>
      <p:cxnSp>
        <p:nvCxnSpPr>
          <p:cNvPr id="184" name="Google Shape;184;p17"/>
          <p:cNvCxnSpPr/>
          <p:nvPr/>
        </p:nvCxnSpPr>
        <p:spPr>
          <a:xfrm flipH="1">
            <a:off x="3183803" y="1846907"/>
            <a:ext cx="2299580" cy="606582"/>
          </a:xfrm>
          <a:prstGeom prst="straightConnector1">
            <a:avLst/>
          </a:prstGeom>
          <a:noFill/>
          <a:ln cap="flat" cmpd="sng" w="9525">
            <a:solidFill>
              <a:schemeClr val="accent1"/>
            </a:solidFill>
            <a:prstDash val="solid"/>
            <a:miter lim="800000"/>
            <a:headEnd len="sm" w="sm" type="none"/>
            <a:tailEnd len="med" w="med" type="triangle"/>
          </a:ln>
        </p:spPr>
      </p:cxnSp>
      <p:cxnSp>
        <p:nvCxnSpPr>
          <p:cNvPr id="185" name="Google Shape;185;p17"/>
          <p:cNvCxnSpPr/>
          <p:nvPr/>
        </p:nvCxnSpPr>
        <p:spPr>
          <a:xfrm>
            <a:off x="6808207" y="1846907"/>
            <a:ext cx="2263366" cy="606582"/>
          </a:xfrm>
          <a:prstGeom prst="straightConnector1">
            <a:avLst/>
          </a:prstGeom>
          <a:noFill/>
          <a:ln cap="flat" cmpd="sng" w="9525">
            <a:solidFill>
              <a:schemeClr val="accent1"/>
            </a:solidFill>
            <a:prstDash val="solid"/>
            <a:miter lim="800000"/>
            <a:headEnd len="sm" w="sm" type="none"/>
            <a:tailEnd len="med" w="med" type="triangle"/>
          </a:ln>
        </p:spPr>
      </p:cxn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18"/>
          <p:cNvSpPr txBox="1"/>
          <p:nvPr>
            <p:ph type="title"/>
          </p:nvPr>
        </p:nvSpPr>
        <p:spPr>
          <a:xfrm>
            <a:off x="838200" y="365125"/>
            <a:ext cx="10515600" cy="721291"/>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b="1" lang="lt-LT"/>
              <a:t>Fizikinės savybės:</a:t>
            </a:r>
            <a:endParaRPr/>
          </a:p>
        </p:txBody>
      </p:sp>
      <p:sp>
        <p:nvSpPr>
          <p:cNvPr id="191" name="Google Shape;191;p18"/>
          <p:cNvSpPr txBox="1"/>
          <p:nvPr>
            <p:ph idx="1" type="body"/>
          </p:nvPr>
        </p:nvSpPr>
        <p:spPr>
          <a:xfrm>
            <a:off x="838200" y="941560"/>
            <a:ext cx="10515600" cy="5916439"/>
          </a:xfrm>
          <a:prstGeom prst="rect">
            <a:avLst/>
          </a:prstGeom>
          <a:noFill/>
          <a:ln>
            <a:noFill/>
          </a:ln>
        </p:spPr>
        <p:txBody>
          <a:bodyPr anchorCtr="0" anchor="t" bIns="45700" lIns="91425" spcFirstLastPara="1" rIns="91425" wrap="square" tIns="45700">
            <a:normAutofit lnSpcReduction="10000"/>
          </a:bodyPr>
          <a:lstStyle/>
          <a:p>
            <a:pPr indent="0" lvl="0" marL="0" rtl="0" algn="l">
              <a:lnSpc>
                <a:spcPct val="90000"/>
              </a:lnSpc>
              <a:spcBef>
                <a:spcPts val="0"/>
              </a:spcBef>
              <a:spcAft>
                <a:spcPts val="0"/>
              </a:spcAft>
              <a:buClr>
                <a:schemeClr val="dk1"/>
              </a:buClr>
              <a:buSzPts val="2400"/>
              <a:buNone/>
            </a:pPr>
            <a:r>
              <a:rPr lang="lt-LT" sz="2400"/>
              <a:t>Dauguma hidroksidų yra kristaliniai arba amorfiniai (netvarkingo struktūros). Pavyzdžiui, natrio hidroksidas yra baltos kristalinės medžiagos, o aliuminio hidroksidas gali būti amorfingas gelis.  </a:t>
            </a:r>
            <a:endParaRPr/>
          </a:p>
          <a:p>
            <a:pPr indent="0" lvl="0" marL="0" rtl="0" algn="l">
              <a:lnSpc>
                <a:spcPct val="90000"/>
              </a:lnSpc>
              <a:spcBef>
                <a:spcPts val="1000"/>
              </a:spcBef>
              <a:spcAft>
                <a:spcPts val="0"/>
              </a:spcAft>
              <a:buClr>
                <a:schemeClr val="dk1"/>
              </a:buClr>
              <a:buSzPts val="2400"/>
              <a:buNone/>
            </a:pPr>
            <a:r>
              <a:t/>
            </a:r>
            <a:endParaRPr sz="2400"/>
          </a:p>
          <a:p>
            <a:pPr indent="0" lvl="0" marL="0" rtl="0" algn="l">
              <a:lnSpc>
                <a:spcPct val="90000"/>
              </a:lnSpc>
              <a:spcBef>
                <a:spcPts val="1000"/>
              </a:spcBef>
              <a:spcAft>
                <a:spcPts val="0"/>
              </a:spcAft>
              <a:buClr>
                <a:schemeClr val="dk1"/>
              </a:buClr>
              <a:buSzPts val="2400"/>
              <a:buNone/>
            </a:pPr>
            <a:r>
              <a:t/>
            </a:r>
            <a:endParaRPr sz="2400"/>
          </a:p>
          <a:p>
            <a:pPr indent="0" lvl="0" marL="0" rtl="0" algn="l">
              <a:lnSpc>
                <a:spcPct val="90000"/>
              </a:lnSpc>
              <a:spcBef>
                <a:spcPts val="1000"/>
              </a:spcBef>
              <a:spcAft>
                <a:spcPts val="0"/>
              </a:spcAft>
              <a:buClr>
                <a:schemeClr val="dk1"/>
              </a:buClr>
              <a:buSzPts val="2400"/>
              <a:buNone/>
            </a:pPr>
            <a:r>
              <a:rPr lang="lt-LT" sz="2400"/>
              <a:t>Dauguma hidroksidų yra baltos arba baltos su šiek tiek kitokiu atspalviu, priklausomai nuo metalo jonų, iš kurių jie sudaryti. Pavyzdžiui, kalcio hidroksidas yra baltos spalvos, o vario (II) hidroksidas – mėlynas. </a:t>
            </a:r>
            <a:endParaRPr/>
          </a:p>
          <a:p>
            <a:pPr indent="0" lvl="0" marL="0" rtl="0" algn="l">
              <a:lnSpc>
                <a:spcPct val="90000"/>
              </a:lnSpc>
              <a:spcBef>
                <a:spcPts val="1000"/>
              </a:spcBef>
              <a:spcAft>
                <a:spcPts val="0"/>
              </a:spcAft>
              <a:buClr>
                <a:schemeClr val="dk1"/>
              </a:buClr>
              <a:buSzPts val="2400"/>
              <a:buNone/>
            </a:pPr>
            <a:r>
              <a:t/>
            </a:r>
            <a:endParaRPr sz="2400"/>
          </a:p>
          <a:p>
            <a:pPr indent="0" lvl="0" marL="0" rtl="0" algn="ctr">
              <a:lnSpc>
                <a:spcPct val="90000"/>
              </a:lnSpc>
              <a:spcBef>
                <a:spcPts val="1000"/>
              </a:spcBef>
              <a:spcAft>
                <a:spcPts val="0"/>
              </a:spcAft>
              <a:buClr>
                <a:schemeClr val="dk1"/>
              </a:buClr>
              <a:buSzPts val="2400"/>
              <a:buNone/>
            </a:pPr>
            <a:r>
              <a:t/>
            </a:r>
            <a:endParaRPr sz="2400"/>
          </a:p>
          <a:p>
            <a:pPr indent="0" lvl="0" marL="0" rtl="0" algn="l">
              <a:lnSpc>
                <a:spcPct val="90000"/>
              </a:lnSpc>
              <a:spcBef>
                <a:spcPts val="1000"/>
              </a:spcBef>
              <a:spcAft>
                <a:spcPts val="0"/>
              </a:spcAft>
              <a:buClr>
                <a:schemeClr val="dk1"/>
              </a:buClr>
              <a:buSzPts val="2400"/>
              <a:buNone/>
            </a:pPr>
            <a:r>
              <a:t/>
            </a:r>
            <a:endParaRPr sz="2400"/>
          </a:p>
          <a:p>
            <a:pPr indent="0" lvl="0" marL="0" rtl="0" algn="l">
              <a:lnSpc>
                <a:spcPct val="90000"/>
              </a:lnSpc>
              <a:spcBef>
                <a:spcPts val="1000"/>
              </a:spcBef>
              <a:spcAft>
                <a:spcPts val="0"/>
              </a:spcAft>
              <a:buClr>
                <a:schemeClr val="dk1"/>
              </a:buClr>
              <a:buSzPts val="2400"/>
              <a:buNone/>
            </a:pPr>
            <a:r>
              <a:t/>
            </a:r>
            <a:endParaRPr sz="2400"/>
          </a:p>
          <a:p>
            <a:pPr indent="0" lvl="0" marL="0" rtl="0" algn="l">
              <a:lnSpc>
                <a:spcPct val="90000"/>
              </a:lnSpc>
              <a:spcBef>
                <a:spcPts val="1000"/>
              </a:spcBef>
              <a:spcAft>
                <a:spcPts val="0"/>
              </a:spcAft>
              <a:buClr>
                <a:schemeClr val="dk1"/>
              </a:buClr>
              <a:buSzPts val="2400"/>
              <a:buNone/>
            </a:pPr>
            <a:r>
              <a:rPr lang="lt-LT" sz="2400"/>
              <a:t>Daugelis hidroksidų tirpsta vandenyje. </a:t>
            </a:r>
            <a:endParaRPr/>
          </a:p>
          <a:p>
            <a:pPr indent="0" lvl="0" marL="0" rtl="0" algn="l">
              <a:lnSpc>
                <a:spcPct val="90000"/>
              </a:lnSpc>
              <a:spcBef>
                <a:spcPts val="1000"/>
              </a:spcBef>
              <a:spcAft>
                <a:spcPts val="0"/>
              </a:spcAft>
              <a:buClr>
                <a:schemeClr val="dk1"/>
              </a:buClr>
              <a:buSzPts val="2400"/>
              <a:buNone/>
            </a:pPr>
            <a:r>
              <a:rPr lang="lt-LT" sz="2400"/>
              <a:t>Kietumas gali skirtis nuo minkšto (pvz., natrio hidroksidas) iki kieto (pvz., kalcio hidroksidas). </a:t>
            </a:r>
            <a:endParaRPr/>
          </a:p>
          <a:p>
            <a:pPr indent="0" lvl="0" marL="0" rtl="0" algn="l">
              <a:lnSpc>
                <a:spcPct val="90000"/>
              </a:lnSpc>
              <a:spcBef>
                <a:spcPts val="1000"/>
              </a:spcBef>
              <a:spcAft>
                <a:spcPts val="0"/>
              </a:spcAft>
              <a:buClr>
                <a:schemeClr val="dk1"/>
              </a:buClr>
              <a:buSzPts val="2800"/>
              <a:buNone/>
            </a:pPr>
            <a:r>
              <a:t/>
            </a:r>
            <a:endParaRPr/>
          </a:p>
        </p:txBody>
      </p:sp>
      <p:pic>
        <p:nvPicPr>
          <p:cNvPr id="192" name="Google Shape;192;p18"/>
          <p:cNvPicPr preferRelativeResize="0"/>
          <p:nvPr/>
        </p:nvPicPr>
        <p:blipFill rotWithShape="1">
          <a:blip r:embed="rId3">
            <a:alphaModFix/>
          </a:blip>
          <a:srcRect b="0" l="0" r="0" t="0"/>
          <a:stretch/>
        </p:blipFill>
        <p:spPr>
          <a:xfrm>
            <a:off x="6336043" y="1575304"/>
            <a:ext cx="1531417" cy="1165466"/>
          </a:xfrm>
          <a:prstGeom prst="rect">
            <a:avLst/>
          </a:prstGeom>
          <a:noFill/>
          <a:ln>
            <a:noFill/>
          </a:ln>
        </p:spPr>
      </p:pic>
      <p:pic>
        <p:nvPicPr>
          <p:cNvPr id="193" name="Google Shape;193;p18"/>
          <p:cNvPicPr preferRelativeResize="0"/>
          <p:nvPr/>
        </p:nvPicPr>
        <p:blipFill rotWithShape="1">
          <a:blip r:embed="rId4">
            <a:alphaModFix/>
          </a:blip>
          <a:srcRect b="0" l="0" r="0" t="0"/>
          <a:stretch/>
        </p:blipFill>
        <p:spPr>
          <a:xfrm>
            <a:off x="1418372" y="3776806"/>
            <a:ext cx="1749157" cy="1328956"/>
          </a:xfrm>
          <a:prstGeom prst="rect">
            <a:avLst/>
          </a:prstGeom>
          <a:noFill/>
          <a:ln>
            <a:noFill/>
          </a:ln>
        </p:spPr>
      </p:pic>
      <p:pic>
        <p:nvPicPr>
          <p:cNvPr id="194" name="Google Shape;194;p18"/>
          <p:cNvPicPr preferRelativeResize="0"/>
          <p:nvPr/>
        </p:nvPicPr>
        <p:blipFill rotWithShape="1">
          <a:blip r:embed="rId5">
            <a:alphaModFix/>
          </a:blip>
          <a:srcRect b="0" l="0" r="0" t="0"/>
          <a:stretch/>
        </p:blipFill>
        <p:spPr>
          <a:xfrm>
            <a:off x="5331900" y="3787011"/>
            <a:ext cx="1528200" cy="1318751"/>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8" name="Shape 198"/>
        <p:cNvGrpSpPr/>
        <p:nvPr/>
      </p:nvGrpSpPr>
      <p:grpSpPr>
        <a:xfrm>
          <a:off x="0" y="0"/>
          <a:ext cx="0" cy="0"/>
          <a:chOff x="0" y="0"/>
          <a:chExt cx="0" cy="0"/>
        </a:xfrm>
      </p:grpSpPr>
      <p:sp>
        <p:nvSpPr>
          <p:cNvPr id="199" name="Google Shape;199;p19"/>
          <p:cNvSpPr txBox="1"/>
          <p:nvPr>
            <p:ph type="ctrTitle"/>
          </p:nvPr>
        </p:nvSpPr>
        <p:spPr>
          <a:xfrm>
            <a:off x="579421" y="235390"/>
            <a:ext cx="11226297" cy="6622610"/>
          </a:xfrm>
          <a:prstGeom prst="rect">
            <a:avLst/>
          </a:prstGeom>
          <a:noFill/>
          <a:ln>
            <a:noFill/>
          </a:ln>
        </p:spPr>
        <p:txBody>
          <a:bodyPr anchorCtr="0" anchor="b"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Calibri"/>
              <a:buNone/>
            </a:pPr>
            <a:br>
              <a:rPr b="1" lang="lt-LT"/>
            </a:br>
            <a:br>
              <a:rPr b="1" lang="lt-LT"/>
            </a:br>
            <a:br>
              <a:rPr b="1" lang="lt-LT"/>
            </a:br>
            <a:br>
              <a:rPr b="1" lang="lt-LT"/>
            </a:br>
            <a:r>
              <a:rPr b="1" lang="lt-LT"/>
              <a:t>TEMA: </a:t>
            </a:r>
            <a:br>
              <a:rPr b="1" lang="lt-LT"/>
            </a:br>
            <a:r>
              <a:rPr b="1" lang="lt-LT" sz="6000"/>
              <a:t>BAZĖS. BAZIŲ GAVIMAS, SAVYBĖS IR PANAUDOJIMAS</a:t>
            </a:r>
            <a:br>
              <a:rPr b="1" lang="lt-LT" sz="6000"/>
            </a:br>
            <a:br>
              <a:rPr b="1" lang="lt-LT" sz="6000"/>
            </a:br>
            <a:br>
              <a:rPr b="1" lang="lt-LT"/>
            </a:br>
            <a:r>
              <a:rPr lang="lt-LT"/>
              <a:t>Trečia veikla – </a:t>
            </a:r>
            <a:r>
              <a:rPr lang="lt-LT" sz="6000"/>
              <a:t>hidroksidų cheminės savybės</a:t>
            </a:r>
            <a:br>
              <a:rPr lang="lt-LT"/>
            </a:br>
            <a:br>
              <a:rPr lang="lt-LT"/>
            </a:br>
            <a:endParaRPr b="1">
              <a:highlight>
                <a:srgbClr val="FFFF00"/>
              </a:highlight>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2"/>
          <p:cNvSpPr txBox="1"/>
          <p:nvPr>
            <p:ph type="title"/>
          </p:nvPr>
        </p:nvSpPr>
        <p:spPr>
          <a:xfrm>
            <a:off x="838200" y="150125"/>
            <a:ext cx="10515600" cy="90075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b="1" lang="lt-LT">
                <a:latin typeface="Calibri"/>
                <a:ea typeface="Calibri"/>
                <a:cs typeface="Calibri"/>
                <a:sym typeface="Calibri"/>
              </a:rPr>
              <a:t>Pamokos sąsaja su programa</a:t>
            </a:r>
            <a:endParaRPr/>
          </a:p>
        </p:txBody>
      </p:sp>
      <p:sp>
        <p:nvSpPr>
          <p:cNvPr id="92" name="Google Shape;92;p2"/>
          <p:cNvSpPr txBox="1"/>
          <p:nvPr>
            <p:ph idx="1" type="body"/>
          </p:nvPr>
        </p:nvSpPr>
        <p:spPr>
          <a:xfrm>
            <a:off x="838200" y="1323833"/>
            <a:ext cx="10515600" cy="5169042"/>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chemeClr val="dk1"/>
              </a:buClr>
              <a:buSzPct val="100000"/>
              <a:buNone/>
            </a:pPr>
            <a:r>
              <a:rPr b="1" lang="lt-LT"/>
              <a:t>Pasiekimų sritys:</a:t>
            </a:r>
            <a:endParaRPr/>
          </a:p>
          <a:p>
            <a:pPr indent="0" lvl="0" marL="0" rtl="0" algn="l">
              <a:lnSpc>
                <a:spcPct val="90000"/>
              </a:lnSpc>
              <a:spcBef>
                <a:spcPts val="1000"/>
              </a:spcBef>
              <a:spcAft>
                <a:spcPts val="0"/>
              </a:spcAft>
              <a:buClr>
                <a:schemeClr val="dk1"/>
              </a:buClr>
              <a:buSzPct val="100000"/>
              <a:buNone/>
            </a:pPr>
            <a:r>
              <a:rPr b="1" lang="lt-LT" sz="1900"/>
              <a:t>Gamtamokslinis komunikavimas (B)</a:t>
            </a:r>
            <a:endParaRPr b="1" sz="1900"/>
          </a:p>
          <a:p>
            <a:pPr indent="0" lvl="0" marL="0" rtl="0" algn="l">
              <a:lnSpc>
                <a:spcPct val="90000"/>
              </a:lnSpc>
              <a:spcBef>
                <a:spcPts val="1000"/>
              </a:spcBef>
              <a:spcAft>
                <a:spcPts val="0"/>
              </a:spcAft>
              <a:buClr>
                <a:schemeClr val="dk1"/>
              </a:buClr>
              <a:buSzPct val="100000"/>
              <a:buNone/>
            </a:pPr>
            <a:r>
              <a:rPr lang="lt-LT" sz="1900"/>
              <a:t>B1. Tinkamai vartoja gamtamokslines sąvokas, terminus, simbolius, formules, matavimo vienetus </a:t>
            </a:r>
            <a:endParaRPr sz="1900"/>
          </a:p>
          <a:p>
            <a:pPr indent="0" lvl="0" marL="0" rtl="0" algn="l">
              <a:lnSpc>
                <a:spcPct val="90000"/>
              </a:lnSpc>
              <a:spcBef>
                <a:spcPts val="1000"/>
              </a:spcBef>
              <a:spcAft>
                <a:spcPts val="0"/>
              </a:spcAft>
              <a:buClr>
                <a:schemeClr val="dk1"/>
              </a:buClr>
              <a:buSzPct val="100000"/>
              <a:buNone/>
            </a:pPr>
            <a:r>
              <a:rPr lang="lt-LT" sz="1900"/>
              <a:t>B2. Suranda reikiamą informaciją įvairiuose šaltiniuose ir ją apdoroja. Tinkamai perduoda informaciją apie cheminius elementus, medžiagas, junginius, reiškinius, procesus, dėsningumus. Kalbą vartoja tinkamai ir tikslingai, laikydamasis etikos ir etiketo, tinkamai cituoja šaltinius (B2)</a:t>
            </a:r>
            <a:endParaRPr/>
          </a:p>
          <a:p>
            <a:pPr indent="0" lvl="0" marL="0" rtl="0" algn="l">
              <a:lnSpc>
                <a:spcPct val="90000"/>
              </a:lnSpc>
              <a:spcBef>
                <a:spcPts val="1000"/>
              </a:spcBef>
              <a:spcAft>
                <a:spcPts val="0"/>
              </a:spcAft>
              <a:buClr>
                <a:schemeClr val="dk1"/>
              </a:buClr>
              <a:buSzPct val="100000"/>
              <a:buNone/>
            </a:pPr>
            <a:r>
              <a:rPr b="1" lang="lt-LT" sz="1900"/>
              <a:t>Gamtamokslinis tyrinėjimas (C) </a:t>
            </a:r>
            <a:endParaRPr b="1" sz="1900"/>
          </a:p>
          <a:p>
            <a:pPr indent="0" lvl="0" marL="0" rtl="0" algn="l">
              <a:lnSpc>
                <a:spcPct val="90000"/>
              </a:lnSpc>
              <a:spcBef>
                <a:spcPts val="1000"/>
              </a:spcBef>
              <a:spcAft>
                <a:spcPts val="0"/>
              </a:spcAft>
              <a:buClr>
                <a:schemeClr val="dk1"/>
              </a:buClr>
              <a:buSzPct val="100000"/>
              <a:buNone/>
            </a:pPr>
            <a:r>
              <a:rPr lang="lt-LT" sz="1900"/>
              <a:t>C1. Paaiškina, kas yra tyrimai, įvardija tyrimų atlikimo etapus. </a:t>
            </a:r>
            <a:endParaRPr/>
          </a:p>
          <a:p>
            <a:pPr indent="0" lvl="0" marL="0" rtl="0" algn="l">
              <a:lnSpc>
                <a:spcPct val="90000"/>
              </a:lnSpc>
              <a:spcBef>
                <a:spcPts val="1000"/>
              </a:spcBef>
              <a:spcAft>
                <a:spcPts val="0"/>
              </a:spcAft>
              <a:buClr>
                <a:schemeClr val="dk1"/>
              </a:buClr>
              <a:buSzPct val="100000"/>
              <a:buNone/>
            </a:pPr>
            <a:r>
              <a:rPr lang="lt-LT" sz="1900"/>
              <a:t>C2. Kelia probleminius klausimus, su jais susietus tyrimo tikslus, formuluoja hipotezes.</a:t>
            </a:r>
            <a:endParaRPr/>
          </a:p>
          <a:p>
            <a:pPr indent="0" lvl="0" marL="0" rtl="0" algn="l">
              <a:lnSpc>
                <a:spcPct val="90000"/>
              </a:lnSpc>
              <a:spcBef>
                <a:spcPts val="1000"/>
              </a:spcBef>
              <a:spcAft>
                <a:spcPts val="0"/>
              </a:spcAft>
              <a:buClr>
                <a:schemeClr val="dk1"/>
              </a:buClr>
              <a:buSzPct val="100000"/>
              <a:buNone/>
            </a:pPr>
            <a:r>
              <a:rPr lang="lt-LT" sz="1900"/>
              <a:t>C3. Planuoja tyrimą: pasirenka tinkamą tyrimo būdą, priemones, medžiagas, tyrimo atlikimo vietą, laiką ir trukmę, numato tyrimo rezultatų patikimumo užtikrinimą. </a:t>
            </a:r>
            <a:endParaRPr/>
          </a:p>
          <a:p>
            <a:pPr indent="0" lvl="0" marL="0" rtl="0" algn="l">
              <a:lnSpc>
                <a:spcPct val="90000"/>
              </a:lnSpc>
              <a:spcBef>
                <a:spcPts val="1000"/>
              </a:spcBef>
              <a:spcAft>
                <a:spcPts val="0"/>
              </a:spcAft>
              <a:buClr>
                <a:schemeClr val="dk1"/>
              </a:buClr>
              <a:buSzPct val="100000"/>
              <a:buNone/>
            </a:pPr>
            <a:r>
              <a:rPr lang="lt-LT" sz="1900"/>
              <a:t>C4. Atlieka tyrimą: saugiai naudojasi priemonėmis ir medžiagomis, laikydamasis etikos reikalavimų, atlieka numatytas tyrimo veiklas, tikslingai stebi vykstančius procesus ir fiksuoja pokyčius, tiksliai atlieka matavimus.</a:t>
            </a:r>
            <a:endParaRPr/>
          </a:p>
          <a:p>
            <a:pPr indent="0" lvl="0" marL="0" rtl="0" algn="l">
              <a:lnSpc>
                <a:spcPct val="90000"/>
              </a:lnSpc>
              <a:spcBef>
                <a:spcPts val="1000"/>
              </a:spcBef>
              <a:spcAft>
                <a:spcPts val="0"/>
              </a:spcAft>
              <a:buClr>
                <a:schemeClr val="dk1"/>
              </a:buClr>
              <a:buSzPct val="100000"/>
              <a:buNone/>
            </a:pPr>
            <a:r>
              <a:rPr lang="lt-LT" sz="1900"/>
              <a:t>C5. Analizuoja ir matematiškai apdoroja gautus rezultatus ir duomenis: įvertina jų patikimumą, tiriamojo darbo netikslumus bei matavimo paklaidas, atrenka reikiamus išvadai daryti, atlieka reikalingus skaičiavimus ir pertvarkymus. Pasirenka tinkamus rezultatų ir duomenų pateikimo būdus. </a:t>
            </a:r>
            <a:endParaRPr/>
          </a:p>
          <a:p>
            <a:pPr indent="0" lvl="0" marL="0" rtl="0" algn="l">
              <a:lnSpc>
                <a:spcPct val="90000"/>
              </a:lnSpc>
              <a:spcBef>
                <a:spcPts val="1000"/>
              </a:spcBef>
              <a:spcAft>
                <a:spcPts val="0"/>
              </a:spcAft>
              <a:buClr>
                <a:schemeClr val="dk1"/>
              </a:buClr>
              <a:buSzPct val="100000"/>
              <a:buNone/>
            </a:pPr>
            <a:r>
              <a:rPr lang="lt-LT" sz="1900"/>
              <a:t>C6. Formuluoja išvadas, atsižvelgia į tyrimo hipotezę, apmąsto atliktas veiklas, numato tyrimo tobulinimo ir plėtotės galimybes.</a:t>
            </a:r>
            <a:endParaRPr b="1" sz="190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sp>
        <p:nvSpPr>
          <p:cNvPr id="204" name="Google Shape;204;p20"/>
          <p:cNvSpPr txBox="1"/>
          <p:nvPr>
            <p:ph type="title"/>
          </p:nvPr>
        </p:nvSpPr>
        <p:spPr>
          <a:xfrm>
            <a:off x="838200" y="365126"/>
            <a:ext cx="10515600" cy="802772"/>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b="1" lang="lt-LT"/>
              <a:t>Fizikinės savybės</a:t>
            </a:r>
            <a:endParaRPr/>
          </a:p>
        </p:txBody>
      </p:sp>
      <p:sp>
        <p:nvSpPr>
          <p:cNvPr id="205" name="Google Shape;205;p20"/>
          <p:cNvSpPr txBox="1"/>
          <p:nvPr>
            <p:ph idx="1" type="body"/>
          </p:nvPr>
        </p:nvSpPr>
        <p:spPr>
          <a:xfrm>
            <a:off x="63374" y="1358020"/>
            <a:ext cx="5956426" cy="5499980"/>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800"/>
              <a:buNone/>
            </a:pPr>
            <a:r>
              <a:rPr b="1" lang="lt-LT"/>
              <a:t>NaOH</a:t>
            </a:r>
            <a:endParaRPr/>
          </a:p>
          <a:p>
            <a:pPr indent="0" lvl="0" marL="0" rtl="0" algn="ctr">
              <a:lnSpc>
                <a:spcPct val="90000"/>
              </a:lnSpc>
              <a:spcBef>
                <a:spcPts val="1000"/>
              </a:spcBef>
              <a:spcAft>
                <a:spcPts val="0"/>
              </a:spcAft>
              <a:buClr>
                <a:schemeClr val="dk1"/>
              </a:buClr>
              <a:buSzPts val="1800"/>
              <a:buNone/>
            </a:pPr>
            <a:r>
              <a:rPr b="1" lang="lt-LT" sz="1800"/>
              <a:t>Natrio hidroksidas (muilo akmuo/kaustinė soda)</a:t>
            </a:r>
            <a:endParaRPr/>
          </a:p>
          <a:p>
            <a:pPr indent="0" lvl="0" marL="0" rtl="0" algn="just">
              <a:lnSpc>
                <a:spcPct val="90000"/>
              </a:lnSpc>
              <a:spcBef>
                <a:spcPts val="1000"/>
              </a:spcBef>
              <a:spcAft>
                <a:spcPts val="0"/>
              </a:spcAft>
              <a:buClr>
                <a:schemeClr val="dk1"/>
              </a:buClr>
              <a:buSzPts val="2000"/>
              <a:buNone/>
            </a:pPr>
            <a:r>
              <a:rPr lang="lt-LT" sz="2000"/>
              <a:t>Kieta, balta kristalinė medžiaga, žvynelių pavidalo arba sulydyta masė. Gerai tirpsta vandenyje ir išskiria šilumą. Sugeria drėgmę todėl ore ištyžta. Vandeniniai natrio hidroksido tirpalai labai putoja, ardo audinius, popierių, veikia stiklinius bei porcelianinius indus ir kitas medžiagas.</a:t>
            </a:r>
            <a:endParaRPr/>
          </a:p>
          <a:p>
            <a:pPr indent="0" lvl="0" marL="0" rtl="0" algn="just">
              <a:lnSpc>
                <a:spcPct val="90000"/>
              </a:lnSpc>
              <a:spcBef>
                <a:spcPts val="1000"/>
              </a:spcBef>
              <a:spcAft>
                <a:spcPts val="0"/>
              </a:spcAft>
              <a:buClr>
                <a:schemeClr val="dk1"/>
              </a:buClr>
              <a:buSzPts val="2000"/>
              <a:buNone/>
            </a:pPr>
            <a:r>
              <a:rPr b="1" lang="lt-LT" sz="2000"/>
              <a:t>Tankis:</a:t>
            </a:r>
            <a:r>
              <a:rPr lang="lt-LT" sz="2000"/>
              <a:t> 2.13 g/cm³</a:t>
            </a:r>
            <a:endParaRPr/>
          </a:p>
          <a:p>
            <a:pPr indent="0" lvl="0" marL="0" rtl="0" algn="just">
              <a:lnSpc>
                <a:spcPct val="90000"/>
              </a:lnSpc>
              <a:spcBef>
                <a:spcPts val="1000"/>
              </a:spcBef>
              <a:spcAft>
                <a:spcPts val="0"/>
              </a:spcAft>
              <a:buClr>
                <a:schemeClr val="dk1"/>
              </a:buClr>
              <a:buSzPts val="2000"/>
              <a:buNone/>
            </a:pPr>
            <a:r>
              <a:rPr b="1" lang="lt-LT" sz="2000"/>
              <a:t>Lydymosi temperatūra:</a:t>
            </a:r>
            <a:r>
              <a:rPr lang="lt-LT" sz="2000"/>
              <a:t> 318 °C</a:t>
            </a:r>
            <a:endParaRPr/>
          </a:p>
          <a:p>
            <a:pPr indent="0" lvl="0" marL="0" rtl="0" algn="just">
              <a:lnSpc>
                <a:spcPct val="90000"/>
              </a:lnSpc>
              <a:spcBef>
                <a:spcPts val="1000"/>
              </a:spcBef>
              <a:spcAft>
                <a:spcPts val="0"/>
              </a:spcAft>
              <a:buClr>
                <a:schemeClr val="dk1"/>
              </a:buClr>
              <a:buSzPts val="2000"/>
              <a:buNone/>
            </a:pPr>
            <a:r>
              <a:t/>
            </a:r>
            <a:endParaRPr sz="2000"/>
          </a:p>
        </p:txBody>
      </p:sp>
      <p:sp>
        <p:nvSpPr>
          <p:cNvPr id="206" name="Google Shape;206;p20"/>
          <p:cNvSpPr txBox="1"/>
          <p:nvPr>
            <p:ph idx="2" type="body"/>
          </p:nvPr>
        </p:nvSpPr>
        <p:spPr>
          <a:xfrm>
            <a:off x="6172200" y="1358020"/>
            <a:ext cx="5956426" cy="5499980"/>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800"/>
              <a:buNone/>
            </a:pPr>
            <a:r>
              <a:rPr b="1" lang="lt-LT"/>
              <a:t>Ca(OH)</a:t>
            </a:r>
            <a:r>
              <a:rPr b="1" baseline="-25000" lang="lt-LT"/>
              <a:t>2</a:t>
            </a:r>
            <a:endParaRPr/>
          </a:p>
          <a:p>
            <a:pPr indent="0" lvl="0" marL="0" rtl="0" algn="ctr">
              <a:lnSpc>
                <a:spcPct val="90000"/>
              </a:lnSpc>
              <a:spcBef>
                <a:spcPts val="1000"/>
              </a:spcBef>
              <a:spcAft>
                <a:spcPts val="0"/>
              </a:spcAft>
              <a:buClr>
                <a:schemeClr val="dk1"/>
              </a:buClr>
              <a:buSzPts val="1800"/>
              <a:buNone/>
            </a:pPr>
            <a:r>
              <a:rPr b="1" lang="lt-LT" sz="1800"/>
              <a:t>Kalcio hidroksidas (gesintos kalkės)</a:t>
            </a:r>
            <a:endParaRPr/>
          </a:p>
          <a:p>
            <a:pPr indent="0" lvl="0" marL="0" rtl="0" algn="l">
              <a:lnSpc>
                <a:spcPct val="90000"/>
              </a:lnSpc>
              <a:spcBef>
                <a:spcPts val="1000"/>
              </a:spcBef>
              <a:spcAft>
                <a:spcPts val="0"/>
              </a:spcAft>
              <a:buClr>
                <a:schemeClr val="dk1"/>
              </a:buClr>
              <a:buSzPts val="2000"/>
              <a:buNone/>
            </a:pPr>
            <a:r>
              <a:rPr lang="lt-LT" sz="2000"/>
              <a:t>Birūs balti kristaliniai milteliai menkai tirpstantys vandenyje. Kalcio hidroksido tirpalas vadinamas kalkių vandeniu. </a:t>
            </a:r>
            <a:r>
              <a:rPr b="1" lang="lt-LT" sz="2000"/>
              <a:t>Tankis:</a:t>
            </a:r>
            <a:r>
              <a:rPr lang="lt-LT" sz="2000"/>
              <a:t> 2.21 g/cm³.</a:t>
            </a:r>
            <a:endParaRPr/>
          </a:p>
          <a:p>
            <a:pPr indent="0" lvl="0" marL="0" rtl="0" algn="l">
              <a:lnSpc>
                <a:spcPct val="90000"/>
              </a:lnSpc>
              <a:spcBef>
                <a:spcPts val="1000"/>
              </a:spcBef>
              <a:spcAft>
                <a:spcPts val="0"/>
              </a:spcAft>
              <a:buClr>
                <a:schemeClr val="dk1"/>
              </a:buClr>
              <a:buSzPts val="2000"/>
              <a:buNone/>
            </a:pPr>
            <a:r>
              <a:rPr b="1" lang="lt-LT" sz="2000"/>
              <a:t>Lydymosi temperatūra:</a:t>
            </a:r>
            <a:r>
              <a:rPr lang="lt-LT" sz="2000"/>
              <a:t> Apie 580 °C (skyla į kalcio oksidą ir vandenį)</a:t>
            </a:r>
            <a:endParaRPr/>
          </a:p>
          <a:p>
            <a:pPr indent="0" lvl="0" marL="0" rtl="0" algn="l">
              <a:lnSpc>
                <a:spcPct val="90000"/>
              </a:lnSpc>
              <a:spcBef>
                <a:spcPts val="1000"/>
              </a:spcBef>
              <a:spcAft>
                <a:spcPts val="0"/>
              </a:spcAft>
              <a:buClr>
                <a:schemeClr val="dk1"/>
              </a:buClr>
              <a:buSzPts val="2800"/>
              <a:buNone/>
            </a:pPr>
            <a:r>
              <a:t/>
            </a:r>
            <a:endParaRPr/>
          </a:p>
          <a:p>
            <a:pPr indent="0" lvl="0" marL="0" rtl="0" algn="l">
              <a:lnSpc>
                <a:spcPct val="90000"/>
              </a:lnSpc>
              <a:spcBef>
                <a:spcPts val="1000"/>
              </a:spcBef>
              <a:spcAft>
                <a:spcPts val="0"/>
              </a:spcAft>
              <a:buClr>
                <a:schemeClr val="dk1"/>
              </a:buClr>
              <a:buSzPts val="2800"/>
              <a:buNone/>
            </a:pPr>
            <a:r>
              <a:t/>
            </a:r>
            <a:endParaRPr/>
          </a:p>
        </p:txBody>
      </p:sp>
      <p:pic>
        <p:nvPicPr>
          <p:cNvPr id="207" name="Google Shape;207;p20"/>
          <p:cNvPicPr preferRelativeResize="0"/>
          <p:nvPr/>
        </p:nvPicPr>
        <p:blipFill rotWithShape="1">
          <a:blip r:embed="rId3">
            <a:alphaModFix/>
          </a:blip>
          <a:srcRect b="0" l="0" r="0" t="0"/>
          <a:stretch/>
        </p:blipFill>
        <p:spPr>
          <a:xfrm>
            <a:off x="759564" y="4921030"/>
            <a:ext cx="1800476" cy="1571844"/>
          </a:xfrm>
          <a:prstGeom prst="rect">
            <a:avLst/>
          </a:prstGeom>
          <a:noFill/>
          <a:ln>
            <a:noFill/>
          </a:ln>
        </p:spPr>
      </p:pic>
      <p:pic>
        <p:nvPicPr>
          <p:cNvPr id="208" name="Google Shape;208;p20"/>
          <p:cNvPicPr preferRelativeResize="0"/>
          <p:nvPr/>
        </p:nvPicPr>
        <p:blipFill rotWithShape="1">
          <a:blip r:embed="rId4">
            <a:alphaModFix/>
          </a:blip>
          <a:srcRect b="0" l="0" r="0" t="0"/>
          <a:stretch/>
        </p:blipFill>
        <p:spPr>
          <a:xfrm>
            <a:off x="3614784" y="4921030"/>
            <a:ext cx="1800476" cy="1571844"/>
          </a:xfrm>
          <a:prstGeom prst="rect">
            <a:avLst/>
          </a:prstGeom>
          <a:noFill/>
          <a:ln>
            <a:noFill/>
          </a:ln>
        </p:spPr>
      </p:pic>
      <p:pic>
        <p:nvPicPr>
          <p:cNvPr id="209" name="Google Shape;209;p20"/>
          <p:cNvPicPr preferRelativeResize="0"/>
          <p:nvPr/>
        </p:nvPicPr>
        <p:blipFill rotWithShape="1">
          <a:blip r:embed="rId5">
            <a:alphaModFix/>
          </a:blip>
          <a:srcRect b="0" l="0" r="0" t="0"/>
          <a:stretch/>
        </p:blipFill>
        <p:spPr>
          <a:xfrm>
            <a:off x="7989972" y="4921030"/>
            <a:ext cx="1933845" cy="1581371"/>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3" name="Shape 213"/>
        <p:cNvGrpSpPr/>
        <p:nvPr/>
      </p:nvGrpSpPr>
      <p:grpSpPr>
        <a:xfrm>
          <a:off x="0" y="0"/>
          <a:ext cx="0" cy="0"/>
          <a:chOff x="0" y="0"/>
          <a:chExt cx="0" cy="0"/>
        </a:xfrm>
      </p:grpSpPr>
      <p:sp>
        <p:nvSpPr>
          <p:cNvPr id="214" name="Google Shape;214;p21"/>
          <p:cNvSpPr txBox="1"/>
          <p:nvPr>
            <p:ph type="title"/>
          </p:nvPr>
        </p:nvSpPr>
        <p:spPr>
          <a:xfrm>
            <a:off x="838200" y="150125"/>
            <a:ext cx="10515600" cy="90075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b="1" lang="lt-LT"/>
              <a:t>Cheminės savybės</a:t>
            </a:r>
            <a:endParaRPr/>
          </a:p>
        </p:txBody>
      </p:sp>
      <p:sp>
        <p:nvSpPr>
          <p:cNvPr id="215" name="Google Shape;215;p21"/>
          <p:cNvSpPr txBox="1"/>
          <p:nvPr>
            <p:ph idx="1" type="body"/>
          </p:nvPr>
        </p:nvSpPr>
        <p:spPr>
          <a:xfrm>
            <a:off x="108642" y="959668"/>
            <a:ext cx="12083358" cy="5898332"/>
          </a:xfrm>
          <a:prstGeom prst="rect">
            <a:avLst/>
          </a:prstGeom>
          <a:noFill/>
          <a:ln>
            <a:noFill/>
          </a:ln>
        </p:spPr>
        <p:txBody>
          <a:bodyPr anchorCtr="0" anchor="t" bIns="45700" lIns="91425" spcFirstLastPara="1" rIns="91425" wrap="square" tIns="45700">
            <a:normAutofit lnSpcReduction="10000"/>
          </a:bodyPr>
          <a:lstStyle/>
          <a:p>
            <a:pPr indent="0" lvl="0" marL="0" rtl="0" algn="l">
              <a:lnSpc>
                <a:spcPct val="90000"/>
              </a:lnSpc>
              <a:spcBef>
                <a:spcPts val="0"/>
              </a:spcBef>
              <a:spcAft>
                <a:spcPts val="0"/>
              </a:spcAft>
              <a:buClr>
                <a:schemeClr val="dk1"/>
              </a:buClr>
              <a:buSzPts val="2800"/>
              <a:buNone/>
            </a:pPr>
            <a:r>
              <a:rPr lang="lt-LT"/>
              <a:t>1. Hidroksidai reaguoja su rūgštimis. Įvyksta neutralizacija. Produktuose susidaro druska ir vanduo.</a:t>
            </a:r>
            <a:endParaRPr/>
          </a:p>
          <a:p>
            <a:pPr indent="0" lvl="0" marL="0" rtl="0" algn="ctr">
              <a:lnSpc>
                <a:spcPct val="107000"/>
              </a:lnSpc>
              <a:spcBef>
                <a:spcPts val="1000"/>
              </a:spcBef>
              <a:spcAft>
                <a:spcPts val="0"/>
              </a:spcAft>
              <a:buClr>
                <a:schemeClr val="dk1"/>
              </a:buClr>
              <a:buSzPts val="2600"/>
              <a:buNone/>
            </a:pPr>
            <a:r>
              <a:rPr b="1" lang="lt-LT" sz="2600">
                <a:latin typeface="Arial"/>
                <a:ea typeface="Arial"/>
                <a:cs typeface="Arial"/>
                <a:sym typeface="Arial"/>
              </a:rPr>
              <a:t>               Ca(OH)</a:t>
            </a:r>
            <a:r>
              <a:rPr b="1" baseline="-25000" lang="lt-LT" sz="2600">
                <a:latin typeface="Arial"/>
                <a:ea typeface="Arial"/>
                <a:cs typeface="Arial"/>
                <a:sym typeface="Arial"/>
              </a:rPr>
              <a:t>2</a:t>
            </a:r>
            <a:r>
              <a:rPr b="1" lang="lt-LT" sz="2600">
                <a:latin typeface="Arial"/>
                <a:ea typeface="Arial"/>
                <a:cs typeface="Arial"/>
                <a:sym typeface="Arial"/>
              </a:rPr>
              <a:t>(aq) + 2HCl(aq) 🡪 CaCl</a:t>
            </a:r>
            <a:r>
              <a:rPr b="1" baseline="-25000" lang="lt-LT" sz="2600">
                <a:latin typeface="Arial"/>
                <a:ea typeface="Arial"/>
                <a:cs typeface="Arial"/>
                <a:sym typeface="Arial"/>
              </a:rPr>
              <a:t>2</a:t>
            </a:r>
            <a:r>
              <a:rPr b="1" lang="lt-LT" sz="2600">
                <a:latin typeface="Arial"/>
                <a:ea typeface="Arial"/>
                <a:cs typeface="Arial"/>
                <a:sym typeface="Arial"/>
              </a:rPr>
              <a:t>(aq) + 2H</a:t>
            </a:r>
            <a:r>
              <a:rPr b="1" baseline="-25000" lang="lt-LT" sz="2600">
                <a:latin typeface="Arial"/>
                <a:ea typeface="Arial"/>
                <a:cs typeface="Arial"/>
                <a:sym typeface="Arial"/>
              </a:rPr>
              <a:t>2</a:t>
            </a:r>
            <a:r>
              <a:rPr b="1" lang="lt-LT" sz="2600">
                <a:latin typeface="Arial"/>
                <a:ea typeface="Arial"/>
                <a:cs typeface="Arial"/>
                <a:sym typeface="Arial"/>
              </a:rPr>
              <a:t>O(s)</a:t>
            </a:r>
            <a:endParaRPr/>
          </a:p>
          <a:p>
            <a:pPr indent="0" lvl="0" marL="0" rtl="0" algn="ctr">
              <a:lnSpc>
                <a:spcPct val="107000"/>
              </a:lnSpc>
              <a:spcBef>
                <a:spcPts val="1800"/>
              </a:spcBef>
              <a:spcAft>
                <a:spcPts val="0"/>
              </a:spcAft>
              <a:buClr>
                <a:schemeClr val="dk1"/>
              </a:buClr>
              <a:buSzPts val="2600"/>
              <a:buNone/>
            </a:pPr>
            <a:r>
              <a:rPr b="1" lang="lt-LT" sz="2600">
                <a:latin typeface="Arial"/>
                <a:ea typeface="Arial"/>
                <a:cs typeface="Arial"/>
                <a:sym typeface="Arial"/>
              </a:rPr>
              <a:t>Ca</a:t>
            </a:r>
            <a:r>
              <a:rPr b="1" baseline="30000" lang="lt-LT" sz="2600">
                <a:latin typeface="Arial"/>
                <a:ea typeface="Arial"/>
                <a:cs typeface="Arial"/>
                <a:sym typeface="Arial"/>
              </a:rPr>
              <a:t>2+</a:t>
            </a:r>
            <a:r>
              <a:rPr b="1" lang="lt-LT" sz="2600">
                <a:latin typeface="Arial"/>
                <a:ea typeface="Arial"/>
                <a:cs typeface="Arial"/>
                <a:sym typeface="Arial"/>
              </a:rPr>
              <a:t>(aq) + 2OH</a:t>
            </a:r>
            <a:r>
              <a:rPr b="1" baseline="30000" lang="lt-LT" sz="2600">
                <a:latin typeface="Arial"/>
                <a:ea typeface="Arial"/>
                <a:cs typeface="Arial"/>
                <a:sym typeface="Arial"/>
              </a:rPr>
              <a:t>-</a:t>
            </a:r>
            <a:r>
              <a:rPr b="1" lang="lt-LT" sz="2600">
                <a:latin typeface="Arial"/>
                <a:ea typeface="Arial"/>
                <a:cs typeface="Arial"/>
                <a:sym typeface="Arial"/>
              </a:rPr>
              <a:t>(aq) + 2H</a:t>
            </a:r>
            <a:r>
              <a:rPr b="1" baseline="30000" lang="lt-LT" sz="2600">
                <a:latin typeface="Arial"/>
                <a:ea typeface="Arial"/>
                <a:cs typeface="Arial"/>
                <a:sym typeface="Arial"/>
              </a:rPr>
              <a:t>+</a:t>
            </a:r>
            <a:r>
              <a:rPr b="1" lang="lt-LT" sz="2600">
                <a:latin typeface="Arial"/>
                <a:ea typeface="Arial"/>
                <a:cs typeface="Arial"/>
                <a:sym typeface="Arial"/>
              </a:rPr>
              <a:t>(aq) + 2Cl</a:t>
            </a:r>
            <a:r>
              <a:rPr b="1" baseline="30000" lang="lt-LT" sz="2600">
                <a:latin typeface="Arial"/>
                <a:ea typeface="Arial"/>
                <a:cs typeface="Arial"/>
                <a:sym typeface="Arial"/>
              </a:rPr>
              <a:t>-</a:t>
            </a:r>
            <a:r>
              <a:rPr b="1" lang="lt-LT" sz="2600">
                <a:latin typeface="Arial"/>
                <a:ea typeface="Arial"/>
                <a:cs typeface="Arial"/>
                <a:sym typeface="Arial"/>
              </a:rPr>
              <a:t>(aq) 🡪 Ca</a:t>
            </a:r>
            <a:r>
              <a:rPr b="1" baseline="30000" lang="lt-LT" sz="2600">
                <a:latin typeface="Arial"/>
                <a:ea typeface="Arial"/>
                <a:cs typeface="Arial"/>
                <a:sym typeface="Arial"/>
              </a:rPr>
              <a:t>2+</a:t>
            </a:r>
            <a:r>
              <a:rPr b="1" lang="lt-LT" sz="2600">
                <a:latin typeface="Arial"/>
                <a:ea typeface="Arial"/>
                <a:cs typeface="Arial"/>
                <a:sym typeface="Arial"/>
              </a:rPr>
              <a:t>(aq) + 2Cl</a:t>
            </a:r>
            <a:r>
              <a:rPr b="1" baseline="30000" lang="lt-LT" sz="2600">
                <a:latin typeface="Arial"/>
                <a:ea typeface="Arial"/>
                <a:cs typeface="Arial"/>
                <a:sym typeface="Arial"/>
              </a:rPr>
              <a:t>-</a:t>
            </a:r>
            <a:r>
              <a:rPr b="1" lang="lt-LT" sz="2600">
                <a:latin typeface="Arial"/>
                <a:ea typeface="Arial"/>
                <a:cs typeface="Arial"/>
                <a:sym typeface="Arial"/>
              </a:rPr>
              <a:t>(aq) + 2H</a:t>
            </a:r>
            <a:r>
              <a:rPr b="1" baseline="-25000" lang="lt-LT" sz="2600">
                <a:latin typeface="Arial"/>
                <a:ea typeface="Arial"/>
                <a:cs typeface="Arial"/>
                <a:sym typeface="Arial"/>
              </a:rPr>
              <a:t>2</a:t>
            </a:r>
            <a:r>
              <a:rPr b="1" lang="lt-LT" sz="2600">
                <a:latin typeface="Arial"/>
                <a:ea typeface="Arial"/>
                <a:cs typeface="Arial"/>
                <a:sym typeface="Arial"/>
              </a:rPr>
              <a:t>O(s)</a:t>
            </a:r>
            <a:endParaRPr/>
          </a:p>
          <a:p>
            <a:pPr indent="0" lvl="0" marL="0" rtl="0" algn="ctr">
              <a:lnSpc>
                <a:spcPct val="107000"/>
              </a:lnSpc>
              <a:spcBef>
                <a:spcPts val="1800"/>
              </a:spcBef>
              <a:spcAft>
                <a:spcPts val="0"/>
              </a:spcAft>
              <a:buClr>
                <a:schemeClr val="dk1"/>
              </a:buClr>
              <a:buSzPts val="2600"/>
              <a:buNone/>
            </a:pPr>
            <a:r>
              <a:rPr b="1" lang="lt-LT" sz="2600">
                <a:latin typeface="Arial"/>
                <a:ea typeface="Arial"/>
                <a:cs typeface="Arial"/>
                <a:sym typeface="Arial"/>
              </a:rPr>
              <a:t> 2OH</a:t>
            </a:r>
            <a:r>
              <a:rPr b="1" baseline="30000" lang="lt-LT" sz="2600">
                <a:latin typeface="Arial"/>
                <a:ea typeface="Arial"/>
                <a:cs typeface="Arial"/>
                <a:sym typeface="Arial"/>
              </a:rPr>
              <a:t>-</a:t>
            </a:r>
            <a:r>
              <a:rPr b="1" lang="lt-LT" sz="2600">
                <a:latin typeface="Arial"/>
                <a:ea typeface="Arial"/>
                <a:cs typeface="Arial"/>
                <a:sym typeface="Arial"/>
              </a:rPr>
              <a:t>(aq) + 2H</a:t>
            </a:r>
            <a:r>
              <a:rPr b="1" baseline="30000" lang="lt-LT" sz="2600">
                <a:latin typeface="Arial"/>
                <a:ea typeface="Arial"/>
                <a:cs typeface="Arial"/>
                <a:sym typeface="Arial"/>
              </a:rPr>
              <a:t>+</a:t>
            </a:r>
            <a:r>
              <a:rPr b="1" lang="lt-LT" sz="2600">
                <a:latin typeface="Arial"/>
                <a:ea typeface="Arial"/>
                <a:cs typeface="Arial"/>
                <a:sym typeface="Arial"/>
              </a:rPr>
              <a:t>(aq) 🡪 2H</a:t>
            </a:r>
            <a:r>
              <a:rPr b="1" baseline="-25000" lang="lt-LT" sz="2600">
                <a:latin typeface="Arial"/>
                <a:ea typeface="Arial"/>
                <a:cs typeface="Arial"/>
                <a:sym typeface="Arial"/>
              </a:rPr>
              <a:t>2</a:t>
            </a:r>
            <a:r>
              <a:rPr b="1" lang="lt-LT" sz="2600">
                <a:latin typeface="Arial"/>
                <a:ea typeface="Arial"/>
                <a:cs typeface="Arial"/>
                <a:sym typeface="Arial"/>
              </a:rPr>
              <a:t>O(s)</a:t>
            </a:r>
            <a:endParaRPr/>
          </a:p>
          <a:p>
            <a:pPr indent="0" lvl="0" marL="0" rtl="0" algn="ctr">
              <a:lnSpc>
                <a:spcPct val="107000"/>
              </a:lnSpc>
              <a:spcBef>
                <a:spcPts val="1800"/>
              </a:spcBef>
              <a:spcAft>
                <a:spcPts val="0"/>
              </a:spcAft>
              <a:buClr>
                <a:schemeClr val="dk1"/>
              </a:buClr>
              <a:buSzPts val="2600"/>
              <a:buNone/>
            </a:pPr>
            <a:r>
              <a:rPr b="1" lang="lt-LT" sz="2600">
                <a:latin typeface="Arial"/>
                <a:ea typeface="Arial"/>
                <a:cs typeface="Arial"/>
                <a:sym typeface="Arial"/>
              </a:rPr>
              <a:t>    OH</a:t>
            </a:r>
            <a:r>
              <a:rPr b="1" baseline="30000" lang="lt-LT" sz="2600">
                <a:latin typeface="Arial"/>
                <a:ea typeface="Arial"/>
                <a:cs typeface="Arial"/>
                <a:sym typeface="Arial"/>
              </a:rPr>
              <a:t>-</a:t>
            </a:r>
            <a:r>
              <a:rPr b="1" lang="lt-LT" sz="2600">
                <a:latin typeface="Arial"/>
                <a:ea typeface="Arial"/>
                <a:cs typeface="Arial"/>
                <a:sym typeface="Arial"/>
              </a:rPr>
              <a:t>(aq) + H</a:t>
            </a:r>
            <a:r>
              <a:rPr b="1" baseline="30000" lang="lt-LT" sz="2600">
                <a:latin typeface="Arial"/>
                <a:ea typeface="Arial"/>
                <a:cs typeface="Arial"/>
                <a:sym typeface="Arial"/>
              </a:rPr>
              <a:t>+</a:t>
            </a:r>
            <a:r>
              <a:rPr b="1" lang="lt-LT" sz="2600">
                <a:latin typeface="Arial"/>
                <a:ea typeface="Arial"/>
                <a:cs typeface="Arial"/>
                <a:sym typeface="Arial"/>
              </a:rPr>
              <a:t>(aq) 🡪 H</a:t>
            </a:r>
            <a:r>
              <a:rPr b="1" baseline="-25000" lang="lt-LT" sz="2600">
                <a:latin typeface="Arial"/>
                <a:ea typeface="Arial"/>
                <a:cs typeface="Arial"/>
                <a:sym typeface="Arial"/>
              </a:rPr>
              <a:t>2</a:t>
            </a:r>
            <a:r>
              <a:rPr b="1" lang="lt-LT" sz="2600">
                <a:latin typeface="Arial"/>
                <a:ea typeface="Arial"/>
                <a:cs typeface="Arial"/>
                <a:sym typeface="Arial"/>
              </a:rPr>
              <a:t>O(s)</a:t>
            </a:r>
            <a:endParaRPr/>
          </a:p>
          <a:p>
            <a:pPr indent="0" lvl="0" marL="0" rtl="0" algn="ctr">
              <a:lnSpc>
                <a:spcPct val="107000"/>
              </a:lnSpc>
              <a:spcBef>
                <a:spcPts val="1800"/>
              </a:spcBef>
              <a:spcAft>
                <a:spcPts val="0"/>
              </a:spcAft>
              <a:buClr>
                <a:schemeClr val="dk1"/>
              </a:buClr>
              <a:buSzPts val="2400"/>
              <a:buNone/>
            </a:pPr>
            <a:r>
              <a:rPr b="1" lang="lt-LT" sz="2400"/>
              <a:t>              2NaOH (aq) + H</a:t>
            </a:r>
            <a:r>
              <a:rPr b="1" baseline="-25000" lang="lt-LT" sz="2400"/>
              <a:t>2</a:t>
            </a:r>
            <a:r>
              <a:rPr b="1" lang="lt-LT" sz="2400"/>
              <a:t>SO</a:t>
            </a:r>
            <a:r>
              <a:rPr b="1" baseline="-25000" lang="lt-LT" sz="2400"/>
              <a:t>4</a:t>
            </a:r>
            <a:r>
              <a:rPr b="1" lang="lt-LT" sz="2400"/>
              <a:t>(aq) 🡪 Na</a:t>
            </a:r>
            <a:r>
              <a:rPr b="1" baseline="-25000" lang="lt-LT" sz="2400"/>
              <a:t>2</a:t>
            </a:r>
            <a:r>
              <a:rPr b="1" lang="lt-LT" sz="2400"/>
              <a:t>SO</a:t>
            </a:r>
            <a:r>
              <a:rPr b="1" baseline="-25000" lang="lt-LT" sz="2400"/>
              <a:t>4</a:t>
            </a:r>
            <a:r>
              <a:rPr b="1" lang="lt-LT" sz="2400"/>
              <a:t>(aq) + 2H</a:t>
            </a:r>
            <a:r>
              <a:rPr b="1" baseline="-25000" lang="lt-LT" sz="2400"/>
              <a:t>2</a:t>
            </a:r>
            <a:r>
              <a:rPr b="1" lang="lt-LT" sz="2400"/>
              <a:t>O(s)</a:t>
            </a:r>
            <a:endParaRPr/>
          </a:p>
          <a:p>
            <a:pPr indent="0" lvl="0" marL="0" rtl="0" algn="ctr">
              <a:lnSpc>
                <a:spcPct val="107000"/>
              </a:lnSpc>
              <a:spcBef>
                <a:spcPts val="1800"/>
              </a:spcBef>
              <a:spcAft>
                <a:spcPts val="0"/>
              </a:spcAft>
              <a:buClr>
                <a:schemeClr val="dk1"/>
              </a:buClr>
              <a:buSzPts val="2400"/>
              <a:buNone/>
            </a:pPr>
            <a:r>
              <a:rPr b="1" lang="lt-LT" sz="2400"/>
              <a:t>2Na</a:t>
            </a:r>
            <a:r>
              <a:rPr b="1" baseline="30000" lang="lt-LT" sz="2400"/>
              <a:t>+</a:t>
            </a:r>
            <a:r>
              <a:rPr b="1" lang="lt-LT" sz="2400"/>
              <a:t>(aq) + 2OH</a:t>
            </a:r>
            <a:r>
              <a:rPr b="1" baseline="30000" lang="lt-LT" sz="2400"/>
              <a:t>-</a:t>
            </a:r>
            <a:r>
              <a:rPr b="1" lang="lt-LT" sz="2400"/>
              <a:t>(aq) + 2H</a:t>
            </a:r>
            <a:r>
              <a:rPr b="1" baseline="30000" lang="lt-LT" sz="2400"/>
              <a:t>+</a:t>
            </a:r>
            <a:r>
              <a:rPr b="1" lang="lt-LT" sz="2400"/>
              <a:t>(aq) + SO</a:t>
            </a:r>
            <a:r>
              <a:rPr b="1" baseline="-25000" lang="lt-LT" sz="2400"/>
              <a:t>4</a:t>
            </a:r>
            <a:r>
              <a:rPr b="1" baseline="30000" lang="lt-LT" sz="2400"/>
              <a:t>2-</a:t>
            </a:r>
            <a:r>
              <a:rPr b="1" lang="lt-LT" sz="2400"/>
              <a:t>(aq) 🡪 2Na</a:t>
            </a:r>
            <a:r>
              <a:rPr b="1" baseline="30000" lang="lt-LT" sz="2400"/>
              <a:t>+</a:t>
            </a:r>
            <a:r>
              <a:rPr b="1" lang="lt-LT" sz="2400"/>
              <a:t>(aq) + SO</a:t>
            </a:r>
            <a:r>
              <a:rPr b="1" baseline="-25000" lang="lt-LT" sz="2400"/>
              <a:t>4</a:t>
            </a:r>
            <a:r>
              <a:rPr b="1" baseline="30000" lang="lt-LT" sz="2400"/>
              <a:t>2-</a:t>
            </a:r>
            <a:r>
              <a:rPr b="1" lang="lt-LT" sz="2400"/>
              <a:t>(aq) + 2H</a:t>
            </a:r>
            <a:r>
              <a:rPr b="1" baseline="-25000" lang="lt-LT" sz="2400"/>
              <a:t>2</a:t>
            </a:r>
            <a:r>
              <a:rPr b="1" lang="lt-LT" sz="2400"/>
              <a:t>O(s)</a:t>
            </a:r>
            <a:endParaRPr/>
          </a:p>
          <a:p>
            <a:pPr indent="0" lvl="0" marL="0" rtl="0" algn="ctr">
              <a:lnSpc>
                <a:spcPct val="107000"/>
              </a:lnSpc>
              <a:spcBef>
                <a:spcPts val="1800"/>
              </a:spcBef>
              <a:spcAft>
                <a:spcPts val="0"/>
              </a:spcAft>
              <a:buClr>
                <a:schemeClr val="dk1"/>
              </a:buClr>
              <a:buSzPts val="2400"/>
              <a:buNone/>
            </a:pPr>
            <a:r>
              <a:rPr b="1" lang="lt-LT" sz="2400"/>
              <a:t>2OH</a:t>
            </a:r>
            <a:r>
              <a:rPr b="1" baseline="30000" lang="lt-LT" sz="2400"/>
              <a:t>-</a:t>
            </a:r>
            <a:r>
              <a:rPr b="1" lang="lt-LT" sz="2400"/>
              <a:t>(aq) + 2H</a:t>
            </a:r>
            <a:r>
              <a:rPr b="1" baseline="30000" lang="lt-LT" sz="2400"/>
              <a:t>+</a:t>
            </a:r>
            <a:r>
              <a:rPr b="1" lang="lt-LT" sz="2400"/>
              <a:t>(aq) 🡪 2H</a:t>
            </a:r>
            <a:r>
              <a:rPr b="1" baseline="-25000" lang="lt-LT" sz="2400"/>
              <a:t>2</a:t>
            </a:r>
            <a:r>
              <a:rPr b="1" lang="lt-LT" sz="2400"/>
              <a:t>O(s)</a:t>
            </a:r>
            <a:endParaRPr/>
          </a:p>
          <a:p>
            <a:pPr indent="0" lvl="0" marL="0" rtl="0" algn="ctr">
              <a:lnSpc>
                <a:spcPct val="107000"/>
              </a:lnSpc>
              <a:spcBef>
                <a:spcPts val="1800"/>
              </a:spcBef>
              <a:spcAft>
                <a:spcPts val="0"/>
              </a:spcAft>
              <a:buClr>
                <a:schemeClr val="dk1"/>
              </a:buClr>
              <a:buSzPts val="2400"/>
              <a:buNone/>
            </a:pPr>
            <a:r>
              <a:rPr b="1" lang="lt-LT" sz="2400"/>
              <a:t>   OH</a:t>
            </a:r>
            <a:r>
              <a:rPr b="1" baseline="30000" lang="lt-LT" sz="2400"/>
              <a:t>-</a:t>
            </a:r>
            <a:r>
              <a:rPr b="1" lang="lt-LT" sz="2400"/>
              <a:t>(aq) + H</a:t>
            </a:r>
            <a:r>
              <a:rPr b="1" baseline="30000" lang="lt-LT" sz="2400"/>
              <a:t>+</a:t>
            </a:r>
            <a:r>
              <a:rPr b="1" lang="lt-LT" sz="2400"/>
              <a:t>(aq) 🡪 H</a:t>
            </a:r>
            <a:r>
              <a:rPr b="1" baseline="-25000" lang="lt-LT" sz="2400"/>
              <a:t>2</a:t>
            </a:r>
            <a:r>
              <a:rPr b="1" lang="lt-LT" sz="2400"/>
              <a:t>O(s)</a:t>
            </a:r>
            <a:endParaRPr/>
          </a:p>
          <a:p>
            <a:pPr indent="0" lvl="0" marL="0" rtl="0" algn="ctr">
              <a:lnSpc>
                <a:spcPct val="107000"/>
              </a:lnSpc>
              <a:spcBef>
                <a:spcPts val="1800"/>
              </a:spcBef>
              <a:spcAft>
                <a:spcPts val="0"/>
              </a:spcAft>
              <a:buClr>
                <a:schemeClr val="dk1"/>
              </a:buClr>
              <a:buSzPts val="2800"/>
              <a:buNone/>
            </a:pPr>
            <a:r>
              <a:t/>
            </a:r>
            <a:endParaRPr>
              <a:latin typeface="Arial"/>
              <a:ea typeface="Arial"/>
              <a:cs typeface="Arial"/>
              <a:sym typeface="Arial"/>
            </a:endParaRPr>
          </a:p>
          <a:p>
            <a:pPr indent="0" lvl="0" marL="0" rtl="0" algn="ctr">
              <a:lnSpc>
                <a:spcPct val="107000"/>
              </a:lnSpc>
              <a:spcBef>
                <a:spcPts val="1800"/>
              </a:spcBef>
              <a:spcAft>
                <a:spcPts val="0"/>
              </a:spcAft>
              <a:buClr>
                <a:schemeClr val="dk1"/>
              </a:buClr>
              <a:buSzPts val="1800"/>
              <a:buNone/>
            </a:pPr>
            <a:r>
              <a:t/>
            </a:r>
            <a:endParaRPr sz="1800">
              <a:latin typeface="Arial"/>
              <a:ea typeface="Arial"/>
              <a:cs typeface="Arial"/>
              <a:sym typeface="Arial"/>
            </a:endParaRPr>
          </a:p>
          <a:p>
            <a:pPr indent="0" lvl="0" marL="0" rtl="0" algn="l">
              <a:lnSpc>
                <a:spcPct val="90000"/>
              </a:lnSpc>
              <a:spcBef>
                <a:spcPts val="1800"/>
              </a:spcBef>
              <a:spcAft>
                <a:spcPts val="0"/>
              </a:spcAft>
              <a:buClr>
                <a:schemeClr val="dk1"/>
              </a:buClr>
              <a:buSzPts val="2800"/>
              <a:buNone/>
            </a:pPr>
            <a:r>
              <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9" name="Shape 219"/>
        <p:cNvGrpSpPr/>
        <p:nvPr/>
      </p:nvGrpSpPr>
      <p:grpSpPr>
        <a:xfrm>
          <a:off x="0" y="0"/>
          <a:ext cx="0" cy="0"/>
          <a:chOff x="0" y="0"/>
          <a:chExt cx="0" cy="0"/>
        </a:xfrm>
      </p:grpSpPr>
      <p:sp>
        <p:nvSpPr>
          <p:cNvPr id="220" name="Google Shape;220;p22"/>
          <p:cNvSpPr txBox="1"/>
          <p:nvPr>
            <p:ph type="title"/>
          </p:nvPr>
        </p:nvSpPr>
        <p:spPr>
          <a:xfrm>
            <a:off x="838200" y="150126"/>
            <a:ext cx="10515600" cy="709954"/>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b="1" lang="lt-LT"/>
              <a:t>Cheminės savybės</a:t>
            </a:r>
            <a:endParaRPr/>
          </a:p>
        </p:txBody>
      </p:sp>
      <p:sp>
        <p:nvSpPr>
          <p:cNvPr id="221" name="Google Shape;221;p22"/>
          <p:cNvSpPr txBox="1"/>
          <p:nvPr>
            <p:ph idx="1" type="body"/>
          </p:nvPr>
        </p:nvSpPr>
        <p:spPr>
          <a:xfrm>
            <a:off x="108642" y="959668"/>
            <a:ext cx="12083358" cy="5898332"/>
          </a:xfrm>
          <a:prstGeom prst="rect">
            <a:avLst/>
          </a:prstGeom>
          <a:noFill/>
          <a:ln>
            <a:noFill/>
          </a:ln>
        </p:spPr>
        <p:txBody>
          <a:bodyPr anchorCtr="0" anchor="t" bIns="45700" lIns="91425" spcFirstLastPara="1" rIns="91425" wrap="square" tIns="45700">
            <a:normAutofit fontScale="85000" lnSpcReduction="20000"/>
          </a:bodyPr>
          <a:lstStyle/>
          <a:p>
            <a:pPr indent="0" lvl="0" marL="0" rtl="0" algn="l">
              <a:lnSpc>
                <a:spcPct val="90000"/>
              </a:lnSpc>
              <a:spcBef>
                <a:spcPts val="0"/>
              </a:spcBef>
              <a:spcAft>
                <a:spcPts val="0"/>
              </a:spcAft>
              <a:buClr>
                <a:schemeClr val="dk1"/>
              </a:buClr>
              <a:buSzPct val="100000"/>
              <a:buNone/>
            </a:pPr>
            <a:r>
              <a:rPr lang="lt-LT"/>
              <a:t>2. Hidroksidai reaguoja su rūgštiniais oksidais. Produktuose susidaro druska ir vanduo (įvyksta pilna neutralizacija) arba rūgščioji druska (nepilna neutralizacija).</a:t>
            </a:r>
            <a:endParaRPr/>
          </a:p>
          <a:p>
            <a:pPr indent="0" lvl="0" marL="0" rtl="0" algn="ctr">
              <a:lnSpc>
                <a:spcPct val="107000"/>
              </a:lnSpc>
              <a:spcBef>
                <a:spcPts val="1000"/>
              </a:spcBef>
              <a:spcAft>
                <a:spcPts val="0"/>
              </a:spcAft>
              <a:buClr>
                <a:schemeClr val="dk1"/>
              </a:buClr>
              <a:buSzPct val="100000"/>
              <a:buNone/>
            </a:pPr>
            <a:r>
              <a:rPr b="1" lang="lt-LT" sz="2600"/>
              <a:t>2NaOH (aq) + SO</a:t>
            </a:r>
            <a:r>
              <a:rPr b="1" baseline="-25000" lang="lt-LT" sz="2600"/>
              <a:t>3</a:t>
            </a:r>
            <a:r>
              <a:rPr b="1" lang="lt-LT" sz="2600"/>
              <a:t>(d) 🡪 Na</a:t>
            </a:r>
            <a:r>
              <a:rPr b="1" baseline="-25000" lang="lt-LT" sz="2600"/>
              <a:t>2</a:t>
            </a:r>
            <a:r>
              <a:rPr b="1" lang="lt-LT" sz="2600"/>
              <a:t>SO</a:t>
            </a:r>
            <a:r>
              <a:rPr b="1" baseline="-25000" lang="lt-LT" sz="2600"/>
              <a:t>4</a:t>
            </a:r>
            <a:r>
              <a:rPr b="1" lang="lt-LT" sz="2600"/>
              <a:t>(aq) + H</a:t>
            </a:r>
            <a:r>
              <a:rPr b="1" baseline="-25000" lang="lt-LT" sz="2600"/>
              <a:t>2</a:t>
            </a:r>
            <a:r>
              <a:rPr b="1" lang="lt-LT" sz="2600"/>
              <a:t>O(s)</a:t>
            </a:r>
            <a:endParaRPr/>
          </a:p>
          <a:p>
            <a:pPr indent="0" lvl="0" marL="0" rtl="0" algn="l">
              <a:lnSpc>
                <a:spcPct val="107000"/>
              </a:lnSpc>
              <a:spcBef>
                <a:spcPts val="1800"/>
              </a:spcBef>
              <a:spcAft>
                <a:spcPts val="0"/>
              </a:spcAft>
              <a:buClr>
                <a:schemeClr val="dk1"/>
              </a:buClr>
              <a:buSzPct val="100000"/>
              <a:buNone/>
            </a:pPr>
            <a:r>
              <a:rPr b="1" lang="lt-LT" sz="2600"/>
              <a:t>			</a:t>
            </a:r>
            <a:r>
              <a:rPr b="1" lang="lt-LT" sz="2200"/>
              <a:t>                                          </a:t>
            </a:r>
            <a:r>
              <a:rPr b="1" lang="lt-LT" sz="2200">
                <a:solidFill>
                  <a:srgbClr val="FF0000"/>
                </a:solidFill>
              </a:rPr>
              <a:t>2 mol                   1 mol </a:t>
            </a:r>
            <a:endParaRPr b="1" sz="2200">
              <a:solidFill>
                <a:srgbClr val="FF0000"/>
              </a:solidFill>
            </a:endParaRPr>
          </a:p>
          <a:p>
            <a:pPr indent="0" lvl="0" marL="0" rtl="0" algn="ctr">
              <a:lnSpc>
                <a:spcPct val="107000"/>
              </a:lnSpc>
              <a:spcBef>
                <a:spcPts val="1800"/>
              </a:spcBef>
              <a:spcAft>
                <a:spcPts val="0"/>
              </a:spcAft>
              <a:buClr>
                <a:schemeClr val="dk1"/>
              </a:buClr>
              <a:buSzPct val="100000"/>
              <a:buNone/>
            </a:pPr>
            <a:r>
              <a:rPr b="1" lang="lt-LT" sz="2600"/>
              <a:t> 2Na</a:t>
            </a:r>
            <a:r>
              <a:rPr b="1" baseline="30000" lang="lt-LT" sz="2600"/>
              <a:t>+</a:t>
            </a:r>
            <a:r>
              <a:rPr b="1" lang="lt-LT" sz="2600"/>
              <a:t>(aq) + 2OH</a:t>
            </a:r>
            <a:r>
              <a:rPr b="1" baseline="30000" lang="lt-LT" sz="2600"/>
              <a:t>-</a:t>
            </a:r>
            <a:r>
              <a:rPr b="1" lang="lt-LT" sz="2600"/>
              <a:t>(aq) + SO</a:t>
            </a:r>
            <a:r>
              <a:rPr b="1" baseline="-25000" lang="lt-LT" sz="2600"/>
              <a:t>3</a:t>
            </a:r>
            <a:r>
              <a:rPr b="1" lang="lt-LT" sz="2600"/>
              <a:t>(d) 🡪 2Na</a:t>
            </a:r>
            <a:r>
              <a:rPr b="1" baseline="30000" lang="lt-LT" sz="2600"/>
              <a:t>+</a:t>
            </a:r>
            <a:r>
              <a:rPr b="1" lang="lt-LT" sz="2600"/>
              <a:t>(aq) + SO</a:t>
            </a:r>
            <a:r>
              <a:rPr b="1" baseline="-25000" lang="lt-LT" sz="2600"/>
              <a:t>4</a:t>
            </a:r>
            <a:r>
              <a:rPr b="1" baseline="30000" lang="lt-LT" sz="2600"/>
              <a:t>2-</a:t>
            </a:r>
            <a:r>
              <a:rPr b="1" lang="lt-LT" sz="2600"/>
              <a:t>(aq) + H</a:t>
            </a:r>
            <a:r>
              <a:rPr b="1" baseline="-25000" lang="lt-LT" sz="2600"/>
              <a:t>2</a:t>
            </a:r>
            <a:r>
              <a:rPr b="1" lang="lt-LT" sz="2600"/>
              <a:t>O(s)</a:t>
            </a:r>
            <a:endParaRPr/>
          </a:p>
          <a:p>
            <a:pPr indent="0" lvl="0" marL="0" rtl="0" algn="ctr">
              <a:lnSpc>
                <a:spcPct val="107000"/>
              </a:lnSpc>
              <a:spcBef>
                <a:spcPts val="1800"/>
              </a:spcBef>
              <a:spcAft>
                <a:spcPts val="0"/>
              </a:spcAft>
              <a:buClr>
                <a:schemeClr val="dk1"/>
              </a:buClr>
              <a:buSzPct val="100000"/>
              <a:buNone/>
            </a:pPr>
            <a:r>
              <a:rPr b="1" lang="lt-LT" sz="2600"/>
              <a:t> 2OH</a:t>
            </a:r>
            <a:r>
              <a:rPr b="1" baseline="30000" lang="lt-LT" sz="2600"/>
              <a:t>-</a:t>
            </a:r>
            <a:r>
              <a:rPr b="1" lang="lt-LT" sz="2600"/>
              <a:t>(aq) + SO</a:t>
            </a:r>
            <a:r>
              <a:rPr b="1" baseline="-25000" lang="lt-LT" sz="2600"/>
              <a:t>3</a:t>
            </a:r>
            <a:r>
              <a:rPr b="1" lang="lt-LT" sz="2600"/>
              <a:t>(d) 🡪 SO</a:t>
            </a:r>
            <a:r>
              <a:rPr b="1" baseline="-25000" lang="lt-LT" sz="2600"/>
              <a:t>4</a:t>
            </a:r>
            <a:r>
              <a:rPr b="1" baseline="30000" lang="lt-LT" sz="2600"/>
              <a:t>2-</a:t>
            </a:r>
            <a:r>
              <a:rPr b="1" lang="lt-LT" sz="2600"/>
              <a:t>(aq) + H</a:t>
            </a:r>
            <a:r>
              <a:rPr b="1" baseline="-25000" lang="lt-LT" sz="2600"/>
              <a:t>2</a:t>
            </a:r>
            <a:r>
              <a:rPr b="1" lang="lt-LT" sz="2600"/>
              <a:t>O(s)</a:t>
            </a:r>
            <a:endParaRPr/>
          </a:p>
          <a:p>
            <a:pPr indent="0" lvl="0" marL="0" rtl="0" algn="ctr">
              <a:lnSpc>
                <a:spcPct val="107000"/>
              </a:lnSpc>
              <a:spcBef>
                <a:spcPts val="1800"/>
              </a:spcBef>
              <a:spcAft>
                <a:spcPts val="0"/>
              </a:spcAft>
              <a:buClr>
                <a:schemeClr val="dk1"/>
              </a:buClr>
              <a:buSzPct val="100000"/>
              <a:buNone/>
            </a:pPr>
            <a:r>
              <a:t/>
            </a:r>
            <a:endParaRPr b="1" sz="2600"/>
          </a:p>
          <a:p>
            <a:pPr indent="0" lvl="0" marL="0" rtl="0" algn="ctr">
              <a:lnSpc>
                <a:spcPct val="107000"/>
              </a:lnSpc>
              <a:spcBef>
                <a:spcPts val="1800"/>
              </a:spcBef>
              <a:spcAft>
                <a:spcPts val="0"/>
              </a:spcAft>
              <a:buClr>
                <a:schemeClr val="dk1"/>
              </a:buClr>
              <a:buSzPct val="100000"/>
              <a:buNone/>
            </a:pPr>
            <a:r>
              <a:rPr b="1" lang="lt-LT" sz="2600"/>
              <a:t>NaOH (aq) + SO</a:t>
            </a:r>
            <a:r>
              <a:rPr b="1" baseline="-25000" lang="lt-LT" sz="2600"/>
              <a:t>3</a:t>
            </a:r>
            <a:r>
              <a:rPr b="1" lang="lt-LT" sz="2600"/>
              <a:t>(d) 🡪 NaHSO</a:t>
            </a:r>
            <a:r>
              <a:rPr b="1" baseline="-25000" lang="lt-LT" sz="2600"/>
              <a:t>4</a:t>
            </a:r>
            <a:r>
              <a:rPr b="1" lang="lt-LT" sz="2600"/>
              <a:t>(aq) </a:t>
            </a:r>
            <a:endParaRPr/>
          </a:p>
          <a:p>
            <a:pPr indent="0" lvl="0" marL="0" rtl="0" algn="l">
              <a:lnSpc>
                <a:spcPct val="107000"/>
              </a:lnSpc>
              <a:spcBef>
                <a:spcPts val="1800"/>
              </a:spcBef>
              <a:spcAft>
                <a:spcPts val="0"/>
              </a:spcAft>
              <a:buClr>
                <a:schemeClr val="dk1"/>
              </a:buClr>
              <a:buSzPct val="100000"/>
              <a:buNone/>
            </a:pPr>
            <a:r>
              <a:rPr b="1" lang="lt-LT" sz="2600"/>
              <a:t>			                                            </a:t>
            </a:r>
            <a:r>
              <a:rPr b="1" lang="lt-LT" sz="2200">
                <a:solidFill>
                  <a:srgbClr val="FF0000"/>
                </a:solidFill>
              </a:rPr>
              <a:t>1 mol              1 mol </a:t>
            </a:r>
            <a:endParaRPr b="1" sz="2200"/>
          </a:p>
          <a:p>
            <a:pPr indent="0" lvl="0" marL="0" rtl="0" algn="ctr">
              <a:lnSpc>
                <a:spcPct val="107000"/>
              </a:lnSpc>
              <a:spcBef>
                <a:spcPts val="1800"/>
              </a:spcBef>
              <a:spcAft>
                <a:spcPts val="0"/>
              </a:spcAft>
              <a:buClr>
                <a:schemeClr val="dk1"/>
              </a:buClr>
              <a:buSzPct val="100000"/>
              <a:buNone/>
            </a:pPr>
            <a:r>
              <a:rPr b="1" lang="lt-LT" sz="2600"/>
              <a:t> Na</a:t>
            </a:r>
            <a:r>
              <a:rPr b="1" baseline="30000" lang="lt-LT" sz="2600"/>
              <a:t>+</a:t>
            </a:r>
            <a:r>
              <a:rPr b="1" lang="lt-LT" sz="2600"/>
              <a:t>(aq) + OH</a:t>
            </a:r>
            <a:r>
              <a:rPr b="1" baseline="30000" lang="lt-LT" sz="2600"/>
              <a:t>-</a:t>
            </a:r>
            <a:r>
              <a:rPr b="1" lang="lt-LT" sz="2600"/>
              <a:t>(aq) + SO</a:t>
            </a:r>
            <a:r>
              <a:rPr b="1" baseline="-25000" lang="lt-LT" sz="2600"/>
              <a:t>3</a:t>
            </a:r>
            <a:r>
              <a:rPr b="1" lang="lt-LT" sz="2600"/>
              <a:t>(d) 🡪 Na</a:t>
            </a:r>
            <a:r>
              <a:rPr b="1" baseline="30000" lang="lt-LT" sz="2600"/>
              <a:t>+</a:t>
            </a:r>
            <a:r>
              <a:rPr b="1" lang="lt-LT" sz="2600"/>
              <a:t>(aq) + HSO</a:t>
            </a:r>
            <a:r>
              <a:rPr b="1" baseline="-25000" lang="lt-LT" sz="2600"/>
              <a:t>4</a:t>
            </a:r>
            <a:r>
              <a:rPr b="1" baseline="30000" lang="lt-LT" sz="2600"/>
              <a:t>-</a:t>
            </a:r>
            <a:r>
              <a:rPr b="1" lang="lt-LT" sz="2600"/>
              <a:t>(aq)</a:t>
            </a:r>
            <a:endParaRPr/>
          </a:p>
          <a:p>
            <a:pPr indent="0" lvl="0" marL="0" rtl="0" algn="ctr">
              <a:lnSpc>
                <a:spcPct val="107000"/>
              </a:lnSpc>
              <a:spcBef>
                <a:spcPts val="1800"/>
              </a:spcBef>
              <a:spcAft>
                <a:spcPts val="0"/>
              </a:spcAft>
              <a:buClr>
                <a:schemeClr val="dk1"/>
              </a:buClr>
              <a:buSzPct val="100000"/>
              <a:buNone/>
            </a:pPr>
            <a:r>
              <a:rPr b="1" lang="lt-LT" sz="2600"/>
              <a:t> OH</a:t>
            </a:r>
            <a:r>
              <a:rPr b="1" baseline="30000" lang="lt-LT" sz="2600"/>
              <a:t>-</a:t>
            </a:r>
            <a:r>
              <a:rPr b="1" lang="lt-LT" sz="2600"/>
              <a:t>(aq) + SO</a:t>
            </a:r>
            <a:r>
              <a:rPr b="1" baseline="-25000" lang="lt-LT" sz="2600"/>
              <a:t>3</a:t>
            </a:r>
            <a:r>
              <a:rPr b="1" lang="lt-LT" sz="2600"/>
              <a:t>(d) 🡪 HSO</a:t>
            </a:r>
            <a:r>
              <a:rPr b="1" baseline="-25000" lang="lt-LT" sz="2600"/>
              <a:t>4</a:t>
            </a:r>
            <a:r>
              <a:rPr b="1" baseline="30000" lang="lt-LT" sz="2600"/>
              <a:t>-</a:t>
            </a:r>
            <a:r>
              <a:rPr b="1" lang="lt-LT" sz="2600"/>
              <a:t>(aq) </a:t>
            </a:r>
            <a:endParaRPr/>
          </a:p>
          <a:p>
            <a:pPr indent="0" lvl="0" marL="0" rtl="0" algn="l">
              <a:lnSpc>
                <a:spcPct val="90000"/>
              </a:lnSpc>
              <a:spcBef>
                <a:spcPts val="1800"/>
              </a:spcBef>
              <a:spcAft>
                <a:spcPts val="0"/>
              </a:spcAft>
              <a:buClr>
                <a:schemeClr val="dk1"/>
              </a:buClr>
              <a:buSzPct val="100000"/>
              <a:buNone/>
            </a:pPr>
            <a:r>
              <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5" name="Shape 225"/>
        <p:cNvGrpSpPr/>
        <p:nvPr/>
      </p:nvGrpSpPr>
      <p:grpSpPr>
        <a:xfrm>
          <a:off x="0" y="0"/>
          <a:ext cx="0" cy="0"/>
          <a:chOff x="0" y="0"/>
          <a:chExt cx="0" cy="0"/>
        </a:xfrm>
      </p:grpSpPr>
      <p:sp>
        <p:nvSpPr>
          <p:cNvPr id="226" name="Google Shape;226;p23"/>
          <p:cNvSpPr txBox="1"/>
          <p:nvPr>
            <p:ph type="title"/>
          </p:nvPr>
        </p:nvSpPr>
        <p:spPr>
          <a:xfrm>
            <a:off x="838200" y="150126"/>
            <a:ext cx="10515600" cy="709954"/>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b="1" lang="lt-LT"/>
              <a:t>Cheminės savybės</a:t>
            </a:r>
            <a:endParaRPr/>
          </a:p>
        </p:txBody>
      </p:sp>
      <p:sp>
        <p:nvSpPr>
          <p:cNvPr id="227" name="Google Shape;227;p23"/>
          <p:cNvSpPr txBox="1"/>
          <p:nvPr>
            <p:ph idx="1" type="body"/>
          </p:nvPr>
        </p:nvSpPr>
        <p:spPr>
          <a:xfrm>
            <a:off x="108642" y="959668"/>
            <a:ext cx="12083358" cy="5898332"/>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lang="lt-LT"/>
              <a:t>2. Hidroksidai reaguoja su rūgštiniais oksidais. Produktuose susidaro druska ir vanduo (įvyksta pilna neutralizacija) arba rūgščioji druska (nepilna neutralizacija).</a:t>
            </a:r>
            <a:endParaRPr/>
          </a:p>
          <a:p>
            <a:pPr indent="0" lvl="0" marL="0" rtl="0" algn="ctr">
              <a:lnSpc>
                <a:spcPct val="107000"/>
              </a:lnSpc>
              <a:spcBef>
                <a:spcPts val="1000"/>
              </a:spcBef>
              <a:spcAft>
                <a:spcPts val="0"/>
              </a:spcAft>
              <a:buClr>
                <a:schemeClr val="dk1"/>
              </a:buClr>
              <a:buSzPts val="2400"/>
              <a:buNone/>
            </a:pPr>
            <a:r>
              <a:rPr b="1" lang="lt-LT" sz="2400"/>
              <a:t>Ca(OH)</a:t>
            </a:r>
            <a:r>
              <a:rPr b="1" baseline="-25000" lang="lt-LT" sz="2400"/>
              <a:t>2</a:t>
            </a:r>
            <a:r>
              <a:rPr b="1" lang="lt-LT" sz="2400"/>
              <a:t>(aq) + SO</a:t>
            </a:r>
            <a:r>
              <a:rPr b="1" baseline="-25000" lang="lt-LT" sz="2400"/>
              <a:t>3</a:t>
            </a:r>
            <a:r>
              <a:rPr b="1" lang="lt-LT" sz="2400"/>
              <a:t>(d) 🡪 CaSO</a:t>
            </a:r>
            <a:r>
              <a:rPr b="1" baseline="-25000" lang="lt-LT" sz="2400"/>
              <a:t>4</a:t>
            </a:r>
            <a:r>
              <a:rPr b="1" lang="lt-LT" sz="2400"/>
              <a:t>(aq) + H</a:t>
            </a:r>
            <a:r>
              <a:rPr b="1" baseline="-25000" lang="lt-LT" sz="2400"/>
              <a:t>2</a:t>
            </a:r>
            <a:r>
              <a:rPr b="1" lang="lt-LT" sz="2400"/>
              <a:t>O(s)</a:t>
            </a:r>
            <a:endParaRPr/>
          </a:p>
          <a:p>
            <a:pPr indent="0" lvl="0" marL="0" rtl="0" algn="ctr">
              <a:lnSpc>
                <a:spcPct val="107000"/>
              </a:lnSpc>
              <a:spcBef>
                <a:spcPts val="1800"/>
              </a:spcBef>
              <a:spcAft>
                <a:spcPts val="0"/>
              </a:spcAft>
              <a:buClr>
                <a:schemeClr val="dk1"/>
              </a:buClr>
              <a:buSzPts val="2400"/>
              <a:buNone/>
            </a:pPr>
            <a:r>
              <a:rPr b="1" lang="lt-LT" sz="2400"/>
              <a:t>    Ca</a:t>
            </a:r>
            <a:r>
              <a:rPr b="1" baseline="30000" lang="lt-LT" sz="2400"/>
              <a:t>2+</a:t>
            </a:r>
            <a:r>
              <a:rPr b="1" lang="lt-LT" sz="2400"/>
              <a:t>(aq) + 2OH</a:t>
            </a:r>
            <a:r>
              <a:rPr b="1" baseline="30000" lang="lt-LT" sz="2400"/>
              <a:t>-</a:t>
            </a:r>
            <a:r>
              <a:rPr b="1" lang="lt-LT" sz="2400"/>
              <a:t>(aq) + SO</a:t>
            </a:r>
            <a:r>
              <a:rPr b="1" baseline="-25000" lang="lt-LT" sz="2400"/>
              <a:t>3</a:t>
            </a:r>
            <a:r>
              <a:rPr b="1" lang="lt-LT" sz="2400"/>
              <a:t>(d) 🡪 Ca</a:t>
            </a:r>
            <a:r>
              <a:rPr b="1" baseline="30000" lang="lt-LT" sz="2400"/>
              <a:t>2+</a:t>
            </a:r>
            <a:r>
              <a:rPr b="1" lang="lt-LT" sz="2400"/>
              <a:t>(aq) + SO</a:t>
            </a:r>
            <a:r>
              <a:rPr b="1" baseline="-25000" lang="lt-LT" sz="2400"/>
              <a:t>4</a:t>
            </a:r>
            <a:r>
              <a:rPr b="1" baseline="30000" lang="lt-LT" sz="2400"/>
              <a:t>2-</a:t>
            </a:r>
            <a:r>
              <a:rPr b="1" lang="lt-LT" sz="2400"/>
              <a:t>(aq) + H</a:t>
            </a:r>
            <a:r>
              <a:rPr b="1" baseline="-25000" lang="lt-LT" sz="2400"/>
              <a:t>2</a:t>
            </a:r>
            <a:r>
              <a:rPr b="1" lang="lt-LT" sz="2400"/>
              <a:t>O(s)</a:t>
            </a:r>
            <a:endParaRPr/>
          </a:p>
          <a:p>
            <a:pPr indent="0" lvl="0" marL="0" rtl="0" algn="ctr">
              <a:lnSpc>
                <a:spcPct val="107000"/>
              </a:lnSpc>
              <a:spcBef>
                <a:spcPts val="1800"/>
              </a:spcBef>
              <a:spcAft>
                <a:spcPts val="0"/>
              </a:spcAft>
              <a:buClr>
                <a:schemeClr val="dk1"/>
              </a:buClr>
              <a:buSzPts val="2400"/>
              <a:buNone/>
            </a:pPr>
            <a:r>
              <a:rPr b="1" lang="lt-LT" sz="2400"/>
              <a:t>    2OH</a:t>
            </a:r>
            <a:r>
              <a:rPr b="1" baseline="30000" lang="lt-LT" sz="2400"/>
              <a:t>-</a:t>
            </a:r>
            <a:r>
              <a:rPr b="1" lang="lt-LT" sz="2400"/>
              <a:t>(aq) + SO</a:t>
            </a:r>
            <a:r>
              <a:rPr b="1" baseline="-25000" lang="lt-LT" sz="2400"/>
              <a:t>3</a:t>
            </a:r>
            <a:r>
              <a:rPr b="1" lang="lt-LT" sz="2400"/>
              <a:t>(d) 🡪 SO</a:t>
            </a:r>
            <a:r>
              <a:rPr b="1" baseline="-25000" lang="lt-LT" sz="2400"/>
              <a:t>4</a:t>
            </a:r>
            <a:r>
              <a:rPr b="1" baseline="30000" lang="lt-LT" sz="2400"/>
              <a:t>2-</a:t>
            </a:r>
            <a:r>
              <a:rPr b="1" lang="lt-LT" sz="2400"/>
              <a:t>(aq) + H</a:t>
            </a:r>
            <a:r>
              <a:rPr b="1" baseline="-25000" lang="lt-LT" sz="2400"/>
              <a:t>2</a:t>
            </a:r>
            <a:r>
              <a:rPr b="1" lang="lt-LT" sz="2400"/>
              <a:t>O(s)</a:t>
            </a:r>
            <a:endParaRPr/>
          </a:p>
          <a:p>
            <a:pPr indent="0" lvl="0" marL="0" rtl="0" algn="ctr">
              <a:lnSpc>
                <a:spcPct val="107000"/>
              </a:lnSpc>
              <a:spcBef>
                <a:spcPts val="1800"/>
              </a:spcBef>
              <a:spcAft>
                <a:spcPts val="0"/>
              </a:spcAft>
              <a:buClr>
                <a:schemeClr val="dk1"/>
              </a:buClr>
              <a:buSzPts val="2400"/>
              <a:buNone/>
            </a:pPr>
            <a:r>
              <a:rPr b="1" lang="lt-LT" sz="2400"/>
              <a:t> </a:t>
            </a:r>
            <a:endParaRPr/>
          </a:p>
          <a:p>
            <a:pPr indent="0" lvl="0" marL="0" rtl="0" algn="ctr">
              <a:lnSpc>
                <a:spcPct val="107000"/>
              </a:lnSpc>
              <a:spcBef>
                <a:spcPts val="1800"/>
              </a:spcBef>
              <a:spcAft>
                <a:spcPts val="0"/>
              </a:spcAft>
              <a:buClr>
                <a:schemeClr val="dk1"/>
              </a:buClr>
              <a:buSzPts val="2400"/>
              <a:buNone/>
            </a:pPr>
            <a:r>
              <a:rPr b="1" lang="lt-LT" sz="2400"/>
              <a:t>Ca(OH)</a:t>
            </a:r>
            <a:r>
              <a:rPr b="1" baseline="-25000" lang="lt-LT" sz="2400"/>
              <a:t>2</a:t>
            </a:r>
            <a:r>
              <a:rPr b="1" lang="lt-LT" sz="2400"/>
              <a:t>(aq)  + 2SO</a:t>
            </a:r>
            <a:r>
              <a:rPr b="1" baseline="-25000" lang="lt-LT" sz="2400"/>
              <a:t>3</a:t>
            </a:r>
            <a:r>
              <a:rPr b="1" lang="lt-LT" sz="2400"/>
              <a:t>(d) 🡪 Ca(HSO</a:t>
            </a:r>
            <a:r>
              <a:rPr b="1" baseline="-25000" lang="lt-LT" sz="2400"/>
              <a:t>4</a:t>
            </a:r>
            <a:r>
              <a:rPr b="1" lang="lt-LT" sz="2400"/>
              <a:t>)</a:t>
            </a:r>
            <a:r>
              <a:rPr b="1" baseline="-25000" lang="lt-LT" sz="2400"/>
              <a:t>2 </a:t>
            </a:r>
            <a:r>
              <a:rPr b="1" lang="lt-LT" sz="2400"/>
              <a:t>(aq) </a:t>
            </a:r>
            <a:endParaRPr/>
          </a:p>
          <a:p>
            <a:pPr indent="0" lvl="0" marL="0" rtl="0" algn="ctr">
              <a:lnSpc>
                <a:spcPct val="107000"/>
              </a:lnSpc>
              <a:spcBef>
                <a:spcPts val="1800"/>
              </a:spcBef>
              <a:spcAft>
                <a:spcPts val="0"/>
              </a:spcAft>
              <a:buClr>
                <a:schemeClr val="dk1"/>
              </a:buClr>
              <a:buSzPts val="2400"/>
              <a:buNone/>
            </a:pPr>
            <a:r>
              <a:rPr b="1" lang="lt-LT" sz="2400"/>
              <a:t> Ca</a:t>
            </a:r>
            <a:r>
              <a:rPr b="1" baseline="30000" lang="lt-LT" sz="2400"/>
              <a:t>2+</a:t>
            </a:r>
            <a:r>
              <a:rPr b="1" lang="lt-LT" sz="2400"/>
              <a:t>(aq) + 2OH</a:t>
            </a:r>
            <a:r>
              <a:rPr b="1" baseline="30000" lang="lt-LT" sz="2400"/>
              <a:t>-</a:t>
            </a:r>
            <a:r>
              <a:rPr b="1" lang="lt-LT" sz="2400"/>
              <a:t>(aq) + 2SO</a:t>
            </a:r>
            <a:r>
              <a:rPr b="1" baseline="-25000" lang="lt-LT" sz="2400"/>
              <a:t>3</a:t>
            </a:r>
            <a:r>
              <a:rPr b="1" lang="lt-LT" sz="2400"/>
              <a:t>(d) 🡪 Ca</a:t>
            </a:r>
            <a:r>
              <a:rPr b="1" baseline="30000" lang="lt-LT" sz="2400"/>
              <a:t>2+</a:t>
            </a:r>
            <a:r>
              <a:rPr b="1" lang="lt-LT" sz="2400"/>
              <a:t>(aq) + 2HSO</a:t>
            </a:r>
            <a:r>
              <a:rPr b="1" baseline="-25000" lang="lt-LT" sz="2400"/>
              <a:t>4</a:t>
            </a:r>
            <a:r>
              <a:rPr b="1" baseline="30000" lang="lt-LT" sz="2400"/>
              <a:t>-</a:t>
            </a:r>
            <a:r>
              <a:rPr b="1" lang="lt-LT" sz="2400"/>
              <a:t>(aq)</a:t>
            </a:r>
            <a:endParaRPr/>
          </a:p>
          <a:p>
            <a:pPr indent="0" lvl="0" marL="0" rtl="0" algn="ctr">
              <a:lnSpc>
                <a:spcPct val="107000"/>
              </a:lnSpc>
              <a:spcBef>
                <a:spcPts val="1800"/>
              </a:spcBef>
              <a:spcAft>
                <a:spcPts val="0"/>
              </a:spcAft>
              <a:buClr>
                <a:schemeClr val="dk1"/>
              </a:buClr>
              <a:buSzPts val="2400"/>
              <a:buNone/>
            </a:pPr>
            <a:r>
              <a:rPr b="1" lang="lt-LT" sz="2400"/>
              <a:t>  2OH</a:t>
            </a:r>
            <a:r>
              <a:rPr b="1" baseline="30000" lang="lt-LT" sz="2400"/>
              <a:t>-</a:t>
            </a:r>
            <a:r>
              <a:rPr b="1" lang="lt-LT" sz="2400"/>
              <a:t>(aq) + 2SO</a:t>
            </a:r>
            <a:r>
              <a:rPr b="1" baseline="-25000" lang="lt-LT" sz="2400"/>
              <a:t>3</a:t>
            </a:r>
            <a:r>
              <a:rPr b="1" lang="lt-LT" sz="2400"/>
              <a:t>(d) 🡪 2HSO</a:t>
            </a:r>
            <a:r>
              <a:rPr b="1" baseline="-25000" lang="lt-LT" sz="2400"/>
              <a:t>4</a:t>
            </a:r>
            <a:r>
              <a:rPr b="1" baseline="30000" lang="lt-LT" sz="2400"/>
              <a:t>-</a:t>
            </a:r>
            <a:r>
              <a:rPr b="1" lang="lt-LT" sz="2400"/>
              <a:t>(aq) </a:t>
            </a:r>
            <a:endParaRPr/>
          </a:p>
          <a:p>
            <a:pPr indent="0" lvl="0" marL="0" rtl="0" algn="ctr">
              <a:lnSpc>
                <a:spcPct val="107000"/>
              </a:lnSpc>
              <a:spcBef>
                <a:spcPts val="1800"/>
              </a:spcBef>
              <a:spcAft>
                <a:spcPts val="0"/>
              </a:spcAft>
              <a:buClr>
                <a:schemeClr val="dk1"/>
              </a:buClr>
              <a:buSzPts val="2400"/>
              <a:buNone/>
            </a:pPr>
            <a:r>
              <a:rPr b="1" lang="lt-LT" sz="2400"/>
              <a:t>    OH</a:t>
            </a:r>
            <a:r>
              <a:rPr b="1" baseline="30000" lang="lt-LT" sz="2400"/>
              <a:t>-</a:t>
            </a:r>
            <a:r>
              <a:rPr b="1" lang="lt-LT" sz="2400"/>
              <a:t>(aq) + SO</a:t>
            </a:r>
            <a:r>
              <a:rPr b="1" baseline="-25000" lang="lt-LT" sz="2400"/>
              <a:t>3</a:t>
            </a:r>
            <a:r>
              <a:rPr b="1" lang="lt-LT" sz="2400"/>
              <a:t>(d) 🡪 HSO</a:t>
            </a:r>
            <a:r>
              <a:rPr b="1" baseline="-25000" lang="lt-LT" sz="2400"/>
              <a:t>4</a:t>
            </a:r>
            <a:r>
              <a:rPr b="1" baseline="30000" lang="lt-LT" sz="2400"/>
              <a:t>-</a:t>
            </a:r>
            <a:r>
              <a:rPr b="1" lang="lt-LT" sz="2400"/>
              <a:t>(aq) </a:t>
            </a:r>
            <a:endParaRPr/>
          </a:p>
          <a:p>
            <a:pPr indent="0" lvl="0" marL="0" rtl="0" algn="ctr">
              <a:lnSpc>
                <a:spcPct val="107000"/>
              </a:lnSpc>
              <a:spcBef>
                <a:spcPts val="1800"/>
              </a:spcBef>
              <a:spcAft>
                <a:spcPts val="0"/>
              </a:spcAft>
              <a:buClr>
                <a:schemeClr val="dk1"/>
              </a:buClr>
              <a:buSzPts val="2800"/>
              <a:buNone/>
            </a:pPr>
            <a:r>
              <a:t/>
            </a:r>
            <a:endParaRPr>
              <a:latin typeface="Arial"/>
              <a:ea typeface="Arial"/>
              <a:cs typeface="Arial"/>
              <a:sym typeface="Arial"/>
            </a:endParaRPr>
          </a:p>
          <a:p>
            <a:pPr indent="0" lvl="0" marL="0" rtl="0" algn="ctr">
              <a:lnSpc>
                <a:spcPct val="107000"/>
              </a:lnSpc>
              <a:spcBef>
                <a:spcPts val="1800"/>
              </a:spcBef>
              <a:spcAft>
                <a:spcPts val="0"/>
              </a:spcAft>
              <a:buClr>
                <a:schemeClr val="dk1"/>
              </a:buClr>
              <a:buSzPts val="1800"/>
              <a:buNone/>
            </a:pPr>
            <a:r>
              <a:t/>
            </a:r>
            <a:endParaRPr sz="1800">
              <a:latin typeface="Arial"/>
              <a:ea typeface="Arial"/>
              <a:cs typeface="Arial"/>
              <a:sym typeface="Arial"/>
            </a:endParaRPr>
          </a:p>
          <a:p>
            <a:pPr indent="0" lvl="0" marL="0" rtl="0" algn="l">
              <a:lnSpc>
                <a:spcPct val="90000"/>
              </a:lnSpc>
              <a:spcBef>
                <a:spcPts val="1800"/>
              </a:spcBef>
              <a:spcAft>
                <a:spcPts val="0"/>
              </a:spcAft>
              <a:buClr>
                <a:schemeClr val="dk1"/>
              </a:buClr>
              <a:buSzPts val="2800"/>
              <a:buNone/>
            </a:pPr>
            <a:r>
              <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1" name="Shape 231"/>
        <p:cNvGrpSpPr/>
        <p:nvPr/>
      </p:nvGrpSpPr>
      <p:grpSpPr>
        <a:xfrm>
          <a:off x="0" y="0"/>
          <a:ext cx="0" cy="0"/>
          <a:chOff x="0" y="0"/>
          <a:chExt cx="0" cy="0"/>
        </a:xfrm>
      </p:grpSpPr>
      <p:sp>
        <p:nvSpPr>
          <p:cNvPr id="232" name="Google Shape;232;p24"/>
          <p:cNvSpPr txBox="1"/>
          <p:nvPr>
            <p:ph type="title"/>
          </p:nvPr>
        </p:nvSpPr>
        <p:spPr>
          <a:xfrm>
            <a:off x="838200" y="150125"/>
            <a:ext cx="10515600" cy="90075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b="1" lang="lt-LT"/>
              <a:t>Cheminės savybės</a:t>
            </a:r>
            <a:endParaRPr/>
          </a:p>
        </p:txBody>
      </p:sp>
      <p:sp>
        <p:nvSpPr>
          <p:cNvPr id="233" name="Google Shape;233;p24"/>
          <p:cNvSpPr txBox="1"/>
          <p:nvPr>
            <p:ph idx="1" type="body"/>
          </p:nvPr>
        </p:nvSpPr>
        <p:spPr>
          <a:xfrm>
            <a:off x="54321" y="945421"/>
            <a:ext cx="12083358" cy="5898332"/>
          </a:xfrm>
          <a:prstGeom prst="rect">
            <a:avLst/>
          </a:prstGeom>
          <a:noFill/>
          <a:ln>
            <a:noFill/>
          </a:ln>
        </p:spPr>
        <p:txBody>
          <a:bodyPr anchorCtr="0" anchor="t" bIns="45700" lIns="91425" spcFirstLastPara="1" rIns="91425" wrap="square" tIns="45700">
            <a:normAutofit lnSpcReduction="10000"/>
          </a:bodyPr>
          <a:lstStyle/>
          <a:p>
            <a:pPr indent="0" lvl="0" marL="0" rtl="0" algn="l">
              <a:lnSpc>
                <a:spcPct val="90000"/>
              </a:lnSpc>
              <a:spcBef>
                <a:spcPts val="0"/>
              </a:spcBef>
              <a:spcAft>
                <a:spcPts val="0"/>
              </a:spcAft>
              <a:buClr>
                <a:schemeClr val="dk1"/>
              </a:buClr>
              <a:buSzPts val="2800"/>
              <a:buNone/>
            </a:pPr>
            <a:r>
              <a:rPr lang="lt-LT"/>
              <a:t>3. Tirpūs hidroksidai reaguoja su tirpiomis druskomis. Produktuose susidaro nauja druska ir naujas hidroksidas. Viena iš produktuose esančių medžiagų turi būti netirpi.</a:t>
            </a:r>
            <a:endParaRPr/>
          </a:p>
          <a:p>
            <a:pPr indent="0" lvl="0" marL="0" rtl="0" algn="ctr">
              <a:lnSpc>
                <a:spcPct val="107000"/>
              </a:lnSpc>
              <a:spcBef>
                <a:spcPts val="1000"/>
              </a:spcBef>
              <a:spcAft>
                <a:spcPts val="0"/>
              </a:spcAft>
              <a:buClr>
                <a:schemeClr val="dk1"/>
              </a:buClr>
              <a:buSzPts val="2400"/>
              <a:buNone/>
            </a:pPr>
            <a:r>
              <a:rPr b="1" lang="lt-LT" sz="2400">
                <a:latin typeface="Arial"/>
                <a:ea typeface="Arial"/>
                <a:cs typeface="Arial"/>
                <a:sym typeface="Arial"/>
              </a:rPr>
              <a:t>              3Ca(OH)</a:t>
            </a:r>
            <a:r>
              <a:rPr b="1" baseline="-25000" lang="lt-LT" sz="2400">
                <a:latin typeface="Arial"/>
                <a:ea typeface="Arial"/>
                <a:cs typeface="Arial"/>
                <a:sym typeface="Arial"/>
              </a:rPr>
              <a:t>2</a:t>
            </a:r>
            <a:r>
              <a:rPr b="1" lang="lt-LT" sz="2400">
                <a:latin typeface="Arial"/>
                <a:ea typeface="Arial"/>
                <a:cs typeface="Arial"/>
                <a:sym typeface="Arial"/>
              </a:rPr>
              <a:t>(aq) + 2FeCl</a:t>
            </a:r>
            <a:r>
              <a:rPr b="1" baseline="-25000" lang="lt-LT" sz="2400">
                <a:latin typeface="Arial"/>
                <a:ea typeface="Arial"/>
                <a:cs typeface="Arial"/>
                <a:sym typeface="Arial"/>
              </a:rPr>
              <a:t>3</a:t>
            </a:r>
            <a:r>
              <a:rPr b="1" lang="lt-LT" sz="2400">
                <a:latin typeface="Arial"/>
                <a:ea typeface="Arial"/>
                <a:cs typeface="Arial"/>
                <a:sym typeface="Arial"/>
              </a:rPr>
              <a:t>(aq) 🡪 3CaCl</a:t>
            </a:r>
            <a:r>
              <a:rPr b="1" baseline="-25000" lang="lt-LT" sz="2400">
                <a:latin typeface="Arial"/>
                <a:ea typeface="Arial"/>
                <a:cs typeface="Arial"/>
                <a:sym typeface="Arial"/>
              </a:rPr>
              <a:t>2</a:t>
            </a:r>
            <a:r>
              <a:rPr b="1" lang="lt-LT" sz="2400">
                <a:latin typeface="Arial"/>
                <a:ea typeface="Arial"/>
                <a:cs typeface="Arial"/>
                <a:sym typeface="Arial"/>
              </a:rPr>
              <a:t>(aq) + 2Fe(OH)</a:t>
            </a:r>
            <a:r>
              <a:rPr b="1" baseline="-25000" lang="lt-LT" sz="2400">
                <a:latin typeface="Arial"/>
                <a:ea typeface="Arial"/>
                <a:cs typeface="Arial"/>
                <a:sym typeface="Arial"/>
              </a:rPr>
              <a:t>3</a:t>
            </a:r>
            <a:r>
              <a:rPr b="1" lang="lt-LT" sz="2400">
                <a:latin typeface="Arial"/>
                <a:ea typeface="Arial"/>
                <a:cs typeface="Arial"/>
                <a:sym typeface="Arial"/>
              </a:rPr>
              <a:t>(k)</a:t>
            </a:r>
            <a:endParaRPr/>
          </a:p>
          <a:p>
            <a:pPr indent="0" lvl="0" marL="0" rtl="0" algn="ctr">
              <a:lnSpc>
                <a:spcPct val="107000"/>
              </a:lnSpc>
              <a:spcBef>
                <a:spcPts val="1800"/>
              </a:spcBef>
              <a:spcAft>
                <a:spcPts val="0"/>
              </a:spcAft>
              <a:buClr>
                <a:schemeClr val="dk1"/>
              </a:buClr>
              <a:buSzPts val="2400"/>
              <a:buNone/>
            </a:pPr>
            <a:r>
              <a:rPr b="1" lang="lt-LT" sz="2400">
                <a:latin typeface="Arial"/>
                <a:ea typeface="Arial"/>
                <a:cs typeface="Arial"/>
                <a:sym typeface="Arial"/>
              </a:rPr>
              <a:t>3Ca</a:t>
            </a:r>
            <a:r>
              <a:rPr b="1" baseline="30000" lang="lt-LT" sz="2400">
                <a:latin typeface="Arial"/>
                <a:ea typeface="Arial"/>
                <a:cs typeface="Arial"/>
                <a:sym typeface="Arial"/>
              </a:rPr>
              <a:t>2+</a:t>
            </a:r>
            <a:r>
              <a:rPr b="1" lang="lt-LT" sz="2400">
                <a:latin typeface="Arial"/>
                <a:ea typeface="Arial"/>
                <a:cs typeface="Arial"/>
                <a:sym typeface="Arial"/>
              </a:rPr>
              <a:t>(aq) + 6OH</a:t>
            </a:r>
            <a:r>
              <a:rPr b="1" baseline="30000" lang="lt-LT" sz="2400">
                <a:latin typeface="Arial"/>
                <a:ea typeface="Arial"/>
                <a:cs typeface="Arial"/>
                <a:sym typeface="Arial"/>
              </a:rPr>
              <a:t>-</a:t>
            </a:r>
            <a:r>
              <a:rPr b="1" lang="lt-LT" sz="2400">
                <a:latin typeface="Arial"/>
                <a:ea typeface="Arial"/>
                <a:cs typeface="Arial"/>
                <a:sym typeface="Arial"/>
              </a:rPr>
              <a:t>(aq) + 2Fe</a:t>
            </a:r>
            <a:r>
              <a:rPr b="1" baseline="30000" lang="lt-LT" sz="2400">
                <a:latin typeface="Arial"/>
                <a:ea typeface="Arial"/>
                <a:cs typeface="Arial"/>
                <a:sym typeface="Arial"/>
              </a:rPr>
              <a:t>3+</a:t>
            </a:r>
            <a:r>
              <a:rPr b="1" lang="lt-LT" sz="2400">
                <a:latin typeface="Arial"/>
                <a:ea typeface="Arial"/>
                <a:cs typeface="Arial"/>
                <a:sym typeface="Arial"/>
              </a:rPr>
              <a:t>(aq) + 6Cl</a:t>
            </a:r>
            <a:r>
              <a:rPr b="1" baseline="30000" lang="lt-LT" sz="2400">
                <a:latin typeface="Arial"/>
                <a:ea typeface="Arial"/>
                <a:cs typeface="Arial"/>
                <a:sym typeface="Arial"/>
              </a:rPr>
              <a:t>-</a:t>
            </a:r>
            <a:r>
              <a:rPr b="1" lang="lt-LT" sz="2400">
                <a:latin typeface="Arial"/>
                <a:ea typeface="Arial"/>
                <a:cs typeface="Arial"/>
                <a:sym typeface="Arial"/>
              </a:rPr>
              <a:t>(aq) 🡪 3Ca</a:t>
            </a:r>
            <a:r>
              <a:rPr b="1" baseline="30000" lang="lt-LT" sz="2400">
                <a:latin typeface="Arial"/>
                <a:ea typeface="Arial"/>
                <a:cs typeface="Arial"/>
                <a:sym typeface="Arial"/>
              </a:rPr>
              <a:t>2+</a:t>
            </a:r>
            <a:r>
              <a:rPr b="1" lang="lt-LT" sz="2400">
                <a:latin typeface="Arial"/>
                <a:ea typeface="Arial"/>
                <a:cs typeface="Arial"/>
                <a:sym typeface="Arial"/>
              </a:rPr>
              <a:t>(aq) + 6Cl</a:t>
            </a:r>
            <a:r>
              <a:rPr b="1" baseline="30000" lang="lt-LT" sz="2400">
                <a:latin typeface="Arial"/>
                <a:ea typeface="Arial"/>
                <a:cs typeface="Arial"/>
                <a:sym typeface="Arial"/>
              </a:rPr>
              <a:t>-</a:t>
            </a:r>
            <a:r>
              <a:rPr b="1" lang="lt-LT" sz="2400">
                <a:latin typeface="Arial"/>
                <a:ea typeface="Arial"/>
                <a:cs typeface="Arial"/>
                <a:sym typeface="Arial"/>
              </a:rPr>
              <a:t>(aq) + 2Fe(OH)</a:t>
            </a:r>
            <a:r>
              <a:rPr b="1" baseline="-25000" lang="lt-LT" sz="2400">
                <a:latin typeface="Arial"/>
                <a:ea typeface="Arial"/>
                <a:cs typeface="Arial"/>
                <a:sym typeface="Arial"/>
              </a:rPr>
              <a:t>3</a:t>
            </a:r>
            <a:r>
              <a:rPr b="1" lang="lt-LT" sz="2400">
                <a:latin typeface="Arial"/>
                <a:ea typeface="Arial"/>
                <a:cs typeface="Arial"/>
                <a:sym typeface="Arial"/>
              </a:rPr>
              <a:t>(k)</a:t>
            </a:r>
            <a:endParaRPr/>
          </a:p>
          <a:p>
            <a:pPr indent="0" lvl="0" marL="0" rtl="0" algn="ctr">
              <a:lnSpc>
                <a:spcPct val="107000"/>
              </a:lnSpc>
              <a:spcBef>
                <a:spcPts val="1800"/>
              </a:spcBef>
              <a:spcAft>
                <a:spcPts val="0"/>
              </a:spcAft>
              <a:buClr>
                <a:schemeClr val="dk1"/>
              </a:buClr>
              <a:buSzPts val="2400"/>
              <a:buNone/>
            </a:pPr>
            <a:r>
              <a:rPr b="1" lang="lt-LT" sz="2400">
                <a:latin typeface="Arial"/>
                <a:ea typeface="Arial"/>
                <a:cs typeface="Arial"/>
                <a:sym typeface="Arial"/>
              </a:rPr>
              <a:t>6OH</a:t>
            </a:r>
            <a:r>
              <a:rPr b="1" baseline="30000" lang="lt-LT" sz="2400">
                <a:latin typeface="Arial"/>
                <a:ea typeface="Arial"/>
                <a:cs typeface="Arial"/>
                <a:sym typeface="Arial"/>
              </a:rPr>
              <a:t>-</a:t>
            </a:r>
            <a:r>
              <a:rPr b="1" lang="lt-LT" sz="2400">
                <a:latin typeface="Arial"/>
                <a:ea typeface="Arial"/>
                <a:cs typeface="Arial"/>
                <a:sym typeface="Arial"/>
              </a:rPr>
              <a:t>(aq) + 2Fe</a:t>
            </a:r>
            <a:r>
              <a:rPr b="1" baseline="30000" lang="lt-LT" sz="2400">
                <a:latin typeface="Arial"/>
                <a:ea typeface="Arial"/>
                <a:cs typeface="Arial"/>
                <a:sym typeface="Arial"/>
              </a:rPr>
              <a:t>3+</a:t>
            </a:r>
            <a:r>
              <a:rPr b="1" lang="lt-LT" sz="2400">
                <a:latin typeface="Arial"/>
                <a:ea typeface="Arial"/>
                <a:cs typeface="Arial"/>
                <a:sym typeface="Arial"/>
              </a:rPr>
              <a:t>(aq) 🡪 2Fe(OH)</a:t>
            </a:r>
            <a:r>
              <a:rPr b="1" baseline="-25000" lang="lt-LT" sz="2400">
                <a:latin typeface="Arial"/>
                <a:ea typeface="Arial"/>
                <a:cs typeface="Arial"/>
                <a:sym typeface="Arial"/>
              </a:rPr>
              <a:t>3</a:t>
            </a:r>
            <a:r>
              <a:rPr b="1" lang="lt-LT" sz="2400">
                <a:latin typeface="Arial"/>
                <a:ea typeface="Arial"/>
                <a:cs typeface="Arial"/>
                <a:sym typeface="Arial"/>
              </a:rPr>
              <a:t>(k)</a:t>
            </a:r>
            <a:endParaRPr/>
          </a:p>
          <a:p>
            <a:pPr indent="0" lvl="0" marL="0" rtl="0" algn="ctr">
              <a:lnSpc>
                <a:spcPct val="107000"/>
              </a:lnSpc>
              <a:spcBef>
                <a:spcPts val="1800"/>
              </a:spcBef>
              <a:spcAft>
                <a:spcPts val="0"/>
              </a:spcAft>
              <a:buClr>
                <a:schemeClr val="dk1"/>
              </a:buClr>
              <a:buSzPts val="2400"/>
              <a:buNone/>
            </a:pPr>
            <a:r>
              <a:rPr b="1" lang="lt-LT" sz="2400">
                <a:latin typeface="Arial"/>
                <a:ea typeface="Arial"/>
                <a:cs typeface="Arial"/>
                <a:sym typeface="Arial"/>
              </a:rPr>
              <a:t>3OH</a:t>
            </a:r>
            <a:r>
              <a:rPr b="1" baseline="30000" lang="lt-LT" sz="2400">
                <a:latin typeface="Arial"/>
                <a:ea typeface="Arial"/>
                <a:cs typeface="Arial"/>
                <a:sym typeface="Arial"/>
              </a:rPr>
              <a:t>-</a:t>
            </a:r>
            <a:r>
              <a:rPr b="1" lang="lt-LT" sz="2400">
                <a:latin typeface="Arial"/>
                <a:ea typeface="Arial"/>
                <a:cs typeface="Arial"/>
                <a:sym typeface="Arial"/>
              </a:rPr>
              <a:t>(aq) + Fe</a:t>
            </a:r>
            <a:r>
              <a:rPr b="1" baseline="30000" lang="lt-LT" sz="2400">
                <a:latin typeface="Arial"/>
                <a:ea typeface="Arial"/>
                <a:cs typeface="Arial"/>
                <a:sym typeface="Arial"/>
              </a:rPr>
              <a:t>3+</a:t>
            </a:r>
            <a:r>
              <a:rPr b="1" lang="lt-LT" sz="2400">
                <a:latin typeface="Arial"/>
                <a:ea typeface="Arial"/>
                <a:cs typeface="Arial"/>
                <a:sym typeface="Arial"/>
              </a:rPr>
              <a:t>(aq) 🡪 Fe(OH)</a:t>
            </a:r>
            <a:r>
              <a:rPr b="1" baseline="-25000" lang="lt-LT" sz="2400">
                <a:latin typeface="Arial"/>
                <a:ea typeface="Arial"/>
                <a:cs typeface="Arial"/>
                <a:sym typeface="Arial"/>
              </a:rPr>
              <a:t>3</a:t>
            </a:r>
            <a:r>
              <a:rPr b="1" lang="lt-LT" sz="2400">
                <a:latin typeface="Arial"/>
                <a:ea typeface="Arial"/>
                <a:cs typeface="Arial"/>
                <a:sym typeface="Arial"/>
              </a:rPr>
              <a:t>(k)</a:t>
            </a:r>
            <a:endParaRPr/>
          </a:p>
          <a:p>
            <a:pPr indent="0" lvl="0" marL="0" rtl="0" algn="ctr">
              <a:lnSpc>
                <a:spcPct val="107000"/>
              </a:lnSpc>
              <a:spcBef>
                <a:spcPts val="1800"/>
              </a:spcBef>
              <a:spcAft>
                <a:spcPts val="0"/>
              </a:spcAft>
              <a:buClr>
                <a:schemeClr val="dk1"/>
              </a:buClr>
              <a:buSzPts val="2400"/>
              <a:buNone/>
            </a:pPr>
            <a:r>
              <a:t/>
            </a:r>
            <a:endParaRPr b="1" sz="2400">
              <a:latin typeface="Arial"/>
              <a:ea typeface="Arial"/>
              <a:cs typeface="Arial"/>
              <a:sym typeface="Arial"/>
            </a:endParaRPr>
          </a:p>
          <a:p>
            <a:pPr indent="0" lvl="0" marL="0" rtl="0" algn="ctr">
              <a:lnSpc>
                <a:spcPct val="107000"/>
              </a:lnSpc>
              <a:spcBef>
                <a:spcPts val="1800"/>
              </a:spcBef>
              <a:spcAft>
                <a:spcPts val="0"/>
              </a:spcAft>
              <a:buClr>
                <a:schemeClr val="dk1"/>
              </a:buClr>
              <a:buSzPts val="2400"/>
              <a:buNone/>
            </a:pPr>
            <a:r>
              <a:rPr b="1" lang="lt-LT" sz="2400"/>
              <a:t>              2NaOH (aq) + ZnSO</a:t>
            </a:r>
            <a:r>
              <a:rPr b="1" baseline="-25000" lang="lt-LT" sz="2400"/>
              <a:t>4</a:t>
            </a:r>
            <a:r>
              <a:rPr b="1" lang="lt-LT" sz="2400"/>
              <a:t>(aq) 🡪 Na</a:t>
            </a:r>
            <a:r>
              <a:rPr b="1" baseline="-25000" lang="lt-LT" sz="2400"/>
              <a:t>2</a:t>
            </a:r>
            <a:r>
              <a:rPr b="1" lang="lt-LT" sz="2400"/>
              <a:t>SO</a:t>
            </a:r>
            <a:r>
              <a:rPr b="1" baseline="-25000" lang="lt-LT" sz="2400"/>
              <a:t>4</a:t>
            </a:r>
            <a:r>
              <a:rPr b="1" lang="lt-LT" sz="2400"/>
              <a:t>(aq) + Zn(OH)</a:t>
            </a:r>
            <a:r>
              <a:rPr b="1" baseline="-25000" lang="lt-LT" sz="2400"/>
              <a:t>2</a:t>
            </a:r>
            <a:r>
              <a:rPr b="1" lang="lt-LT" sz="2400"/>
              <a:t>(k)</a:t>
            </a:r>
            <a:endParaRPr/>
          </a:p>
          <a:p>
            <a:pPr indent="0" lvl="0" marL="0" rtl="0" algn="ctr">
              <a:lnSpc>
                <a:spcPct val="107000"/>
              </a:lnSpc>
              <a:spcBef>
                <a:spcPts val="1800"/>
              </a:spcBef>
              <a:spcAft>
                <a:spcPts val="0"/>
              </a:spcAft>
              <a:buClr>
                <a:schemeClr val="dk1"/>
              </a:buClr>
              <a:buSzPts val="2400"/>
              <a:buNone/>
            </a:pPr>
            <a:r>
              <a:rPr b="1" lang="lt-LT" sz="2400"/>
              <a:t>2Na</a:t>
            </a:r>
            <a:r>
              <a:rPr b="1" baseline="30000" lang="lt-LT" sz="2400"/>
              <a:t>+</a:t>
            </a:r>
            <a:r>
              <a:rPr b="1" lang="lt-LT" sz="2400"/>
              <a:t>(aq) + 2OH</a:t>
            </a:r>
            <a:r>
              <a:rPr b="1" baseline="30000" lang="lt-LT" sz="2400"/>
              <a:t>-</a:t>
            </a:r>
            <a:r>
              <a:rPr b="1" lang="lt-LT" sz="2400"/>
              <a:t>(aq) + Zn</a:t>
            </a:r>
            <a:r>
              <a:rPr b="1" baseline="30000" lang="lt-LT" sz="2400"/>
              <a:t>2+</a:t>
            </a:r>
            <a:r>
              <a:rPr b="1" lang="lt-LT" sz="2400"/>
              <a:t>(aq) + SO</a:t>
            </a:r>
            <a:r>
              <a:rPr b="1" baseline="-25000" lang="lt-LT" sz="2400"/>
              <a:t>4</a:t>
            </a:r>
            <a:r>
              <a:rPr b="1" baseline="30000" lang="lt-LT" sz="2400"/>
              <a:t>2-</a:t>
            </a:r>
            <a:r>
              <a:rPr b="1" lang="lt-LT" sz="2400"/>
              <a:t>(aq) 🡪 2Na</a:t>
            </a:r>
            <a:r>
              <a:rPr b="1" baseline="30000" lang="lt-LT" sz="2400"/>
              <a:t>+</a:t>
            </a:r>
            <a:r>
              <a:rPr b="1" lang="lt-LT" sz="2400"/>
              <a:t>(aq) + SO</a:t>
            </a:r>
            <a:r>
              <a:rPr b="1" baseline="-25000" lang="lt-LT" sz="2400"/>
              <a:t>4</a:t>
            </a:r>
            <a:r>
              <a:rPr b="1" baseline="30000" lang="lt-LT" sz="2400"/>
              <a:t>2-</a:t>
            </a:r>
            <a:r>
              <a:rPr b="1" lang="lt-LT" sz="2400"/>
              <a:t>(aq) + Zn(OH)</a:t>
            </a:r>
            <a:r>
              <a:rPr b="1" baseline="-25000" lang="lt-LT" sz="2400"/>
              <a:t>2</a:t>
            </a:r>
            <a:r>
              <a:rPr b="1" lang="lt-LT" sz="2400"/>
              <a:t>(k)</a:t>
            </a:r>
            <a:endParaRPr/>
          </a:p>
          <a:p>
            <a:pPr indent="0" lvl="0" marL="0" rtl="0" algn="ctr">
              <a:lnSpc>
                <a:spcPct val="90000"/>
              </a:lnSpc>
              <a:spcBef>
                <a:spcPts val="1800"/>
              </a:spcBef>
              <a:spcAft>
                <a:spcPts val="0"/>
              </a:spcAft>
              <a:buClr>
                <a:schemeClr val="dk1"/>
              </a:buClr>
              <a:buSzPts val="2400"/>
              <a:buNone/>
            </a:pPr>
            <a:r>
              <a:rPr b="1" lang="lt-LT" sz="2400"/>
              <a:t>2OH</a:t>
            </a:r>
            <a:r>
              <a:rPr b="1" baseline="30000" lang="lt-LT" sz="2400"/>
              <a:t>-</a:t>
            </a:r>
            <a:r>
              <a:rPr b="1" lang="lt-LT" sz="2400"/>
              <a:t>(aq) + Zn</a:t>
            </a:r>
            <a:r>
              <a:rPr b="1" baseline="30000" lang="lt-LT" sz="2400"/>
              <a:t>2+</a:t>
            </a:r>
            <a:r>
              <a:rPr b="1" lang="lt-LT" sz="2400"/>
              <a:t>(aq) 🡪 Zn(OH)</a:t>
            </a:r>
            <a:r>
              <a:rPr b="1" baseline="-25000" lang="lt-LT" sz="2400"/>
              <a:t>2</a:t>
            </a:r>
            <a:r>
              <a:rPr b="1" lang="lt-LT" sz="2400"/>
              <a:t>(k)</a:t>
            </a:r>
            <a:endParaRPr b="1" sz="2400"/>
          </a:p>
          <a:p>
            <a:pPr indent="0" lvl="0" marL="0" rtl="0" algn="ctr">
              <a:lnSpc>
                <a:spcPct val="107000"/>
              </a:lnSpc>
              <a:spcBef>
                <a:spcPts val="1000"/>
              </a:spcBef>
              <a:spcAft>
                <a:spcPts val="0"/>
              </a:spcAft>
              <a:buClr>
                <a:schemeClr val="dk1"/>
              </a:buClr>
              <a:buSzPts val="1800"/>
              <a:buNone/>
            </a:pPr>
            <a:r>
              <a:t/>
            </a:r>
            <a:endParaRPr sz="1800">
              <a:latin typeface="Arial"/>
              <a:ea typeface="Arial"/>
              <a:cs typeface="Arial"/>
              <a:sym typeface="Arial"/>
            </a:endParaRPr>
          </a:p>
          <a:p>
            <a:pPr indent="0" lvl="0" marL="0" rtl="0" algn="l">
              <a:lnSpc>
                <a:spcPct val="90000"/>
              </a:lnSpc>
              <a:spcBef>
                <a:spcPts val="1800"/>
              </a:spcBef>
              <a:spcAft>
                <a:spcPts val="0"/>
              </a:spcAft>
              <a:buClr>
                <a:schemeClr val="dk1"/>
              </a:buClr>
              <a:buSzPts val="2800"/>
              <a:buNone/>
            </a:pPr>
            <a:r>
              <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7" name="Shape 237"/>
        <p:cNvGrpSpPr/>
        <p:nvPr/>
      </p:nvGrpSpPr>
      <p:grpSpPr>
        <a:xfrm>
          <a:off x="0" y="0"/>
          <a:ext cx="0" cy="0"/>
          <a:chOff x="0" y="0"/>
          <a:chExt cx="0" cy="0"/>
        </a:xfrm>
      </p:grpSpPr>
      <p:sp>
        <p:nvSpPr>
          <p:cNvPr id="238" name="Google Shape;238;p25"/>
          <p:cNvSpPr txBox="1"/>
          <p:nvPr>
            <p:ph type="ctrTitle"/>
          </p:nvPr>
        </p:nvSpPr>
        <p:spPr>
          <a:xfrm>
            <a:off x="579421" y="235390"/>
            <a:ext cx="11226297" cy="6622610"/>
          </a:xfrm>
          <a:prstGeom prst="rect">
            <a:avLst/>
          </a:prstGeom>
          <a:noFill/>
          <a:ln>
            <a:noFill/>
          </a:ln>
        </p:spPr>
        <p:txBody>
          <a:bodyPr anchorCtr="0" anchor="b"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Calibri"/>
              <a:buNone/>
            </a:pPr>
            <a:br>
              <a:rPr b="1" lang="lt-LT"/>
            </a:br>
            <a:br>
              <a:rPr b="1" lang="lt-LT"/>
            </a:br>
            <a:br>
              <a:rPr b="1" lang="lt-LT"/>
            </a:br>
            <a:br>
              <a:rPr b="1" lang="lt-LT"/>
            </a:br>
            <a:br>
              <a:rPr b="1" lang="lt-LT"/>
            </a:br>
            <a:r>
              <a:rPr b="1" lang="lt-LT"/>
              <a:t>TEMA: </a:t>
            </a:r>
            <a:br>
              <a:rPr b="1" lang="lt-LT"/>
            </a:br>
            <a:r>
              <a:rPr b="1" lang="lt-LT" sz="6000"/>
              <a:t>BAZĖS. BAZIŲ GAVIMAS, SAVYBĖS IR PANAUDOJIMAS</a:t>
            </a:r>
            <a:br>
              <a:rPr b="1" lang="lt-LT" sz="6000"/>
            </a:br>
            <a:br>
              <a:rPr b="1" lang="lt-LT" sz="6000"/>
            </a:br>
            <a:br>
              <a:rPr b="1" lang="lt-LT"/>
            </a:br>
            <a:r>
              <a:rPr lang="lt-LT"/>
              <a:t>Ketvirta veikla – bazių panaudojimas</a:t>
            </a:r>
            <a:br>
              <a:rPr lang="lt-LT" sz="4800"/>
            </a:br>
            <a:br>
              <a:rPr lang="lt-LT"/>
            </a:br>
            <a:br>
              <a:rPr lang="lt-LT"/>
            </a:br>
            <a:endParaRPr b="1">
              <a:highlight>
                <a:srgbClr val="FFFF00"/>
              </a:highlight>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2" name="Shape 242"/>
        <p:cNvGrpSpPr/>
        <p:nvPr/>
      </p:nvGrpSpPr>
      <p:grpSpPr>
        <a:xfrm>
          <a:off x="0" y="0"/>
          <a:ext cx="0" cy="0"/>
          <a:chOff x="0" y="0"/>
          <a:chExt cx="0" cy="0"/>
        </a:xfrm>
      </p:grpSpPr>
      <p:sp>
        <p:nvSpPr>
          <p:cNvPr id="243" name="Google Shape;243;p26"/>
          <p:cNvSpPr txBox="1"/>
          <p:nvPr>
            <p:ph type="title"/>
          </p:nvPr>
        </p:nvSpPr>
        <p:spPr>
          <a:xfrm>
            <a:off x="838200" y="365125"/>
            <a:ext cx="10515600" cy="712237"/>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b="1" lang="lt-LT"/>
              <a:t>Bazių panaudojimas</a:t>
            </a:r>
            <a:endParaRPr/>
          </a:p>
        </p:txBody>
      </p:sp>
      <p:sp>
        <p:nvSpPr>
          <p:cNvPr id="244" name="Google Shape;244;p26"/>
          <p:cNvSpPr txBox="1"/>
          <p:nvPr>
            <p:ph idx="1" type="body"/>
          </p:nvPr>
        </p:nvSpPr>
        <p:spPr>
          <a:xfrm>
            <a:off x="0" y="1077362"/>
            <a:ext cx="6019800" cy="5780638"/>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chemeClr val="dk1"/>
              </a:buClr>
              <a:buSzPct val="100000"/>
              <a:buNone/>
            </a:pPr>
            <a:r>
              <a:rPr b="1" lang="lt-LT"/>
              <a:t>NaOH natrio hidroksidas</a:t>
            </a:r>
            <a:endParaRPr/>
          </a:p>
          <a:p>
            <a:pPr indent="0" lvl="0" marL="0" rtl="0" algn="ctr">
              <a:lnSpc>
                <a:spcPct val="90000"/>
              </a:lnSpc>
              <a:spcBef>
                <a:spcPts val="1000"/>
              </a:spcBef>
              <a:spcAft>
                <a:spcPts val="0"/>
              </a:spcAft>
              <a:buClr>
                <a:schemeClr val="dk1"/>
              </a:buClr>
              <a:buSzPct val="100000"/>
              <a:buNone/>
            </a:pPr>
            <a:r>
              <a:t/>
            </a:r>
            <a:endParaRPr b="1"/>
          </a:p>
          <a:p>
            <a:pPr indent="-228600" lvl="0" marL="228600" rtl="0" algn="l">
              <a:lnSpc>
                <a:spcPct val="107000"/>
              </a:lnSpc>
              <a:spcBef>
                <a:spcPts val="1000"/>
              </a:spcBef>
              <a:spcAft>
                <a:spcPts val="0"/>
              </a:spcAft>
              <a:buClr>
                <a:schemeClr val="dk1"/>
              </a:buClr>
              <a:buSzPct val="100000"/>
              <a:buChar char="•"/>
            </a:pPr>
            <a:r>
              <a:rPr b="1" lang="lt-LT" sz="2000">
                <a:latin typeface="Calibri"/>
                <a:ea typeface="Calibri"/>
                <a:cs typeface="Calibri"/>
                <a:sym typeface="Calibri"/>
              </a:rPr>
              <a:t>Chemijos pramonė:</a:t>
            </a:r>
            <a:r>
              <a:rPr lang="lt-LT" sz="2000">
                <a:latin typeface="Calibri"/>
                <a:ea typeface="Calibri"/>
                <a:cs typeface="Calibri"/>
                <a:sym typeface="Calibri"/>
              </a:rPr>
              <a:t> Naudojamas įvairių cheminių medžiagų sintezei, įskaitant muilą, plastiką, ir tekstilės dažus.</a:t>
            </a:r>
            <a:endParaRPr sz="2000">
              <a:latin typeface="Arial"/>
              <a:ea typeface="Arial"/>
              <a:cs typeface="Arial"/>
              <a:sym typeface="Arial"/>
            </a:endParaRPr>
          </a:p>
          <a:p>
            <a:pPr indent="-228600" lvl="0" marL="228600" rtl="0" algn="l">
              <a:lnSpc>
                <a:spcPct val="107000"/>
              </a:lnSpc>
              <a:spcBef>
                <a:spcPts val="1800"/>
              </a:spcBef>
              <a:spcAft>
                <a:spcPts val="0"/>
              </a:spcAft>
              <a:buClr>
                <a:schemeClr val="dk1"/>
              </a:buClr>
              <a:buSzPct val="100000"/>
              <a:buChar char="•"/>
            </a:pPr>
            <a:r>
              <a:rPr b="1" lang="lt-LT" sz="2000">
                <a:latin typeface="Calibri"/>
                <a:ea typeface="Calibri"/>
                <a:cs typeface="Calibri"/>
                <a:sym typeface="Calibri"/>
              </a:rPr>
              <a:t>Valikliai:</a:t>
            </a:r>
            <a:r>
              <a:rPr lang="lt-LT" sz="2000">
                <a:latin typeface="Calibri"/>
                <a:ea typeface="Calibri"/>
                <a:cs typeface="Calibri"/>
                <a:sym typeface="Calibri"/>
              </a:rPr>
              <a:t> Naudojamas stipriuose valikliuose ir drenažo vamzdžių valikliuose dėl gebėjimo tirpinti riebalus ir baltymus.</a:t>
            </a:r>
            <a:endParaRPr sz="2000">
              <a:latin typeface="Arial"/>
              <a:ea typeface="Arial"/>
              <a:cs typeface="Arial"/>
              <a:sym typeface="Arial"/>
            </a:endParaRPr>
          </a:p>
          <a:p>
            <a:pPr indent="-228600" lvl="0" marL="228600" rtl="0" algn="l">
              <a:lnSpc>
                <a:spcPct val="107000"/>
              </a:lnSpc>
              <a:spcBef>
                <a:spcPts val="1800"/>
              </a:spcBef>
              <a:spcAft>
                <a:spcPts val="0"/>
              </a:spcAft>
              <a:buClr>
                <a:schemeClr val="dk1"/>
              </a:buClr>
              <a:buSzPct val="100000"/>
              <a:buChar char="•"/>
            </a:pPr>
            <a:r>
              <a:rPr b="1" lang="lt-LT" sz="2000">
                <a:latin typeface="Calibri"/>
                <a:ea typeface="Calibri"/>
                <a:cs typeface="Calibri"/>
                <a:sym typeface="Calibri"/>
              </a:rPr>
              <a:t>Popieriaus pramonė:</a:t>
            </a:r>
            <a:r>
              <a:rPr lang="lt-LT" sz="2000">
                <a:latin typeface="Calibri"/>
                <a:ea typeface="Calibri"/>
                <a:cs typeface="Calibri"/>
                <a:sym typeface="Calibri"/>
              </a:rPr>
              <a:t> Panaudojamas celiuliozės gamyboje, siekiant pašalinti ligniną iš medienos.</a:t>
            </a:r>
            <a:endParaRPr sz="2000">
              <a:latin typeface="Arial"/>
              <a:ea typeface="Arial"/>
              <a:cs typeface="Arial"/>
              <a:sym typeface="Arial"/>
            </a:endParaRPr>
          </a:p>
          <a:p>
            <a:pPr indent="-228600" lvl="0" marL="228600" rtl="0" algn="l">
              <a:lnSpc>
                <a:spcPct val="107000"/>
              </a:lnSpc>
              <a:spcBef>
                <a:spcPts val="1800"/>
              </a:spcBef>
              <a:spcAft>
                <a:spcPts val="0"/>
              </a:spcAft>
              <a:buClr>
                <a:schemeClr val="dk1"/>
              </a:buClr>
              <a:buSzPct val="100000"/>
              <a:buChar char="•"/>
            </a:pPr>
            <a:r>
              <a:rPr b="1" lang="lt-LT" sz="2000">
                <a:latin typeface="Calibri"/>
                <a:ea typeface="Calibri"/>
                <a:cs typeface="Calibri"/>
                <a:sym typeface="Calibri"/>
              </a:rPr>
              <a:t>Vandens valymas:</a:t>
            </a:r>
            <a:r>
              <a:rPr lang="lt-LT" sz="2000">
                <a:latin typeface="Calibri"/>
                <a:ea typeface="Calibri"/>
                <a:cs typeface="Calibri"/>
                <a:sym typeface="Calibri"/>
              </a:rPr>
              <a:t> Naudojamas vandens pH reguliavimui ir sunkiųjų metalų pašalinimui.</a:t>
            </a:r>
            <a:endParaRPr sz="2000">
              <a:latin typeface="Arial"/>
              <a:ea typeface="Arial"/>
              <a:cs typeface="Arial"/>
              <a:sym typeface="Arial"/>
            </a:endParaRPr>
          </a:p>
          <a:p>
            <a:pPr indent="-228600" lvl="0" marL="228600" rtl="0" algn="l">
              <a:lnSpc>
                <a:spcPct val="107000"/>
              </a:lnSpc>
              <a:spcBef>
                <a:spcPts val="1800"/>
              </a:spcBef>
              <a:spcAft>
                <a:spcPts val="0"/>
              </a:spcAft>
              <a:buClr>
                <a:schemeClr val="dk1"/>
              </a:buClr>
              <a:buSzPct val="100000"/>
              <a:buChar char="•"/>
            </a:pPr>
            <a:r>
              <a:rPr b="1" lang="lt-LT" sz="2000">
                <a:latin typeface="Calibri"/>
                <a:ea typeface="Calibri"/>
                <a:cs typeface="Calibri"/>
                <a:sym typeface="Calibri"/>
              </a:rPr>
              <a:t>Maisto pramonė:</a:t>
            </a:r>
            <a:r>
              <a:rPr lang="lt-LT" sz="2000">
                <a:latin typeface="Calibri"/>
                <a:ea typeface="Calibri"/>
                <a:cs typeface="Calibri"/>
                <a:sym typeface="Calibri"/>
              </a:rPr>
              <a:t> Naudojamas kaip maisto priedas (pvz., alyvuogių apdorojimui ir kakavos pupelių apdorojimui).</a:t>
            </a:r>
            <a:endParaRPr sz="2000">
              <a:latin typeface="Arial"/>
              <a:ea typeface="Arial"/>
              <a:cs typeface="Arial"/>
              <a:sym typeface="Arial"/>
            </a:endParaRPr>
          </a:p>
          <a:p>
            <a:pPr indent="-228600" lvl="0" marL="228600" rtl="0" algn="l">
              <a:lnSpc>
                <a:spcPct val="107000"/>
              </a:lnSpc>
              <a:spcBef>
                <a:spcPts val="1800"/>
              </a:spcBef>
              <a:spcAft>
                <a:spcPts val="0"/>
              </a:spcAft>
              <a:buClr>
                <a:schemeClr val="dk1"/>
              </a:buClr>
              <a:buSzPct val="100000"/>
              <a:buChar char="•"/>
            </a:pPr>
            <a:r>
              <a:rPr b="1" lang="lt-LT" sz="2000">
                <a:latin typeface="Calibri"/>
                <a:ea typeface="Calibri"/>
                <a:cs typeface="Calibri"/>
                <a:sym typeface="Calibri"/>
              </a:rPr>
              <a:t>Farmacija:</a:t>
            </a:r>
            <a:r>
              <a:rPr lang="lt-LT" sz="2000">
                <a:latin typeface="Calibri"/>
                <a:ea typeface="Calibri"/>
                <a:cs typeface="Calibri"/>
                <a:sym typeface="Calibri"/>
              </a:rPr>
              <a:t> Naudojamas vaistų gamyboje kaip reagentas.</a:t>
            </a:r>
            <a:endParaRPr sz="2000">
              <a:latin typeface="Arial"/>
              <a:ea typeface="Arial"/>
              <a:cs typeface="Arial"/>
              <a:sym typeface="Arial"/>
            </a:endParaRPr>
          </a:p>
          <a:p>
            <a:pPr indent="0" lvl="0" marL="0" rtl="0" algn="l">
              <a:lnSpc>
                <a:spcPct val="90000"/>
              </a:lnSpc>
              <a:spcBef>
                <a:spcPts val="1800"/>
              </a:spcBef>
              <a:spcAft>
                <a:spcPts val="0"/>
              </a:spcAft>
              <a:buClr>
                <a:schemeClr val="dk1"/>
              </a:buClr>
              <a:buSzPct val="100000"/>
              <a:buNone/>
            </a:pPr>
            <a:r>
              <a:t/>
            </a:r>
            <a:endParaRPr/>
          </a:p>
        </p:txBody>
      </p:sp>
      <p:sp>
        <p:nvSpPr>
          <p:cNvPr id="245" name="Google Shape;245;p26"/>
          <p:cNvSpPr txBox="1"/>
          <p:nvPr>
            <p:ph idx="2" type="body"/>
          </p:nvPr>
        </p:nvSpPr>
        <p:spPr>
          <a:xfrm>
            <a:off x="6172200" y="1077362"/>
            <a:ext cx="6019800" cy="5780638"/>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chemeClr val="dk1"/>
              </a:buClr>
              <a:buSzPct val="100000"/>
              <a:buNone/>
            </a:pPr>
            <a:r>
              <a:rPr b="1" lang="lt-LT"/>
              <a:t>KOH kalio hidroksidas</a:t>
            </a:r>
            <a:endParaRPr/>
          </a:p>
          <a:p>
            <a:pPr indent="0" lvl="0" marL="0" rtl="0" algn="ctr">
              <a:lnSpc>
                <a:spcPct val="90000"/>
              </a:lnSpc>
              <a:spcBef>
                <a:spcPts val="1000"/>
              </a:spcBef>
              <a:spcAft>
                <a:spcPts val="0"/>
              </a:spcAft>
              <a:buClr>
                <a:schemeClr val="dk1"/>
              </a:buClr>
              <a:buSzPct val="100000"/>
              <a:buNone/>
            </a:pPr>
            <a:r>
              <a:t/>
            </a:r>
            <a:endParaRPr b="1"/>
          </a:p>
          <a:p>
            <a:pPr indent="-228600" lvl="0" marL="228600" rtl="0" algn="l">
              <a:lnSpc>
                <a:spcPct val="107000"/>
              </a:lnSpc>
              <a:spcBef>
                <a:spcPts val="1000"/>
              </a:spcBef>
              <a:spcAft>
                <a:spcPts val="0"/>
              </a:spcAft>
              <a:buClr>
                <a:schemeClr val="dk1"/>
              </a:buClr>
              <a:buSzPct val="100000"/>
              <a:buChar char="•"/>
            </a:pPr>
            <a:r>
              <a:rPr b="1" lang="lt-LT" sz="2200">
                <a:latin typeface="Calibri"/>
                <a:ea typeface="Calibri"/>
                <a:cs typeface="Calibri"/>
                <a:sym typeface="Calibri"/>
              </a:rPr>
              <a:t>Muilo gamyba:</a:t>
            </a:r>
            <a:r>
              <a:rPr lang="lt-LT" sz="2200">
                <a:latin typeface="Calibri"/>
                <a:ea typeface="Calibri"/>
                <a:cs typeface="Calibri"/>
                <a:sym typeface="Calibri"/>
              </a:rPr>
              <a:t> Naudojamas skystų muilų gamybai.</a:t>
            </a:r>
            <a:endParaRPr sz="2200">
              <a:latin typeface="Arial"/>
              <a:ea typeface="Arial"/>
              <a:cs typeface="Arial"/>
              <a:sym typeface="Arial"/>
            </a:endParaRPr>
          </a:p>
          <a:p>
            <a:pPr indent="-228600" lvl="0" marL="228600" rtl="0" algn="l">
              <a:lnSpc>
                <a:spcPct val="107000"/>
              </a:lnSpc>
              <a:spcBef>
                <a:spcPts val="1800"/>
              </a:spcBef>
              <a:spcAft>
                <a:spcPts val="0"/>
              </a:spcAft>
              <a:buClr>
                <a:schemeClr val="dk1"/>
              </a:buClr>
              <a:buSzPct val="100000"/>
              <a:buChar char="•"/>
            </a:pPr>
            <a:r>
              <a:rPr b="1" lang="lt-LT" sz="2200">
                <a:latin typeface="Calibri"/>
                <a:ea typeface="Calibri"/>
                <a:cs typeface="Calibri"/>
                <a:sym typeface="Calibri"/>
              </a:rPr>
              <a:t>Baterijos:</a:t>
            </a:r>
            <a:r>
              <a:rPr lang="lt-LT" sz="2200">
                <a:latin typeface="Calibri"/>
                <a:ea typeface="Calibri"/>
                <a:cs typeface="Calibri"/>
                <a:sym typeface="Calibri"/>
              </a:rPr>
              <a:t> Naudojamas kaip elektrolitas šarminėse baterijose.</a:t>
            </a:r>
            <a:endParaRPr sz="2200">
              <a:latin typeface="Arial"/>
              <a:ea typeface="Arial"/>
              <a:cs typeface="Arial"/>
              <a:sym typeface="Arial"/>
            </a:endParaRPr>
          </a:p>
          <a:p>
            <a:pPr indent="-228600" lvl="0" marL="228600" rtl="0" algn="l">
              <a:lnSpc>
                <a:spcPct val="107000"/>
              </a:lnSpc>
              <a:spcBef>
                <a:spcPts val="1800"/>
              </a:spcBef>
              <a:spcAft>
                <a:spcPts val="0"/>
              </a:spcAft>
              <a:buClr>
                <a:schemeClr val="dk1"/>
              </a:buClr>
              <a:buSzPct val="100000"/>
              <a:buChar char="•"/>
            </a:pPr>
            <a:r>
              <a:rPr b="1" lang="lt-LT" sz="2200">
                <a:latin typeface="Calibri"/>
                <a:ea typeface="Calibri"/>
                <a:cs typeface="Calibri"/>
                <a:sym typeface="Calibri"/>
              </a:rPr>
              <a:t>Chemijos pramonė:</a:t>
            </a:r>
            <a:r>
              <a:rPr lang="lt-LT" sz="2200">
                <a:latin typeface="Calibri"/>
                <a:ea typeface="Calibri"/>
                <a:cs typeface="Calibri"/>
                <a:sym typeface="Calibri"/>
              </a:rPr>
              <a:t> Naudojamas kalio druskų ir kitų junginių gamyboje.</a:t>
            </a:r>
            <a:endParaRPr sz="2200">
              <a:latin typeface="Arial"/>
              <a:ea typeface="Arial"/>
              <a:cs typeface="Arial"/>
              <a:sym typeface="Arial"/>
            </a:endParaRPr>
          </a:p>
          <a:p>
            <a:pPr indent="-228600" lvl="0" marL="228600" rtl="0" algn="l">
              <a:lnSpc>
                <a:spcPct val="107000"/>
              </a:lnSpc>
              <a:spcBef>
                <a:spcPts val="1800"/>
              </a:spcBef>
              <a:spcAft>
                <a:spcPts val="0"/>
              </a:spcAft>
              <a:buClr>
                <a:schemeClr val="dk1"/>
              </a:buClr>
              <a:buSzPct val="100000"/>
              <a:buChar char="•"/>
            </a:pPr>
            <a:r>
              <a:rPr b="1" lang="lt-LT" sz="2200">
                <a:latin typeface="Calibri"/>
                <a:ea typeface="Calibri"/>
                <a:cs typeface="Calibri"/>
                <a:sym typeface="Calibri"/>
              </a:rPr>
              <a:t>Bioetanolio gamyba:</a:t>
            </a:r>
            <a:r>
              <a:rPr lang="lt-LT" sz="2200">
                <a:latin typeface="Calibri"/>
                <a:ea typeface="Calibri"/>
                <a:cs typeface="Calibri"/>
                <a:sym typeface="Calibri"/>
              </a:rPr>
              <a:t> Naudojamas katalizatorius riebalų ir aliejų transesterifikacijai.</a:t>
            </a:r>
            <a:endParaRPr sz="2200">
              <a:latin typeface="Arial"/>
              <a:ea typeface="Arial"/>
              <a:cs typeface="Arial"/>
              <a:sym typeface="Arial"/>
            </a:endParaRPr>
          </a:p>
          <a:p>
            <a:pPr indent="0" lvl="0" marL="0" rtl="0" algn="l">
              <a:lnSpc>
                <a:spcPct val="90000"/>
              </a:lnSpc>
              <a:spcBef>
                <a:spcPts val="1800"/>
              </a:spcBef>
              <a:spcAft>
                <a:spcPts val="0"/>
              </a:spcAft>
              <a:buClr>
                <a:schemeClr val="dk1"/>
              </a:buClr>
              <a:buSzPct val="100000"/>
              <a:buNone/>
            </a:pPr>
            <a:r>
              <a:t/>
            </a:r>
            <a:endParaRPr b="1"/>
          </a:p>
          <a:p>
            <a:pPr indent="0" lvl="0" marL="0" rtl="0" algn="l">
              <a:lnSpc>
                <a:spcPct val="90000"/>
              </a:lnSpc>
              <a:spcBef>
                <a:spcPts val="1000"/>
              </a:spcBef>
              <a:spcAft>
                <a:spcPts val="0"/>
              </a:spcAft>
              <a:buClr>
                <a:schemeClr val="dk1"/>
              </a:buClr>
              <a:buSzPct val="100000"/>
              <a:buNone/>
            </a:pPr>
            <a:r>
              <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9" name="Shape 249"/>
        <p:cNvGrpSpPr/>
        <p:nvPr/>
      </p:nvGrpSpPr>
      <p:grpSpPr>
        <a:xfrm>
          <a:off x="0" y="0"/>
          <a:ext cx="0" cy="0"/>
          <a:chOff x="0" y="0"/>
          <a:chExt cx="0" cy="0"/>
        </a:xfrm>
      </p:grpSpPr>
      <p:sp>
        <p:nvSpPr>
          <p:cNvPr id="250" name="Google Shape;250;p27"/>
          <p:cNvSpPr txBox="1"/>
          <p:nvPr>
            <p:ph type="title"/>
          </p:nvPr>
        </p:nvSpPr>
        <p:spPr>
          <a:xfrm>
            <a:off x="838200" y="365125"/>
            <a:ext cx="10515600" cy="712237"/>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b="1" lang="lt-LT"/>
              <a:t>Bazių panaudojimas</a:t>
            </a:r>
            <a:endParaRPr/>
          </a:p>
        </p:txBody>
      </p:sp>
      <p:sp>
        <p:nvSpPr>
          <p:cNvPr id="251" name="Google Shape;251;p27"/>
          <p:cNvSpPr txBox="1"/>
          <p:nvPr>
            <p:ph idx="1" type="body"/>
          </p:nvPr>
        </p:nvSpPr>
        <p:spPr>
          <a:xfrm>
            <a:off x="0" y="1077362"/>
            <a:ext cx="6019800" cy="5780638"/>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800"/>
              <a:buNone/>
            </a:pPr>
            <a:r>
              <a:rPr b="1" lang="lt-LT"/>
              <a:t>Ca(OH)</a:t>
            </a:r>
            <a:r>
              <a:rPr b="1" baseline="-25000" lang="lt-LT"/>
              <a:t>2 </a:t>
            </a:r>
            <a:r>
              <a:rPr b="1" lang="lt-LT"/>
              <a:t>kalcio hidroksidas </a:t>
            </a:r>
            <a:endParaRPr/>
          </a:p>
          <a:p>
            <a:pPr indent="0" lvl="0" marL="0" rtl="0" algn="ctr">
              <a:lnSpc>
                <a:spcPct val="90000"/>
              </a:lnSpc>
              <a:spcBef>
                <a:spcPts val="1000"/>
              </a:spcBef>
              <a:spcAft>
                <a:spcPts val="0"/>
              </a:spcAft>
              <a:buClr>
                <a:schemeClr val="dk1"/>
              </a:buClr>
              <a:buSzPts val="2800"/>
              <a:buNone/>
            </a:pPr>
            <a:r>
              <a:t/>
            </a:r>
            <a:endParaRPr b="1"/>
          </a:p>
          <a:p>
            <a:pPr indent="-228600" lvl="0" marL="228600" rtl="0" algn="l">
              <a:lnSpc>
                <a:spcPct val="107000"/>
              </a:lnSpc>
              <a:spcBef>
                <a:spcPts val="1000"/>
              </a:spcBef>
              <a:spcAft>
                <a:spcPts val="0"/>
              </a:spcAft>
              <a:buClr>
                <a:schemeClr val="dk1"/>
              </a:buClr>
              <a:buSzPts val="2000"/>
              <a:buChar char="•"/>
            </a:pPr>
            <a:r>
              <a:rPr b="1" lang="lt-LT" sz="2000">
                <a:latin typeface="Calibri"/>
                <a:ea typeface="Calibri"/>
                <a:cs typeface="Calibri"/>
                <a:sym typeface="Calibri"/>
              </a:rPr>
              <a:t>Statyba:</a:t>
            </a:r>
            <a:r>
              <a:rPr lang="lt-LT" sz="2000">
                <a:latin typeface="Calibri"/>
                <a:ea typeface="Calibri"/>
                <a:cs typeface="Calibri"/>
                <a:sym typeface="Calibri"/>
              </a:rPr>
              <a:t> Naudojamas kaip pagrindinė medžiaga skiediniams ir tinkams (gesintos kalkės).</a:t>
            </a:r>
            <a:endParaRPr sz="2000">
              <a:latin typeface="Arial"/>
              <a:ea typeface="Arial"/>
              <a:cs typeface="Arial"/>
              <a:sym typeface="Arial"/>
            </a:endParaRPr>
          </a:p>
          <a:p>
            <a:pPr indent="-228600" lvl="0" marL="228600" rtl="0" algn="l">
              <a:lnSpc>
                <a:spcPct val="107000"/>
              </a:lnSpc>
              <a:spcBef>
                <a:spcPts val="1800"/>
              </a:spcBef>
              <a:spcAft>
                <a:spcPts val="0"/>
              </a:spcAft>
              <a:buClr>
                <a:schemeClr val="dk1"/>
              </a:buClr>
              <a:buSzPts val="2000"/>
              <a:buChar char="•"/>
            </a:pPr>
            <a:r>
              <a:rPr b="1" lang="lt-LT" sz="2000">
                <a:latin typeface="Calibri"/>
                <a:ea typeface="Calibri"/>
                <a:cs typeface="Calibri"/>
                <a:sym typeface="Calibri"/>
              </a:rPr>
              <a:t>Vandens valymas:</a:t>
            </a:r>
            <a:r>
              <a:rPr lang="lt-LT" sz="2000">
                <a:latin typeface="Calibri"/>
                <a:ea typeface="Calibri"/>
                <a:cs typeface="Calibri"/>
                <a:sym typeface="Calibri"/>
              </a:rPr>
              <a:t> Naudojamas rūgštingumui reguliuoti ir teršalams pašalinti.</a:t>
            </a:r>
            <a:endParaRPr sz="2000">
              <a:latin typeface="Arial"/>
              <a:ea typeface="Arial"/>
              <a:cs typeface="Arial"/>
              <a:sym typeface="Arial"/>
            </a:endParaRPr>
          </a:p>
          <a:p>
            <a:pPr indent="-228600" lvl="0" marL="228600" rtl="0" algn="l">
              <a:lnSpc>
                <a:spcPct val="107000"/>
              </a:lnSpc>
              <a:spcBef>
                <a:spcPts val="1800"/>
              </a:spcBef>
              <a:spcAft>
                <a:spcPts val="0"/>
              </a:spcAft>
              <a:buClr>
                <a:schemeClr val="dk1"/>
              </a:buClr>
              <a:buSzPts val="2000"/>
              <a:buChar char="•"/>
            </a:pPr>
            <a:r>
              <a:rPr b="1" lang="lt-LT" sz="2000">
                <a:latin typeface="Calibri"/>
                <a:ea typeface="Calibri"/>
                <a:cs typeface="Calibri"/>
                <a:sym typeface="Calibri"/>
              </a:rPr>
              <a:t>Žemės ūkis:</a:t>
            </a:r>
            <a:r>
              <a:rPr lang="lt-LT" sz="2000">
                <a:latin typeface="Calibri"/>
                <a:ea typeface="Calibri"/>
                <a:cs typeface="Calibri"/>
                <a:sym typeface="Calibri"/>
              </a:rPr>
              <a:t> Naudojamas dirvožemio pH reguliavimui ir kaip kalcio šaltinis.</a:t>
            </a:r>
            <a:endParaRPr sz="2000">
              <a:latin typeface="Arial"/>
              <a:ea typeface="Arial"/>
              <a:cs typeface="Arial"/>
              <a:sym typeface="Arial"/>
            </a:endParaRPr>
          </a:p>
          <a:p>
            <a:pPr indent="-228600" lvl="0" marL="228600" rtl="0" algn="l">
              <a:lnSpc>
                <a:spcPct val="107000"/>
              </a:lnSpc>
              <a:spcBef>
                <a:spcPts val="1800"/>
              </a:spcBef>
              <a:spcAft>
                <a:spcPts val="0"/>
              </a:spcAft>
              <a:buClr>
                <a:schemeClr val="dk1"/>
              </a:buClr>
              <a:buSzPts val="2000"/>
              <a:buChar char="•"/>
            </a:pPr>
            <a:r>
              <a:rPr b="1" lang="lt-LT" sz="2000">
                <a:latin typeface="Calibri"/>
                <a:ea typeface="Calibri"/>
                <a:cs typeface="Calibri"/>
                <a:sym typeface="Calibri"/>
              </a:rPr>
              <a:t>Popieriaus pramonė:</a:t>
            </a:r>
            <a:r>
              <a:rPr lang="lt-LT" sz="2000">
                <a:latin typeface="Calibri"/>
                <a:ea typeface="Calibri"/>
                <a:cs typeface="Calibri"/>
                <a:sym typeface="Calibri"/>
              </a:rPr>
              <a:t> Naudojamas celiuliozės balinimui.</a:t>
            </a:r>
            <a:endParaRPr sz="2000">
              <a:latin typeface="Arial"/>
              <a:ea typeface="Arial"/>
              <a:cs typeface="Arial"/>
              <a:sym typeface="Arial"/>
            </a:endParaRPr>
          </a:p>
          <a:p>
            <a:pPr indent="-228600" lvl="0" marL="228600" rtl="0" algn="l">
              <a:lnSpc>
                <a:spcPct val="107000"/>
              </a:lnSpc>
              <a:spcBef>
                <a:spcPts val="1800"/>
              </a:spcBef>
              <a:spcAft>
                <a:spcPts val="0"/>
              </a:spcAft>
              <a:buClr>
                <a:schemeClr val="dk1"/>
              </a:buClr>
              <a:buSzPts val="2000"/>
              <a:buChar char="•"/>
            </a:pPr>
            <a:r>
              <a:rPr b="1" lang="lt-LT" sz="2000">
                <a:latin typeface="Calibri"/>
                <a:ea typeface="Calibri"/>
                <a:cs typeface="Calibri"/>
                <a:sym typeface="Calibri"/>
              </a:rPr>
              <a:t>Odos apdirbimas:</a:t>
            </a:r>
            <a:r>
              <a:rPr lang="lt-LT" sz="2000">
                <a:latin typeface="Calibri"/>
                <a:ea typeface="Calibri"/>
                <a:cs typeface="Calibri"/>
                <a:sym typeface="Calibri"/>
              </a:rPr>
              <a:t> Naudojamas kailių apdorojimui ir plaukų šalinimui.</a:t>
            </a:r>
            <a:endParaRPr sz="2000">
              <a:latin typeface="Arial"/>
              <a:ea typeface="Arial"/>
              <a:cs typeface="Arial"/>
              <a:sym typeface="Arial"/>
            </a:endParaRPr>
          </a:p>
          <a:p>
            <a:pPr indent="0" lvl="0" marL="0" rtl="0" algn="l">
              <a:lnSpc>
                <a:spcPct val="90000"/>
              </a:lnSpc>
              <a:spcBef>
                <a:spcPts val="1800"/>
              </a:spcBef>
              <a:spcAft>
                <a:spcPts val="0"/>
              </a:spcAft>
              <a:buClr>
                <a:schemeClr val="dk1"/>
              </a:buClr>
              <a:buSzPts val="2800"/>
              <a:buNone/>
            </a:pPr>
            <a:r>
              <a:t/>
            </a:r>
            <a:endParaRPr/>
          </a:p>
        </p:txBody>
      </p:sp>
      <p:sp>
        <p:nvSpPr>
          <p:cNvPr id="252" name="Google Shape;252;p27"/>
          <p:cNvSpPr txBox="1"/>
          <p:nvPr>
            <p:ph idx="2" type="body"/>
          </p:nvPr>
        </p:nvSpPr>
        <p:spPr>
          <a:xfrm>
            <a:off x="6172200" y="1077362"/>
            <a:ext cx="6019800" cy="5780638"/>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800"/>
              <a:buNone/>
            </a:pPr>
            <a:r>
              <a:rPr b="1" lang="lt-LT"/>
              <a:t>Praktinis darbas: </a:t>
            </a:r>
            <a:endParaRPr/>
          </a:p>
          <a:p>
            <a:pPr indent="0" lvl="0" marL="0" rtl="0" algn="l">
              <a:lnSpc>
                <a:spcPct val="90000"/>
              </a:lnSpc>
              <a:spcBef>
                <a:spcPts val="1000"/>
              </a:spcBef>
              <a:spcAft>
                <a:spcPts val="0"/>
              </a:spcAft>
              <a:buClr>
                <a:schemeClr val="dk1"/>
              </a:buClr>
              <a:buSzPts val="2800"/>
              <a:buNone/>
            </a:pPr>
            <a:r>
              <a:rPr lang="lt-LT"/>
              <a:t>Iš kalcio oksido </a:t>
            </a:r>
            <a:r>
              <a:rPr b="1" lang="lt-LT"/>
              <a:t>CaO</a:t>
            </a:r>
            <a:r>
              <a:rPr lang="lt-LT"/>
              <a:t> pagaminkite kalcio hidroksdidą </a:t>
            </a:r>
            <a:r>
              <a:rPr b="1" lang="lt-LT"/>
              <a:t>Ca(OH)</a:t>
            </a:r>
            <a:r>
              <a:rPr b="1" baseline="-25000" lang="lt-LT"/>
              <a:t>2 . </a:t>
            </a:r>
            <a:endParaRPr/>
          </a:p>
          <a:p>
            <a:pPr indent="0" lvl="0" marL="0" rtl="0" algn="l">
              <a:lnSpc>
                <a:spcPct val="90000"/>
              </a:lnSpc>
              <a:spcBef>
                <a:spcPts val="1000"/>
              </a:spcBef>
              <a:spcAft>
                <a:spcPts val="0"/>
              </a:spcAft>
              <a:buClr>
                <a:schemeClr val="dk1"/>
              </a:buClr>
              <a:buSzPts val="2800"/>
              <a:buNone/>
            </a:pPr>
            <a:r>
              <a:rPr b="1" lang="lt-LT"/>
              <a:t>R. Jasiūnienė CHEMIJOS PRATYBOS 9 klasei 1 dalis „Alma littera“: 104 psl..</a:t>
            </a:r>
            <a:endParaRPr/>
          </a:p>
          <a:p>
            <a:pPr indent="0" lvl="0" marL="0" rtl="0" algn="l">
              <a:lnSpc>
                <a:spcPct val="90000"/>
              </a:lnSpc>
              <a:spcBef>
                <a:spcPts val="1000"/>
              </a:spcBef>
              <a:spcAft>
                <a:spcPts val="0"/>
              </a:spcAft>
              <a:buClr>
                <a:schemeClr val="dk1"/>
              </a:buClr>
              <a:buSzPts val="2800"/>
              <a:buNone/>
            </a:pPr>
            <a:r>
              <a:t/>
            </a:r>
            <a:endParaRPr b="1"/>
          </a:p>
          <a:p>
            <a:pPr indent="0" lvl="0" marL="0" rtl="0" algn="l">
              <a:lnSpc>
                <a:spcPct val="90000"/>
              </a:lnSpc>
              <a:spcBef>
                <a:spcPts val="1000"/>
              </a:spcBef>
              <a:spcAft>
                <a:spcPts val="0"/>
              </a:spcAft>
              <a:buClr>
                <a:schemeClr val="dk1"/>
              </a:buClr>
              <a:buSzPts val="2800"/>
              <a:buNone/>
            </a:pPr>
            <a:r>
              <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6" name="Shape 256"/>
        <p:cNvGrpSpPr/>
        <p:nvPr/>
      </p:nvGrpSpPr>
      <p:grpSpPr>
        <a:xfrm>
          <a:off x="0" y="0"/>
          <a:ext cx="0" cy="0"/>
          <a:chOff x="0" y="0"/>
          <a:chExt cx="0" cy="0"/>
        </a:xfrm>
      </p:grpSpPr>
      <p:sp>
        <p:nvSpPr>
          <p:cNvPr id="257" name="Google Shape;257;p28"/>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6000"/>
              <a:buFont typeface="Calibri"/>
              <a:buNone/>
            </a:pPr>
            <a:r>
              <a:rPr b="1" lang="lt-LT"/>
              <a:t>Pamokos apibendrinimas</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1" name="Shape 261"/>
        <p:cNvGrpSpPr/>
        <p:nvPr/>
      </p:nvGrpSpPr>
      <p:grpSpPr>
        <a:xfrm>
          <a:off x="0" y="0"/>
          <a:ext cx="0" cy="0"/>
          <a:chOff x="0" y="0"/>
          <a:chExt cx="0" cy="0"/>
        </a:xfrm>
      </p:grpSpPr>
      <p:sp>
        <p:nvSpPr>
          <p:cNvPr id="262" name="Google Shape;262;p29"/>
          <p:cNvSpPr txBox="1"/>
          <p:nvPr>
            <p:ph type="title"/>
          </p:nvPr>
        </p:nvSpPr>
        <p:spPr>
          <a:xfrm>
            <a:off x="838200" y="150125"/>
            <a:ext cx="10515600" cy="90075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b="1" lang="lt-LT"/>
              <a:t>Įsivertinimas</a:t>
            </a:r>
            <a:endParaRPr/>
          </a:p>
        </p:txBody>
      </p:sp>
      <p:sp>
        <p:nvSpPr>
          <p:cNvPr id="263" name="Google Shape;263;p29"/>
          <p:cNvSpPr txBox="1"/>
          <p:nvPr>
            <p:ph idx="1" type="body"/>
          </p:nvPr>
        </p:nvSpPr>
        <p:spPr>
          <a:xfrm>
            <a:off x="838200" y="1323833"/>
            <a:ext cx="10515600" cy="5169042"/>
          </a:xfrm>
          <a:prstGeom prst="rect">
            <a:avLst/>
          </a:prstGeom>
          <a:noFill/>
          <a:ln>
            <a:noFill/>
          </a:ln>
        </p:spPr>
        <p:txBody>
          <a:bodyPr anchorCtr="0" anchor="t" bIns="45700" lIns="91425" spcFirstLastPara="1" rIns="91425" wrap="square" tIns="45700">
            <a:noAutofit/>
          </a:bodyPr>
          <a:lstStyle/>
          <a:p>
            <a:pPr indent="-228600" lvl="0" marL="228600" rtl="0" algn="l">
              <a:lnSpc>
                <a:spcPct val="115000"/>
              </a:lnSpc>
              <a:spcBef>
                <a:spcPts val="0"/>
              </a:spcBef>
              <a:spcAft>
                <a:spcPts val="0"/>
              </a:spcAft>
              <a:buClr>
                <a:schemeClr val="dk1"/>
              </a:buClr>
              <a:buSzPts val="2400"/>
              <a:buChar char="•"/>
            </a:pPr>
            <a:r>
              <a:rPr lang="lt-LT" sz="2400"/>
              <a:t>Paaiškinu kad bazės yra medžiagos, kurių vandeniniuose tirpaluose yra OH– jonų. </a:t>
            </a:r>
            <a:endParaRPr/>
          </a:p>
          <a:p>
            <a:pPr indent="-228600" lvl="0" marL="228600" rtl="0" algn="l">
              <a:lnSpc>
                <a:spcPct val="115000"/>
              </a:lnSpc>
              <a:spcBef>
                <a:spcPts val="2000"/>
              </a:spcBef>
              <a:spcAft>
                <a:spcPts val="0"/>
              </a:spcAft>
              <a:buClr>
                <a:schemeClr val="dk1"/>
              </a:buClr>
              <a:buSzPts val="2400"/>
              <a:buChar char="•"/>
            </a:pPr>
            <a:r>
              <a:rPr lang="lt-LT" sz="2400"/>
              <a:t>Klasifikuoju bazes į tirpiąsias (šarmus) ir netirpiąsias. </a:t>
            </a:r>
            <a:endParaRPr/>
          </a:p>
          <a:p>
            <a:pPr indent="-228600" lvl="0" marL="228600" rtl="0" algn="l">
              <a:lnSpc>
                <a:spcPct val="115000"/>
              </a:lnSpc>
              <a:spcBef>
                <a:spcPts val="2000"/>
              </a:spcBef>
              <a:spcAft>
                <a:spcPts val="0"/>
              </a:spcAft>
              <a:buClr>
                <a:schemeClr val="dk1"/>
              </a:buClr>
              <a:buSzPts val="2400"/>
              <a:buChar char="•"/>
            </a:pPr>
            <a:r>
              <a:rPr lang="lt-LT" sz="2400"/>
              <a:t>Užrašau įvairių hidroksidų chemines formules ir sisteminius pavadinimus</a:t>
            </a:r>
            <a:endParaRPr/>
          </a:p>
          <a:p>
            <a:pPr indent="-228600" lvl="0" marL="228600" rtl="0" algn="l">
              <a:lnSpc>
                <a:spcPct val="115000"/>
              </a:lnSpc>
              <a:spcBef>
                <a:spcPts val="2000"/>
              </a:spcBef>
              <a:spcAft>
                <a:spcPts val="0"/>
              </a:spcAft>
              <a:buClr>
                <a:schemeClr val="dk1"/>
              </a:buClr>
              <a:buSzPts val="2400"/>
              <a:buChar char="•"/>
            </a:pPr>
            <a:r>
              <a:rPr lang="lt-LT" sz="2400"/>
              <a:t>Žinau NaOH, Ca(OH)2fizikines savybes.  </a:t>
            </a:r>
            <a:endParaRPr/>
          </a:p>
          <a:p>
            <a:pPr indent="-228600" lvl="0" marL="228600" rtl="0" algn="l">
              <a:lnSpc>
                <a:spcPct val="115000"/>
              </a:lnSpc>
              <a:spcBef>
                <a:spcPts val="2000"/>
              </a:spcBef>
              <a:spcAft>
                <a:spcPts val="0"/>
              </a:spcAft>
              <a:buClr>
                <a:schemeClr val="dk1"/>
              </a:buClr>
              <a:buSzPts val="2400"/>
              <a:buChar char="•"/>
            </a:pPr>
            <a:r>
              <a:rPr lang="lt-LT" sz="2400"/>
              <a:t>Užrašau ir išlyginu bendrąsias, nesutrumpintąsias ir sutrumpintąsias jonines reakcijų lygtis nagrinėdamas ar tyrinėdamas  hidroksidų chemines savybes: sąveika su rūgštimis, rūgštiniais oksidais ir druskomis. </a:t>
            </a:r>
            <a:endParaRPr/>
          </a:p>
          <a:p>
            <a:pPr indent="-228600" lvl="0" marL="228600" rtl="0" algn="l">
              <a:lnSpc>
                <a:spcPct val="115000"/>
              </a:lnSpc>
              <a:spcBef>
                <a:spcPts val="2000"/>
              </a:spcBef>
              <a:spcAft>
                <a:spcPts val="0"/>
              </a:spcAft>
              <a:buClr>
                <a:schemeClr val="dk1"/>
              </a:buClr>
              <a:buSzPts val="2400"/>
              <a:buChar char="•"/>
            </a:pPr>
            <a:r>
              <a:rPr lang="lt-LT" sz="2400"/>
              <a:t>Pagaminu kalcio hidroksidą iš kalcio oksido.</a:t>
            </a:r>
            <a:endParaRPr/>
          </a:p>
          <a:p>
            <a:pPr indent="-228600" lvl="0" marL="228600" rtl="0" algn="l">
              <a:lnSpc>
                <a:spcPct val="90000"/>
              </a:lnSpc>
              <a:spcBef>
                <a:spcPts val="2000"/>
              </a:spcBef>
              <a:spcAft>
                <a:spcPts val="0"/>
              </a:spcAft>
              <a:buClr>
                <a:schemeClr val="dk1"/>
              </a:buClr>
              <a:buSzPts val="2400"/>
              <a:buChar char="•"/>
            </a:pPr>
            <a:r>
              <a:rPr lang="lt-LT" sz="2400"/>
              <a:t>Analizuoju ir žinau 3 hidroksidų panaudojimus. </a:t>
            </a:r>
            <a:endParaRPr sz="2400">
              <a:highlight>
                <a:srgbClr val="FFFF00"/>
              </a:highlight>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b="1" lang="lt-LT">
                <a:latin typeface="Calibri"/>
                <a:ea typeface="Calibri"/>
                <a:cs typeface="Calibri"/>
                <a:sym typeface="Calibri"/>
              </a:rPr>
              <a:t>Pamokos sąsaja su programa</a:t>
            </a:r>
            <a:endParaRPr>
              <a:latin typeface="Calibri"/>
              <a:ea typeface="Calibri"/>
              <a:cs typeface="Calibri"/>
              <a:sym typeface="Calibri"/>
            </a:endParaRPr>
          </a:p>
        </p:txBody>
      </p:sp>
      <p:sp>
        <p:nvSpPr>
          <p:cNvPr id="98" name="Google Shape;98;p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fontScale="70000" lnSpcReduction="20000"/>
          </a:bodyPr>
          <a:lstStyle/>
          <a:p>
            <a:pPr indent="0" lvl="0" marL="0" rtl="0" algn="l">
              <a:lnSpc>
                <a:spcPct val="90000"/>
              </a:lnSpc>
              <a:spcBef>
                <a:spcPts val="0"/>
              </a:spcBef>
              <a:spcAft>
                <a:spcPts val="0"/>
              </a:spcAft>
              <a:buClr>
                <a:schemeClr val="dk1"/>
              </a:buClr>
              <a:buSzPct val="100000"/>
              <a:buNone/>
            </a:pPr>
            <a:r>
              <a:rPr b="1" lang="lt-LT" sz="2600"/>
              <a:t>Gamtos objektų ir reiškinių pažinimas (D) </a:t>
            </a:r>
            <a:endParaRPr b="1" sz="2600"/>
          </a:p>
          <a:p>
            <a:pPr indent="0" lvl="0" marL="0" rtl="0" algn="l">
              <a:lnSpc>
                <a:spcPct val="90000"/>
              </a:lnSpc>
              <a:spcBef>
                <a:spcPts val="1000"/>
              </a:spcBef>
              <a:spcAft>
                <a:spcPts val="0"/>
              </a:spcAft>
              <a:buClr>
                <a:schemeClr val="dk1"/>
              </a:buClr>
              <a:buSzPct val="100000"/>
              <a:buNone/>
            </a:pPr>
            <a:r>
              <a:rPr lang="lt-LT" sz="2600"/>
              <a:t>D1. Nagrinėja chemijos mokslo objektus, procesus ir reiškinius, juos apibūdina (D1)</a:t>
            </a:r>
            <a:endParaRPr/>
          </a:p>
          <a:p>
            <a:pPr indent="0" lvl="0" marL="0" rtl="0" algn="l">
              <a:lnSpc>
                <a:spcPct val="90000"/>
              </a:lnSpc>
              <a:spcBef>
                <a:spcPts val="1000"/>
              </a:spcBef>
              <a:spcAft>
                <a:spcPts val="0"/>
              </a:spcAft>
              <a:buClr>
                <a:schemeClr val="dk1"/>
              </a:buClr>
              <a:buSzPct val="100000"/>
              <a:buNone/>
            </a:pPr>
            <a:r>
              <a:rPr lang="lt-LT" sz="2600"/>
              <a:t>D2. Tikslingai taiko turimas chemijos žinias įvairiose situacijose, aiškindamiesi procesus ir reiškinius, sieja skirtingų mokslų žinias į visumą (D2) </a:t>
            </a:r>
            <a:endParaRPr sz="2600"/>
          </a:p>
          <a:p>
            <a:pPr indent="0" lvl="0" marL="0" rtl="0" algn="l">
              <a:lnSpc>
                <a:spcPct val="90000"/>
              </a:lnSpc>
              <a:spcBef>
                <a:spcPts val="1000"/>
              </a:spcBef>
              <a:spcAft>
                <a:spcPts val="0"/>
              </a:spcAft>
              <a:buClr>
                <a:schemeClr val="dk1"/>
              </a:buClr>
              <a:buSzPct val="100000"/>
              <a:buNone/>
            </a:pPr>
            <a:r>
              <a:rPr lang="lt-LT" sz="2600"/>
              <a:t>D3. Aiškina įvairių medžiagų savybes ir jų kitimo dėsningumus, atpažįsta priežasties ir pasekmės ryšius, taiko gamtos mokslų dėsnius.</a:t>
            </a:r>
            <a:endParaRPr/>
          </a:p>
          <a:p>
            <a:pPr indent="0" lvl="0" marL="0" rtl="0" algn="l">
              <a:lnSpc>
                <a:spcPct val="90000"/>
              </a:lnSpc>
              <a:spcBef>
                <a:spcPts val="1000"/>
              </a:spcBef>
              <a:spcAft>
                <a:spcPts val="0"/>
              </a:spcAft>
              <a:buClr>
                <a:schemeClr val="dk1"/>
              </a:buClr>
              <a:buSzPct val="100000"/>
              <a:buNone/>
            </a:pPr>
            <a:r>
              <a:rPr lang="lt-LT" sz="2600"/>
              <a:t> D4. Klasifikuoja, lygina tiriamas medžiagas, objektus, procesus, reiškinius, atsižvelgia į jų savybes ir požymius. </a:t>
            </a:r>
            <a:endParaRPr/>
          </a:p>
          <a:p>
            <a:pPr indent="0" lvl="0" marL="0" rtl="0" algn="l">
              <a:lnSpc>
                <a:spcPct val="90000"/>
              </a:lnSpc>
              <a:spcBef>
                <a:spcPts val="1000"/>
              </a:spcBef>
              <a:spcAft>
                <a:spcPts val="0"/>
              </a:spcAft>
              <a:buClr>
                <a:schemeClr val="dk1"/>
              </a:buClr>
              <a:buSzPct val="100000"/>
              <a:buNone/>
            </a:pPr>
            <a:r>
              <a:rPr lang="lt-LT" sz="2600"/>
              <a:t>D5. Modeliuoja įvairias chemines medžiagas, objektus, procesus ir reiškinius, nurodo bendrus dėsningumus.</a:t>
            </a:r>
            <a:endParaRPr b="1" sz="2600"/>
          </a:p>
          <a:p>
            <a:pPr indent="0" lvl="0" marL="0" rtl="0" algn="l">
              <a:lnSpc>
                <a:spcPct val="90000"/>
              </a:lnSpc>
              <a:spcBef>
                <a:spcPts val="1000"/>
              </a:spcBef>
              <a:spcAft>
                <a:spcPts val="0"/>
              </a:spcAft>
              <a:buClr>
                <a:schemeClr val="dk1"/>
              </a:buClr>
              <a:buSzPct val="100000"/>
              <a:buNone/>
            </a:pPr>
            <a:r>
              <a:rPr b="1" lang="lt-LT" sz="2600"/>
              <a:t>Problemų sprendimas ir refleksija (E)</a:t>
            </a:r>
            <a:endParaRPr b="1" sz="2600"/>
          </a:p>
          <a:p>
            <a:pPr indent="0" lvl="0" marL="0" rtl="0" algn="l">
              <a:lnSpc>
                <a:spcPct val="90000"/>
              </a:lnSpc>
              <a:spcBef>
                <a:spcPts val="1000"/>
              </a:spcBef>
              <a:spcAft>
                <a:spcPts val="0"/>
              </a:spcAft>
              <a:buClr>
                <a:schemeClr val="dk1"/>
              </a:buClr>
              <a:buSzPct val="100000"/>
              <a:buNone/>
            </a:pPr>
            <a:r>
              <a:rPr lang="lt-LT" sz="2600"/>
              <a:t>E2. Tikslingai ir kūrybiškai taiko turimas chemijos ir kitų gamtos mokslų žinias, įgytus gebėjimus; gautus tyrimų rezultatus pritaiko naujose situacijose.</a:t>
            </a:r>
            <a:endParaRPr b="1" sz="2600"/>
          </a:p>
          <a:p>
            <a:pPr indent="0" lvl="0" marL="0" rtl="0" algn="l">
              <a:lnSpc>
                <a:spcPct val="90000"/>
              </a:lnSpc>
              <a:spcBef>
                <a:spcPts val="1000"/>
              </a:spcBef>
              <a:spcAft>
                <a:spcPts val="0"/>
              </a:spcAft>
              <a:buClr>
                <a:schemeClr val="dk1"/>
              </a:buClr>
              <a:buSzPct val="100000"/>
              <a:buNone/>
            </a:pPr>
            <a:r>
              <a:rPr lang="lt-LT" sz="2600"/>
              <a:t>E3. Kritiškai vertina gautus rezultatus, atsižvelgia į realų kontekstą. </a:t>
            </a:r>
            <a:endParaRPr/>
          </a:p>
          <a:p>
            <a:pPr indent="0" lvl="0" marL="0" rtl="0" algn="l">
              <a:lnSpc>
                <a:spcPct val="90000"/>
              </a:lnSpc>
              <a:spcBef>
                <a:spcPts val="1000"/>
              </a:spcBef>
              <a:spcAft>
                <a:spcPts val="0"/>
              </a:spcAft>
              <a:buClr>
                <a:schemeClr val="dk1"/>
              </a:buClr>
              <a:buSzPct val="100000"/>
              <a:buNone/>
            </a:pPr>
            <a:r>
              <a:rPr lang="lt-LT" sz="2600"/>
              <a:t>E4. Reflektuoja asmeninę pažangą mokantis chemijos, įvardija asmenines stiprybes ir tobulintinas sritis, jas apmąsto, kelia tolesnius mokymo(si) tikslus. </a:t>
            </a:r>
            <a:r>
              <a:rPr b="1" lang="lt-LT" sz="2600"/>
              <a:t> </a:t>
            </a:r>
            <a:endParaRPr b="1" sz="2600"/>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7" name="Shape 267"/>
        <p:cNvGrpSpPr/>
        <p:nvPr/>
      </p:nvGrpSpPr>
      <p:grpSpPr>
        <a:xfrm>
          <a:off x="0" y="0"/>
          <a:ext cx="0" cy="0"/>
          <a:chOff x="0" y="0"/>
          <a:chExt cx="0" cy="0"/>
        </a:xfrm>
      </p:grpSpPr>
      <p:sp>
        <p:nvSpPr>
          <p:cNvPr id="268" name="Google Shape;268;p3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b="1" lang="lt-LT"/>
              <a:t>Namų darbai</a:t>
            </a:r>
            <a:endParaRPr/>
          </a:p>
        </p:txBody>
      </p:sp>
      <p:sp>
        <p:nvSpPr>
          <p:cNvPr id="269" name="Google Shape;269;p3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lt-LT"/>
              <a:t>Ilgalaikiai namų darbai:</a:t>
            </a:r>
            <a:endParaRPr/>
          </a:p>
          <a:p>
            <a:pPr indent="0" lvl="0" marL="0" rtl="0" algn="l">
              <a:lnSpc>
                <a:spcPct val="90000"/>
              </a:lnSpc>
              <a:spcBef>
                <a:spcPts val="1000"/>
              </a:spcBef>
              <a:spcAft>
                <a:spcPts val="0"/>
              </a:spcAft>
              <a:buClr>
                <a:schemeClr val="dk1"/>
              </a:buClr>
              <a:buSzPts val="2800"/>
              <a:buNone/>
            </a:pPr>
            <a:r>
              <a:rPr b="1" lang="lt-LT"/>
              <a:t>M. Parachnevičienė, R. Voronovič Chemijos patikrinamieji testai 9 klasei Leidykla „Šviesa“. </a:t>
            </a:r>
            <a:r>
              <a:rPr lang="lt-LT"/>
              <a:t>III testas BAZĖS. HIDROKSIDAI. </a:t>
            </a:r>
            <a:endParaRPr/>
          </a:p>
          <a:p>
            <a:pPr indent="0" lvl="0" marL="0" rtl="0" algn="l">
              <a:lnSpc>
                <a:spcPct val="90000"/>
              </a:lnSpc>
              <a:spcBef>
                <a:spcPts val="1000"/>
              </a:spcBef>
              <a:spcAft>
                <a:spcPts val="0"/>
              </a:spcAft>
              <a:buClr>
                <a:schemeClr val="dk1"/>
              </a:buClr>
              <a:buSzPts val="2800"/>
              <a:buNone/>
            </a:pPr>
            <a:r>
              <a:rPr b="1" lang="lt-LT"/>
              <a:t>R. Jasiūnienė CHEMIJOS PRATYBOS 9 klasei 1 dalis „Alma littera“:</a:t>
            </a:r>
            <a:endParaRPr/>
          </a:p>
          <a:p>
            <a:pPr indent="0" lvl="0" marL="0" rtl="0" algn="l">
              <a:lnSpc>
                <a:spcPct val="90000"/>
              </a:lnSpc>
              <a:spcBef>
                <a:spcPts val="1000"/>
              </a:spcBef>
              <a:spcAft>
                <a:spcPts val="0"/>
              </a:spcAft>
              <a:buClr>
                <a:schemeClr val="dk1"/>
              </a:buClr>
              <a:buSzPts val="2800"/>
              <a:buNone/>
            </a:pPr>
            <a:r>
              <a:rPr lang="lt-LT"/>
              <a:t>Bazės aplink mus – 62 psl.;</a:t>
            </a:r>
            <a:endParaRPr/>
          </a:p>
          <a:p>
            <a:pPr indent="0" lvl="0" marL="0" rtl="0" algn="l">
              <a:lnSpc>
                <a:spcPct val="90000"/>
              </a:lnSpc>
              <a:spcBef>
                <a:spcPts val="1000"/>
              </a:spcBef>
              <a:spcAft>
                <a:spcPts val="0"/>
              </a:spcAft>
              <a:buClr>
                <a:schemeClr val="dk1"/>
              </a:buClr>
              <a:buSzPts val="2800"/>
              <a:buNone/>
            </a:pPr>
            <a:r>
              <a:rPr lang="lt-LT"/>
              <a:t>Bazės ir jų savybės – 74 psl.;</a:t>
            </a:r>
            <a:endParaRPr/>
          </a:p>
          <a:p>
            <a:pPr indent="0" lvl="0" marL="0" rtl="0" algn="l">
              <a:lnSpc>
                <a:spcPct val="90000"/>
              </a:lnSpc>
              <a:spcBef>
                <a:spcPts val="1000"/>
              </a:spcBef>
              <a:spcAft>
                <a:spcPts val="0"/>
              </a:spcAft>
              <a:buClr>
                <a:schemeClr val="dk1"/>
              </a:buClr>
              <a:buSzPts val="2800"/>
              <a:buNone/>
            </a:pPr>
            <a:r>
              <a:rPr lang="lt-LT"/>
              <a:t>Hidroksidai – 86 psl.</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3" name="Shape 273"/>
        <p:cNvGrpSpPr/>
        <p:nvPr/>
      </p:nvGrpSpPr>
      <p:grpSpPr>
        <a:xfrm>
          <a:off x="0" y="0"/>
          <a:ext cx="0" cy="0"/>
          <a:chOff x="0" y="0"/>
          <a:chExt cx="0" cy="0"/>
        </a:xfrm>
      </p:grpSpPr>
      <p:sp>
        <p:nvSpPr>
          <p:cNvPr id="274" name="Google Shape;274;p31"/>
          <p:cNvSpPr txBox="1"/>
          <p:nvPr>
            <p:ph type="title"/>
          </p:nvPr>
        </p:nvSpPr>
        <p:spPr>
          <a:xfrm>
            <a:off x="838200" y="150125"/>
            <a:ext cx="10515600" cy="90075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b="1" lang="lt-LT"/>
              <a:t>Papildoma medžiaga pamokai</a:t>
            </a:r>
            <a:endParaRPr/>
          </a:p>
        </p:txBody>
      </p:sp>
      <p:sp>
        <p:nvSpPr>
          <p:cNvPr id="275" name="Google Shape;275;p31"/>
          <p:cNvSpPr txBox="1"/>
          <p:nvPr>
            <p:ph idx="1" type="body"/>
          </p:nvPr>
        </p:nvSpPr>
        <p:spPr>
          <a:xfrm>
            <a:off x="838200" y="1323833"/>
            <a:ext cx="10515600" cy="5169042"/>
          </a:xfrm>
          <a:prstGeom prst="rect">
            <a:avLst/>
          </a:prstGeom>
          <a:noFill/>
          <a:ln>
            <a:noFill/>
          </a:ln>
        </p:spPr>
        <p:txBody>
          <a:bodyPr anchorCtr="0" anchor="t" bIns="45700" lIns="91425" spcFirstLastPara="1" rIns="91425" wrap="square" tIns="45700">
            <a:normAutofit fontScale="92500" lnSpcReduction="10000"/>
          </a:bodyPr>
          <a:lstStyle/>
          <a:p>
            <a:pPr indent="0" lvl="0" marL="0" rtl="0" algn="l">
              <a:lnSpc>
                <a:spcPct val="90000"/>
              </a:lnSpc>
              <a:spcBef>
                <a:spcPts val="0"/>
              </a:spcBef>
              <a:spcAft>
                <a:spcPts val="0"/>
              </a:spcAft>
              <a:buClr>
                <a:schemeClr val="dk1"/>
              </a:buClr>
              <a:buSzPct val="100000"/>
              <a:buNone/>
            </a:pPr>
            <a:r>
              <a:rPr b="1" lang="lt-LT"/>
              <a:t>R. Jasiūnienė ir V. Valentinavičienė CHEMIJA Vadovėlis IX klasei „Alma Littera“ 1998</a:t>
            </a:r>
            <a:endParaRPr/>
          </a:p>
          <a:p>
            <a:pPr indent="0" lvl="0" marL="0" rtl="0" algn="l">
              <a:lnSpc>
                <a:spcPct val="90000"/>
              </a:lnSpc>
              <a:spcBef>
                <a:spcPts val="1000"/>
              </a:spcBef>
              <a:spcAft>
                <a:spcPts val="0"/>
              </a:spcAft>
              <a:buClr>
                <a:schemeClr val="dk1"/>
              </a:buClr>
              <a:buSzPct val="100000"/>
              <a:buNone/>
            </a:pPr>
            <a:r>
              <a:rPr lang="lt-LT"/>
              <a:t>„Bazinės prigimties medžiagos“ –  77 psl.;</a:t>
            </a:r>
            <a:endParaRPr/>
          </a:p>
          <a:p>
            <a:pPr indent="0" lvl="0" marL="0" rtl="0" algn="l">
              <a:lnSpc>
                <a:spcPct val="90000"/>
              </a:lnSpc>
              <a:spcBef>
                <a:spcPts val="1000"/>
              </a:spcBef>
              <a:spcAft>
                <a:spcPts val="0"/>
              </a:spcAft>
              <a:buClr>
                <a:schemeClr val="dk1"/>
              </a:buClr>
              <a:buSzPct val="100000"/>
              <a:buNone/>
            </a:pPr>
            <a:r>
              <a:rPr lang="lt-LT"/>
              <a:t>„Kaip tirpale atsiranda hidroksido jonai“ –  80 psl.;</a:t>
            </a:r>
            <a:endParaRPr/>
          </a:p>
          <a:p>
            <a:pPr indent="0" lvl="0" marL="0" rtl="0" algn="l">
              <a:lnSpc>
                <a:spcPct val="90000"/>
              </a:lnSpc>
              <a:spcBef>
                <a:spcPts val="1000"/>
              </a:spcBef>
              <a:spcAft>
                <a:spcPts val="0"/>
              </a:spcAft>
              <a:buClr>
                <a:schemeClr val="dk1"/>
              </a:buClr>
              <a:buSzPct val="100000"/>
              <a:buNone/>
            </a:pPr>
            <a:r>
              <a:rPr lang="lt-LT"/>
              <a:t>„Hidroksidai“ –  83 psl.;</a:t>
            </a:r>
            <a:endParaRPr/>
          </a:p>
          <a:p>
            <a:pPr indent="0" lvl="0" marL="0" rtl="0" algn="l">
              <a:lnSpc>
                <a:spcPct val="90000"/>
              </a:lnSpc>
              <a:spcBef>
                <a:spcPts val="1000"/>
              </a:spcBef>
              <a:spcAft>
                <a:spcPts val="0"/>
              </a:spcAft>
              <a:buClr>
                <a:schemeClr val="dk1"/>
              </a:buClr>
              <a:buSzPct val="100000"/>
              <a:buNone/>
            </a:pPr>
            <a:r>
              <a:rPr lang="lt-LT"/>
              <a:t>„Neutralizacijos reakcijos“ –  87 psl.;</a:t>
            </a:r>
            <a:endParaRPr/>
          </a:p>
          <a:p>
            <a:pPr indent="0" lvl="0" marL="0" rtl="0" algn="l">
              <a:lnSpc>
                <a:spcPct val="90000"/>
              </a:lnSpc>
              <a:spcBef>
                <a:spcPts val="1000"/>
              </a:spcBef>
              <a:spcAft>
                <a:spcPts val="0"/>
              </a:spcAft>
              <a:buClr>
                <a:schemeClr val="dk1"/>
              </a:buClr>
              <a:buSzPct val="100000"/>
              <a:buNone/>
            </a:pPr>
            <a:r>
              <a:rPr b="1" lang="lt-LT"/>
              <a:t>R. Jasiūnienė ir V. Valentinavičienė CHEMIJA Vadovėlis 9 klasei „Alma Littera“ 2011</a:t>
            </a:r>
            <a:endParaRPr/>
          </a:p>
          <a:p>
            <a:pPr indent="0" lvl="0" marL="0" rtl="0" algn="l">
              <a:lnSpc>
                <a:spcPct val="90000"/>
              </a:lnSpc>
              <a:spcBef>
                <a:spcPts val="1000"/>
              </a:spcBef>
              <a:spcAft>
                <a:spcPts val="0"/>
              </a:spcAft>
              <a:buClr>
                <a:schemeClr val="dk1"/>
              </a:buClr>
              <a:buSzPct val="100000"/>
              <a:buNone/>
            </a:pPr>
            <a:r>
              <a:rPr lang="lt-LT"/>
              <a:t>„Bazės aplink mus“ –  80 psl.;</a:t>
            </a:r>
            <a:endParaRPr/>
          </a:p>
          <a:p>
            <a:pPr indent="0" lvl="0" marL="0" rtl="0" algn="l">
              <a:lnSpc>
                <a:spcPct val="90000"/>
              </a:lnSpc>
              <a:spcBef>
                <a:spcPts val="1000"/>
              </a:spcBef>
              <a:spcAft>
                <a:spcPts val="0"/>
              </a:spcAft>
              <a:buClr>
                <a:schemeClr val="dk1"/>
              </a:buClr>
              <a:buSzPct val="100000"/>
              <a:buNone/>
            </a:pPr>
            <a:r>
              <a:rPr lang="lt-LT"/>
              <a:t>„Bazės. Bazių tirpaluose yra hidroksido jonų </a:t>
            </a:r>
            <a:r>
              <a:rPr lang="lt-LT" sz="2800"/>
              <a:t>OH</a:t>
            </a:r>
            <a:r>
              <a:rPr baseline="30000" lang="lt-LT" sz="2800"/>
              <a:t>-</a:t>
            </a:r>
            <a:r>
              <a:rPr lang="lt-LT" sz="2800"/>
              <a:t>(aq) </a:t>
            </a:r>
            <a:r>
              <a:rPr lang="lt-LT"/>
              <a:t>“ –  102 psl.;</a:t>
            </a:r>
            <a:endParaRPr/>
          </a:p>
          <a:p>
            <a:pPr indent="0" lvl="0" marL="0" rtl="0" algn="l">
              <a:lnSpc>
                <a:spcPct val="90000"/>
              </a:lnSpc>
              <a:spcBef>
                <a:spcPts val="1000"/>
              </a:spcBef>
              <a:spcAft>
                <a:spcPts val="0"/>
              </a:spcAft>
              <a:buClr>
                <a:schemeClr val="dk1"/>
              </a:buClr>
              <a:buSzPct val="100000"/>
              <a:buNone/>
            </a:pPr>
            <a:r>
              <a:rPr lang="lt-LT"/>
              <a:t>„Hidroksidai“ –  105 psl.;</a:t>
            </a:r>
            <a:endParaRPr/>
          </a:p>
          <a:p>
            <a:pPr indent="0" lvl="0" marL="0" rtl="0" algn="l">
              <a:lnSpc>
                <a:spcPct val="90000"/>
              </a:lnSpc>
              <a:spcBef>
                <a:spcPts val="1000"/>
              </a:spcBef>
              <a:spcAft>
                <a:spcPts val="0"/>
              </a:spcAft>
              <a:buClr>
                <a:schemeClr val="dk1"/>
              </a:buClr>
              <a:buSzPct val="100000"/>
              <a:buNone/>
            </a:pPr>
            <a:r>
              <a:rPr lang="lt-LT"/>
              <a:t>„Neutralizacija“ –  118 – 125 psl.;</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b="1" lang="lt-LT">
                <a:latin typeface="Calibri"/>
                <a:ea typeface="Calibri"/>
                <a:cs typeface="Calibri"/>
                <a:sym typeface="Calibri"/>
              </a:rPr>
              <a:t>Pamokos sąsaja su programa</a:t>
            </a:r>
            <a:endParaRPr>
              <a:latin typeface="Calibri"/>
              <a:ea typeface="Calibri"/>
              <a:cs typeface="Calibri"/>
              <a:sym typeface="Calibri"/>
            </a:endParaRPr>
          </a:p>
        </p:txBody>
      </p:sp>
      <p:sp>
        <p:nvSpPr>
          <p:cNvPr id="104" name="Google Shape;104;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1800"/>
              <a:buNone/>
            </a:pPr>
            <a:r>
              <a:rPr b="1" lang="lt-LT" sz="1800"/>
              <a:t>Žmogaus ir aplinkos dermės pažinimas (F) </a:t>
            </a:r>
            <a:endParaRPr b="1" sz="1800"/>
          </a:p>
          <a:p>
            <a:pPr indent="0" lvl="0" marL="0" rtl="0" algn="l">
              <a:lnSpc>
                <a:spcPct val="90000"/>
              </a:lnSpc>
              <a:spcBef>
                <a:spcPts val="1000"/>
              </a:spcBef>
              <a:spcAft>
                <a:spcPts val="0"/>
              </a:spcAft>
              <a:buClr>
                <a:schemeClr val="dk1"/>
              </a:buClr>
              <a:buSzPts val="1800"/>
              <a:buNone/>
            </a:pPr>
            <a:r>
              <a:rPr lang="lt-LT" sz="1800"/>
              <a:t>F1. Įvardija save kaip gamtos dalį, paaiškina cheminių veiksnių (cheminių medžiagų) įtaką sveikatai, nurodo sveikos aplinkos kriterijus.</a:t>
            </a:r>
            <a:endParaRPr b="1" sz="1800"/>
          </a:p>
          <a:p>
            <a:pPr indent="0" lvl="0" marL="0" rtl="0" algn="l">
              <a:lnSpc>
                <a:spcPct val="90000"/>
              </a:lnSpc>
              <a:spcBef>
                <a:spcPts val="1000"/>
              </a:spcBef>
              <a:spcAft>
                <a:spcPts val="0"/>
              </a:spcAft>
              <a:buClr>
                <a:schemeClr val="dk1"/>
              </a:buClr>
              <a:buSzPts val="1800"/>
              <a:buNone/>
            </a:pPr>
            <a:r>
              <a:rPr lang="lt-LT" sz="1800"/>
              <a:t>F2. Paaiškina sąsajas tarp gamtinės ir socialinės aplinkos, chemijos mokslo ir technologijų, nusako žmogaus veiklos teigiamą ir neigiamą poveikį gamtai. </a:t>
            </a:r>
            <a:endParaRPr b="1" sz="1800"/>
          </a:p>
          <a:p>
            <a:pPr indent="0" lvl="0" marL="0" rtl="0" algn="l">
              <a:lnSpc>
                <a:spcPct val="90000"/>
              </a:lnSpc>
              <a:spcBef>
                <a:spcPts val="1000"/>
              </a:spcBef>
              <a:spcAft>
                <a:spcPts val="0"/>
              </a:spcAft>
              <a:buClr>
                <a:schemeClr val="dk1"/>
              </a:buClr>
              <a:buSzPts val="2800"/>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b="1" lang="lt-LT">
                <a:latin typeface="Calibri"/>
                <a:ea typeface="Calibri"/>
                <a:cs typeface="Calibri"/>
                <a:sym typeface="Calibri"/>
              </a:rPr>
              <a:t>Mokymo(-si) turinio tema</a:t>
            </a:r>
            <a:endParaRPr/>
          </a:p>
        </p:txBody>
      </p:sp>
      <p:sp>
        <p:nvSpPr>
          <p:cNvPr id="110" name="Google Shape;110;p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None/>
            </a:pPr>
            <a:r>
              <a:rPr b="1" lang="lt-LT" sz="4400"/>
              <a:t>Neorganinių junginių klasės</a:t>
            </a:r>
            <a:endParaRPr/>
          </a:p>
          <a:p>
            <a:pPr indent="0" lvl="0" marL="0" rtl="0" algn="ctr">
              <a:lnSpc>
                <a:spcPct val="90000"/>
              </a:lnSpc>
              <a:spcBef>
                <a:spcPts val="1000"/>
              </a:spcBef>
              <a:spcAft>
                <a:spcPts val="0"/>
              </a:spcAft>
              <a:buClr>
                <a:schemeClr val="dk1"/>
              </a:buClr>
              <a:buSzPts val="4400"/>
              <a:buNone/>
            </a:pPr>
            <a:r>
              <a:rPr b="1" lang="lt-LT" sz="4400"/>
              <a:t>BAZĖS</a:t>
            </a:r>
            <a:endParaRPr b="1" sz="4400"/>
          </a:p>
          <a:p>
            <a:pPr indent="0" lvl="0" marL="0" rtl="0" algn="ctr">
              <a:lnSpc>
                <a:spcPct val="90000"/>
              </a:lnSpc>
              <a:spcBef>
                <a:spcPts val="1000"/>
              </a:spcBef>
              <a:spcAft>
                <a:spcPts val="0"/>
              </a:spcAft>
              <a:buClr>
                <a:schemeClr val="dk1"/>
              </a:buClr>
              <a:buSzPts val="4400"/>
              <a:buNone/>
            </a:pPr>
            <a:r>
              <a:t/>
            </a:r>
            <a:endParaRPr b="1" sz="4400"/>
          </a:p>
          <a:p>
            <a:pPr indent="0" lvl="0" marL="0" rtl="0" algn="ctr">
              <a:lnSpc>
                <a:spcPct val="90000"/>
              </a:lnSpc>
              <a:spcBef>
                <a:spcPts val="1000"/>
              </a:spcBef>
              <a:spcAft>
                <a:spcPts val="0"/>
              </a:spcAft>
              <a:buClr>
                <a:schemeClr val="dk1"/>
              </a:buClr>
              <a:buSzPts val="4400"/>
              <a:buNone/>
            </a:pPr>
            <a:r>
              <a:rPr lang="lt-LT" sz="4400"/>
              <a:t>Valandų skaičius pamokos turiniui išeiti – 4 akad. val.</a:t>
            </a:r>
            <a:endParaRPr/>
          </a:p>
          <a:p>
            <a:pPr indent="-50800" lvl="0" marL="228600" rtl="0" algn="l">
              <a:lnSpc>
                <a:spcPct val="90000"/>
              </a:lnSpc>
              <a:spcBef>
                <a:spcPts val="1000"/>
              </a:spcBef>
              <a:spcAft>
                <a:spcPts val="0"/>
              </a:spcAft>
              <a:buClr>
                <a:schemeClr val="dk1"/>
              </a:buClr>
              <a:buSzPts val="2800"/>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6"/>
          <p:cNvSpPr txBox="1"/>
          <p:nvPr>
            <p:ph type="title"/>
          </p:nvPr>
        </p:nvSpPr>
        <p:spPr>
          <a:xfrm>
            <a:off x="838200" y="150125"/>
            <a:ext cx="10515600" cy="90075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b="1" lang="lt-LT"/>
              <a:t>Pamokos tikslas ir sėkmės kriterijai</a:t>
            </a:r>
            <a:endParaRPr/>
          </a:p>
        </p:txBody>
      </p:sp>
      <p:sp>
        <p:nvSpPr>
          <p:cNvPr id="116" name="Google Shape;116;p6"/>
          <p:cNvSpPr txBox="1"/>
          <p:nvPr>
            <p:ph idx="1" type="body"/>
          </p:nvPr>
        </p:nvSpPr>
        <p:spPr>
          <a:xfrm>
            <a:off x="838200" y="1323833"/>
            <a:ext cx="10515600" cy="516904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None/>
            </a:pPr>
            <a:r>
              <a:rPr b="1" lang="lt-LT" sz="4400"/>
              <a:t>Tikslai:</a:t>
            </a:r>
            <a:endParaRPr/>
          </a:p>
          <a:p>
            <a:pPr indent="-228600" lvl="0" marL="228600" rtl="0" algn="l">
              <a:lnSpc>
                <a:spcPct val="115000"/>
              </a:lnSpc>
              <a:spcBef>
                <a:spcPts val="1000"/>
              </a:spcBef>
              <a:spcAft>
                <a:spcPts val="0"/>
              </a:spcAft>
              <a:buClr>
                <a:schemeClr val="dk1"/>
              </a:buClr>
              <a:buSzPts val="1800"/>
              <a:buChar char="•"/>
            </a:pPr>
            <a:r>
              <a:rPr lang="lt-LT" sz="1800"/>
              <a:t>Paaiškinti </a:t>
            </a:r>
            <a:r>
              <a:rPr lang="lt-LT" sz="1800">
                <a:solidFill>
                  <a:srgbClr val="333333"/>
                </a:solidFill>
              </a:rPr>
              <a:t>kad bazės yra medžiagos, kurių vandeniniuose tirpaluose yra OH</a:t>
            </a:r>
            <a:r>
              <a:rPr baseline="30000" lang="lt-LT" sz="1800">
                <a:solidFill>
                  <a:srgbClr val="333333"/>
                </a:solidFill>
                <a:latin typeface="Times New Roman"/>
                <a:ea typeface="Times New Roman"/>
                <a:cs typeface="Times New Roman"/>
                <a:sym typeface="Times New Roman"/>
              </a:rPr>
              <a:t>–</a:t>
            </a:r>
            <a:r>
              <a:rPr lang="lt-LT" sz="1800">
                <a:solidFill>
                  <a:srgbClr val="333333"/>
                </a:solidFill>
              </a:rPr>
              <a:t> jonų. Klasifikuoti bazes į tirpiąsias (šarmus) ir netirpiąsias. Užrašyti įvairių hidroksidų chemines formules ir sisteminius pavadinimus</a:t>
            </a:r>
            <a:endParaRPr sz="1800"/>
          </a:p>
          <a:p>
            <a:pPr indent="-228600" lvl="0" marL="228600" rtl="0" algn="l">
              <a:lnSpc>
                <a:spcPct val="115000"/>
              </a:lnSpc>
              <a:spcBef>
                <a:spcPts val="2000"/>
              </a:spcBef>
              <a:spcAft>
                <a:spcPts val="0"/>
              </a:spcAft>
              <a:buClr>
                <a:schemeClr val="dk1"/>
              </a:buClr>
              <a:buSzPts val="1800"/>
              <a:buChar char="•"/>
            </a:pPr>
            <a:r>
              <a:rPr lang="lt-LT" sz="1800"/>
              <a:t>Tyrinėti </a:t>
            </a:r>
            <a:r>
              <a:rPr lang="lt-LT" sz="1800">
                <a:solidFill>
                  <a:srgbClr val="333333"/>
                </a:solidFill>
              </a:rPr>
              <a:t>hidroksidų (NaOH, Ca(OH)</a:t>
            </a:r>
            <a:r>
              <a:rPr baseline="-25000" lang="lt-LT" sz="1800">
                <a:solidFill>
                  <a:srgbClr val="333333"/>
                </a:solidFill>
              </a:rPr>
              <a:t>2</a:t>
            </a:r>
            <a:r>
              <a:rPr lang="lt-LT" sz="1800">
                <a:solidFill>
                  <a:srgbClr val="333333"/>
                </a:solidFill>
              </a:rPr>
              <a:t>) fizikines bei chemines savybes. Užrašyti ir išlyginti bendrąsias, nesutrumpintąsias ir sutrumpintąsias jonines reakcijų lygtis: </a:t>
            </a:r>
            <a:r>
              <a:rPr b="0" i="0" lang="lt-LT" sz="1800">
                <a:solidFill>
                  <a:srgbClr val="333333"/>
                </a:solidFill>
                <a:highlight>
                  <a:srgbClr val="FFFFFF"/>
                </a:highlight>
              </a:rPr>
              <a:t>sąveika su rūgštimis, rūgštiniais oksidais ir druskomis</a:t>
            </a:r>
            <a:r>
              <a:rPr lang="lt-LT" sz="1800">
                <a:solidFill>
                  <a:srgbClr val="333333"/>
                </a:solidFill>
              </a:rPr>
              <a:t>. </a:t>
            </a:r>
            <a:r>
              <a:rPr lang="lt-LT" sz="1800">
                <a:solidFill>
                  <a:srgbClr val="333333"/>
                </a:solidFill>
                <a:latin typeface="Times New Roman"/>
                <a:ea typeface="Times New Roman"/>
                <a:cs typeface="Times New Roman"/>
                <a:sym typeface="Times New Roman"/>
              </a:rPr>
              <a:t>Praktiškai pagaminti kalcio hidroksidas iš kalcio oksido</a:t>
            </a:r>
            <a:endParaRPr sz="1800"/>
          </a:p>
          <a:p>
            <a:pPr indent="-228600" lvl="0" marL="228600" rtl="0" algn="l">
              <a:lnSpc>
                <a:spcPct val="90000"/>
              </a:lnSpc>
              <a:spcBef>
                <a:spcPts val="2000"/>
              </a:spcBef>
              <a:spcAft>
                <a:spcPts val="0"/>
              </a:spcAft>
              <a:buClr>
                <a:schemeClr val="dk1"/>
              </a:buClr>
              <a:buSzPts val="1800"/>
              <a:buChar char="•"/>
            </a:pPr>
            <a:r>
              <a:rPr lang="lt-LT" sz="1800">
                <a:latin typeface="Times New Roman"/>
                <a:ea typeface="Times New Roman"/>
                <a:cs typeface="Times New Roman"/>
                <a:sym typeface="Times New Roman"/>
              </a:rPr>
              <a:t>Analizuoti ir kritiškai vertinti hidroksidų panaudojimą</a:t>
            </a:r>
            <a:endParaRPr sz="1800">
              <a:highlight>
                <a:srgbClr val="FFFF00"/>
              </a:highlight>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b="1" lang="lt-LT"/>
              <a:t>Pamokos tikslas ir sėkmės kriterijai</a:t>
            </a:r>
            <a:endParaRPr/>
          </a:p>
        </p:txBody>
      </p:sp>
      <p:sp>
        <p:nvSpPr>
          <p:cNvPr id="122" name="Google Shape;122;p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None/>
            </a:pPr>
            <a:r>
              <a:rPr b="1" lang="lt-LT" sz="4400"/>
              <a:t>Sėkmės kriterijai</a:t>
            </a:r>
            <a:endParaRPr b="1" sz="4400">
              <a:highlight>
                <a:srgbClr val="FFFF00"/>
              </a:highlight>
            </a:endParaRPr>
          </a:p>
          <a:p>
            <a:pPr indent="-228600" lvl="0" marL="228600" rtl="0" algn="l">
              <a:lnSpc>
                <a:spcPct val="115000"/>
              </a:lnSpc>
              <a:spcBef>
                <a:spcPts val="1000"/>
              </a:spcBef>
              <a:spcAft>
                <a:spcPts val="0"/>
              </a:spcAft>
              <a:buClr>
                <a:schemeClr val="dk1"/>
              </a:buClr>
              <a:buSzPts val="1800"/>
              <a:buChar char="•"/>
            </a:pPr>
            <a:r>
              <a:rPr lang="lt-LT" sz="1800"/>
              <a:t>Paaiškina </a:t>
            </a:r>
            <a:r>
              <a:rPr lang="lt-LT" sz="1800">
                <a:solidFill>
                  <a:srgbClr val="333333"/>
                </a:solidFill>
              </a:rPr>
              <a:t>kad bazės yra medžiagos, kurių vandeniniuose tirpaluose yra OH</a:t>
            </a:r>
            <a:r>
              <a:rPr baseline="30000" lang="lt-LT" sz="1800">
                <a:solidFill>
                  <a:srgbClr val="333333"/>
                </a:solidFill>
                <a:latin typeface="Times New Roman"/>
                <a:ea typeface="Times New Roman"/>
                <a:cs typeface="Times New Roman"/>
                <a:sym typeface="Times New Roman"/>
              </a:rPr>
              <a:t>–</a:t>
            </a:r>
            <a:r>
              <a:rPr lang="lt-LT" sz="1800">
                <a:solidFill>
                  <a:srgbClr val="333333"/>
                </a:solidFill>
              </a:rPr>
              <a:t> jonų. Klasifikuoja bazes į tirpiąsias (šarmus) ir netirpiąsias. Užrašo įvairių hidroksidų chemines formules ir sisteminius pavadinimus</a:t>
            </a:r>
            <a:endParaRPr sz="1800"/>
          </a:p>
          <a:p>
            <a:pPr indent="-228600" lvl="0" marL="228600" rtl="0" algn="l">
              <a:lnSpc>
                <a:spcPct val="115000"/>
              </a:lnSpc>
              <a:spcBef>
                <a:spcPts val="2000"/>
              </a:spcBef>
              <a:spcAft>
                <a:spcPts val="0"/>
              </a:spcAft>
              <a:buClr>
                <a:schemeClr val="dk1"/>
              </a:buClr>
              <a:buSzPts val="1800"/>
              <a:buChar char="•"/>
            </a:pPr>
            <a:r>
              <a:rPr lang="lt-LT" sz="1800"/>
              <a:t>Tyrinėja </a:t>
            </a:r>
            <a:r>
              <a:rPr lang="lt-LT" sz="1800">
                <a:solidFill>
                  <a:srgbClr val="333333"/>
                </a:solidFill>
              </a:rPr>
              <a:t>hidroksidų (NaOH, Ca(OH)</a:t>
            </a:r>
            <a:r>
              <a:rPr baseline="-25000" lang="lt-LT" sz="1800">
                <a:solidFill>
                  <a:srgbClr val="333333"/>
                </a:solidFill>
              </a:rPr>
              <a:t>2</a:t>
            </a:r>
            <a:r>
              <a:rPr lang="lt-LT" sz="1800">
                <a:solidFill>
                  <a:srgbClr val="333333"/>
                </a:solidFill>
              </a:rPr>
              <a:t>) fizikines bei chemines savybes. Užrašo ir išlygina bendrąsias, nesutrumpintąsias ir sutrumpintąsias jonines reakcijų lygtis nagrinėdami ar tyrinėdami  hidroksidų chemines savybes: </a:t>
            </a:r>
            <a:r>
              <a:rPr b="0" i="0" lang="lt-LT" sz="1800">
                <a:solidFill>
                  <a:srgbClr val="333333"/>
                </a:solidFill>
                <a:highlight>
                  <a:srgbClr val="FFFFFF"/>
                </a:highlight>
              </a:rPr>
              <a:t>sąveika su rūgštimis, rūgštiniais oksidais ir druskomis</a:t>
            </a:r>
            <a:r>
              <a:rPr lang="lt-LT" sz="1800">
                <a:solidFill>
                  <a:srgbClr val="333333"/>
                </a:solidFill>
              </a:rPr>
              <a:t>. Pagamina </a:t>
            </a:r>
            <a:r>
              <a:rPr lang="lt-LT" sz="1800">
                <a:solidFill>
                  <a:srgbClr val="333333"/>
                </a:solidFill>
                <a:latin typeface="Times New Roman"/>
                <a:ea typeface="Times New Roman"/>
                <a:cs typeface="Times New Roman"/>
                <a:sym typeface="Times New Roman"/>
              </a:rPr>
              <a:t>kalcio hidroksidą iš kalcio oksido.</a:t>
            </a:r>
            <a:endParaRPr sz="1800"/>
          </a:p>
          <a:p>
            <a:pPr indent="-228600" lvl="0" marL="228600" rtl="0" algn="l">
              <a:lnSpc>
                <a:spcPct val="90000"/>
              </a:lnSpc>
              <a:spcBef>
                <a:spcPts val="2000"/>
              </a:spcBef>
              <a:spcAft>
                <a:spcPts val="0"/>
              </a:spcAft>
              <a:buClr>
                <a:schemeClr val="dk1"/>
              </a:buClr>
              <a:buSzPts val="1800"/>
              <a:buChar char="•"/>
            </a:pPr>
            <a:r>
              <a:rPr lang="lt-LT" sz="1800"/>
              <a:t>Analizuoja hidroksidų panaudojimą. </a:t>
            </a:r>
            <a:endParaRPr sz="1800">
              <a:highlight>
                <a:srgbClr val="FFFF00"/>
              </a:highlight>
            </a:endParaRPr>
          </a:p>
          <a:p>
            <a:pPr indent="0" lvl="0" marL="0" rtl="0" algn="l">
              <a:lnSpc>
                <a:spcPct val="90000"/>
              </a:lnSpc>
              <a:spcBef>
                <a:spcPts val="1000"/>
              </a:spcBef>
              <a:spcAft>
                <a:spcPts val="0"/>
              </a:spcAft>
              <a:buClr>
                <a:schemeClr val="dk1"/>
              </a:buClr>
              <a:buSzPts val="2800"/>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8"/>
          <p:cNvSpPr txBox="1"/>
          <p:nvPr>
            <p:ph type="title"/>
          </p:nvPr>
        </p:nvSpPr>
        <p:spPr>
          <a:xfrm>
            <a:off x="838200" y="150125"/>
            <a:ext cx="10515600" cy="90075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b="1" lang="lt-LT"/>
              <a:t>Pamokos planas ir metodai</a:t>
            </a:r>
            <a:endParaRPr/>
          </a:p>
        </p:txBody>
      </p:sp>
      <p:sp>
        <p:nvSpPr>
          <p:cNvPr id="128" name="Google Shape;128;p8"/>
          <p:cNvSpPr txBox="1"/>
          <p:nvPr>
            <p:ph idx="1" type="body"/>
          </p:nvPr>
        </p:nvSpPr>
        <p:spPr>
          <a:xfrm>
            <a:off x="838200" y="1323833"/>
            <a:ext cx="10515600" cy="516904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800"/>
              <a:buNone/>
            </a:pPr>
            <a:r>
              <a:rPr b="1" lang="lt-LT"/>
              <a:t>TEMA: BAZĖS. BAZIŲ GAVIMAS, SAVYBĖS IR PANAUDOJIMAS</a:t>
            </a:r>
            <a:endParaRPr/>
          </a:p>
          <a:p>
            <a:pPr indent="0" lvl="0" marL="0" rtl="0" algn="l">
              <a:lnSpc>
                <a:spcPct val="90000"/>
              </a:lnSpc>
              <a:spcBef>
                <a:spcPts val="1000"/>
              </a:spcBef>
              <a:spcAft>
                <a:spcPts val="0"/>
              </a:spcAft>
              <a:buClr>
                <a:schemeClr val="dk1"/>
              </a:buClr>
              <a:buSzPts val="2800"/>
              <a:buNone/>
            </a:pPr>
            <a:r>
              <a:t/>
            </a:r>
            <a:endParaRPr/>
          </a:p>
          <a:p>
            <a:pPr indent="-514350" lvl="0" marL="514350" rtl="0" algn="l">
              <a:lnSpc>
                <a:spcPct val="90000"/>
              </a:lnSpc>
              <a:spcBef>
                <a:spcPts val="1000"/>
              </a:spcBef>
              <a:spcAft>
                <a:spcPts val="0"/>
              </a:spcAft>
              <a:buClr>
                <a:schemeClr val="dk1"/>
              </a:buClr>
              <a:buSzPts val="2800"/>
              <a:buFont typeface="Calibri"/>
              <a:buAutoNum type="arabicPeriod"/>
            </a:pPr>
            <a:r>
              <a:rPr lang="lt-LT"/>
              <a:t>Pirma veikla – </a:t>
            </a:r>
            <a:r>
              <a:rPr lang="lt-LT" sz="2800">
                <a:solidFill>
                  <a:srgbClr val="333333"/>
                </a:solidFill>
              </a:rPr>
              <a:t>bazės yra medžiagos, kurių vandeniniuose tirpaluose yra OH</a:t>
            </a:r>
            <a:r>
              <a:rPr baseline="30000" lang="lt-LT" sz="2800">
                <a:solidFill>
                  <a:srgbClr val="333333"/>
                </a:solidFill>
                <a:latin typeface="Times New Roman"/>
                <a:ea typeface="Times New Roman"/>
                <a:cs typeface="Times New Roman"/>
                <a:sym typeface="Times New Roman"/>
              </a:rPr>
              <a:t>–</a:t>
            </a:r>
            <a:r>
              <a:rPr lang="lt-LT" sz="2800">
                <a:solidFill>
                  <a:srgbClr val="333333"/>
                </a:solidFill>
              </a:rPr>
              <a:t> jonų</a:t>
            </a:r>
            <a:endParaRPr/>
          </a:p>
          <a:p>
            <a:pPr indent="-514350" lvl="0" marL="514350" rtl="0" algn="l">
              <a:lnSpc>
                <a:spcPct val="90000"/>
              </a:lnSpc>
              <a:spcBef>
                <a:spcPts val="1000"/>
              </a:spcBef>
              <a:spcAft>
                <a:spcPts val="0"/>
              </a:spcAft>
              <a:buClr>
                <a:schemeClr val="dk1"/>
              </a:buClr>
              <a:buSzPts val="2800"/>
              <a:buFont typeface="Calibri"/>
              <a:buAutoNum type="arabicPeriod"/>
            </a:pPr>
            <a:r>
              <a:rPr lang="lt-LT"/>
              <a:t>Antra veikla – bazių formulių ir pavadinimų sudarymas</a:t>
            </a:r>
            <a:endParaRPr sz="2800">
              <a:solidFill>
                <a:srgbClr val="333333"/>
              </a:solidFill>
            </a:endParaRPr>
          </a:p>
          <a:p>
            <a:pPr indent="-514350" lvl="0" marL="514350" rtl="0" algn="l">
              <a:lnSpc>
                <a:spcPct val="90000"/>
              </a:lnSpc>
              <a:spcBef>
                <a:spcPts val="1000"/>
              </a:spcBef>
              <a:spcAft>
                <a:spcPts val="0"/>
              </a:spcAft>
              <a:buClr>
                <a:schemeClr val="dk1"/>
              </a:buClr>
              <a:buSzPts val="2800"/>
              <a:buFont typeface="Calibri"/>
              <a:buAutoNum type="arabicPeriod"/>
            </a:pPr>
            <a:r>
              <a:rPr lang="lt-LT"/>
              <a:t>Trečia veikla – hidroksidai, hidroksidų klasifikavimas ir fizikinės savybės</a:t>
            </a:r>
            <a:endParaRPr/>
          </a:p>
          <a:p>
            <a:pPr indent="-514350" lvl="0" marL="514350" rtl="0" algn="l">
              <a:lnSpc>
                <a:spcPct val="90000"/>
              </a:lnSpc>
              <a:spcBef>
                <a:spcPts val="1000"/>
              </a:spcBef>
              <a:spcAft>
                <a:spcPts val="0"/>
              </a:spcAft>
              <a:buClr>
                <a:schemeClr val="dk1"/>
              </a:buClr>
              <a:buSzPts val="2800"/>
              <a:buFont typeface="Calibri"/>
              <a:buAutoNum type="arabicPeriod"/>
            </a:pPr>
            <a:r>
              <a:rPr lang="lt-LT"/>
              <a:t>Ketvirta veikla – </a:t>
            </a:r>
            <a:r>
              <a:rPr lang="lt-LT" sz="2800"/>
              <a:t>hidroksidų cheminės savybės</a:t>
            </a:r>
            <a:endParaRPr/>
          </a:p>
          <a:p>
            <a:pPr indent="-514350" lvl="0" marL="514350" rtl="0" algn="l">
              <a:lnSpc>
                <a:spcPct val="90000"/>
              </a:lnSpc>
              <a:spcBef>
                <a:spcPts val="1000"/>
              </a:spcBef>
              <a:spcAft>
                <a:spcPts val="0"/>
              </a:spcAft>
              <a:buClr>
                <a:schemeClr val="dk1"/>
              </a:buClr>
              <a:buSzPts val="2800"/>
              <a:buFont typeface="Calibri"/>
              <a:buAutoNum type="arabicPeriod"/>
            </a:pPr>
            <a:r>
              <a:rPr lang="lt-LT"/>
              <a:t>Penkta veikla – bazių panaudojimas</a:t>
            </a:r>
            <a:endParaRPr b="1">
              <a:highlight>
                <a:srgbClr val="FFFF00"/>
              </a:highlight>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9"/>
          <p:cNvSpPr txBox="1"/>
          <p:nvPr>
            <p:ph type="title"/>
          </p:nvPr>
        </p:nvSpPr>
        <p:spPr>
          <a:xfrm>
            <a:off x="838200" y="1"/>
            <a:ext cx="10515600" cy="820131"/>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b="1" lang="lt-LT"/>
              <a:t>GALIMI MOKYMO METODAI:</a:t>
            </a:r>
            <a:endParaRPr/>
          </a:p>
        </p:txBody>
      </p:sp>
      <p:sp>
        <p:nvSpPr>
          <p:cNvPr id="134" name="Google Shape;134;p9"/>
          <p:cNvSpPr txBox="1"/>
          <p:nvPr>
            <p:ph idx="1" type="body"/>
          </p:nvPr>
        </p:nvSpPr>
        <p:spPr>
          <a:xfrm>
            <a:off x="0" y="923826"/>
            <a:ext cx="12264272" cy="5934173"/>
          </a:xfrm>
          <a:prstGeom prst="rect">
            <a:avLst/>
          </a:prstGeom>
          <a:noFill/>
          <a:ln>
            <a:noFill/>
          </a:ln>
        </p:spPr>
        <p:txBody>
          <a:bodyPr anchorCtr="0" anchor="t" bIns="45700" lIns="91425" spcFirstLastPara="1" rIns="91425" wrap="square" tIns="45700">
            <a:normAutofit/>
          </a:bodyPr>
          <a:lstStyle/>
          <a:p>
            <a:pPr indent="-342900" lvl="0" marL="342900" rtl="0" algn="l">
              <a:lnSpc>
                <a:spcPct val="107000"/>
              </a:lnSpc>
              <a:spcBef>
                <a:spcPts val="0"/>
              </a:spcBef>
              <a:spcAft>
                <a:spcPts val="0"/>
              </a:spcAft>
              <a:buClr>
                <a:schemeClr val="dk1"/>
              </a:buClr>
              <a:buSzPts val="2400"/>
              <a:buFont typeface="Noto Sans Symbols"/>
              <a:buChar char="∙"/>
            </a:pPr>
            <a:r>
              <a:rPr lang="lt-LT" sz="2400">
                <a:latin typeface="Arial"/>
                <a:ea typeface="Arial"/>
                <a:cs typeface="Arial"/>
                <a:sym typeface="Arial"/>
              </a:rPr>
              <a:t>Darbas grupėmis </a:t>
            </a:r>
            <a:endParaRPr/>
          </a:p>
          <a:p>
            <a:pPr indent="-342900" lvl="0" marL="342900" rtl="0" algn="l">
              <a:lnSpc>
                <a:spcPct val="107000"/>
              </a:lnSpc>
              <a:spcBef>
                <a:spcPts val="1000"/>
              </a:spcBef>
              <a:spcAft>
                <a:spcPts val="0"/>
              </a:spcAft>
              <a:buClr>
                <a:schemeClr val="dk1"/>
              </a:buClr>
              <a:buSzPts val="2400"/>
              <a:buFont typeface="Noto Sans Symbols"/>
              <a:buChar char="∙"/>
            </a:pPr>
            <a:r>
              <a:rPr lang="lt-LT" sz="2400">
                <a:latin typeface="Arial"/>
                <a:ea typeface="Arial"/>
                <a:cs typeface="Arial"/>
                <a:sym typeface="Arial"/>
              </a:rPr>
              <a:t>Abipusis mokymas </a:t>
            </a:r>
            <a:endParaRPr/>
          </a:p>
          <a:p>
            <a:pPr indent="-342900" lvl="0" marL="342900" rtl="0" algn="l">
              <a:lnSpc>
                <a:spcPct val="107000"/>
              </a:lnSpc>
              <a:spcBef>
                <a:spcPts val="1000"/>
              </a:spcBef>
              <a:spcAft>
                <a:spcPts val="0"/>
              </a:spcAft>
              <a:buClr>
                <a:schemeClr val="dk1"/>
              </a:buClr>
              <a:buSzPts val="2400"/>
              <a:buFont typeface="Noto Sans Symbols"/>
              <a:buChar char="∙"/>
            </a:pPr>
            <a:r>
              <a:rPr lang="lt-LT" sz="2400">
                <a:latin typeface="Arial"/>
                <a:ea typeface="Arial"/>
                <a:cs typeface="Arial"/>
                <a:sym typeface="Arial"/>
              </a:rPr>
              <a:t>Praktinis tyrimas </a:t>
            </a:r>
            <a:endParaRPr/>
          </a:p>
          <a:p>
            <a:pPr indent="-342900" lvl="0" marL="342900" rtl="0" algn="l">
              <a:lnSpc>
                <a:spcPct val="107000"/>
              </a:lnSpc>
              <a:spcBef>
                <a:spcPts val="1000"/>
              </a:spcBef>
              <a:spcAft>
                <a:spcPts val="0"/>
              </a:spcAft>
              <a:buClr>
                <a:schemeClr val="dk1"/>
              </a:buClr>
              <a:buSzPts val="2400"/>
              <a:buFont typeface="Noto Sans Symbols"/>
              <a:buChar char="∙"/>
            </a:pPr>
            <a:r>
              <a:rPr lang="lt-LT" sz="2400">
                <a:latin typeface="Arial"/>
                <a:ea typeface="Arial"/>
                <a:cs typeface="Arial"/>
                <a:sym typeface="Arial"/>
              </a:rPr>
              <a:t>Skaitmeninių mokymosi objektų naudojimas</a:t>
            </a:r>
            <a:endParaRPr/>
          </a:p>
          <a:p>
            <a:pPr indent="-342900" lvl="0" marL="342900" rtl="0" algn="l">
              <a:lnSpc>
                <a:spcPct val="107000"/>
              </a:lnSpc>
              <a:spcBef>
                <a:spcPts val="1000"/>
              </a:spcBef>
              <a:spcAft>
                <a:spcPts val="0"/>
              </a:spcAft>
              <a:buClr>
                <a:schemeClr val="dk1"/>
              </a:buClr>
              <a:buSzPts val="2400"/>
              <a:buFont typeface="Noto Sans Symbols"/>
              <a:buChar char="∙"/>
            </a:pPr>
            <a:r>
              <a:rPr lang="lt-LT" sz="2400">
                <a:latin typeface="Arial"/>
                <a:ea typeface="Arial"/>
                <a:cs typeface="Arial"/>
                <a:sym typeface="Arial"/>
              </a:rPr>
              <a:t>Nebaigti sakiniai </a:t>
            </a:r>
            <a:endParaRPr/>
          </a:p>
          <a:p>
            <a:pPr indent="-342900" lvl="0" marL="342900" rtl="0" algn="l">
              <a:lnSpc>
                <a:spcPct val="107000"/>
              </a:lnSpc>
              <a:spcBef>
                <a:spcPts val="1000"/>
              </a:spcBef>
              <a:spcAft>
                <a:spcPts val="0"/>
              </a:spcAft>
              <a:buClr>
                <a:schemeClr val="dk1"/>
              </a:buClr>
              <a:buSzPts val="2400"/>
              <a:buFont typeface="Noto Sans Symbols"/>
              <a:buChar char="∙"/>
            </a:pPr>
            <a:r>
              <a:rPr lang="lt-LT" sz="2400">
                <a:latin typeface="Arial"/>
                <a:ea typeface="Arial"/>
                <a:cs typeface="Arial"/>
                <a:sym typeface="Arial"/>
              </a:rPr>
              <a:t>Demonstravimas </a:t>
            </a:r>
            <a:endParaRPr/>
          </a:p>
          <a:p>
            <a:pPr indent="-342900" lvl="0" marL="342900" rtl="0" algn="l">
              <a:lnSpc>
                <a:spcPct val="107000"/>
              </a:lnSpc>
              <a:spcBef>
                <a:spcPts val="1000"/>
              </a:spcBef>
              <a:spcAft>
                <a:spcPts val="0"/>
              </a:spcAft>
              <a:buClr>
                <a:schemeClr val="dk1"/>
              </a:buClr>
              <a:buSzPts val="2400"/>
              <a:buFont typeface="Noto Sans Symbols"/>
              <a:buChar char="∙"/>
            </a:pPr>
            <a:r>
              <a:rPr lang="lt-LT" sz="2400">
                <a:latin typeface="Arial"/>
                <a:ea typeface="Arial"/>
                <a:cs typeface="Arial"/>
                <a:sym typeface="Arial"/>
              </a:rPr>
              <a:t>Pateikčių ir / ar skaitmeninių mokymosi objektų naudojimas </a:t>
            </a:r>
            <a:endParaRPr/>
          </a:p>
          <a:p>
            <a:pPr indent="-342900" lvl="0" marL="342900" rtl="0" algn="l">
              <a:lnSpc>
                <a:spcPct val="107000"/>
              </a:lnSpc>
              <a:spcBef>
                <a:spcPts val="1000"/>
              </a:spcBef>
              <a:spcAft>
                <a:spcPts val="0"/>
              </a:spcAft>
              <a:buClr>
                <a:schemeClr val="dk1"/>
              </a:buClr>
              <a:buSzPts val="2400"/>
              <a:buFont typeface="Noto Sans Symbols"/>
              <a:buChar char="∙"/>
            </a:pPr>
            <a:r>
              <a:rPr lang="lt-LT" sz="2400">
                <a:latin typeface="Arial"/>
                <a:ea typeface="Arial"/>
                <a:cs typeface="Arial"/>
                <a:sym typeface="Arial"/>
              </a:rPr>
              <a:t>Žiūrėk – galvok – aptark su draugu </a:t>
            </a:r>
            <a:endParaRPr/>
          </a:p>
          <a:p>
            <a:pPr indent="-342900" lvl="0" marL="342900" rtl="0" algn="l">
              <a:lnSpc>
                <a:spcPct val="107000"/>
              </a:lnSpc>
              <a:spcBef>
                <a:spcPts val="1000"/>
              </a:spcBef>
              <a:spcAft>
                <a:spcPts val="0"/>
              </a:spcAft>
              <a:buClr>
                <a:schemeClr val="dk1"/>
              </a:buClr>
              <a:buSzPts val="2400"/>
              <a:buFont typeface="Noto Sans Symbols"/>
              <a:buChar char="∙"/>
            </a:pPr>
            <a:r>
              <a:rPr lang="lt-LT" sz="2400">
                <a:latin typeface="Arial"/>
                <a:ea typeface="Arial"/>
                <a:cs typeface="Arial"/>
                <a:sym typeface="Arial"/>
              </a:rPr>
              <a:t>Minčių lietus </a:t>
            </a:r>
            <a:endParaRPr/>
          </a:p>
          <a:p>
            <a:pPr indent="-342900" lvl="0" marL="342900" rtl="0" algn="l">
              <a:lnSpc>
                <a:spcPct val="107000"/>
              </a:lnSpc>
              <a:spcBef>
                <a:spcPts val="1000"/>
              </a:spcBef>
              <a:spcAft>
                <a:spcPts val="0"/>
              </a:spcAft>
              <a:buClr>
                <a:schemeClr val="dk1"/>
              </a:buClr>
              <a:buSzPts val="2400"/>
              <a:buFont typeface="Noto Sans Symbols"/>
              <a:buChar char="∙"/>
            </a:pPr>
            <a:r>
              <a:rPr lang="lt-LT" sz="2400">
                <a:latin typeface="Arial"/>
                <a:ea typeface="Arial"/>
                <a:cs typeface="Arial"/>
                <a:sym typeface="Arial"/>
              </a:rPr>
              <a:t>Mokinių patirties išsiaiškinimas </a:t>
            </a:r>
            <a:endParaRPr/>
          </a:p>
          <a:p>
            <a:pPr indent="-342900" lvl="0" marL="342900" rtl="0" algn="l">
              <a:lnSpc>
                <a:spcPct val="107000"/>
              </a:lnSpc>
              <a:spcBef>
                <a:spcPts val="1000"/>
              </a:spcBef>
              <a:spcAft>
                <a:spcPts val="0"/>
              </a:spcAft>
              <a:buClr>
                <a:schemeClr val="dk1"/>
              </a:buClr>
              <a:buSzPts val="2400"/>
              <a:buFont typeface="Noto Sans Symbols"/>
              <a:buChar char="∙"/>
            </a:pPr>
            <a:r>
              <a:rPr lang="lt-LT" sz="2400">
                <a:latin typeface="Arial"/>
                <a:ea typeface="Arial"/>
                <a:cs typeface="Arial"/>
                <a:sym typeface="Arial"/>
              </a:rPr>
              <a:t>Istorijos pasakojimas, skaitymas, filmuotos medžiagos rodymas</a:t>
            </a:r>
            <a:endParaRPr sz="24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2024-07-05T09:12:55Z</dcterms:created>
  <dc:creator>Roman Voronovič. KMM</dc:creator>
</cp:coreProperties>
</file>