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gMlJmX9qrBH69EW1QbP85WmO/W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4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6"/>
          <p:cNvSpPr/>
          <p:nvPr>
            <p:ph idx="2" type="pic"/>
          </p:nvPr>
        </p:nvSpPr>
        <p:spPr>
          <a:xfrm>
            <a:off x="5183188" y="987425"/>
            <a:ext cx="6172200" cy="4873625"/>
          </a:xfrm>
          <a:prstGeom prst="rect">
            <a:avLst/>
          </a:prstGeom>
          <a:noFill/>
          <a:ln>
            <a:noFill/>
          </a:ln>
        </p:spPr>
      </p:sp>
      <p:sp>
        <p:nvSpPr>
          <p:cNvPr id="64" name="Google Shape;64;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6.png"/><Relationship Id="rId10" Type="http://schemas.openxmlformats.org/officeDocument/2006/relationships/image" Target="../media/image15.png"/><Relationship Id="rId9"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9.png"/><Relationship Id="rId8"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lt-LT"/>
              <a:t>Oksidai</a:t>
            </a:r>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lt-LT"/>
              <a:t>Chemija</a:t>
            </a:r>
            <a:endParaRPr/>
          </a:p>
          <a:p>
            <a:pPr indent="0" lvl="0" marL="0" rtl="0" algn="ctr">
              <a:lnSpc>
                <a:spcPct val="90000"/>
              </a:lnSpc>
              <a:spcBef>
                <a:spcPts val="1000"/>
              </a:spcBef>
              <a:spcAft>
                <a:spcPts val="0"/>
              </a:spcAft>
              <a:buClr>
                <a:schemeClr val="dk1"/>
              </a:buClr>
              <a:buSzPts val="2400"/>
              <a:buNone/>
            </a:pPr>
            <a:r>
              <a:rPr lang="lt-LT"/>
              <a:t>9 (I gimnazijos) klasė</a:t>
            </a:r>
            <a:endParaRPr/>
          </a:p>
        </p:txBody>
      </p:sp>
      <p:sp>
        <p:nvSpPr>
          <p:cNvPr id="86" name="Google Shape;86;p1"/>
          <p:cNvSpPr txBox="1"/>
          <p:nvPr/>
        </p:nvSpPr>
        <p:spPr>
          <a:xfrm>
            <a:off x="152400" y="15240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lt-LT" sz="1200">
                <a:solidFill>
                  <a:schemeClr val="dk1"/>
                </a:solidFill>
                <a:latin typeface="Times New Roman"/>
                <a:ea typeface="Times New Roman"/>
                <a:cs typeface="Times New Roman"/>
                <a:sym typeface="Times New Roman"/>
              </a:rPr>
              <a:t>PROJEKTO JUODRAŠTIS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0"/>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t>Pamokos planas ir metodai</a:t>
            </a:r>
            <a:endParaRPr/>
          </a:p>
        </p:txBody>
      </p:sp>
      <p:sp>
        <p:nvSpPr>
          <p:cNvPr id="140" name="Google Shape;140;p10"/>
          <p:cNvSpPr txBox="1"/>
          <p:nvPr>
            <p:ph idx="1" type="body"/>
          </p:nvPr>
        </p:nvSpPr>
        <p:spPr>
          <a:xfrm>
            <a:off x="838200" y="1323833"/>
            <a:ext cx="10515600" cy="516904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lt-LT"/>
              <a:t>III TEMA: RŪGŠTINIAI OKSIDAI</a:t>
            </a:r>
            <a:endParaRPr/>
          </a:p>
          <a:p>
            <a:pPr indent="-514350" lvl="0" marL="514350" rtl="0" algn="l">
              <a:lnSpc>
                <a:spcPct val="90000"/>
              </a:lnSpc>
              <a:spcBef>
                <a:spcPts val="1000"/>
              </a:spcBef>
              <a:spcAft>
                <a:spcPts val="0"/>
              </a:spcAft>
              <a:buClr>
                <a:schemeClr val="dk1"/>
              </a:buClr>
              <a:buSzPts val="2800"/>
              <a:buFont typeface="Calibri"/>
              <a:buAutoNum type="arabicPeriod"/>
            </a:pPr>
            <a:r>
              <a:rPr lang="lt-LT"/>
              <a:t>Pirma veikla – rūgštinių oksidų gavimas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lt-LT"/>
              <a:t>Antra veikla – rūgštinių oksidų sąveika su vandeniu</a:t>
            </a:r>
            <a:endParaRPr/>
          </a:p>
          <a:p>
            <a:pPr indent="-514350" lvl="0" marL="514350" rtl="0" algn="l">
              <a:lnSpc>
                <a:spcPct val="90000"/>
              </a:lnSpc>
              <a:spcBef>
                <a:spcPts val="1000"/>
              </a:spcBef>
              <a:spcAft>
                <a:spcPts val="0"/>
              </a:spcAft>
              <a:buClr>
                <a:schemeClr val="dk1"/>
              </a:buClr>
              <a:buSzPts val="2800"/>
              <a:buFont typeface="Calibri"/>
              <a:buAutoNum type="arabicPeriod"/>
            </a:pPr>
            <a:r>
              <a:rPr lang="lt-LT"/>
              <a:t>Trečia veikla – rūgštinių oksidų sąveika su bazėmis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lt-LT"/>
              <a:t>Ketvirta veikla - </a:t>
            </a:r>
            <a:r>
              <a:rPr lang="lt-LT" sz="2800">
                <a:solidFill>
                  <a:srgbClr val="333333"/>
                </a:solidFill>
              </a:rPr>
              <a:t>rūgščiojo lietaus susidarymą ir šio reiškinio daroma žala</a:t>
            </a:r>
            <a:endParaRPr sz="2000"/>
          </a:p>
          <a:p>
            <a:pPr indent="0" lvl="0" marL="0" rtl="0" algn="l">
              <a:lnSpc>
                <a:spcPct val="90000"/>
              </a:lnSpc>
              <a:spcBef>
                <a:spcPts val="1000"/>
              </a:spcBef>
              <a:spcAft>
                <a:spcPts val="0"/>
              </a:spcAft>
              <a:buClr>
                <a:schemeClr val="dk1"/>
              </a:buClr>
              <a:buSzPts val="2000"/>
              <a:buNone/>
            </a:pPr>
            <a:r>
              <a:rPr lang="lt-LT" sz="2000"/>
              <a:t> </a:t>
            </a:r>
            <a:endParaRPr>
              <a:highlight>
                <a:srgbClr val="FFFF00"/>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1"/>
          <p:cNvSpPr txBox="1"/>
          <p:nvPr>
            <p:ph type="title"/>
          </p:nvPr>
        </p:nvSpPr>
        <p:spPr>
          <a:xfrm>
            <a:off x="838200" y="1"/>
            <a:ext cx="10515600" cy="82013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t>GALIMI MOKYMO METODAI:</a:t>
            </a:r>
            <a:endParaRPr/>
          </a:p>
        </p:txBody>
      </p:sp>
      <p:sp>
        <p:nvSpPr>
          <p:cNvPr id="146" name="Google Shape;146;p11"/>
          <p:cNvSpPr txBox="1"/>
          <p:nvPr>
            <p:ph idx="1" type="body"/>
          </p:nvPr>
        </p:nvSpPr>
        <p:spPr>
          <a:xfrm>
            <a:off x="0" y="923826"/>
            <a:ext cx="12264272" cy="5934173"/>
          </a:xfrm>
          <a:prstGeom prst="rect">
            <a:avLst/>
          </a:prstGeom>
          <a:noFill/>
          <a:ln>
            <a:noFill/>
          </a:ln>
        </p:spPr>
        <p:txBody>
          <a:bodyPr anchorCtr="0" anchor="t" bIns="45700" lIns="91425" spcFirstLastPara="1" rIns="91425" wrap="square" tIns="45700">
            <a:normAutofit/>
          </a:bodyPr>
          <a:lstStyle/>
          <a:p>
            <a:pPr indent="-342900" lvl="0" marL="342900" rtl="0" algn="l">
              <a:lnSpc>
                <a:spcPct val="107000"/>
              </a:lnSpc>
              <a:spcBef>
                <a:spcPts val="0"/>
              </a:spcBef>
              <a:spcAft>
                <a:spcPts val="0"/>
              </a:spcAft>
              <a:buClr>
                <a:schemeClr val="dk1"/>
              </a:buClr>
              <a:buSzPts val="2400"/>
              <a:buFont typeface="Noto Sans Symbols"/>
              <a:buChar char="∙"/>
            </a:pPr>
            <a:r>
              <a:rPr lang="lt-LT" sz="2400">
                <a:latin typeface="Arial"/>
                <a:ea typeface="Arial"/>
                <a:cs typeface="Arial"/>
                <a:sym typeface="Arial"/>
              </a:rPr>
              <a:t>Darbas grupėmis </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Abipusis mokymas </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Praktinis tyrimas </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Skaitmeninių mokymosi objektų naudojimas</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Nebaigti sakiniai </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Demonstravimas </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Pateikčių ir / ar skaitmeninių mokymosi objektų naudojimas </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Žiūrėk – galvok – aptark su draugu </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Minčių lietus </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Mokinių patirties išsiaiškinimas </a:t>
            </a:r>
            <a:endParaRPr/>
          </a:p>
          <a:p>
            <a:pPr indent="-342900" lvl="0" marL="342900" rtl="0" algn="l">
              <a:lnSpc>
                <a:spcPct val="107000"/>
              </a:lnSpc>
              <a:spcBef>
                <a:spcPts val="1000"/>
              </a:spcBef>
              <a:spcAft>
                <a:spcPts val="0"/>
              </a:spcAft>
              <a:buClr>
                <a:schemeClr val="dk1"/>
              </a:buClr>
              <a:buSzPts val="2400"/>
              <a:buFont typeface="Noto Sans Symbols"/>
              <a:buChar char="∙"/>
            </a:pPr>
            <a:r>
              <a:rPr lang="lt-LT" sz="2400">
                <a:latin typeface="Arial"/>
                <a:ea typeface="Arial"/>
                <a:cs typeface="Arial"/>
                <a:sym typeface="Arial"/>
              </a:rPr>
              <a:t>Istorijos pasakojimas, skaitymas, filmuotos medžiagos rodymas</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2"/>
          <p:cNvSpPr txBox="1"/>
          <p:nvPr>
            <p:ph type="ctrTitle"/>
          </p:nvPr>
        </p:nvSpPr>
        <p:spPr>
          <a:xfrm>
            <a:off x="579421" y="1122363"/>
            <a:ext cx="11226297" cy="424634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lt-LT"/>
              <a:t>I TEMA: OKSIDAI</a:t>
            </a:r>
            <a:br>
              <a:rPr b="1" lang="lt-LT"/>
            </a:br>
            <a:r>
              <a:rPr lang="lt-LT"/>
              <a:t>Pirma veikla – oksidų formulių ir pavadinimų sudarymas</a:t>
            </a:r>
            <a:br>
              <a:rPr lang="lt-LT"/>
            </a:br>
            <a:endParaRPr b="1">
              <a:highlight>
                <a:srgbClr val="FFFF0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3"/>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t-LT"/>
              <a:t>I TEMA: OKSIDAI Pirmos veiklos turinys</a:t>
            </a:r>
            <a:endParaRPr/>
          </a:p>
        </p:txBody>
      </p:sp>
      <p:sp>
        <p:nvSpPr>
          <p:cNvPr id="157" name="Google Shape;157;p13"/>
          <p:cNvSpPr txBox="1"/>
          <p:nvPr>
            <p:ph idx="1" type="body"/>
          </p:nvPr>
        </p:nvSpPr>
        <p:spPr>
          <a:xfrm>
            <a:off x="838200" y="1323833"/>
            <a:ext cx="10515600" cy="516904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lang="lt-LT"/>
              <a:t>Oksidai</a:t>
            </a:r>
            <a:r>
              <a:rPr lang="lt-LT"/>
              <a:t> tai sudėtinės medžiagos sudarytos iš dviejų elementų, iš kurių vienas yra deguonis</a:t>
            </a:r>
            <a:endParaRPr/>
          </a:p>
          <a:p>
            <a:pPr indent="0" lvl="0" marL="0" rtl="0" algn="l">
              <a:lnSpc>
                <a:spcPct val="90000"/>
              </a:lnSpc>
              <a:spcBef>
                <a:spcPts val="1000"/>
              </a:spcBef>
              <a:spcAft>
                <a:spcPts val="0"/>
              </a:spcAft>
              <a:buClr>
                <a:schemeClr val="dk1"/>
              </a:buClr>
              <a:buSzPct val="100000"/>
              <a:buNone/>
            </a:pPr>
            <a:r>
              <a:rPr b="1" lang="lt-LT"/>
              <a:t>Metalų oksidai</a:t>
            </a:r>
            <a:r>
              <a:rPr lang="lt-LT"/>
              <a:t> yra joniniai junginiai turintys O2- joną. Tai kietos medžiagos. Pasižymi bazinėmis savybėmis.</a:t>
            </a:r>
            <a:endParaRPr/>
          </a:p>
          <a:p>
            <a:pPr indent="0" lvl="0" marL="0" rtl="0" algn="ctr">
              <a:lnSpc>
                <a:spcPct val="90000"/>
              </a:lnSpc>
              <a:spcBef>
                <a:spcPts val="1000"/>
              </a:spcBef>
              <a:spcAft>
                <a:spcPts val="0"/>
              </a:spcAft>
              <a:buClr>
                <a:schemeClr val="dk1"/>
              </a:buClr>
              <a:buSzPct val="100000"/>
              <a:buNone/>
            </a:pPr>
            <a:r>
              <a:rPr lang="lt-LT"/>
              <a:t>CaO</a:t>
            </a:r>
            <a:endParaRPr/>
          </a:p>
          <a:p>
            <a:pPr indent="0" lvl="0" marL="0" rtl="0" algn="ctr">
              <a:lnSpc>
                <a:spcPct val="90000"/>
              </a:lnSpc>
              <a:spcBef>
                <a:spcPts val="1000"/>
              </a:spcBef>
              <a:spcAft>
                <a:spcPts val="0"/>
              </a:spcAft>
              <a:buClr>
                <a:schemeClr val="dk1"/>
              </a:buClr>
              <a:buSzPct val="100000"/>
              <a:buNone/>
            </a:pPr>
            <a:r>
              <a:rPr lang="lt-LT"/>
              <a:t>Kalcio oksidas</a:t>
            </a:r>
            <a:endParaRPr/>
          </a:p>
          <a:p>
            <a:pPr indent="0" lvl="0" marL="0" rtl="0" algn="l">
              <a:lnSpc>
                <a:spcPct val="90000"/>
              </a:lnSpc>
              <a:spcBef>
                <a:spcPts val="1000"/>
              </a:spcBef>
              <a:spcAft>
                <a:spcPts val="0"/>
              </a:spcAft>
              <a:buClr>
                <a:schemeClr val="dk1"/>
              </a:buClr>
              <a:buSzPct val="100000"/>
              <a:buNone/>
            </a:pPr>
            <a:r>
              <a:t/>
            </a:r>
            <a:endParaRPr b="1"/>
          </a:p>
          <a:p>
            <a:pPr indent="0" lvl="0" marL="0" rtl="0" algn="l">
              <a:lnSpc>
                <a:spcPct val="90000"/>
              </a:lnSpc>
              <a:spcBef>
                <a:spcPts val="1000"/>
              </a:spcBef>
              <a:spcAft>
                <a:spcPts val="0"/>
              </a:spcAft>
              <a:buClr>
                <a:schemeClr val="dk1"/>
              </a:buClr>
              <a:buSzPct val="100000"/>
              <a:buNone/>
            </a:pPr>
            <a:r>
              <a:t/>
            </a:r>
            <a:endParaRPr b="1"/>
          </a:p>
          <a:p>
            <a:pPr indent="0" lvl="0" marL="0" rtl="0" algn="l">
              <a:lnSpc>
                <a:spcPct val="90000"/>
              </a:lnSpc>
              <a:spcBef>
                <a:spcPts val="1000"/>
              </a:spcBef>
              <a:spcAft>
                <a:spcPts val="0"/>
              </a:spcAft>
              <a:buClr>
                <a:schemeClr val="dk1"/>
              </a:buClr>
              <a:buSzPct val="100000"/>
              <a:buNone/>
            </a:pPr>
            <a:r>
              <a:rPr b="1" lang="lt-LT"/>
              <a:t>Nemetalų oksidai</a:t>
            </a:r>
            <a:r>
              <a:rPr lang="lt-LT"/>
              <a:t> yra molekuliniai junginiai turintys O2- joną. Tai STP sąlygomis dujinės medžiagos. Pasižymi rūgštinėmis savybėmis.</a:t>
            </a:r>
            <a:endParaRPr/>
          </a:p>
          <a:p>
            <a:pPr indent="0" lvl="0" marL="0" rtl="0" algn="ctr">
              <a:lnSpc>
                <a:spcPct val="90000"/>
              </a:lnSpc>
              <a:spcBef>
                <a:spcPts val="1000"/>
              </a:spcBef>
              <a:spcAft>
                <a:spcPts val="0"/>
              </a:spcAft>
              <a:buClr>
                <a:schemeClr val="dk1"/>
              </a:buClr>
              <a:buSzPct val="100000"/>
              <a:buNone/>
            </a:pPr>
            <a:r>
              <a:rPr lang="lt-LT"/>
              <a:t>CO</a:t>
            </a:r>
            <a:r>
              <a:rPr lang="lt-LT" sz="1600"/>
              <a:t>2</a:t>
            </a:r>
            <a:r>
              <a:rPr lang="lt-LT"/>
              <a:t> </a:t>
            </a:r>
            <a:endParaRPr/>
          </a:p>
          <a:p>
            <a:pPr indent="0" lvl="0" marL="0" rtl="0" algn="ctr">
              <a:lnSpc>
                <a:spcPct val="90000"/>
              </a:lnSpc>
              <a:spcBef>
                <a:spcPts val="1000"/>
              </a:spcBef>
              <a:spcAft>
                <a:spcPts val="0"/>
              </a:spcAft>
              <a:buClr>
                <a:schemeClr val="dk1"/>
              </a:buClr>
              <a:buSzPct val="100000"/>
              <a:buNone/>
            </a:pPr>
            <a:r>
              <a:rPr lang="lt-LT"/>
              <a:t>Anglies (IV) oksidas</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pic>
        <p:nvPicPr>
          <p:cNvPr id="158" name="Google Shape;158;p13"/>
          <p:cNvPicPr preferRelativeResize="0"/>
          <p:nvPr/>
        </p:nvPicPr>
        <p:blipFill rotWithShape="1">
          <a:blip r:embed="rId3">
            <a:alphaModFix/>
          </a:blip>
          <a:srcRect b="0" l="0" r="0" t="0"/>
          <a:stretch/>
        </p:blipFill>
        <p:spPr>
          <a:xfrm>
            <a:off x="2215300" y="5462274"/>
            <a:ext cx="1638008" cy="1303556"/>
          </a:xfrm>
          <a:prstGeom prst="rect">
            <a:avLst/>
          </a:prstGeom>
          <a:noFill/>
          <a:ln>
            <a:noFill/>
          </a:ln>
        </p:spPr>
      </p:pic>
      <p:pic>
        <p:nvPicPr>
          <p:cNvPr id="159" name="Google Shape;159;p13"/>
          <p:cNvPicPr preferRelativeResize="0"/>
          <p:nvPr/>
        </p:nvPicPr>
        <p:blipFill rotWithShape="1">
          <a:blip r:embed="rId4">
            <a:alphaModFix/>
          </a:blip>
          <a:srcRect b="0" l="0" r="0" t="0"/>
          <a:stretch/>
        </p:blipFill>
        <p:spPr>
          <a:xfrm>
            <a:off x="8338694" y="5396919"/>
            <a:ext cx="1900786" cy="1245601"/>
          </a:xfrm>
          <a:prstGeom prst="rect">
            <a:avLst/>
          </a:prstGeom>
          <a:noFill/>
          <a:ln>
            <a:noFill/>
          </a:ln>
        </p:spPr>
      </p:pic>
      <p:pic>
        <p:nvPicPr>
          <p:cNvPr id="160" name="Google Shape;160;p13"/>
          <p:cNvPicPr preferRelativeResize="0"/>
          <p:nvPr/>
        </p:nvPicPr>
        <p:blipFill rotWithShape="1">
          <a:blip r:embed="rId5">
            <a:alphaModFix/>
          </a:blip>
          <a:srcRect b="0" l="0" r="0" t="0"/>
          <a:stretch/>
        </p:blipFill>
        <p:spPr>
          <a:xfrm>
            <a:off x="8338694" y="2912995"/>
            <a:ext cx="1900786" cy="1378908"/>
          </a:xfrm>
          <a:prstGeom prst="rect">
            <a:avLst/>
          </a:prstGeom>
          <a:noFill/>
          <a:ln>
            <a:noFill/>
          </a:ln>
        </p:spPr>
      </p:pic>
      <p:pic>
        <p:nvPicPr>
          <p:cNvPr id="161" name="Google Shape;161;p13"/>
          <p:cNvPicPr preferRelativeResize="0"/>
          <p:nvPr/>
        </p:nvPicPr>
        <p:blipFill rotWithShape="1">
          <a:blip r:embed="rId6">
            <a:alphaModFix/>
          </a:blip>
          <a:srcRect b="0" l="0" r="0" t="0"/>
          <a:stretch/>
        </p:blipFill>
        <p:spPr>
          <a:xfrm>
            <a:off x="2215298" y="2912994"/>
            <a:ext cx="1638007" cy="132405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t-LT"/>
              <a:t>Bazinių oksidų pavadinimai:</a:t>
            </a:r>
            <a:endParaRPr/>
          </a:p>
        </p:txBody>
      </p:sp>
      <p:sp>
        <p:nvSpPr>
          <p:cNvPr id="167" name="Google Shape;167;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100000"/>
              <a:buNone/>
            </a:pPr>
            <a:r>
              <a:rPr lang="lt-LT"/>
              <a:t>Metalo jonui keliame klausimą </a:t>
            </a:r>
            <a:r>
              <a:rPr b="1" i="1" lang="lt-LT" u="sng">
                <a:solidFill>
                  <a:srgbClr val="00B050"/>
                </a:solidFill>
              </a:rPr>
              <a:t>Kieno?</a:t>
            </a:r>
            <a:r>
              <a:rPr lang="lt-LT">
                <a:solidFill>
                  <a:srgbClr val="00B050"/>
                </a:solidFill>
              </a:rPr>
              <a:t> </a:t>
            </a:r>
            <a:r>
              <a:rPr lang="lt-LT"/>
              <a:t>O oksido jonui </a:t>
            </a:r>
            <a:r>
              <a:rPr b="1" i="1" lang="lt-LT" u="sng">
                <a:solidFill>
                  <a:srgbClr val="00B050"/>
                </a:solidFill>
              </a:rPr>
              <a:t>Kas?</a:t>
            </a:r>
            <a:endParaRPr/>
          </a:p>
          <a:p>
            <a:pPr indent="0" lvl="0" marL="0" rtl="0" algn="ctr">
              <a:lnSpc>
                <a:spcPct val="90000"/>
              </a:lnSpc>
              <a:spcBef>
                <a:spcPts val="1000"/>
              </a:spcBef>
              <a:spcAft>
                <a:spcPts val="0"/>
              </a:spcAft>
              <a:buClr>
                <a:schemeClr val="dk1"/>
              </a:buClr>
              <a:buSzPct val="100000"/>
              <a:buNone/>
            </a:pPr>
            <a:r>
              <a:rPr b="1" lang="lt-LT"/>
              <a:t>BaO</a:t>
            </a:r>
            <a:endParaRPr b="1"/>
          </a:p>
          <a:p>
            <a:pPr indent="0" lvl="0" marL="0" rtl="0" algn="ctr">
              <a:lnSpc>
                <a:spcPct val="90000"/>
              </a:lnSpc>
              <a:spcBef>
                <a:spcPts val="1000"/>
              </a:spcBef>
              <a:spcAft>
                <a:spcPts val="0"/>
              </a:spcAft>
              <a:buClr>
                <a:srgbClr val="00B050"/>
              </a:buClr>
              <a:buSzPct val="100000"/>
              <a:buNone/>
            </a:pPr>
            <a:r>
              <a:rPr b="1" i="1" lang="lt-LT" sz="1800">
                <a:solidFill>
                  <a:srgbClr val="00B050"/>
                </a:solidFill>
              </a:rPr>
              <a:t>Kieno?        Kas?</a:t>
            </a:r>
            <a:endParaRPr/>
          </a:p>
          <a:p>
            <a:pPr indent="0" lvl="0" marL="0" rtl="0" algn="ctr">
              <a:lnSpc>
                <a:spcPct val="90000"/>
              </a:lnSpc>
              <a:spcBef>
                <a:spcPts val="1000"/>
              </a:spcBef>
              <a:spcAft>
                <a:spcPts val="0"/>
              </a:spcAft>
              <a:buClr>
                <a:schemeClr val="dk1"/>
              </a:buClr>
              <a:buSzPct val="100000"/>
              <a:buNone/>
            </a:pPr>
            <a:r>
              <a:rPr lang="lt-LT"/>
              <a:t>   bario oksidas</a:t>
            </a:r>
            <a:endParaRPr/>
          </a:p>
          <a:p>
            <a:pPr indent="0" lvl="0" marL="0" rtl="0" algn="ctr">
              <a:lnSpc>
                <a:spcPct val="90000"/>
              </a:lnSpc>
              <a:spcBef>
                <a:spcPts val="1000"/>
              </a:spcBef>
              <a:spcAft>
                <a:spcPts val="0"/>
              </a:spcAft>
              <a:buClr>
                <a:schemeClr val="dk1"/>
              </a:buClr>
              <a:buSzPct val="100000"/>
              <a:buNone/>
            </a:pPr>
            <a:r>
              <a:rPr b="1" lang="lt-LT"/>
              <a:t>Na</a:t>
            </a:r>
            <a:r>
              <a:rPr b="1" lang="lt-LT" sz="1800"/>
              <a:t>2</a:t>
            </a:r>
            <a:r>
              <a:rPr b="1" lang="lt-LT"/>
              <a:t>O</a:t>
            </a:r>
            <a:r>
              <a:rPr lang="lt-LT"/>
              <a:t> </a:t>
            </a:r>
            <a:endParaRPr/>
          </a:p>
          <a:p>
            <a:pPr indent="0" lvl="0" marL="0" rtl="0" algn="ctr">
              <a:lnSpc>
                <a:spcPct val="90000"/>
              </a:lnSpc>
              <a:spcBef>
                <a:spcPts val="1000"/>
              </a:spcBef>
              <a:spcAft>
                <a:spcPts val="0"/>
              </a:spcAft>
              <a:buClr>
                <a:schemeClr val="dk1"/>
              </a:buClr>
              <a:buSzPct val="100000"/>
              <a:buNone/>
            </a:pPr>
            <a:r>
              <a:rPr lang="lt-LT"/>
              <a:t>natrio oksidas</a:t>
            </a:r>
            <a:endParaRPr/>
          </a:p>
          <a:p>
            <a:pPr indent="0" lvl="0" marL="0" rtl="0" algn="ctr">
              <a:lnSpc>
                <a:spcPct val="90000"/>
              </a:lnSpc>
              <a:spcBef>
                <a:spcPts val="1000"/>
              </a:spcBef>
              <a:spcAft>
                <a:spcPts val="0"/>
              </a:spcAft>
              <a:buClr>
                <a:schemeClr val="dk1"/>
              </a:buClr>
              <a:buSzPct val="100000"/>
              <a:buNone/>
            </a:pPr>
            <a:r>
              <a:rPr b="1" lang="lt-LT"/>
              <a:t>Al</a:t>
            </a:r>
            <a:r>
              <a:rPr b="1" lang="lt-LT" sz="1800"/>
              <a:t>2</a:t>
            </a:r>
            <a:r>
              <a:rPr b="1" lang="lt-LT"/>
              <a:t>O</a:t>
            </a:r>
            <a:r>
              <a:rPr b="1" lang="lt-LT" sz="1800"/>
              <a:t>3</a:t>
            </a:r>
            <a:r>
              <a:rPr lang="lt-LT" sz="1800"/>
              <a:t> </a:t>
            </a:r>
            <a:endParaRPr/>
          </a:p>
          <a:p>
            <a:pPr indent="0" lvl="0" marL="0" rtl="0" algn="ctr">
              <a:lnSpc>
                <a:spcPct val="90000"/>
              </a:lnSpc>
              <a:spcBef>
                <a:spcPts val="1000"/>
              </a:spcBef>
              <a:spcAft>
                <a:spcPts val="0"/>
              </a:spcAft>
              <a:buClr>
                <a:schemeClr val="dk1"/>
              </a:buClr>
              <a:buSzPct val="155555"/>
              <a:buNone/>
            </a:pPr>
            <a:r>
              <a:rPr lang="lt-LT"/>
              <a:t>aliuminio oksidas</a:t>
            </a:r>
            <a:endParaRPr sz="1800"/>
          </a:p>
        </p:txBody>
      </p:sp>
      <p:sp>
        <p:nvSpPr>
          <p:cNvPr id="168" name="Google Shape;168;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100000"/>
              <a:buNone/>
            </a:pPr>
            <a:r>
              <a:rPr b="1" i="1" lang="lt-LT"/>
              <a:t>Varis</a:t>
            </a:r>
            <a:r>
              <a:rPr lang="lt-LT"/>
              <a:t> ir </a:t>
            </a:r>
            <a:r>
              <a:rPr b="1" i="1" lang="lt-LT"/>
              <a:t>geležis</a:t>
            </a:r>
            <a:r>
              <a:rPr lang="lt-LT"/>
              <a:t> turi kintamąjį oksidacijos laipsnį ir sudaro kelių rūšių oksidus: Cu 2+    Cu+   Fe3+   Fe2+</a:t>
            </a:r>
            <a:endParaRPr/>
          </a:p>
          <a:p>
            <a:pPr indent="0" lvl="0" marL="0" rtl="0" algn="ctr">
              <a:lnSpc>
                <a:spcPct val="90000"/>
              </a:lnSpc>
              <a:spcBef>
                <a:spcPts val="1000"/>
              </a:spcBef>
              <a:spcAft>
                <a:spcPts val="0"/>
              </a:spcAft>
              <a:buClr>
                <a:schemeClr val="dk1"/>
              </a:buClr>
              <a:buSzPct val="100000"/>
              <a:buNone/>
            </a:pPr>
            <a:r>
              <a:rPr b="1" lang="lt-LT"/>
              <a:t>FeO</a:t>
            </a:r>
            <a:endParaRPr b="1"/>
          </a:p>
          <a:p>
            <a:pPr indent="0" lvl="0" marL="0" rtl="0" algn="ctr">
              <a:lnSpc>
                <a:spcPct val="90000"/>
              </a:lnSpc>
              <a:spcBef>
                <a:spcPts val="1000"/>
              </a:spcBef>
              <a:spcAft>
                <a:spcPts val="0"/>
              </a:spcAft>
              <a:buClr>
                <a:schemeClr val="dk1"/>
              </a:buClr>
              <a:buSzPct val="100000"/>
              <a:buNone/>
            </a:pPr>
            <a:r>
              <a:rPr lang="lt-LT"/>
              <a:t>Geležies (II) oksidas</a:t>
            </a:r>
            <a:endParaRPr/>
          </a:p>
          <a:p>
            <a:pPr indent="0" lvl="0" marL="0" rtl="0" algn="ctr">
              <a:lnSpc>
                <a:spcPct val="90000"/>
              </a:lnSpc>
              <a:spcBef>
                <a:spcPts val="1000"/>
              </a:spcBef>
              <a:spcAft>
                <a:spcPts val="0"/>
              </a:spcAft>
              <a:buClr>
                <a:schemeClr val="dk1"/>
              </a:buClr>
              <a:buSzPct val="100000"/>
              <a:buNone/>
            </a:pPr>
            <a:r>
              <a:rPr b="1" lang="lt-LT"/>
              <a:t>Fe</a:t>
            </a:r>
            <a:r>
              <a:rPr b="1" lang="lt-LT" sz="2100"/>
              <a:t>2</a:t>
            </a:r>
            <a:r>
              <a:rPr b="1" lang="lt-LT"/>
              <a:t>O</a:t>
            </a:r>
            <a:r>
              <a:rPr b="1" lang="lt-LT" sz="2100"/>
              <a:t>3</a:t>
            </a:r>
            <a:endParaRPr/>
          </a:p>
          <a:p>
            <a:pPr indent="0" lvl="0" marL="0" rtl="0" algn="ctr">
              <a:lnSpc>
                <a:spcPct val="90000"/>
              </a:lnSpc>
              <a:spcBef>
                <a:spcPts val="1000"/>
              </a:spcBef>
              <a:spcAft>
                <a:spcPts val="0"/>
              </a:spcAft>
              <a:buClr>
                <a:schemeClr val="dk1"/>
              </a:buClr>
              <a:buSzPct val="100000"/>
              <a:buNone/>
            </a:pPr>
            <a:r>
              <a:rPr lang="lt-LT"/>
              <a:t>Geležies (III) oksidas</a:t>
            </a:r>
            <a:endParaRPr/>
          </a:p>
          <a:p>
            <a:pPr indent="0" lvl="0" marL="0" rtl="0" algn="ctr">
              <a:lnSpc>
                <a:spcPct val="90000"/>
              </a:lnSpc>
              <a:spcBef>
                <a:spcPts val="1000"/>
              </a:spcBef>
              <a:spcAft>
                <a:spcPts val="0"/>
              </a:spcAft>
              <a:buClr>
                <a:schemeClr val="dk1"/>
              </a:buClr>
              <a:buSzPct val="100000"/>
              <a:buNone/>
            </a:pPr>
            <a:r>
              <a:rPr b="1" lang="lt-LT"/>
              <a:t>CuO</a:t>
            </a:r>
            <a:endParaRPr b="1"/>
          </a:p>
          <a:p>
            <a:pPr indent="0" lvl="0" marL="0" rtl="0" algn="ctr">
              <a:lnSpc>
                <a:spcPct val="90000"/>
              </a:lnSpc>
              <a:spcBef>
                <a:spcPts val="1000"/>
              </a:spcBef>
              <a:spcAft>
                <a:spcPts val="0"/>
              </a:spcAft>
              <a:buClr>
                <a:schemeClr val="dk1"/>
              </a:buClr>
              <a:buSzPct val="100000"/>
              <a:buNone/>
            </a:pPr>
            <a:r>
              <a:rPr lang="lt-LT"/>
              <a:t>Vario (II) oksidas</a:t>
            </a:r>
            <a:endParaRPr/>
          </a:p>
          <a:p>
            <a:pPr indent="0" lvl="0" marL="0" rtl="0" algn="ctr">
              <a:lnSpc>
                <a:spcPct val="90000"/>
              </a:lnSpc>
              <a:spcBef>
                <a:spcPts val="1000"/>
              </a:spcBef>
              <a:spcAft>
                <a:spcPts val="0"/>
              </a:spcAft>
              <a:buClr>
                <a:schemeClr val="dk1"/>
              </a:buClr>
              <a:buSzPct val="100000"/>
              <a:buNone/>
            </a:pPr>
            <a:r>
              <a:rPr b="1" lang="lt-LT"/>
              <a:t>Cu</a:t>
            </a:r>
            <a:r>
              <a:rPr b="1" lang="lt-LT" sz="2100"/>
              <a:t>2</a:t>
            </a:r>
            <a:r>
              <a:rPr b="1" lang="lt-LT"/>
              <a:t>O</a:t>
            </a:r>
            <a:endParaRPr/>
          </a:p>
          <a:p>
            <a:pPr indent="0" lvl="0" marL="0" rtl="0" algn="ctr">
              <a:lnSpc>
                <a:spcPct val="90000"/>
              </a:lnSpc>
              <a:spcBef>
                <a:spcPts val="1000"/>
              </a:spcBef>
              <a:spcAft>
                <a:spcPts val="0"/>
              </a:spcAft>
              <a:buClr>
                <a:schemeClr val="dk1"/>
              </a:buClr>
              <a:buSzPct val="100000"/>
              <a:buNone/>
            </a:pPr>
            <a:r>
              <a:rPr lang="lt-LT"/>
              <a:t>Vario (I) oksidas</a:t>
            </a:r>
            <a:endParaRPr/>
          </a:p>
          <a:p>
            <a:pPr indent="0" lvl="0" marL="0" rtl="0" algn="ctr">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5"/>
          <p:cNvSpPr txBox="1"/>
          <p:nvPr>
            <p:ph type="ctrTitle"/>
          </p:nvPr>
        </p:nvSpPr>
        <p:spPr>
          <a:xfrm>
            <a:off x="579421" y="1122363"/>
            <a:ext cx="11226297" cy="4246342"/>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lt-LT"/>
            </a:br>
            <a:r>
              <a:rPr b="1" lang="lt-LT"/>
              <a:t>I TEMA: OKSIDAI</a:t>
            </a:r>
            <a:br>
              <a:rPr b="1" lang="lt-LT"/>
            </a:br>
            <a:r>
              <a:rPr lang="lt-LT"/>
              <a:t>Antra veikla – aplinkoje esantys oksidai</a:t>
            </a:r>
            <a:br>
              <a:rPr lang="lt-LT"/>
            </a:br>
            <a:br>
              <a:rPr lang="lt-LT"/>
            </a:br>
            <a:endParaRPr b="1">
              <a:highlight>
                <a:srgbClr val="FFFF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t-LT"/>
              <a:t>I TEMA: OKSIDAI Antros veiklos turinys</a:t>
            </a:r>
            <a:endParaRPr/>
          </a:p>
        </p:txBody>
      </p:sp>
      <p:sp>
        <p:nvSpPr>
          <p:cNvPr id="179" name="Google Shape;179;p16"/>
          <p:cNvSpPr txBox="1"/>
          <p:nvPr>
            <p:ph idx="1" type="body"/>
          </p:nvPr>
        </p:nvSpPr>
        <p:spPr>
          <a:xfrm>
            <a:off x="63374" y="1825625"/>
            <a:ext cx="595642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lt-LT"/>
              <a:t>CO</a:t>
            </a:r>
            <a:r>
              <a:rPr lang="lt-LT" sz="1800"/>
              <a:t>2 </a:t>
            </a:r>
            <a:r>
              <a:rPr lang="lt-LT"/>
              <a:t>  			    SO</a:t>
            </a:r>
            <a:r>
              <a:rPr lang="lt-LT" sz="1800"/>
              <a:t>2 </a:t>
            </a:r>
            <a:endParaRPr/>
          </a:p>
          <a:p>
            <a:pPr indent="0" lvl="0" marL="0" rtl="0" algn="l">
              <a:lnSpc>
                <a:spcPct val="90000"/>
              </a:lnSpc>
              <a:spcBef>
                <a:spcPts val="1000"/>
              </a:spcBef>
              <a:spcAft>
                <a:spcPts val="0"/>
              </a:spcAft>
              <a:buClr>
                <a:schemeClr val="dk1"/>
              </a:buClr>
              <a:buSzPts val="2800"/>
              <a:buNone/>
            </a:pPr>
            <a:r>
              <a:rPr lang="lt-LT"/>
              <a:t>Anglies (IV) oksidas   Sieros (IV) oksidas</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lt-LT"/>
              <a:t>CO  			    NO</a:t>
            </a:r>
            <a:r>
              <a:rPr lang="lt-LT" sz="1800"/>
              <a:t>2</a:t>
            </a:r>
            <a:endParaRPr/>
          </a:p>
          <a:p>
            <a:pPr indent="0" lvl="0" marL="0" rtl="0" algn="l">
              <a:lnSpc>
                <a:spcPct val="90000"/>
              </a:lnSpc>
              <a:spcBef>
                <a:spcPts val="1000"/>
              </a:spcBef>
              <a:spcAft>
                <a:spcPts val="0"/>
              </a:spcAft>
              <a:buClr>
                <a:schemeClr val="dk1"/>
              </a:buClr>
              <a:buSzPts val="2800"/>
              <a:buNone/>
            </a:pPr>
            <a:r>
              <a:rPr lang="lt-LT"/>
              <a:t>Anglies (II) oksidas     Azoto (IV) oksidas</a:t>
            </a:r>
            <a:endParaRPr/>
          </a:p>
          <a:p>
            <a:pPr indent="0" lvl="0" marL="0" rtl="0" algn="l">
              <a:lnSpc>
                <a:spcPct val="90000"/>
              </a:lnSpc>
              <a:spcBef>
                <a:spcPts val="1000"/>
              </a:spcBef>
              <a:spcAft>
                <a:spcPts val="0"/>
              </a:spcAft>
              <a:buClr>
                <a:schemeClr val="dk1"/>
              </a:buClr>
              <a:buSzPts val="2800"/>
              <a:buNone/>
            </a:pPr>
            <a:r>
              <a:t/>
            </a:r>
            <a:endParaRPr/>
          </a:p>
        </p:txBody>
      </p:sp>
      <p:sp>
        <p:nvSpPr>
          <p:cNvPr id="180" name="Google Shape;180;p16"/>
          <p:cNvSpPr txBox="1"/>
          <p:nvPr>
            <p:ph idx="2" type="body"/>
          </p:nvPr>
        </p:nvSpPr>
        <p:spPr>
          <a:xfrm>
            <a:off x="6172200" y="1825625"/>
            <a:ext cx="60198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lt-LT"/>
              <a:t>Fe₂O₃			    Al₂O₃</a:t>
            </a:r>
            <a:endParaRPr/>
          </a:p>
          <a:p>
            <a:pPr indent="0" lvl="0" marL="0" rtl="0" algn="l">
              <a:lnSpc>
                <a:spcPct val="90000"/>
              </a:lnSpc>
              <a:spcBef>
                <a:spcPts val="1000"/>
              </a:spcBef>
              <a:spcAft>
                <a:spcPts val="0"/>
              </a:spcAft>
              <a:buClr>
                <a:schemeClr val="dk1"/>
              </a:buClr>
              <a:buSzPts val="2800"/>
              <a:buNone/>
            </a:pPr>
            <a:r>
              <a:rPr lang="lt-LT"/>
              <a:t>Geležies (III) oksidas  Aliuminio oksidas</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lt-LT"/>
              <a:t>CaO			   CuO</a:t>
            </a:r>
            <a:endParaRPr/>
          </a:p>
          <a:p>
            <a:pPr indent="0" lvl="0" marL="0" rtl="0" algn="l">
              <a:lnSpc>
                <a:spcPct val="90000"/>
              </a:lnSpc>
              <a:spcBef>
                <a:spcPts val="1000"/>
              </a:spcBef>
              <a:spcAft>
                <a:spcPts val="0"/>
              </a:spcAft>
              <a:buClr>
                <a:schemeClr val="dk1"/>
              </a:buClr>
              <a:buSzPts val="2800"/>
              <a:buNone/>
            </a:pPr>
            <a:r>
              <a:rPr lang="lt-LT"/>
              <a:t>Kalcio oksidas            Vario (II) oksidas</a:t>
            </a:r>
            <a:endParaRPr/>
          </a:p>
        </p:txBody>
      </p:sp>
      <p:pic>
        <p:nvPicPr>
          <p:cNvPr id="181" name="Google Shape;181;p16"/>
          <p:cNvPicPr preferRelativeResize="0"/>
          <p:nvPr/>
        </p:nvPicPr>
        <p:blipFill rotWithShape="1">
          <a:blip r:embed="rId3">
            <a:alphaModFix/>
          </a:blip>
          <a:srcRect b="0" l="0" r="0" t="0"/>
          <a:stretch/>
        </p:blipFill>
        <p:spPr>
          <a:xfrm>
            <a:off x="63374" y="2797431"/>
            <a:ext cx="3153746" cy="1084242"/>
          </a:xfrm>
          <a:prstGeom prst="rect">
            <a:avLst/>
          </a:prstGeom>
          <a:noFill/>
          <a:ln>
            <a:noFill/>
          </a:ln>
        </p:spPr>
      </p:pic>
      <p:pic>
        <p:nvPicPr>
          <p:cNvPr id="182" name="Google Shape;182;p16"/>
          <p:cNvPicPr preferRelativeResize="0"/>
          <p:nvPr/>
        </p:nvPicPr>
        <p:blipFill rotWithShape="1">
          <a:blip r:embed="rId4">
            <a:alphaModFix/>
          </a:blip>
          <a:srcRect b="0" l="0" r="0" t="0"/>
          <a:stretch/>
        </p:blipFill>
        <p:spPr>
          <a:xfrm>
            <a:off x="0" y="4982043"/>
            <a:ext cx="3217120" cy="966084"/>
          </a:xfrm>
          <a:prstGeom prst="rect">
            <a:avLst/>
          </a:prstGeom>
          <a:noFill/>
          <a:ln>
            <a:noFill/>
          </a:ln>
        </p:spPr>
      </p:pic>
      <p:pic>
        <p:nvPicPr>
          <p:cNvPr id="183" name="Google Shape;183;p16"/>
          <p:cNvPicPr preferRelativeResize="0"/>
          <p:nvPr/>
        </p:nvPicPr>
        <p:blipFill rotWithShape="1">
          <a:blip r:embed="rId5">
            <a:alphaModFix/>
          </a:blip>
          <a:srcRect b="0" l="0" r="0" t="0"/>
          <a:stretch/>
        </p:blipFill>
        <p:spPr>
          <a:xfrm>
            <a:off x="3217120" y="2806901"/>
            <a:ext cx="2955080" cy="1074771"/>
          </a:xfrm>
          <a:prstGeom prst="rect">
            <a:avLst/>
          </a:prstGeom>
          <a:noFill/>
          <a:ln>
            <a:noFill/>
          </a:ln>
        </p:spPr>
      </p:pic>
      <p:pic>
        <p:nvPicPr>
          <p:cNvPr id="184" name="Google Shape;184;p16"/>
          <p:cNvPicPr preferRelativeResize="0"/>
          <p:nvPr/>
        </p:nvPicPr>
        <p:blipFill rotWithShape="1">
          <a:blip r:embed="rId6">
            <a:alphaModFix/>
          </a:blip>
          <a:srcRect b="0" l="0" r="0" t="0"/>
          <a:stretch/>
        </p:blipFill>
        <p:spPr>
          <a:xfrm>
            <a:off x="3642010" y="4982042"/>
            <a:ext cx="2188421" cy="1875957"/>
          </a:xfrm>
          <a:prstGeom prst="rect">
            <a:avLst/>
          </a:prstGeom>
          <a:noFill/>
          <a:ln>
            <a:noFill/>
          </a:ln>
        </p:spPr>
      </p:pic>
      <p:pic>
        <p:nvPicPr>
          <p:cNvPr id="185" name="Google Shape;185;p16"/>
          <p:cNvPicPr preferRelativeResize="0"/>
          <p:nvPr/>
        </p:nvPicPr>
        <p:blipFill rotWithShape="1">
          <a:blip r:embed="rId7">
            <a:alphaModFix/>
          </a:blip>
          <a:srcRect b="0" l="0" r="0" t="0"/>
          <a:stretch/>
        </p:blipFill>
        <p:spPr>
          <a:xfrm>
            <a:off x="6728334" y="2785973"/>
            <a:ext cx="1635844" cy="1286054"/>
          </a:xfrm>
          <a:prstGeom prst="rect">
            <a:avLst/>
          </a:prstGeom>
          <a:noFill/>
          <a:ln>
            <a:noFill/>
          </a:ln>
        </p:spPr>
      </p:pic>
      <p:pic>
        <p:nvPicPr>
          <p:cNvPr id="186" name="Google Shape;186;p16"/>
          <p:cNvPicPr preferRelativeResize="0"/>
          <p:nvPr/>
        </p:nvPicPr>
        <p:blipFill rotWithShape="1">
          <a:blip r:embed="rId8">
            <a:alphaModFix/>
          </a:blip>
          <a:srcRect b="0" l="0" r="0" t="0"/>
          <a:stretch/>
        </p:blipFill>
        <p:spPr>
          <a:xfrm>
            <a:off x="9570215" y="2806901"/>
            <a:ext cx="1543265" cy="1265126"/>
          </a:xfrm>
          <a:prstGeom prst="rect">
            <a:avLst/>
          </a:prstGeom>
          <a:noFill/>
          <a:ln>
            <a:noFill/>
          </a:ln>
        </p:spPr>
      </p:pic>
      <p:pic>
        <p:nvPicPr>
          <p:cNvPr id="187" name="Google Shape;187;p16"/>
          <p:cNvPicPr preferRelativeResize="0"/>
          <p:nvPr/>
        </p:nvPicPr>
        <p:blipFill rotWithShape="1">
          <a:blip r:embed="rId9">
            <a:alphaModFix/>
          </a:blip>
          <a:srcRect b="0" l="0" r="0" t="0"/>
          <a:stretch/>
        </p:blipFill>
        <p:spPr>
          <a:xfrm>
            <a:off x="9598436" y="5465085"/>
            <a:ext cx="1635850" cy="1392914"/>
          </a:xfrm>
          <a:prstGeom prst="rect">
            <a:avLst/>
          </a:prstGeom>
          <a:noFill/>
          <a:ln>
            <a:noFill/>
          </a:ln>
        </p:spPr>
      </p:pic>
      <p:pic>
        <p:nvPicPr>
          <p:cNvPr id="188" name="Google Shape;188;p16"/>
          <p:cNvPicPr preferRelativeResize="0"/>
          <p:nvPr/>
        </p:nvPicPr>
        <p:blipFill rotWithShape="1">
          <a:blip r:embed="rId10">
            <a:alphaModFix/>
          </a:blip>
          <a:srcRect b="0" l="0" r="0" t="0"/>
          <a:stretch/>
        </p:blipFill>
        <p:spPr>
          <a:xfrm>
            <a:off x="6728334" y="5465085"/>
            <a:ext cx="1635844" cy="139291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7"/>
          <p:cNvSpPr txBox="1"/>
          <p:nvPr>
            <p:ph type="ctrTitle"/>
          </p:nvPr>
        </p:nvSpPr>
        <p:spPr>
          <a:xfrm>
            <a:off x="579421" y="1122363"/>
            <a:ext cx="11226297" cy="522411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lt-LT"/>
            </a:br>
            <a:br>
              <a:rPr b="1" lang="lt-LT"/>
            </a:br>
            <a:br>
              <a:rPr b="1" lang="lt-LT"/>
            </a:br>
            <a:br>
              <a:rPr b="1" lang="lt-LT"/>
            </a:br>
            <a:br>
              <a:rPr b="1" lang="lt-LT"/>
            </a:br>
            <a:r>
              <a:rPr b="1" lang="lt-LT"/>
              <a:t>I TEMA: OKSIDAI</a:t>
            </a:r>
            <a:br>
              <a:rPr b="1" lang="lt-LT"/>
            </a:br>
            <a:r>
              <a:rPr lang="lt-LT" sz="4900"/>
              <a:t>Trečia veikla – oksidų pritaikymus medicinoje, maisto pramonėje, kosmetikoje, statybose. </a:t>
            </a:r>
            <a:r>
              <a:rPr lang="lt-LT" sz="4900">
                <a:solidFill>
                  <a:srgbClr val="333333"/>
                </a:solidFill>
              </a:rPr>
              <a:t>Rūgščiojo lietaus susidarymą ir šio reiškinio daroma žala</a:t>
            </a:r>
            <a:br>
              <a:rPr lang="lt-LT" sz="4900"/>
            </a:br>
            <a:br>
              <a:rPr lang="lt-LT"/>
            </a:br>
            <a:endParaRPr b="1">
              <a:highlight>
                <a:srgbClr val="FFFF00"/>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8"/>
          <p:cNvSpPr txBox="1"/>
          <p:nvPr>
            <p:ph type="title"/>
          </p:nvPr>
        </p:nvSpPr>
        <p:spPr>
          <a:xfrm>
            <a:off x="838200" y="1"/>
            <a:ext cx="10515600" cy="12041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t-LT"/>
              <a:t>I TEMA: OKSIDAI Trečios veiklos turinys</a:t>
            </a:r>
            <a:endParaRPr/>
          </a:p>
        </p:txBody>
      </p:sp>
      <p:sp>
        <p:nvSpPr>
          <p:cNvPr id="199" name="Google Shape;199;p18"/>
          <p:cNvSpPr txBox="1"/>
          <p:nvPr>
            <p:ph idx="1" type="body"/>
          </p:nvPr>
        </p:nvSpPr>
        <p:spPr>
          <a:xfrm>
            <a:off x="72428" y="1204112"/>
            <a:ext cx="5947372" cy="5653888"/>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800"/>
              <a:buNone/>
            </a:pPr>
            <a:r>
              <a:rPr b="1" lang="lt-LT"/>
              <a:t>Anglies (IV) oksidas (CO₂)</a:t>
            </a:r>
            <a:endParaRPr/>
          </a:p>
          <a:p>
            <a:pPr indent="-228600" lvl="0" marL="228600" rtl="0" algn="l">
              <a:lnSpc>
                <a:spcPct val="90000"/>
              </a:lnSpc>
              <a:spcBef>
                <a:spcPts val="1000"/>
              </a:spcBef>
              <a:spcAft>
                <a:spcPts val="0"/>
              </a:spcAft>
              <a:buClr>
                <a:schemeClr val="dk1"/>
              </a:buClr>
              <a:buSzPts val="2800"/>
              <a:buFont typeface="Arial"/>
              <a:buChar char="•"/>
            </a:pPr>
            <a:r>
              <a:rPr b="1" lang="lt-LT"/>
              <a:t>Maisto pramonė</a:t>
            </a:r>
            <a:r>
              <a:rPr lang="lt-LT"/>
              <a:t>: Naudojamas gazuotų gėrimų gamyboje.</a:t>
            </a:r>
            <a:endParaRPr/>
          </a:p>
          <a:p>
            <a:pPr indent="-228600" lvl="0" marL="228600" rtl="0" algn="l">
              <a:lnSpc>
                <a:spcPct val="90000"/>
              </a:lnSpc>
              <a:spcBef>
                <a:spcPts val="1000"/>
              </a:spcBef>
              <a:spcAft>
                <a:spcPts val="0"/>
              </a:spcAft>
              <a:buClr>
                <a:schemeClr val="dk1"/>
              </a:buClr>
              <a:buSzPts val="2800"/>
              <a:buFont typeface="Arial"/>
              <a:buChar char="•"/>
            </a:pPr>
            <a:r>
              <a:rPr b="1" lang="lt-LT"/>
              <a:t>Ugnies gesinimas</a:t>
            </a:r>
            <a:r>
              <a:rPr lang="lt-LT"/>
              <a:t>: CO₂ gesintuvuose.</a:t>
            </a:r>
            <a:endParaRPr/>
          </a:p>
          <a:p>
            <a:pPr indent="0" lvl="0" marL="0" rtl="0" algn="ctr">
              <a:lnSpc>
                <a:spcPct val="90000"/>
              </a:lnSpc>
              <a:spcBef>
                <a:spcPts val="1000"/>
              </a:spcBef>
              <a:spcAft>
                <a:spcPts val="0"/>
              </a:spcAft>
              <a:buClr>
                <a:schemeClr val="dk1"/>
              </a:buClr>
              <a:buSzPts val="2800"/>
              <a:buNone/>
            </a:pPr>
            <a:r>
              <a:rPr b="1" lang="lt-LT"/>
              <a:t>Sieros (IV) oksidas (SO₂)</a:t>
            </a:r>
            <a:endParaRPr/>
          </a:p>
          <a:p>
            <a:pPr indent="-228600" lvl="0" marL="228600" rtl="0" algn="l">
              <a:lnSpc>
                <a:spcPct val="90000"/>
              </a:lnSpc>
              <a:spcBef>
                <a:spcPts val="1000"/>
              </a:spcBef>
              <a:spcAft>
                <a:spcPts val="0"/>
              </a:spcAft>
              <a:buClr>
                <a:schemeClr val="dk1"/>
              </a:buClr>
              <a:buSzPts val="2800"/>
              <a:buFont typeface="Arial"/>
              <a:buChar char="•"/>
            </a:pPr>
            <a:r>
              <a:rPr b="1" lang="lt-LT"/>
              <a:t>Maisto pramonė</a:t>
            </a:r>
            <a:r>
              <a:rPr lang="lt-LT"/>
              <a:t>: Naudojamas kaip konservantas, pavyzdžiui, džiovintuose vaisiuose ir vyne. </a:t>
            </a:r>
            <a:endParaRPr/>
          </a:p>
          <a:p>
            <a:pPr indent="0" lvl="0" marL="0" rtl="0" algn="ctr">
              <a:lnSpc>
                <a:spcPct val="90000"/>
              </a:lnSpc>
              <a:spcBef>
                <a:spcPts val="1000"/>
              </a:spcBef>
              <a:spcAft>
                <a:spcPts val="0"/>
              </a:spcAft>
              <a:buClr>
                <a:schemeClr val="dk1"/>
              </a:buClr>
              <a:buSzPts val="2800"/>
              <a:buNone/>
            </a:pPr>
            <a:r>
              <a:rPr b="1" lang="lt-LT"/>
              <a:t>Magnio oksidas (MgO)</a:t>
            </a:r>
            <a:endParaRPr/>
          </a:p>
          <a:p>
            <a:pPr indent="-228600" lvl="0" marL="228600" rtl="0" algn="l">
              <a:lnSpc>
                <a:spcPct val="90000"/>
              </a:lnSpc>
              <a:spcBef>
                <a:spcPts val="1000"/>
              </a:spcBef>
              <a:spcAft>
                <a:spcPts val="0"/>
              </a:spcAft>
              <a:buClr>
                <a:schemeClr val="dk1"/>
              </a:buClr>
              <a:buSzPts val="2800"/>
              <a:buFont typeface="Arial"/>
              <a:buChar char="•"/>
            </a:pPr>
            <a:r>
              <a:rPr b="1" lang="lt-LT"/>
              <a:t>Medicina</a:t>
            </a:r>
            <a:r>
              <a:rPr lang="lt-LT"/>
              <a:t>: Naudojamas kaip antacidinis vaistas neutralizuoti skrandžio rūgštį.</a:t>
            </a:r>
            <a:endParaRPr/>
          </a:p>
          <a:p>
            <a:pPr indent="-228600" lvl="0" marL="228600" rtl="0" algn="l">
              <a:lnSpc>
                <a:spcPct val="90000"/>
              </a:lnSpc>
              <a:spcBef>
                <a:spcPts val="1000"/>
              </a:spcBef>
              <a:spcAft>
                <a:spcPts val="0"/>
              </a:spcAft>
              <a:buClr>
                <a:schemeClr val="dk1"/>
              </a:buClr>
              <a:buSzPts val="2800"/>
              <a:buFont typeface="Arial"/>
              <a:buChar char="•"/>
            </a:pPr>
            <a:r>
              <a:rPr b="1" lang="lt-LT"/>
              <a:t>Statyba</a:t>
            </a:r>
            <a:r>
              <a:rPr lang="lt-LT"/>
              <a:t>: Ugniai atsparios medžiagos.</a:t>
            </a:r>
            <a:endParaRPr/>
          </a:p>
          <a:p>
            <a:pPr indent="-50800" lvl="0" marL="228600" rtl="0" algn="l">
              <a:lnSpc>
                <a:spcPct val="90000"/>
              </a:lnSpc>
              <a:spcBef>
                <a:spcPts val="1000"/>
              </a:spcBef>
              <a:spcAft>
                <a:spcPts val="0"/>
              </a:spcAft>
              <a:buClr>
                <a:schemeClr val="dk1"/>
              </a:buClr>
              <a:buSzPts val="2800"/>
              <a:buFont typeface="Arial"/>
              <a:buNone/>
            </a:pPr>
            <a:r>
              <a:t/>
            </a:r>
            <a:endParaRPr/>
          </a:p>
          <a:p>
            <a:pPr indent="0" lvl="0" marL="0" rtl="0" algn="ctr">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200" name="Google Shape;200;p18"/>
          <p:cNvSpPr txBox="1"/>
          <p:nvPr>
            <p:ph idx="2" type="body"/>
          </p:nvPr>
        </p:nvSpPr>
        <p:spPr>
          <a:xfrm>
            <a:off x="6172200" y="1204112"/>
            <a:ext cx="5947372" cy="5653887"/>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800"/>
              <a:buNone/>
            </a:pPr>
            <a:r>
              <a:t/>
            </a:r>
            <a:endParaRPr b="1"/>
          </a:p>
          <a:p>
            <a:pPr indent="0" lvl="0" marL="0" rtl="0" algn="ctr">
              <a:lnSpc>
                <a:spcPct val="90000"/>
              </a:lnSpc>
              <a:spcBef>
                <a:spcPts val="1000"/>
              </a:spcBef>
              <a:spcAft>
                <a:spcPts val="0"/>
              </a:spcAft>
              <a:buClr>
                <a:schemeClr val="dk1"/>
              </a:buClr>
              <a:buSzPts val="2800"/>
              <a:buNone/>
            </a:pPr>
            <a:r>
              <a:rPr b="1" lang="lt-LT"/>
              <a:t>Kalcio oksidas (CaO)</a:t>
            </a:r>
            <a:endParaRPr/>
          </a:p>
          <a:p>
            <a:pPr indent="-228600" lvl="0" marL="228600" rtl="0" algn="l">
              <a:lnSpc>
                <a:spcPct val="90000"/>
              </a:lnSpc>
              <a:spcBef>
                <a:spcPts val="1000"/>
              </a:spcBef>
              <a:spcAft>
                <a:spcPts val="0"/>
              </a:spcAft>
              <a:buClr>
                <a:schemeClr val="dk1"/>
              </a:buClr>
              <a:buSzPts val="2800"/>
              <a:buFont typeface="Arial"/>
              <a:buChar char="•"/>
            </a:pPr>
            <a:r>
              <a:rPr b="1" lang="lt-LT"/>
              <a:t>Statyba</a:t>
            </a:r>
            <a:r>
              <a:rPr lang="lt-LT"/>
              <a:t>: Pagrindinis komponentas kalkėse, naudojamas cemento ir gesintų kalkių gamybai. </a:t>
            </a:r>
            <a:endParaRPr/>
          </a:p>
          <a:p>
            <a:pPr indent="0" lvl="0" marL="0" rtl="0" algn="ctr">
              <a:lnSpc>
                <a:spcPct val="90000"/>
              </a:lnSpc>
              <a:spcBef>
                <a:spcPts val="1000"/>
              </a:spcBef>
              <a:spcAft>
                <a:spcPts val="0"/>
              </a:spcAft>
              <a:buClr>
                <a:schemeClr val="dk1"/>
              </a:buClr>
              <a:buSzPts val="2800"/>
              <a:buNone/>
            </a:pPr>
            <a:r>
              <a:rPr b="1" lang="lt-LT"/>
              <a:t>Cinko oksidas (ZnO)</a:t>
            </a:r>
            <a:endParaRPr/>
          </a:p>
          <a:p>
            <a:pPr indent="-228600" lvl="0" marL="228600" rtl="0" algn="l">
              <a:lnSpc>
                <a:spcPct val="90000"/>
              </a:lnSpc>
              <a:spcBef>
                <a:spcPts val="1000"/>
              </a:spcBef>
              <a:spcAft>
                <a:spcPts val="0"/>
              </a:spcAft>
              <a:buClr>
                <a:schemeClr val="dk1"/>
              </a:buClr>
              <a:buSzPts val="2800"/>
              <a:buFont typeface="Arial"/>
              <a:buChar char="•"/>
            </a:pPr>
            <a:r>
              <a:rPr b="1" lang="lt-LT"/>
              <a:t>Kosmetika</a:t>
            </a:r>
            <a:r>
              <a:rPr lang="lt-LT"/>
              <a:t>: Naudojamas kremuose nuo saulės dėl UV apsaugos.</a:t>
            </a:r>
            <a:endParaRPr/>
          </a:p>
          <a:p>
            <a:pPr indent="-228600" lvl="0" marL="228600" rtl="0" algn="l">
              <a:lnSpc>
                <a:spcPct val="90000"/>
              </a:lnSpc>
              <a:spcBef>
                <a:spcPts val="1000"/>
              </a:spcBef>
              <a:spcAft>
                <a:spcPts val="0"/>
              </a:spcAft>
              <a:buClr>
                <a:schemeClr val="dk1"/>
              </a:buClr>
              <a:buSzPts val="2800"/>
              <a:buFont typeface="Arial"/>
              <a:buChar char="•"/>
            </a:pPr>
            <a:r>
              <a:rPr b="1" lang="lt-LT"/>
              <a:t>Farmacija</a:t>
            </a:r>
            <a:r>
              <a:rPr lang="lt-LT"/>
              <a:t>: Odos priežiūros produktai, skirti apsaugoti ir gydyti sudirgusią odą.</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206" name="Google Shape;206;p19"/>
          <p:cNvPicPr preferRelativeResize="0"/>
          <p:nvPr>
            <p:ph idx="1" type="body"/>
          </p:nvPr>
        </p:nvPicPr>
        <p:blipFill rotWithShape="1">
          <a:blip r:embed="rId3">
            <a:alphaModFix/>
          </a:blip>
          <a:srcRect b="0" l="0" r="0" t="0"/>
          <a:stretch/>
        </p:blipFill>
        <p:spPr>
          <a:xfrm>
            <a:off x="-1" y="1399592"/>
            <a:ext cx="4870581" cy="5458407"/>
          </a:xfrm>
          <a:prstGeom prst="rect">
            <a:avLst/>
          </a:prstGeom>
          <a:noFill/>
          <a:ln>
            <a:noFill/>
          </a:ln>
        </p:spPr>
      </p:pic>
      <p:pic>
        <p:nvPicPr>
          <p:cNvPr id="207" name="Google Shape;207;p19"/>
          <p:cNvPicPr preferRelativeResize="0"/>
          <p:nvPr/>
        </p:nvPicPr>
        <p:blipFill rotWithShape="1">
          <a:blip r:embed="rId4">
            <a:alphaModFix/>
          </a:blip>
          <a:srcRect b="0" l="0" r="0" t="0"/>
          <a:stretch/>
        </p:blipFill>
        <p:spPr>
          <a:xfrm>
            <a:off x="0" y="76115"/>
            <a:ext cx="4385388" cy="1482098"/>
          </a:xfrm>
          <a:prstGeom prst="rect">
            <a:avLst/>
          </a:prstGeom>
          <a:noFill/>
          <a:ln>
            <a:noFill/>
          </a:ln>
        </p:spPr>
      </p:pic>
      <p:pic>
        <p:nvPicPr>
          <p:cNvPr id="208" name="Google Shape;208;p19"/>
          <p:cNvPicPr preferRelativeResize="0"/>
          <p:nvPr/>
        </p:nvPicPr>
        <p:blipFill rotWithShape="1">
          <a:blip r:embed="rId5">
            <a:alphaModFix/>
          </a:blip>
          <a:srcRect b="0" l="0" r="0" t="0"/>
          <a:stretch/>
        </p:blipFill>
        <p:spPr>
          <a:xfrm>
            <a:off x="5887616" y="0"/>
            <a:ext cx="5466183" cy="1884340"/>
          </a:xfrm>
          <a:prstGeom prst="rect">
            <a:avLst/>
          </a:prstGeom>
          <a:noFill/>
          <a:ln>
            <a:noFill/>
          </a:ln>
        </p:spPr>
      </p:pic>
      <p:sp>
        <p:nvSpPr>
          <p:cNvPr id="209" name="Google Shape;209;p19"/>
          <p:cNvSpPr txBox="1"/>
          <p:nvPr>
            <p:ph idx="2" type="body"/>
          </p:nvPr>
        </p:nvSpPr>
        <p:spPr>
          <a:xfrm>
            <a:off x="4870450" y="1694935"/>
            <a:ext cx="7116338" cy="529375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None/>
            </a:pPr>
            <a:r>
              <a:rPr b="1" i="0" lang="lt-LT" sz="3200" u="none" cap="none" strike="noStrike">
                <a:solidFill>
                  <a:schemeClr val="dk1"/>
                </a:solidFill>
              </a:rPr>
              <a:t>ŽALA</a:t>
            </a:r>
            <a:endParaRPr/>
          </a:p>
          <a:p>
            <a:pPr indent="0" lvl="0" marL="0" marR="0" rtl="0" algn="ctr">
              <a:lnSpc>
                <a:spcPct val="100000"/>
              </a:lnSpc>
              <a:spcBef>
                <a:spcPts val="0"/>
              </a:spcBef>
              <a:spcAft>
                <a:spcPts val="0"/>
              </a:spcAft>
              <a:buClr>
                <a:schemeClr val="dk1"/>
              </a:buClr>
              <a:buSzPts val="2400"/>
              <a:buNone/>
            </a:pPr>
            <a:r>
              <a:rPr b="1" i="0" lang="lt-LT" sz="2400" u="none" cap="none" strike="noStrike">
                <a:solidFill>
                  <a:schemeClr val="dk1"/>
                </a:solidFill>
              </a:rPr>
              <a:t>Aplinkai</a:t>
            </a:r>
            <a:r>
              <a:rPr b="0" i="0" lang="lt-LT" sz="2400" u="none" cap="none" strike="noStrike">
                <a:solidFill>
                  <a:schemeClr val="dk1"/>
                </a:solidFill>
              </a:rPr>
              <a:t>:</a:t>
            </a:r>
            <a:endParaRPr/>
          </a:p>
          <a:p>
            <a:pPr indent="-152400" lvl="0" marL="0" marR="0" rtl="0" algn="l">
              <a:lnSpc>
                <a:spcPct val="100000"/>
              </a:lnSpc>
              <a:spcBef>
                <a:spcPts val="0"/>
              </a:spcBef>
              <a:spcAft>
                <a:spcPts val="0"/>
              </a:spcAft>
              <a:buClr>
                <a:schemeClr val="dk1"/>
              </a:buClr>
              <a:buSzPts val="2400"/>
              <a:buFont typeface="Calibri"/>
              <a:buChar char="•"/>
            </a:pPr>
            <a:r>
              <a:rPr b="1" i="0" lang="lt-LT" sz="2400" u="none" cap="none" strike="noStrike">
                <a:solidFill>
                  <a:schemeClr val="dk1"/>
                </a:solidFill>
              </a:rPr>
              <a:t>Dirvožemis</a:t>
            </a:r>
            <a:r>
              <a:rPr b="0" i="0" lang="lt-LT" sz="2400" u="none" cap="none" strike="noStrike">
                <a:solidFill>
                  <a:schemeClr val="dk1"/>
                </a:solidFill>
              </a:rPr>
              <a:t>: Keičia pH, mažina maistinių medžiagų prieinamumą.</a:t>
            </a:r>
            <a:endParaRPr/>
          </a:p>
          <a:p>
            <a:pPr indent="-152400" lvl="0" marL="0" marR="0" rtl="0" algn="l">
              <a:lnSpc>
                <a:spcPct val="100000"/>
              </a:lnSpc>
              <a:spcBef>
                <a:spcPts val="0"/>
              </a:spcBef>
              <a:spcAft>
                <a:spcPts val="0"/>
              </a:spcAft>
              <a:buClr>
                <a:schemeClr val="dk1"/>
              </a:buClr>
              <a:buSzPts val="2400"/>
              <a:buFont typeface="Calibri"/>
              <a:buChar char="•"/>
            </a:pPr>
            <a:r>
              <a:rPr b="1" i="0" lang="lt-LT" sz="2400" u="none" cap="none" strike="noStrike">
                <a:solidFill>
                  <a:schemeClr val="dk1"/>
                </a:solidFill>
              </a:rPr>
              <a:t>Vandens telkiniai</a:t>
            </a:r>
            <a:r>
              <a:rPr b="0" i="0" lang="lt-LT" sz="2400" u="none" cap="none" strike="noStrike">
                <a:solidFill>
                  <a:schemeClr val="dk1"/>
                </a:solidFill>
              </a:rPr>
              <a:t>: Didina vandens rūgštingumą, kenkia žuvims ir kitiems organizmams.</a:t>
            </a:r>
            <a:endParaRPr/>
          </a:p>
          <a:p>
            <a:pPr indent="-152400" lvl="0" marL="0" marR="0" rtl="0" algn="l">
              <a:lnSpc>
                <a:spcPct val="100000"/>
              </a:lnSpc>
              <a:spcBef>
                <a:spcPts val="0"/>
              </a:spcBef>
              <a:spcAft>
                <a:spcPts val="0"/>
              </a:spcAft>
              <a:buClr>
                <a:schemeClr val="dk1"/>
              </a:buClr>
              <a:buSzPts val="2400"/>
              <a:buFont typeface="Calibri"/>
              <a:buChar char="•"/>
            </a:pPr>
            <a:r>
              <a:rPr b="1" i="0" lang="lt-LT" sz="2400" u="none" cap="none" strike="noStrike">
                <a:solidFill>
                  <a:schemeClr val="dk1"/>
                </a:solidFill>
              </a:rPr>
              <a:t>Augalija</a:t>
            </a:r>
            <a:r>
              <a:rPr b="0" i="0" lang="lt-LT" sz="2400" u="none" cap="none" strike="noStrike">
                <a:solidFill>
                  <a:schemeClr val="dk1"/>
                </a:solidFill>
              </a:rPr>
              <a:t>: Pažeidžia medžių lapus ir lėtina augimą.</a:t>
            </a:r>
            <a:endParaRPr/>
          </a:p>
          <a:p>
            <a:pPr indent="0" lvl="0" marL="0" marR="0" rtl="0" algn="ctr">
              <a:lnSpc>
                <a:spcPct val="100000"/>
              </a:lnSpc>
              <a:spcBef>
                <a:spcPts val="0"/>
              </a:spcBef>
              <a:spcAft>
                <a:spcPts val="0"/>
              </a:spcAft>
              <a:buClr>
                <a:schemeClr val="dk1"/>
              </a:buClr>
              <a:buSzPts val="2400"/>
              <a:buNone/>
            </a:pPr>
            <a:r>
              <a:rPr b="1" i="0" lang="lt-LT" sz="2400" u="none" cap="none" strike="noStrike">
                <a:solidFill>
                  <a:schemeClr val="dk1"/>
                </a:solidFill>
              </a:rPr>
              <a:t>Infrastruktūrai</a:t>
            </a:r>
            <a:r>
              <a:rPr b="0" i="0" lang="lt-LT" sz="2400" u="none" cap="none" strike="noStrike">
                <a:solidFill>
                  <a:schemeClr val="dk1"/>
                </a:solidFill>
              </a:rPr>
              <a:t>:</a:t>
            </a:r>
            <a:endParaRPr/>
          </a:p>
          <a:p>
            <a:pPr indent="-152400" lvl="0" marL="0" marR="0" rtl="0" algn="l">
              <a:lnSpc>
                <a:spcPct val="100000"/>
              </a:lnSpc>
              <a:spcBef>
                <a:spcPts val="0"/>
              </a:spcBef>
              <a:spcAft>
                <a:spcPts val="0"/>
              </a:spcAft>
              <a:buClr>
                <a:schemeClr val="dk1"/>
              </a:buClr>
              <a:buSzPts val="2400"/>
              <a:buFont typeface="Calibri"/>
              <a:buChar char="•"/>
            </a:pPr>
            <a:r>
              <a:rPr b="1" i="0" lang="lt-LT" sz="2400" u="none" cap="none" strike="noStrike">
                <a:solidFill>
                  <a:schemeClr val="dk1"/>
                </a:solidFill>
              </a:rPr>
              <a:t>Statiniai</a:t>
            </a:r>
            <a:r>
              <a:rPr b="0" i="0" lang="lt-LT" sz="2400" u="none" cap="none" strike="noStrike">
                <a:solidFill>
                  <a:schemeClr val="dk1"/>
                </a:solidFill>
              </a:rPr>
              <a:t>: Greičiau ardo pastatų ir paminklų medžiagas, ypač kalkakmenį ir betoną.</a:t>
            </a:r>
            <a:endParaRPr/>
          </a:p>
          <a:p>
            <a:pPr indent="0" lvl="0" marL="0" marR="0" rtl="0" algn="ctr">
              <a:lnSpc>
                <a:spcPct val="100000"/>
              </a:lnSpc>
              <a:spcBef>
                <a:spcPts val="0"/>
              </a:spcBef>
              <a:spcAft>
                <a:spcPts val="0"/>
              </a:spcAft>
              <a:buClr>
                <a:schemeClr val="dk1"/>
              </a:buClr>
              <a:buSzPts val="2400"/>
              <a:buNone/>
            </a:pPr>
            <a:r>
              <a:rPr b="1" i="0" lang="lt-LT" sz="2400" u="none" cap="none" strike="noStrike">
                <a:solidFill>
                  <a:schemeClr val="dk1"/>
                </a:solidFill>
              </a:rPr>
              <a:t>Sveikatai</a:t>
            </a:r>
            <a:r>
              <a:rPr b="0" i="0" lang="lt-LT" sz="2400" u="none" cap="none" strike="noStrike">
                <a:solidFill>
                  <a:schemeClr val="dk1"/>
                </a:solidFill>
              </a:rPr>
              <a:t>:</a:t>
            </a:r>
            <a:endParaRPr/>
          </a:p>
          <a:p>
            <a:pPr indent="-152400" lvl="0" marL="0" marR="0" rtl="0" algn="l">
              <a:lnSpc>
                <a:spcPct val="100000"/>
              </a:lnSpc>
              <a:spcBef>
                <a:spcPts val="0"/>
              </a:spcBef>
              <a:spcAft>
                <a:spcPts val="0"/>
              </a:spcAft>
              <a:buClr>
                <a:schemeClr val="dk1"/>
              </a:buClr>
              <a:buSzPts val="2400"/>
              <a:buFont typeface="Calibri"/>
              <a:buChar char="•"/>
            </a:pPr>
            <a:r>
              <a:rPr b="1" i="0" lang="lt-LT" sz="2400" u="none" cap="none" strike="noStrike">
                <a:solidFill>
                  <a:schemeClr val="dk1"/>
                </a:solidFill>
              </a:rPr>
              <a:t>Netiesioginis poveikis</a:t>
            </a:r>
            <a:r>
              <a:rPr b="0" i="0" lang="lt-LT" sz="2400" u="none" cap="none" strike="noStrike">
                <a:solidFill>
                  <a:schemeClr val="dk1"/>
                </a:solidFill>
              </a:rPr>
              <a:t>: Didina kvėpavimo takų ligų riziką per užterštą orą.</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latin typeface="Calibri"/>
                <a:ea typeface="Calibri"/>
                <a:cs typeface="Calibri"/>
                <a:sym typeface="Calibri"/>
              </a:rPr>
              <a:t>Pamokos sąsaja su programa</a:t>
            </a:r>
            <a:endParaRPr/>
          </a:p>
        </p:txBody>
      </p:sp>
      <p:sp>
        <p:nvSpPr>
          <p:cNvPr id="92" name="Google Shape;92;p2"/>
          <p:cNvSpPr txBox="1"/>
          <p:nvPr>
            <p:ph idx="1" type="body"/>
          </p:nvPr>
        </p:nvSpPr>
        <p:spPr>
          <a:xfrm>
            <a:off x="838200" y="1323833"/>
            <a:ext cx="10515600" cy="516904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chemeClr val="dk1"/>
              </a:buClr>
              <a:buSzPct val="100000"/>
              <a:buNone/>
            </a:pPr>
            <a:r>
              <a:rPr b="1" lang="lt-LT"/>
              <a:t>Pasiekimų sritys:</a:t>
            </a:r>
            <a:endParaRPr/>
          </a:p>
          <a:p>
            <a:pPr indent="0" lvl="0" marL="0" rtl="0" algn="l">
              <a:lnSpc>
                <a:spcPct val="90000"/>
              </a:lnSpc>
              <a:spcBef>
                <a:spcPts val="1000"/>
              </a:spcBef>
              <a:spcAft>
                <a:spcPts val="0"/>
              </a:spcAft>
              <a:buClr>
                <a:schemeClr val="dk1"/>
              </a:buClr>
              <a:buSzPct val="100000"/>
              <a:buNone/>
            </a:pPr>
            <a:r>
              <a:rPr b="1" lang="lt-LT" sz="1900"/>
              <a:t>Gamtamokslinis komunikavimas (B)</a:t>
            </a:r>
            <a:endParaRPr b="1" sz="1900"/>
          </a:p>
          <a:p>
            <a:pPr indent="0" lvl="0" marL="0" rtl="0" algn="l">
              <a:lnSpc>
                <a:spcPct val="90000"/>
              </a:lnSpc>
              <a:spcBef>
                <a:spcPts val="1000"/>
              </a:spcBef>
              <a:spcAft>
                <a:spcPts val="0"/>
              </a:spcAft>
              <a:buClr>
                <a:schemeClr val="dk1"/>
              </a:buClr>
              <a:buSzPct val="100000"/>
              <a:buNone/>
            </a:pPr>
            <a:r>
              <a:rPr lang="lt-LT" sz="1900"/>
              <a:t>B1. Tinkamai vartoja gamtamokslines sąvokas, terminus, simbolius, formules, matavimo vienetus </a:t>
            </a:r>
            <a:endParaRPr sz="1900"/>
          </a:p>
          <a:p>
            <a:pPr indent="0" lvl="0" marL="0" rtl="0" algn="l">
              <a:lnSpc>
                <a:spcPct val="90000"/>
              </a:lnSpc>
              <a:spcBef>
                <a:spcPts val="1000"/>
              </a:spcBef>
              <a:spcAft>
                <a:spcPts val="0"/>
              </a:spcAft>
              <a:buClr>
                <a:schemeClr val="dk1"/>
              </a:buClr>
              <a:buSzPct val="100000"/>
              <a:buNone/>
            </a:pPr>
            <a:r>
              <a:rPr lang="lt-LT" sz="1900"/>
              <a:t>B2. Suranda reikiamą informaciją įvairiuose šaltiniuose ir ją apdoroja. Tinkamai perduoda informaciją apie cheminius elementus, medžiagas, junginius, reiškinius, procesus, dėsningumus. Kalbą vartoja tinkamai ir tikslingai, laikydamasis etikos ir etiketo, tinkamai cituoja šaltinius (B2)</a:t>
            </a:r>
            <a:endParaRPr/>
          </a:p>
          <a:p>
            <a:pPr indent="0" lvl="0" marL="0" rtl="0" algn="l">
              <a:lnSpc>
                <a:spcPct val="90000"/>
              </a:lnSpc>
              <a:spcBef>
                <a:spcPts val="1000"/>
              </a:spcBef>
              <a:spcAft>
                <a:spcPts val="0"/>
              </a:spcAft>
              <a:buClr>
                <a:schemeClr val="dk1"/>
              </a:buClr>
              <a:buSzPct val="100000"/>
              <a:buNone/>
            </a:pPr>
            <a:r>
              <a:rPr b="1" lang="lt-LT" sz="1900"/>
              <a:t>Gamtamokslinis tyrinėjimas (C) </a:t>
            </a:r>
            <a:endParaRPr b="1" sz="1900"/>
          </a:p>
          <a:p>
            <a:pPr indent="0" lvl="0" marL="0" rtl="0" algn="l">
              <a:lnSpc>
                <a:spcPct val="90000"/>
              </a:lnSpc>
              <a:spcBef>
                <a:spcPts val="1000"/>
              </a:spcBef>
              <a:spcAft>
                <a:spcPts val="0"/>
              </a:spcAft>
              <a:buClr>
                <a:schemeClr val="dk1"/>
              </a:buClr>
              <a:buSzPct val="100000"/>
              <a:buNone/>
            </a:pPr>
            <a:r>
              <a:rPr lang="lt-LT" sz="1900"/>
              <a:t>C1. Paaiškina, kas yra tyrimai, įvardija tyrimų atlikimo etapus. </a:t>
            </a:r>
            <a:endParaRPr/>
          </a:p>
          <a:p>
            <a:pPr indent="0" lvl="0" marL="0" rtl="0" algn="l">
              <a:lnSpc>
                <a:spcPct val="90000"/>
              </a:lnSpc>
              <a:spcBef>
                <a:spcPts val="1000"/>
              </a:spcBef>
              <a:spcAft>
                <a:spcPts val="0"/>
              </a:spcAft>
              <a:buClr>
                <a:schemeClr val="dk1"/>
              </a:buClr>
              <a:buSzPct val="100000"/>
              <a:buNone/>
            </a:pPr>
            <a:r>
              <a:rPr lang="lt-LT" sz="1900"/>
              <a:t>C2. Kelia probleminius klausimus, su jais susietus tyrimo tikslus, formuluoja hipotezes.</a:t>
            </a:r>
            <a:endParaRPr/>
          </a:p>
          <a:p>
            <a:pPr indent="0" lvl="0" marL="0" rtl="0" algn="l">
              <a:lnSpc>
                <a:spcPct val="90000"/>
              </a:lnSpc>
              <a:spcBef>
                <a:spcPts val="1000"/>
              </a:spcBef>
              <a:spcAft>
                <a:spcPts val="0"/>
              </a:spcAft>
              <a:buClr>
                <a:schemeClr val="dk1"/>
              </a:buClr>
              <a:buSzPct val="100000"/>
              <a:buNone/>
            </a:pPr>
            <a:r>
              <a:rPr lang="lt-LT" sz="1900"/>
              <a:t>C3. Planuoja tyrimą: pasirenka tinkamą tyrimo būdą, priemones, medžiagas, tyrimo atlikimo vietą, laiką ir trukmę, numato tyrimo rezultatų patikimumo užtikrinimą. </a:t>
            </a:r>
            <a:endParaRPr/>
          </a:p>
          <a:p>
            <a:pPr indent="0" lvl="0" marL="0" rtl="0" algn="l">
              <a:lnSpc>
                <a:spcPct val="90000"/>
              </a:lnSpc>
              <a:spcBef>
                <a:spcPts val="1000"/>
              </a:spcBef>
              <a:spcAft>
                <a:spcPts val="0"/>
              </a:spcAft>
              <a:buClr>
                <a:schemeClr val="dk1"/>
              </a:buClr>
              <a:buSzPct val="100000"/>
              <a:buNone/>
            </a:pPr>
            <a:r>
              <a:rPr lang="lt-LT" sz="1900"/>
              <a:t>C4. Atlieka tyrimą: saugiai naudojasi priemonėmis ir medžiagomis, laikydamasis etikos reikalavimų, atlieka numatytas tyrimo veiklas, tikslingai stebi vykstančius procesus ir fiksuoja pokyčius, tiksliai atlieka matavimus.</a:t>
            </a:r>
            <a:endParaRPr/>
          </a:p>
          <a:p>
            <a:pPr indent="0" lvl="0" marL="0" rtl="0" algn="l">
              <a:lnSpc>
                <a:spcPct val="90000"/>
              </a:lnSpc>
              <a:spcBef>
                <a:spcPts val="1000"/>
              </a:spcBef>
              <a:spcAft>
                <a:spcPts val="0"/>
              </a:spcAft>
              <a:buClr>
                <a:schemeClr val="dk1"/>
              </a:buClr>
              <a:buSzPct val="100000"/>
              <a:buNone/>
            </a:pPr>
            <a:r>
              <a:rPr lang="lt-LT" sz="1900"/>
              <a:t>C5. Analizuoja ir matematiškai apdoroja gautus rezultatus ir duomenis: įvertina jų patikimumą, tiriamojo darbo netikslumus bei matavimo paklaidas, atrenka reikiamus išvadai daryti, atlieka reikalingus skaičiavimus ir pertvarkymus. Pasirenka tinkamus rezultatų ir duomenų pateikimo būdus. </a:t>
            </a:r>
            <a:endParaRPr/>
          </a:p>
          <a:p>
            <a:pPr indent="0" lvl="0" marL="0" rtl="0" algn="l">
              <a:lnSpc>
                <a:spcPct val="90000"/>
              </a:lnSpc>
              <a:spcBef>
                <a:spcPts val="1000"/>
              </a:spcBef>
              <a:spcAft>
                <a:spcPts val="0"/>
              </a:spcAft>
              <a:buClr>
                <a:schemeClr val="dk1"/>
              </a:buClr>
              <a:buSzPct val="100000"/>
              <a:buNone/>
            </a:pPr>
            <a:r>
              <a:rPr lang="lt-LT" sz="1900"/>
              <a:t>C6. Formuluoja išvadas, atsižvelgia į tyrimo hipotezę, apmąsto atliktas veiklas, numato tyrimo tobulinimo ir plėtotės galimybes.</a:t>
            </a:r>
            <a:endParaRPr b="1" sz="19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0"/>
          <p:cNvSpPr txBox="1"/>
          <p:nvPr>
            <p:ph type="ctrTitle"/>
          </p:nvPr>
        </p:nvSpPr>
        <p:spPr>
          <a:xfrm>
            <a:off x="579421" y="1122363"/>
            <a:ext cx="11226297" cy="522411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lt-LT"/>
            </a:br>
            <a:br>
              <a:rPr b="1" lang="lt-LT"/>
            </a:br>
            <a:br>
              <a:rPr b="1" lang="lt-LT"/>
            </a:br>
            <a:br>
              <a:rPr b="1" lang="lt-LT"/>
            </a:br>
            <a:br>
              <a:rPr b="1" lang="lt-LT"/>
            </a:br>
            <a:r>
              <a:rPr b="1" lang="lt-LT"/>
              <a:t>II TEMA: BAZINIAI OKSIDAI</a:t>
            </a:r>
            <a:br>
              <a:rPr b="1" lang="lt-LT"/>
            </a:br>
            <a:r>
              <a:rPr lang="lt-LT"/>
              <a:t>Pirma veikla – bazinių oksidų gavimas</a:t>
            </a:r>
            <a:br>
              <a:rPr lang="lt-LT"/>
            </a:br>
            <a:br>
              <a:rPr lang="lt-LT" sz="4800"/>
            </a:br>
            <a:br>
              <a:rPr lang="lt-LT"/>
            </a:br>
            <a:endParaRPr b="1">
              <a:highlight>
                <a:srgbClr val="FFFF00"/>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1"/>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lt-LT"/>
              <a:t>II TEMA: BAZINIAI OKSIDAI Pirmos veiklos turinys</a:t>
            </a:r>
            <a:endParaRPr/>
          </a:p>
        </p:txBody>
      </p:sp>
      <p:sp>
        <p:nvSpPr>
          <p:cNvPr id="220" name="Google Shape;220;p21"/>
          <p:cNvSpPr txBox="1"/>
          <p:nvPr>
            <p:ph idx="1" type="body"/>
          </p:nvPr>
        </p:nvSpPr>
        <p:spPr>
          <a:xfrm>
            <a:off x="838200" y="1323833"/>
            <a:ext cx="10515600" cy="51690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lt-LT"/>
              <a:t>Kalcio oksido susidarymas reaguojant kalciui su deguonimi (vieninių medžiagų oksidacija):</a:t>
            </a:r>
            <a:endParaRPr/>
          </a:p>
          <a:p>
            <a:pPr indent="0" lvl="0" marL="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4000"/>
              <a:buNone/>
            </a:pPr>
            <a:r>
              <a:rPr b="1" lang="lt-LT" sz="4000">
                <a:latin typeface="Arial"/>
                <a:ea typeface="Arial"/>
                <a:cs typeface="Arial"/>
                <a:sym typeface="Arial"/>
              </a:rPr>
              <a:t>2Ca (k) + O</a:t>
            </a:r>
            <a:r>
              <a:rPr b="1" baseline="-25000" lang="lt-LT" sz="4000">
                <a:latin typeface="Arial"/>
                <a:ea typeface="Arial"/>
                <a:cs typeface="Arial"/>
                <a:sym typeface="Arial"/>
              </a:rPr>
              <a:t>2</a:t>
            </a:r>
            <a:r>
              <a:rPr b="1" lang="lt-LT" sz="4000">
                <a:latin typeface="Arial"/>
                <a:ea typeface="Arial"/>
                <a:cs typeface="Arial"/>
                <a:sym typeface="Arial"/>
              </a:rPr>
              <a:t>(d)🡪 2CaO(k)</a:t>
            </a:r>
            <a:endParaRPr/>
          </a:p>
          <a:p>
            <a:pPr indent="0" lvl="0" marL="0" rtl="0" algn="ctr">
              <a:lnSpc>
                <a:spcPct val="90000"/>
              </a:lnSpc>
              <a:spcBef>
                <a:spcPts val="1000"/>
              </a:spcBef>
              <a:spcAft>
                <a:spcPts val="0"/>
              </a:spcAft>
              <a:buClr>
                <a:schemeClr val="dk1"/>
              </a:buClr>
              <a:buSzPts val="4000"/>
              <a:buNone/>
            </a:pPr>
            <a:r>
              <a:t/>
            </a:r>
            <a:endParaRPr b="1" sz="40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lt-LT"/>
              <a:t>Magnio oksido susidarymas reaguojant magniui su deguonimi (vieninių medžiagų oksidacija):</a:t>
            </a:r>
            <a:endParaRPr/>
          </a:p>
          <a:p>
            <a:pPr indent="0" lvl="0" marL="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4000"/>
              <a:buNone/>
            </a:pPr>
            <a:r>
              <a:rPr b="1" lang="lt-LT" sz="4000">
                <a:latin typeface="Arial"/>
                <a:ea typeface="Arial"/>
                <a:cs typeface="Arial"/>
                <a:sym typeface="Arial"/>
              </a:rPr>
              <a:t>2Mg (k) + O</a:t>
            </a:r>
            <a:r>
              <a:rPr b="1" baseline="-25000" lang="lt-LT" sz="4000">
                <a:latin typeface="Arial"/>
                <a:ea typeface="Arial"/>
                <a:cs typeface="Arial"/>
                <a:sym typeface="Arial"/>
              </a:rPr>
              <a:t>2</a:t>
            </a:r>
            <a:r>
              <a:rPr b="1" lang="lt-LT" sz="4000">
                <a:latin typeface="Arial"/>
                <a:ea typeface="Arial"/>
                <a:cs typeface="Arial"/>
                <a:sym typeface="Arial"/>
              </a:rPr>
              <a:t>(d)🡪 2MgO(k)</a:t>
            </a:r>
            <a:endParaRPr/>
          </a:p>
          <a:p>
            <a:pPr indent="0" lvl="0" marL="0" rtl="0" algn="ctr">
              <a:lnSpc>
                <a:spcPct val="90000"/>
              </a:lnSpc>
              <a:spcBef>
                <a:spcPts val="1000"/>
              </a:spcBef>
              <a:spcAft>
                <a:spcPts val="0"/>
              </a:spcAft>
              <a:buClr>
                <a:schemeClr val="dk1"/>
              </a:buClr>
              <a:buSzPts val="4000"/>
              <a:buNone/>
            </a:pPr>
            <a:r>
              <a:t/>
            </a:r>
            <a:endParaRPr b="1" sz="4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2"/>
          <p:cNvSpPr txBox="1"/>
          <p:nvPr>
            <p:ph type="ctrTitle"/>
          </p:nvPr>
        </p:nvSpPr>
        <p:spPr>
          <a:xfrm>
            <a:off x="579421" y="1122363"/>
            <a:ext cx="11226297" cy="522411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lt-LT"/>
            </a:br>
            <a:br>
              <a:rPr b="1" lang="lt-LT"/>
            </a:br>
            <a:br>
              <a:rPr b="1" lang="lt-LT"/>
            </a:br>
            <a:br>
              <a:rPr b="1" lang="lt-LT"/>
            </a:br>
            <a:br>
              <a:rPr b="1" lang="lt-LT"/>
            </a:br>
            <a:r>
              <a:rPr b="1" lang="lt-LT"/>
              <a:t>II TEMA: BAZINIAI OKSIDAI</a:t>
            </a:r>
            <a:br>
              <a:rPr b="1" lang="lt-LT"/>
            </a:br>
            <a:r>
              <a:rPr lang="lt-LT"/>
              <a:t>Antra veikla – bazinių oksidų sąveika su vandeniu</a:t>
            </a:r>
            <a:br>
              <a:rPr lang="lt-LT"/>
            </a:br>
            <a:br>
              <a:rPr lang="lt-LT" sz="4800"/>
            </a:br>
            <a:br>
              <a:rPr lang="lt-LT"/>
            </a:br>
            <a:endParaRPr b="1">
              <a:highlight>
                <a:srgbClr val="FFFF00"/>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3"/>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lt-LT"/>
              <a:t>II TEMA: BAZINIAI OKSIDAI Antros veiklos turinys</a:t>
            </a:r>
            <a:endParaRPr/>
          </a:p>
        </p:txBody>
      </p:sp>
      <p:sp>
        <p:nvSpPr>
          <p:cNvPr id="231" name="Google Shape;231;p23"/>
          <p:cNvSpPr txBox="1"/>
          <p:nvPr>
            <p:ph idx="1" type="body"/>
          </p:nvPr>
        </p:nvSpPr>
        <p:spPr>
          <a:xfrm>
            <a:off x="838200" y="1323833"/>
            <a:ext cx="10515600" cy="51690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lt-LT"/>
              <a:t>Kalcio oksidas (negesintos kalkės) reaguoja su vandeniu, susidaro kalcio hidroksidas (gesintos kalkės): </a:t>
            </a:r>
            <a:endParaRPr/>
          </a:p>
          <a:p>
            <a:pPr indent="0" lvl="0" marL="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3200"/>
              <a:buNone/>
            </a:pPr>
            <a:r>
              <a:rPr b="1" lang="lt-LT" sz="3200">
                <a:latin typeface="Arial"/>
                <a:ea typeface="Arial"/>
                <a:cs typeface="Arial"/>
                <a:sym typeface="Arial"/>
              </a:rPr>
              <a:t>CaO (k) + H</a:t>
            </a:r>
            <a:r>
              <a:rPr b="1" baseline="-25000" lang="lt-LT" sz="3200">
                <a:latin typeface="Arial"/>
                <a:ea typeface="Arial"/>
                <a:cs typeface="Arial"/>
                <a:sym typeface="Arial"/>
              </a:rPr>
              <a:t>2</a:t>
            </a:r>
            <a:r>
              <a:rPr b="1" lang="lt-LT" sz="3200">
                <a:latin typeface="Arial"/>
                <a:ea typeface="Arial"/>
                <a:cs typeface="Arial"/>
                <a:sym typeface="Arial"/>
              </a:rPr>
              <a:t>O(s)🡪 Ca(OH)</a:t>
            </a:r>
            <a:r>
              <a:rPr b="1" baseline="-25000" lang="lt-LT" sz="3200">
                <a:latin typeface="Arial"/>
                <a:ea typeface="Arial"/>
                <a:cs typeface="Arial"/>
                <a:sym typeface="Arial"/>
              </a:rPr>
              <a:t>2</a:t>
            </a:r>
            <a:r>
              <a:rPr b="1" lang="lt-LT" sz="3200">
                <a:latin typeface="Arial"/>
                <a:ea typeface="Arial"/>
                <a:cs typeface="Arial"/>
                <a:sym typeface="Arial"/>
              </a:rPr>
              <a:t>(aq)</a:t>
            </a:r>
            <a:endParaRPr/>
          </a:p>
          <a:p>
            <a:pPr indent="0" lvl="0" marL="0" rtl="0" algn="ctr">
              <a:lnSpc>
                <a:spcPct val="90000"/>
              </a:lnSpc>
              <a:spcBef>
                <a:spcPts val="1000"/>
              </a:spcBef>
              <a:spcAft>
                <a:spcPts val="0"/>
              </a:spcAft>
              <a:buClr>
                <a:schemeClr val="dk1"/>
              </a:buClr>
              <a:buSzPts val="3200"/>
              <a:buNone/>
            </a:pPr>
            <a:r>
              <a:t/>
            </a:r>
            <a:endParaRPr b="1" sz="32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lt-LT"/>
              <a:t>Magnio oksidas reaguoja su vandeniu, susidaro magnio hidroksidas: </a:t>
            </a:r>
            <a:endParaRPr/>
          </a:p>
          <a:p>
            <a:pPr indent="0" lvl="0" marL="0" rtl="0" algn="l">
              <a:lnSpc>
                <a:spcPct val="90000"/>
              </a:lnSpc>
              <a:spcBef>
                <a:spcPts val="1000"/>
              </a:spcBef>
              <a:spcAft>
                <a:spcPts val="0"/>
              </a:spcAft>
              <a:buClr>
                <a:schemeClr val="dk1"/>
              </a:buClr>
              <a:buSzPts val="3200"/>
              <a:buNone/>
            </a:pPr>
            <a:r>
              <a:t/>
            </a:r>
            <a:endParaRPr sz="3200"/>
          </a:p>
          <a:p>
            <a:pPr indent="0" lvl="0" marL="0" rtl="0" algn="ctr">
              <a:lnSpc>
                <a:spcPct val="90000"/>
              </a:lnSpc>
              <a:spcBef>
                <a:spcPts val="1000"/>
              </a:spcBef>
              <a:spcAft>
                <a:spcPts val="0"/>
              </a:spcAft>
              <a:buClr>
                <a:schemeClr val="dk1"/>
              </a:buClr>
              <a:buSzPts val="3200"/>
              <a:buNone/>
            </a:pPr>
            <a:r>
              <a:rPr b="1" lang="lt-LT" sz="3200">
                <a:latin typeface="Arial"/>
                <a:ea typeface="Arial"/>
                <a:cs typeface="Arial"/>
                <a:sym typeface="Arial"/>
              </a:rPr>
              <a:t>MgO (k) + H</a:t>
            </a:r>
            <a:r>
              <a:rPr b="1" baseline="-25000" lang="lt-LT" sz="3200">
                <a:latin typeface="Arial"/>
                <a:ea typeface="Arial"/>
                <a:cs typeface="Arial"/>
                <a:sym typeface="Arial"/>
              </a:rPr>
              <a:t>2</a:t>
            </a:r>
            <a:r>
              <a:rPr b="1" lang="lt-LT" sz="3200">
                <a:latin typeface="Arial"/>
                <a:ea typeface="Arial"/>
                <a:cs typeface="Arial"/>
                <a:sym typeface="Arial"/>
              </a:rPr>
              <a:t>O(s)🡪 Mg(OH)</a:t>
            </a:r>
            <a:r>
              <a:rPr b="1" baseline="-25000" lang="lt-LT" sz="3200">
                <a:latin typeface="Arial"/>
                <a:ea typeface="Arial"/>
                <a:cs typeface="Arial"/>
                <a:sym typeface="Arial"/>
              </a:rPr>
              <a:t>2</a:t>
            </a:r>
            <a:r>
              <a:rPr b="1" lang="lt-LT" sz="3200">
                <a:latin typeface="Arial"/>
                <a:ea typeface="Arial"/>
                <a:cs typeface="Arial"/>
                <a:sym typeface="Arial"/>
              </a:rPr>
              <a:t>(k)</a:t>
            </a:r>
            <a:endParaRPr/>
          </a:p>
          <a:p>
            <a:pPr indent="0" lvl="0" marL="0" rtl="0" algn="ctr">
              <a:lnSpc>
                <a:spcPct val="90000"/>
              </a:lnSpc>
              <a:spcBef>
                <a:spcPts val="1000"/>
              </a:spcBef>
              <a:spcAft>
                <a:spcPts val="0"/>
              </a:spcAft>
              <a:buClr>
                <a:schemeClr val="dk1"/>
              </a:buClr>
              <a:buSzPts val="3200"/>
              <a:buNone/>
            </a:pPr>
            <a:r>
              <a:t/>
            </a:r>
            <a:endParaRPr sz="3200"/>
          </a:p>
          <a:p>
            <a:pPr indent="0" lvl="0" marL="0" rtl="0" algn="l">
              <a:lnSpc>
                <a:spcPct val="90000"/>
              </a:lnSpc>
              <a:spcBef>
                <a:spcPts val="1000"/>
              </a:spcBef>
              <a:spcAft>
                <a:spcPts val="0"/>
              </a:spcAft>
              <a:buClr>
                <a:schemeClr val="dk1"/>
              </a:buClr>
              <a:buSzPts val="3200"/>
              <a:buNone/>
            </a:pPr>
            <a:r>
              <a:t/>
            </a:r>
            <a:endParaRPr b="1" sz="3200">
              <a:latin typeface="Arial"/>
              <a:ea typeface="Arial"/>
              <a:cs typeface="Arial"/>
              <a:sym typeface="Arial"/>
            </a:endParaRPr>
          </a:p>
          <a:p>
            <a:pPr indent="0" lvl="0" marL="0" rtl="0" algn="ctr">
              <a:lnSpc>
                <a:spcPct val="90000"/>
              </a:lnSpc>
              <a:spcBef>
                <a:spcPts val="1000"/>
              </a:spcBef>
              <a:spcAft>
                <a:spcPts val="0"/>
              </a:spcAft>
              <a:buClr>
                <a:schemeClr val="dk1"/>
              </a:buClr>
              <a:buSzPts val="2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4"/>
          <p:cNvSpPr txBox="1"/>
          <p:nvPr>
            <p:ph type="ctrTitle"/>
          </p:nvPr>
        </p:nvSpPr>
        <p:spPr>
          <a:xfrm>
            <a:off x="579421" y="1122363"/>
            <a:ext cx="11226297" cy="522411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lt-LT"/>
            </a:br>
            <a:br>
              <a:rPr b="1" lang="lt-LT"/>
            </a:br>
            <a:br>
              <a:rPr b="1" lang="lt-LT"/>
            </a:br>
            <a:br>
              <a:rPr b="1" lang="lt-LT"/>
            </a:br>
            <a:br>
              <a:rPr b="1" lang="lt-LT"/>
            </a:br>
            <a:r>
              <a:rPr b="1" lang="lt-LT"/>
              <a:t>II TEMA: BAZINIAI OKSIDAI</a:t>
            </a:r>
            <a:br>
              <a:rPr b="1" lang="lt-LT"/>
            </a:br>
            <a:r>
              <a:rPr lang="lt-LT"/>
              <a:t>Trečia veikla – bazinių oksidų sąveika su rūgštimis</a:t>
            </a:r>
            <a:br>
              <a:rPr lang="lt-LT" sz="4800"/>
            </a:br>
            <a:br>
              <a:rPr lang="lt-LT" sz="4800"/>
            </a:br>
            <a:br>
              <a:rPr lang="lt-LT"/>
            </a:br>
            <a:endParaRPr b="1">
              <a:highlight>
                <a:srgbClr val="FFFF00"/>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5"/>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lt-LT"/>
              <a:t>II TEMA: BAZINIAI OKSIDAI Trečios veiklos turinys</a:t>
            </a:r>
            <a:endParaRPr/>
          </a:p>
        </p:txBody>
      </p:sp>
      <p:sp>
        <p:nvSpPr>
          <p:cNvPr id="242" name="Google Shape;242;p25"/>
          <p:cNvSpPr txBox="1"/>
          <p:nvPr>
            <p:ph idx="1" type="body"/>
          </p:nvPr>
        </p:nvSpPr>
        <p:spPr>
          <a:xfrm>
            <a:off x="838200" y="1323833"/>
            <a:ext cx="10515600" cy="51690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lt-LT"/>
              <a:t>Kalcio oksidas reaguoja su rūgštimis. Įvyksta neutralizacija – susidaro druska ir vanduo:</a:t>
            </a:r>
            <a:endParaRPr/>
          </a:p>
          <a:p>
            <a:pPr indent="0" lvl="0" marL="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3200"/>
              <a:buNone/>
            </a:pPr>
            <a:r>
              <a:rPr b="1" lang="lt-LT" sz="3200">
                <a:latin typeface="Arial"/>
                <a:ea typeface="Arial"/>
                <a:cs typeface="Arial"/>
                <a:sym typeface="Arial"/>
              </a:rPr>
              <a:t>CaO (k) + 2HCl(aq)🡪 CaCl</a:t>
            </a:r>
            <a:r>
              <a:rPr b="1" baseline="-25000" lang="lt-LT" sz="3200">
                <a:latin typeface="Arial"/>
                <a:ea typeface="Arial"/>
                <a:cs typeface="Arial"/>
                <a:sym typeface="Arial"/>
              </a:rPr>
              <a:t>2</a:t>
            </a:r>
            <a:r>
              <a:rPr b="1" lang="lt-LT" sz="3200">
                <a:latin typeface="Arial"/>
                <a:ea typeface="Arial"/>
                <a:cs typeface="Arial"/>
                <a:sym typeface="Arial"/>
              </a:rPr>
              <a:t>(aq) + H</a:t>
            </a:r>
            <a:r>
              <a:rPr b="1" baseline="-25000" lang="lt-LT" sz="3200">
                <a:latin typeface="Arial"/>
                <a:ea typeface="Arial"/>
                <a:cs typeface="Arial"/>
                <a:sym typeface="Arial"/>
              </a:rPr>
              <a:t>2</a:t>
            </a:r>
            <a:r>
              <a:rPr b="1" lang="lt-LT" sz="3200">
                <a:latin typeface="Arial"/>
                <a:ea typeface="Arial"/>
                <a:cs typeface="Arial"/>
                <a:sym typeface="Arial"/>
              </a:rPr>
              <a:t>O(s)</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lt-LT"/>
              <a:t>Magnio oksidas reaguoja su rūgštimis. Įvyksta neutralizacija – susidaro druska ir vanduo:</a:t>
            </a:r>
            <a:endParaRPr/>
          </a:p>
          <a:p>
            <a:pPr indent="0" lvl="0" marL="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3200"/>
              <a:buNone/>
            </a:pPr>
            <a:r>
              <a:rPr b="1" lang="lt-LT" sz="3200">
                <a:latin typeface="Arial"/>
                <a:ea typeface="Arial"/>
                <a:cs typeface="Arial"/>
                <a:sym typeface="Arial"/>
              </a:rPr>
              <a:t>MgO (k) + H</a:t>
            </a:r>
            <a:r>
              <a:rPr b="1" baseline="-25000" lang="lt-LT" sz="3200">
                <a:latin typeface="Arial"/>
                <a:ea typeface="Arial"/>
                <a:cs typeface="Arial"/>
                <a:sym typeface="Arial"/>
              </a:rPr>
              <a:t>2</a:t>
            </a:r>
            <a:r>
              <a:rPr b="1" lang="lt-LT" sz="3200">
                <a:latin typeface="Arial"/>
                <a:ea typeface="Arial"/>
                <a:cs typeface="Arial"/>
                <a:sym typeface="Arial"/>
              </a:rPr>
              <a:t>SO</a:t>
            </a:r>
            <a:r>
              <a:rPr b="1" baseline="-25000" lang="lt-LT" sz="3200">
                <a:latin typeface="Arial"/>
                <a:ea typeface="Arial"/>
                <a:cs typeface="Arial"/>
                <a:sym typeface="Arial"/>
              </a:rPr>
              <a:t>4</a:t>
            </a:r>
            <a:r>
              <a:rPr b="1" lang="lt-LT" sz="3200">
                <a:latin typeface="Arial"/>
                <a:ea typeface="Arial"/>
                <a:cs typeface="Arial"/>
                <a:sym typeface="Arial"/>
              </a:rPr>
              <a:t> (aq)🡪 MgSO</a:t>
            </a:r>
            <a:r>
              <a:rPr b="1" baseline="-25000" lang="lt-LT" sz="3200">
                <a:latin typeface="Arial"/>
                <a:ea typeface="Arial"/>
                <a:cs typeface="Arial"/>
                <a:sym typeface="Arial"/>
              </a:rPr>
              <a:t>4</a:t>
            </a:r>
            <a:r>
              <a:rPr b="1" lang="lt-LT" sz="3200">
                <a:latin typeface="Arial"/>
                <a:ea typeface="Arial"/>
                <a:cs typeface="Arial"/>
                <a:sym typeface="Arial"/>
              </a:rPr>
              <a:t>(aq) + H</a:t>
            </a:r>
            <a:r>
              <a:rPr b="1" baseline="-25000" lang="lt-LT" sz="3200">
                <a:latin typeface="Arial"/>
                <a:ea typeface="Arial"/>
                <a:cs typeface="Arial"/>
                <a:sym typeface="Arial"/>
              </a:rPr>
              <a:t>2</a:t>
            </a:r>
            <a:r>
              <a:rPr b="1" lang="lt-LT" sz="3200">
                <a:latin typeface="Arial"/>
                <a:ea typeface="Arial"/>
                <a:cs typeface="Arial"/>
                <a:sym typeface="Arial"/>
              </a:rPr>
              <a:t>O(s)</a:t>
            </a:r>
            <a:endParaRPr b="1" sz="3200"/>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6"/>
          <p:cNvSpPr txBox="1"/>
          <p:nvPr>
            <p:ph type="ctrTitle"/>
          </p:nvPr>
        </p:nvSpPr>
        <p:spPr>
          <a:xfrm>
            <a:off x="579421" y="1122363"/>
            <a:ext cx="11226297" cy="522411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lt-LT"/>
            </a:br>
            <a:br>
              <a:rPr b="1" lang="lt-LT"/>
            </a:br>
            <a:br>
              <a:rPr b="1" lang="lt-LT"/>
            </a:br>
            <a:br>
              <a:rPr b="1" lang="lt-LT"/>
            </a:br>
            <a:br>
              <a:rPr b="1" lang="lt-LT"/>
            </a:br>
            <a:r>
              <a:rPr b="1" lang="lt-LT"/>
              <a:t>III TEMA: RŪGŠTINIAI OKSIDAI</a:t>
            </a:r>
            <a:br>
              <a:rPr b="1" lang="lt-LT"/>
            </a:br>
            <a:r>
              <a:rPr lang="lt-LT"/>
              <a:t>Pirma veikla – rūgštinių oksidų gavimas</a:t>
            </a:r>
            <a:br>
              <a:rPr lang="lt-LT"/>
            </a:br>
            <a:br>
              <a:rPr lang="lt-LT" sz="4800"/>
            </a:br>
            <a:br>
              <a:rPr lang="lt-LT"/>
            </a:br>
            <a:endParaRPr b="1">
              <a:highlight>
                <a:srgbClr val="FFFF00"/>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7"/>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lt-LT"/>
              <a:t>III TEMA: RŪGŠTINIAI OKSIDAI Pirmos veiklos turinys</a:t>
            </a:r>
            <a:endParaRPr/>
          </a:p>
        </p:txBody>
      </p:sp>
      <p:sp>
        <p:nvSpPr>
          <p:cNvPr id="253" name="Google Shape;253;p27"/>
          <p:cNvSpPr txBox="1"/>
          <p:nvPr>
            <p:ph idx="1" type="body"/>
          </p:nvPr>
        </p:nvSpPr>
        <p:spPr>
          <a:xfrm>
            <a:off x="838200" y="1323833"/>
            <a:ext cx="10515600" cy="51690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lt-LT"/>
              <a:t>Anglies (IV) oksido susidarymas kai reaguoja anglis su deguonimi (vieninių medžiagų oksidacija):</a:t>
            </a:r>
            <a:endParaRPr/>
          </a:p>
          <a:p>
            <a:pPr indent="0" lvl="0" marL="0" rtl="0" algn="l">
              <a:lnSpc>
                <a:spcPct val="90000"/>
              </a:lnSpc>
              <a:spcBef>
                <a:spcPts val="1000"/>
              </a:spcBef>
              <a:spcAft>
                <a:spcPts val="0"/>
              </a:spcAft>
              <a:buClr>
                <a:schemeClr val="dk1"/>
              </a:buClr>
              <a:buSzPts val="1800"/>
              <a:buNone/>
            </a:pPr>
            <a:r>
              <a:t/>
            </a:r>
            <a:endParaRPr sz="1800"/>
          </a:p>
          <a:p>
            <a:pPr indent="0" lvl="0" marL="0" rtl="0" algn="ctr">
              <a:lnSpc>
                <a:spcPct val="90000"/>
              </a:lnSpc>
              <a:spcBef>
                <a:spcPts val="1000"/>
              </a:spcBef>
              <a:spcAft>
                <a:spcPts val="0"/>
              </a:spcAft>
              <a:buClr>
                <a:schemeClr val="dk1"/>
              </a:buClr>
              <a:buSzPts val="3200"/>
              <a:buNone/>
            </a:pPr>
            <a:r>
              <a:rPr b="1" lang="lt-LT" sz="3200">
                <a:latin typeface="Arial"/>
                <a:ea typeface="Arial"/>
                <a:cs typeface="Arial"/>
                <a:sym typeface="Arial"/>
              </a:rPr>
              <a:t>C (k) + O</a:t>
            </a:r>
            <a:r>
              <a:rPr b="1" baseline="-25000" lang="lt-LT" sz="3200">
                <a:latin typeface="Arial"/>
                <a:ea typeface="Arial"/>
                <a:cs typeface="Arial"/>
                <a:sym typeface="Arial"/>
              </a:rPr>
              <a:t>2</a:t>
            </a:r>
            <a:r>
              <a:rPr b="1" lang="lt-LT" sz="3200">
                <a:latin typeface="Arial"/>
                <a:ea typeface="Arial"/>
                <a:cs typeface="Arial"/>
                <a:sym typeface="Arial"/>
              </a:rPr>
              <a:t>(d)🡪 CO</a:t>
            </a:r>
            <a:r>
              <a:rPr b="1" baseline="-25000" lang="lt-LT" sz="3200">
                <a:latin typeface="Arial"/>
                <a:ea typeface="Arial"/>
                <a:cs typeface="Arial"/>
                <a:sym typeface="Arial"/>
              </a:rPr>
              <a:t>2 </a:t>
            </a:r>
            <a:r>
              <a:rPr b="1" lang="lt-LT" sz="3200">
                <a:latin typeface="Arial"/>
                <a:ea typeface="Arial"/>
                <a:cs typeface="Arial"/>
                <a:sym typeface="Arial"/>
              </a:rPr>
              <a:t>(d)</a:t>
            </a:r>
            <a:endParaRPr/>
          </a:p>
          <a:p>
            <a:pPr indent="0" lvl="0" marL="0" rtl="0" algn="ctr">
              <a:lnSpc>
                <a:spcPct val="90000"/>
              </a:lnSpc>
              <a:spcBef>
                <a:spcPts val="1000"/>
              </a:spcBef>
              <a:spcAft>
                <a:spcPts val="0"/>
              </a:spcAft>
              <a:buClr>
                <a:schemeClr val="dk1"/>
              </a:buClr>
              <a:buSzPts val="2800"/>
              <a:buNone/>
            </a:pPr>
            <a:r>
              <a:t/>
            </a:r>
            <a:endParaRPr b="1" sz="28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lt-LT"/>
              <a:t>Sieros (IV) oksido susidarymas kai reaguoja sierai su deguonimi (vieninių medžiagų oksidacija):</a:t>
            </a:r>
            <a:endParaRPr/>
          </a:p>
          <a:p>
            <a:pPr indent="0" lvl="0" marL="0" rtl="0" algn="l">
              <a:lnSpc>
                <a:spcPct val="90000"/>
              </a:lnSpc>
              <a:spcBef>
                <a:spcPts val="1000"/>
              </a:spcBef>
              <a:spcAft>
                <a:spcPts val="0"/>
              </a:spcAft>
              <a:buClr>
                <a:schemeClr val="dk1"/>
              </a:buClr>
              <a:buSzPts val="1800"/>
              <a:buNone/>
            </a:pPr>
            <a:r>
              <a:t/>
            </a:r>
            <a:endParaRPr sz="1800"/>
          </a:p>
          <a:p>
            <a:pPr indent="0" lvl="0" marL="0" rtl="0" algn="ctr">
              <a:lnSpc>
                <a:spcPct val="90000"/>
              </a:lnSpc>
              <a:spcBef>
                <a:spcPts val="1000"/>
              </a:spcBef>
              <a:spcAft>
                <a:spcPts val="0"/>
              </a:spcAft>
              <a:buClr>
                <a:schemeClr val="dk1"/>
              </a:buClr>
              <a:buSzPts val="3200"/>
              <a:buNone/>
            </a:pPr>
            <a:r>
              <a:rPr b="1" lang="lt-LT" sz="3200">
                <a:latin typeface="Arial"/>
                <a:ea typeface="Arial"/>
                <a:cs typeface="Arial"/>
                <a:sym typeface="Arial"/>
              </a:rPr>
              <a:t>S (k) + O</a:t>
            </a:r>
            <a:r>
              <a:rPr b="1" baseline="-25000" lang="lt-LT" sz="3200">
                <a:latin typeface="Arial"/>
                <a:ea typeface="Arial"/>
                <a:cs typeface="Arial"/>
                <a:sym typeface="Arial"/>
              </a:rPr>
              <a:t>2</a:t>
            </a:r>
            <a:r>
              <a:rPr b="1" lang="lt-LT" sz="3200">
                <a:latin typeface="Arial"/>
                <a:ea typeface="Arial"/>
                <a:cs typeface="Arial"/>
                <a:sym typeface="Arial"/>
              </a:rPr>
              <a:t>(d)🡪 SO</a:t>
            </a:r>
            <a:r>
              <a:rPr b="1" baseline="-25000" lang="lt-LT" sz="3200">
                <a:latin typeface="Arial"/>
                <a:ea typeface="Arial"/>
                <a:cs typeface="Arial"/>
                <a:sym typeface="Arial"/>
              </a:rPr>
              <a:t>2 </a:t>
            </a:r>
            <a:r>
              <a:rPr b="1" lang="lt-LT" sz="3200">
                <a:latin typeface="Arial"/>
                <a:ea typeface="Arial"/>
                <a:cs typeface="Arial"/>
                <a:sym typeface="Arial"/>
              </a:rPr>
              <a:t>(d)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8"/>
          <p:cNvSpPr txBox="1"/>
          <p:nvPr>
            <p:ph type="ctrTitle"/>
          </p:nvPr>
        </p:nvSpPr>
        <p:spPr>
          <a:xfrm>
            <a:off x="579421" y="1122363"/>
            <a:ext cx="11226297" cy="522411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lt-LT"/>
            </a:br>
            <a:br>
              <a:rPr b="1" lang="lt-LT"/>
            </a:br>
            <a:br>
              <a:rPr b="1" lang="lt-LT"/>
            </a:br>
            <a:br>
              <a:rPr b="1" lang="lt-LT"/>
            </a:br>
            <a:br>
              <a:rPr b="1" lang="lt-LT"/>
            </a:br>
            <a:r>
              <a:rPr b="1" lang="lt-LT"/>
              <a:t>III TEMA: RŪGŠTINIAI OKSIDAI</a:t>
            </a:r>
            <a:br>
              <a:rPr b="1" lang="lt-LT"/>
            </a:br>
            <a:r>
              <a:rPr lang="lt-LT"/>
              <a:t>Antra veikla – rūgštinių oksidų sąveika su vandeniu</a:t>
            </a:r>
            <a:br>
              <a:rPr lang="lt-LT"/>
            </a:br>
            <a:br>
              <a:rPr lang="lt-LT" sz="4800"/>
            </a:br>
            <a:br>
              <a:rPr lang="lt-LT"/>
            </a:br>
            <a:endParaRPr b="1">
              <a:highlight>
                <a:srgbClr val="FFFF00"/>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9"/>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lt-LT"/>
              <a:t>III TEMA: RŪGŠTINIAI OKSIDAI Antros veiklos turinys</a:t>
            </a:r>
            <a:endParaRPr/>
          </a:p>
        </p:txBody>
      </p:sp>
      <p:sp>
        <p:nvSpPr>
          <p:cNvPr id="264" name="Google Shape;264;p29"/>
          <p:cNvSpPr txBox="1"/>
          <p:nvPr>
            <p:ph idx="1" type="body"/>
          </p:nvPr>
        </p:nvSpPr>
        <p:spPr>
          <a:xfrm>
            <a:off x="838200" y="1323833"/>
            <a:ext cx="10515600" cy="51690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lt-LT" sz="3200"/>
              <a:t>Anglies (IV) oksidas reaguoja su vandeniu susidaro anglies (karbonatinė) rūgštis:</a:t>
            </a:r>
            <a:endParaRPr/>
          </a:p>
          <a:p>
            <a:pPr indent="0" lvl="0" marL="0" rtl="0" algn="ctr">
              <a:lnSpc>
                <a:spcPct val="90000"/>
              </a:lnSpc>
              <a:spcBef>
                <a:spcPts val="1000"/>
              </a:spcBef>
              <a:spcAft>
                <a:spcPts val="0"/>
              </a:spcAft>
              <a:buClr>
                <a:schemeClr val="dk1"/>
              </a:buClr>
              <a:buSzPts val="3200"/>
              <a:buNone/>
            </a:pPr>
            <a:r>
              <a:t/>
            </a:r>
            <a:endParaRPr b="1" sz="3200"/>
          </a:p>
          <a:p>
            <a:pPr indent="0" lvl="0" marL="0" rtl="0" algn="ctr">
              <a:lnSpc>
                <a:spcPct val="90000"/>
              </a:lnSpc>
              <a:spcBef>
                <a:spcPts val="1000"/>
              </a:spcBef>
              <a:spcAft>
                <a:spcPts val="0"/>
              </a:spcAft>
              <a:buClr>
                <a:schemeClr val="dk1"/>
              </a:buClr>
              <a:buSzPts val="3200"/>
              <a:buNone/>
            </a:pPr>
            <a:r>
              <a:rPr b="1" lang="lt-LT" sz="3200"/>
              <a:t>CO</a:t>
            </a:r>
            <a:r>
              <a:rPr b="1" baseline="-25000" lang="lt-LT" sz="3200"/>
              <a:t>2</a:t>
            </a:r>
            <a:r>
              <a:rPr b="1" lang="lt-LT" sz="3200"/>
              <a:t>(d) + H</a:t>
            </a:r>
            <a:r>
              <a:rPr b="1" baseline="-25000" lang="lt-LT" sz="3200"/>
              <a:t>2</a:t>
            </a:r>
            <a:r>
              <a:rPr b="1" lang="lt-LT" sz="3200"/>
              <a:t>O(s)          H</a:t>
            </a:r>
            <a:r>
              <a:rPr b="1" baseline="-25000" lang="lt-LT" sz="3200"/>
              <a:t>2</a:t>
            </a:r>
            <a:r>
              <a:rPr b="1" lang="lt-LT" sz="3200"/>
              <a:t>CO</a:t>
            </a:r>
            <a:r>
              <a:rPr b="1" baseline="-25000" lang="lt-LT" sz="3200"/>
              <a:t>3</a:t>
            </a:r>
            <a:r>
              <a:rPr b="1" lang="lt-LT" sz="3200"/>
              <a:t>(aq) </a:t>
            </a:r>
            <a:endParaRPr/>
          </a:p>
          <a:p>
            <a:pPr indent="0" lvl="0" marL="0" rtl="0" algn="ctr">
              <a:lnSpc>
                <a:spcPct val="90000"/>
              </a:lnSpc>
              <a:spcBef>
                <a:spcPts val="1000"/>
              </a:spcBef>
              <a:spcAft>
                <a:spcPts val="0"/>
              </a:spcAft>
              <a:buClr>
                <a:schemeClr val="dk1"/>
              </a:buClr>
              <a:buSzPts val="3200"/>
              <a:buNone/>
            </a:pPr>
            <a:r>
              <a:t/>
            </a:r>
            <a:endParaRPr b="1" sz="3200"/>
          </a:p>
          <a:p>
            <a:pPr indent="0" lvl="0" marL="0" rtl="0" algn="l">
              <a:lnSpc>
                <a:spcPct val="90000"/>
              </a:lnSpc>
              <a:spcBef>
                <a:spcPts val="1000"/>
              </a:spcBef>
              <a:spcAft>
                <a:spcPts val="0"/>
              </a:spcAft>
              <a:buClr>
                <a:schemeClr val="dk1"/>
              </a:buClr>
              <a:buSzPts val="3200"/>
              <a:buNone/>
            </a:pPr>
            <a:r>
              <a:rPr lang="lt-LT" sz="3200"/>
              <a:t>Sieros (IV) oksidas reaguoja su vandeniu susidaro sulfitinė rūgštis:</a:t>
            </a:r>
            <a:endParaRPr/>
          </a:p>
          <a:p>
            <a:pPr indent="0" lvl="0" marL="0" rtl="0" algn="l">
              <a:lnSpc>
                <a:spcPct val="90000"/>
              </a:lnSpc>
              <a:spcBef>
                <a:spcPts val="1000"/>
              </a:spcBef>
              <a:spcAft>
                <a:spcPts val="0"/>
              </a:spcAft>
              <a:buClr>
                <a:schemeClr val="dk1"/>
              </a:buClr>
              <a:buSzPts val="3200"/>
              <a:buNone/>
            </a:pPr>
            <a:r>
              <a:t/>
            </a:r>
            <a:endParaRPr sz="3200"/>
          </a:p>
          <a:p>
            <a:pPr indent="0" lvl="0" marL="0" rtl="0" algn="ctr">
              <a:lnSpc>
                <a:spcPct val="90000"/>
              </a:lnSpc>
              <a:spcBef>
                <a:spcPts val="1000"/>
              </a:spcBef>
              <a:spcAft>
                <a:spcPts val="0"/>
              </a:spcAft>
              <a:buClr>
                <a:schemeClr val="dk1"/>
              </a:buClr>
              <a:buSzPts val="3200"/>
              <a:buNone/>
            </a:pPr>
            <a:r>
              <a:rPr b="1" lang="lt-LT" sz="3200"/>
              <a:t>SO</a:t>
            </a:r>
            <a:r>
              <a:rPr b="1" baseline="-25000" lang="lt-LT" sz="3200"/>
              <a:t>2</a:t>
            </a:r>
            <a:r>
              <a:rPr b="1" lang="lt-LT" sz="3200"/>
              <a:t>(d) + H</a:t>
            </a:r>
            <a:r>
              <a:rPr b="1" baseline="-25000" lang="lt-LT" sz="3200"/>
              <a:t>2</a:t>
            </a:r>
            <a:r>
              <a:rPr b="1" lang="lt-LT" sz="3200"/>
              <a:t>O(s)          H</a:t>
            </a:r>
            <a:r>
              <a:rPr b="1" baseline="-25000" lang="lt-LT" sz="3200"/>
              <a:t>2</a:t>
            </a:r>
            <a:r>
              <a:rPr b="1" lang="lt-LT" sz="3200"/>
              <a:t>SO</a:t>
            </a:r>
            <a:r>
              <a:rPr b="1" baseline="-25000" lang="lt-LT" sz="3200"/>
              <a:t>3</a:t>
            </a:r>
            <a:r>
              <a:rPr b="1" lang="lt-LT" sz="3200"/>
              <a:t>(aq) </a:t>
            </a:r>
            <a:endParaRPr/>
          </a:p>
          <a:p>
            <a:pPr indent="0" lvl="0" marL="0" rtl="0" algn="ctr">
              <a:lnSpc>
                <a:spcPct val="90000"/>
              </a:lnSpc>
              <a:spcBef>
                <a:spcPts val="1000"/>
              </a:spcBef>
              <a:spcAft>
                <a:spcPts val="0"/>
              </a:spcAft>
              <a:buClr>
                <a:schemeClr val="dk1"/>
              </a:buClr>
              <a:buSzPts val="3200"/>
              <a:buNone/>
            </a:pPr>
            <a:r>
              <a:t/>
            </a:r>
            <a:endParaRPr sz="3200"/>
          </a:p>
          <a:p>
            <a:pPr indent="0" lvl="0" marL="0" rtl="0" algn="l">
              <a:lnSpc>
                <a:spcPct val="90000"/>
              </a:lnSpc>
              <a:spcBef>
                <a:spcPts val="1000"/>
              </a:spcBef>
              <a:spcAft>
                <a:spcPts val="0"/>
              </a:spcAft>
              <a:buClr>
                <a:schemeClr val="dk1"/>
              </a:buClr>
              <a:buSzPts val="3200"/>
              <a:buNone/>
            </a:pPr>
            <a:r>
              <a:t/>
            </a:r>
            <a:endParaRPr b="1" sz="3200"/>
          </a:p>
          <a:p>
            <a:pPr indent="0" lvl="0" marL="0" rtl="0" algn="l">
              <a:lnSpc>
                <a:spcPct val="90000"/>
              </a:lnSpc>
              <a:spcBef>
                <a:spcPts val="1000"/>
              </a:spcBef>
              <a:spcAft>
                <a:spcPts val="0"/>
              </a:spcAft>
              <a:buClr>
                <a:schemeClr val="dk1"/>
              </a:buClr>
              <a:buSzPts val="3200"/>
              <a:buNone/>
            </a:pPr>
            <a:r>
              <a:t/>
            </a:r>
            <a:endParaRPr b="1" sz="3200"/>
          </a:p>
          <a:p>
            <a:pPr indent="0" lvl="0" marL="0" rtl="0" algn="ctr">
              <a:lnSpc>
                <a:spcPct val="90000"/>
              </a:lnSpc>
              <a:spcBef>
                <a:spcPts val="1000"/>
              </a:spcBef>
              <a:spcAft>
                <a:spcPts val="0"/>
              </a:spcAft>
              <a:buClr>
                <a:schemeClr val="dk1"/>
              </a:buClr>
              <a:buSzPts val="2800"/>
              <a:buNone/>
            </a:pPr>
            <a:r>
              <a:t/>
            </a:r>
            <a:endParaRPr>
              <a:highlight>
                <a:srgbClr val="FFFF00"/>
              </a:highlight>
            </a:endParaRPr>
          </a:p>
        </p:txBody>
      </p:sp>
      <p:pic>
        <p:nvPicPr>
          <p:cNvPr id="265" name="Google Shape;265;p29"/>
          <p:cNvPicPr preferRelativeResize="0"/>
          <p:nvPr/>
        </p:nvPicPr>
        <p:blipFill rotWithShape="1">
          <a:blip r:embed="rId3">
            <a:alphaModFix/>
          </a:blip>
          <a:srcRect b="0" l="0" r="0" t="0"/>
          <a:stretch/>
        </p:blipFill>
        <p:spPr>
          <a:xfrm rot="10800000">
            <a:off x="6304610" y="2968872"/>
            <a:ext cx="585077" cy="476638"/>
          </a:xfrm>
          <a:prstGeom prst="rect">
            <a:avLst/>
          </a:prstGeom>
          <a:noFill/>
          <a:ln>
            <a:noFill/>
          </a:ln>
        </p:spPr>
      </p:pic>
      <p:pic>
        <p:nvPicPr>
          <p:cNvPr id="266" name="Google Shape;266;p29"/>
          <p:cNvPicPr preferRelativeResize="0"/>
          <p:nvPr/>
        </p:nvPicPr>
        <p:blipFill rotWithShape="1">
          <a:blip r:embed="rId3">
            <a:alphaModFix/>
          </a:blip>
          <a:srcRect b="0" l="0" r="0" t="0"/>
          <a:stretch/>
        </p:blipFill>
        <p:spPr>
          <a:xfrm rot="10800000">
            <a:off x="6239727" y="5692456"/>
            <a:ext cx="585077" cy="4766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latin typeface="Calibri"/>
                <a:ea typeface="Calibri"/>
                <a:cs typeface="Calibri"/>
                <a:sym typeface="Calibri"/>
              </a:rPr>
              <a:t>Pamokos sąsaja su programa</a:t>
            </a:r>
            <a:endParaRPr>
              <a:latin typeface="Calibri"/>
              <a:ea typeface="Calibri"/>
              <a:cs typeface="Calibri"/>
              <a:sym typeface="Calibri"/>
            </a:endParaRPr>
          </a:p>
        </p:txBody>
      </p:sp>
      <p:sp>
        <p:nvSpPr>
          <p:cNvPr id="98" name="Google Shape;98;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rPr b="1" lang="lt-LT" sz="2600"/>
              <a:t>Gamtos objektų ir reiškinių pažinimas (D) </a:t>
            </a:r>
            <a:endParaRPr b="1" sz="2600"/>
          </a:p>
          <a:p>
            <a:pPr indent="0" lvl="0" marL="0" rtl="0" algn="l">
              <a:lnSpc>
                <a:spcPct val="90000"/>
              </a:lnSpc>
              <a:spcBef>
                <a:spcPts val="1000"/>
              </a:spcBef>
              <a:spcAft>
                <a:spcPts val="0"/>
              </a:spcAft>
              <a:buClr>
                <a:schemeClr val="dk1"/>
              </a:buClr>
              <a:buSzPct val="100000"/>
              <a:buNone/>
            </a:pPr>
            <a:r>
              <a:rPr lang="lt-LT" sz="2600"/>
              <a:t>D1. Nagrinėja chemijos mokslo objektus, procesus ir reiškinius, juos apibūdina (D1)</a:t>
            </a:r>
            <a:endParaRPr/>
          </a:p>
          <a:p>
            <a:pPr indent="0" lvl="0" marL="0" rtl="0" algn="l">
              <a:lnSpc>
                <a:spcPct val="90000"/>
              </a:lnSpc>
              <a:spcBef>
                <a:spcPts val="1000"/>
              </a:spcBef>
              <a:spcAft>
                <a:spcPts val="0"/>
              </a:spcAft>
              <a:buClr>
                <a:schemeClr val="dk1"/>
              </a:buClr>
              <a:buSzPct val="100000"/>
              <a:buNone/>
            </a:pPr>
            <a:r>
              <a:rPr lang="lt-LT" sz="2600"/>
              <a:t>D2. Tikslingai taiko turimas chemijos žinias įvairiose situacijose, aiškindamiesi procesus ir reiškinius, sieja skirtingų mokslų žinias į visumą (D2) </a:t>
            </a:r>
            <a:endParaRPr sz="2600"/>
          </a:p>
          <a:p>
            <a:pPr indent="0" lvl="0" marL="0" rtl="0" algn="l">
              <a:lnSpc>
                <a:spcPct val="90000"/>
              </a:lnSpc>
              <a:spcBef>
                <a:spcPts val="1000"/>
              </a:spcBef>
              <a:spcAft>
                <a:spcPts val="0"/>
              </a:spcAft>
              <a:buClr>
                <a:schemeClr val="dk1"/>
              </a:buClr>
              <a:buSzPct val="100000"/>
              <a:buNone/>
            </a:pPr>
            <a:r>
              <a:rPr lang="lt-LT" sz="2600"/>
              <a:t>D3. Aiškina įvairių medžiagų savybes ir jų kitimo dėsningumus, atpažįsta priežasties ir pasekmės ryšius, taiko gamtos mokslų dėsnius.</a:t>
            </a:r>
            <a:endParaRPr/>
          </a:p>
          <a:p>
            <a:pPr indent="0" lvl="0" marL="0" rtl="0" algn="l">
              <a:lnSpc>
                <a:spcPct val="90000"/>
              </a:lnSpc>
              <a:spcBef>
                <a:spcPts val="1000"/>
              </a:spcBef>
              <a:spcAft>
                <a:spcPts val="0"/>
              </a:spcAft>
              <a:buClr>
                <a:schemeClr val="dk1"/>
              </a:buClr>
              <a:buSzPct val="100000"/>
              <a:buNone/>
            </a:pPr>
            <a:r>
              <a:rPr lang="lt-LT" sz="2600"/>
              <a:t> D4. Klasifikuoja, lygina tiriamas medžiagas, objektus, procesus, reiškinius, atsižvelgia į jų savybes ir požymius. </a:t>
            </a:r>
            <a:endParaRPr/>
          </a:p>
          <a:p>
            <a:pPr indent="0" lvl="0" marL="0" rtl="0" algn="l">
              <a:lnSpc>
                <a:spcPct val="90000"/>
              </a:lnSpc>
              <a:spcBef>
                <a:spcPts val="1000"/>
              </a:spcBef>
              <a:spcAft>
                <a:spcPts val="0"/>
              </a:spcAft>
              <a:buClr>
                <a:schemeClr val="dk1"/>
              </a:buClr>
              <a:buSzPct val="100000"/>
              <a:buNone/>
            </a:pPr>
            <a:r>
              <a:rPr lang="lt-LT" sz="2600"/>
              <a:t>D5. Modeliuoja įvairias chemines medžiagas, objektus, procesus ir reiškinius, nurodo bendrus dėsningumus.</a:t>
            </a:r>
            <a:endParaRPr b="1" sz="2600"/>
          </a:p>
          <a:p>
            <a:pPr indent="0" lvl="0" marL="0" rtl="0" algn="l">
              <a:lnSpc>
                <a:spcPct val="90000"/>
              </a:lnSpc>
              <a:spcBef>
                <a:spcPts val="1000"/>
              </a:spcBef>
              <a:spcAft>
                <a:spcPts val="0"/>
              </a:spcAft>
              <a:buClr>
                <a:schemeClr val="dk1"/>
              </a:buClr>
              <a:buSzPct val="100000"/>
              <a:buNone/>
            </a:pPr>
            <a:r>
              <a:rPr b="1" lang="lt-LT" sz="2600"/>
              <a:t>Problemų sprendimas ir refleksija (E)</a:t>
            </a:r>
            <a:endParaRPr b="1" sz="2600"/>
          </a:p>
          <a:p>
            <a:pPr indent="0" lvl="0" marL="0" rtl="0" algn="l">
              <a:lnSpc>
                <a:spcPct val="90000"/>
              </a:lnSpc>
              <a:spcBef>
                <a:spcPts val="1000"/>
              </a:spcBef>
              <a:spcAft>
                <a:spcPts val="0"/>
              </a:spcAft>
              <a:buClr>
                <a:schemeClr val="dk1"/>
              </a:buClr>
              <a:buSzPct val="100000"/>
              <a:buNone/>
            </a:pPr>
            <a:r>
              <a:rPr lang="lt-LT" sz="2600"/>
              <a:t>E2. Tikslingai ir kūrybiškai taiko turimas chemijos ir kitų gamtos mokslų žinias, įgytus gebėjimus; gautus tyrimų rezultatus pritaiko naujose situacijose.</a:t>
            </a:r>
            <a:endParaRPr b="1" sz="2600"/>
          </a:p>
          <a:p>
            <a:pPr indent="0" lvl="0" marL="0" rtl="0" algn="l">
              <a:lnSpc>
                <a:spcPct val="90000"/>
              </a:lnSpc>
              <a:spcBef>
                <a:spcPts val="1000"/>
              </a:spcBef>
              <a:spcAft>
                <a:spcPts val="0"/>
              </a:spcAft>
              <a:buClr>
                <a:schemeClr val="dk1"/>
              </a:buClr>
              <a:buSzPct val="100000"/>
              <a:buNone/>
            </a:pPr>
            <a:r>
              <a:rPr lang="lt-LT" sz="2600"/>
              <a:t>E3. Kritiškai vertina gautus rezultatus, atsižvelgia į realų kontekstą. </a:t>
            </a:r>
            <a:endParaRPr/>
          </a:p>
          <a:p>
            <a:pPr indent="0" lvl="0" marL="0" rtl="0" algn="l">
              <a:lnSpc>
                <a:spcPct val="90000"/>
              </a:lnSpc>
              <a:spcBef>
                <a:spcPts val="1000"/>
              </a:spcBef>
              <a:spcAft>
                <a:spcPts val="0"/>
              </a:spcAft>
              <a:buClr>
                <a:schemeClr val="dk1"/>
              </a:buClr>
              <a:buSzPct val="100000"/>
              <a:buNone/>
            </a:pPr>
            <a:r>
              <a:rPr lang="lt-LT" sz="2600"/>
              <a:t>E4. Reflektuoja asmeninę pažangą mokantis chemijos, įvardija asmenines stiprybes ir tobulintinas sritis, jas apmąsto, kelia tolesnius mokymo(si) tikslus. </a:t>
            </a:r>
            <a:r>
              <a:rPr b="1" lang="lt-LT" sz="2600"/>
              <a:t> </a:t>
            </a:r>
            <a:endParaRPr b="1" sz="2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0"/>
          <p:cNvSpPr txBox="1"/>
          <p:nvPr>
            <p:ph type="ctrTitle"/>
          </p:nvPr>
        </p:nvSpPr>
        <p:spPr>
          <a:xfrm>
            <a:off x="579421" y="1122363"/>
            <a:ext cx="11226297" cy="522411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lt-LT"/>
            </a:br>
            <a:br>
              <a:rPr b="1" lang="lt-LT"/>
            </a:br>
            <a:br>
              <a:rPr b="1" lang="lt-LT"/>
            </a:br>
            <a:br>
              <a:rPr b="1" lang="lt-LT"/>
            </a:br>
            <a:br>
              <a:rPr b="1" lang="lt-LT"/>
            </a:br>
            <a:r>
              <a:rPr b="1" lang="lt-LT"/>
              <a:t>III TEMA: RŪGŠTINIAI OKSIDAI</a:t>
            </a:r>
            <a:br>
              <a:rPr b="1" lang="lt-LT"/>
            </a:br>
            <a:r>
              <a:rPr lang="lt-LT"/>
              <a:t>Trečia veikla – rūgštinių oksidų sąveika su bazėmis</a:t>
            </a:r>
            <a:br>
              <a:rPr lang="lt-LT"/>
            </a:br>
            <a:br>
              <a:rPr lang="lt-LT" sz="4800"/>
            </a:br>
            <a:br>
              <a:rPr lang="lt-LT"/>
            </a:br>
            <a:endParaRPr b="1">
              <a:highlight>
                <a:srgbClr val="FFFF00"/>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1"/>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lt-LT"/>
              <a:t>III TEMA: RŪGŠTINIAI OKSIDAI Trečios veiklos turinys</a:t>
            </a:r>
            <a:endParaRPr/>
          </a:p>
        </p:txBody>
      </p:sp>
      <p:sp>
        <p:nvSpPr>
          <p:cNvPr id="277" name="Google Shape;277;p31"/>
          <p:cNvSpPr txBox="1"/>
          <p:nvPr>
            <p:ph idx="1" type="body"/>
          </p:nvPr>
        </p:nvSpPr>
        <p:spPr>
          <a:xfrm>
            <a:off x="838200" y="1323833"/>
            <a:ext cx="10515600" cy="516904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lt-LT" sz="2800"/>
              <a:t>Anglies (IV) oksidas reaguoja su baziniai oksidais. Įvyksta neutralizacija, susidaro druska:</a:t>
            </a:r>
            <a:endParaRPr/>
          </a:p>
          <a:p>
            <a:pPr indent="0" lvl="0" marL="0" rtl="0" algn="l">
              <a:lnSpc>
                <a:spcPct val="90000"/>
              </a:lnSpc>
              <a:spcBef>
                <a:spcPts val="1000"/>
              </a:spcBef>
              <a:spcAft>
                <a:spcPts val="0"/>
              </a:spcAft>
              <a:buClr>
                <a:schemeClr val="dk1"/>
              </a:buClr>
              <a:buSzPct val="100000"/>
              <a:buNone/>
            </a:pPr>
            <a:r>
              <a:t/>
            </a:r>
            <a:endParaRPr sz="2800"/>
          </a:p>
          <a:p>
            <a:pPr indent="0" lvl="0" marL="0" rtl="0" algn="ctr">
              <a:lnSpc>
                <a:spcPct val="107000"/>
              </a:lnSpc>
              <a:spcBef>
                <a:spcPts val="1000"/>
              </a:spcBef>
              <a:spcAft>
                <a:spcPts val="0"/>
              </a:spcAft>
              <a:buClr>
                <a:schemeClr val="dk1"/>
              </a:buClr>
              <a:buSzPct val="100000"/>
              <a:buNone/>
            </a:pPr>
            <a:r>
              <a:rPr b="1" lang="lt-LT" sz="3200">
                <a:latin typeface="Arial"/>
                <a:ea typeface="Arial"/>
                <a:cs typeface="Arial"/>
                <a:sym typeface="Arial"/>
              </a:rPr>
              <a:t>CO</a:t>
            </a:r>
            <a:r>
              <a:rPr b="1" baseline="-25000" lang="lt-LT" sz="3200">
                <a:latin typeface="Arial"/>
                <a:ea typeface="Arial"/>
                <a:cs typeface="Arial"/>
                <a:sym typeface="Arial"/>
              </a:rPr>
              <a:t>2</a:t>
            </a:r>
            <a:r>
              <a:rPr b="1" lang="lt-LT" sz="3200">
                <a:latin typeface="Arial"/>
                <a:ea typeface="Arial"/>
                <a:cs typeface="Arial"/>
                <a:sym typeface="Arial"/>
              </a:rPr>
              <a:t>(d) + CaO(k)🡪 CaCO</a:t>
            </a:r>
            <a:r>
              <a:rPr b="1" baseline="-25000" lang="lt-LT" sz="3200">
                <a:latin typeface="Arial"/>
                <a:ea typeface="Arial"/>
                <a:cs typeface="Arial"/>
                <a:sym typeface="Arial"/>
              </a:rPr>
              <a:t>3</a:t>
            </a:r>
            <a:r>
              <a:rPr b="1" lang="lt-LT" sz="3200">
                <a:latin typeface="Arial"/>
                <a:ea typeface="Arial"/>
                <a:cs typeface="Arial"/>
                <a:sym typeface="Arial"/>
              </a:rPr>
              <a:t>(k) </a:t>
            </a:r>
            <a:endParaRPr/>
          </a:p>
          <a:p>
            <a:pPr indent="0" lvl="0" marL="0" rtl="0" algn="ctr">
              <a:lnSpc>
                <a:spcPct val="107000"/>
              </a:lnSpc>
              <a:spcBef>
                <a:spcPts val="1800"/>
              </a:spcBef>
              <a:spcAft>
                <a:spcPts val="0"/>
              </a:spcAft>
              <a:buClr>
                <a:schemeClr val="dk1"/>
              </a:buClr>
              <a:buSzPct val="100000"/>
              <a:buNone/>
            </a:pPr>
            <a:r>
              <a:rPr b="1" lang="lt-LT" sz="3200">
                <a:latin typeface="Arial"/>
                <a:ea typeface="Arial"/>
                <a:cs typeface="Arial"/>
                <a:sym typeface="Arial"/>
              </a:rPr>
              <a:t>3CO</a:t>
            </a:r>
            <a:r>
              <a:rPr b="1" baseline="-25000" lang="lt-LT" sz="3200">
                <a:latin typeface="Arial"/>
                <a:ea typeface="Arial"/>
                <a:cs typeface="Arial"/>
                <a:sym typeface="Arial"/>
              </a:rPr>
              <a:t>2</a:t>
            </a:r>
            <a:r>
              <a:rPr b="1" lang="lt-LT" sz="3200">
                <a:latin typeface="Arial"/>
                <a:ea typeface="Arial"/>
                <a:cs typeface="Arial"/>
                <a:sym typeface="Arial"/>
              </a:rPr>
              <a:t>(d) + Al</a:t>
            </a:r>
            <a:r>
              <a:rPr b="1" baseline="-25000" lang="lt-LT" sz="3200">
                <a:latin typeface="Arial"/>
                <a:ea typeface="Arial"/>
                <a:cs typeface="Arial"/>
                <a:sym typeface="Arial"/>
              </a:rPr>
              <a:t>2</a:t>
            </a:r>
            <a:r>
              <a:rPr b="1" lang="lt-LT" sz="3200">
                <a:latin typeface="Arial"/>
                <a:ea typeface="Arial"/>
                <a:cs typeface="Arial"/>
                <a:sym typeface="Arial"/>
              </a:rPr>
              <a:t>O</a:t>
            </a:r>
            <a:r>
              <a:rPr b="1" baseline="-25000" lang="lt-LT" sz="3200">
                <a:latin typeface="Arial"/>
                <a:ea typeface="Arial"/>
                <a:cs typeface="Arial"/>
                <a:sym typeface="Arial"/>
              </a:rPr>
              <a:t>3</a:t>
            </a:r>
            <a:r>
              <a:rPr b="1" lang="lt-LT" sz="3200">
                <a:latin typeface="Arial"/>
                <a:ea typeface="Arial"/>
                <a:cs typeface="Arial"/>
                <a:sym typeface="Arial"/>
              </a:rPr>
              <a:t>(k)🡪 Al</a:t>
            </a:r>
            <a:r>
              <a:rPr b="1" baseline="-25000" lang="lt-LT" sz="3200">
                <a:latin typeface="Arial"/>
                <a:ea typeface="Arial"/>
                <a:cs typeface="Arial"/>
                <a:sym typeface="Arial"/>
              </a:rPr>
              <a:t>2</a:t>
            </a:r>
            <a:r>
              <a:rPr b="1" lang="lt-LT" sz="3200">
                <a:latin typeface="Arial"/>
                <a:ea typeface="Arial"/>
                <a:cs typeface="Arial"/>
                <a:sym typeface="Arial"/>
              </a:rPr>
              <a:t>(CO</a:t>
            </a:r>
            <a:r>
              <a:rPr b="1" baseline="-25000" lang="lt-LT" sz="3200">
                <a:latin typeface="Arial"/>
                <a:ea typeface="Arial"/>
                <a:cs typeface="Arial"/>
                <a:sym typeface="Arial"/>
              </a:rPr>
              <a:t>3</a:t>
            </a:r>
            <a:r>
              <a:rPr b="1" lang="lt-LT" sz="3200">
                <a:latin typeface="Arial"/>
                <a:ea typeface="Arial"/>
                <a:cs typeface="Arial"/>
                <a:sym typeface="Arial"/>
              </a:rPr>
              <a:t>)</a:t>
            </a:r>
            <a:r>
              <a:rPr b="1" baseline="-25000" lang="lt-LT" sz="3200">
                <a:latin typeface="Arial"/>
                <a:ea typeface="Arial"/>
                <a:cs typeface="Arial"/>
                <a:sym typeface="Arial"/>
              </a:rPr>
              <a:t>3</a:t>
            </a:r>
            <a:r>
              <a:rPr b="1" lang="lt-LT" sz="3200">
                <a:latin typeface="Arial"/>
                <a:ea typeface="Arial"/>
                <a:cs typeface="Arial"/>
                <a:sym typeface="Arial"/>
              </a:rPr>
              <a:t>(k) </a:t>
            </a:r>
            <a:endParaRPr/>
          </a:p>
          <a:p>
            <a:pPr indent="0" lvl="0" marL="0" rtl="0" algn="l">
              <a:lnSpc>
                <a:spcPct val="90000"/>
              </a:lnSpc>
              <a:spcBef>
                <a:spcPts val="18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lt-LT" sz="2800"/>
              <a:t>Sieros (IV) oksidas reaguoja su baziniai oksidais. Įvyksta neutralizacija, susidaro druska:</a:t>
            </a:r>
            <a:endParaRPr/>
          </a:p>
          <a:p>
            <a:pPr indent="0" lvl="0" marL="0" rtl="0" algn="l">
              <a:lnSpc>
                <a:spcPct val="90000"/>
              </a:lnSpc>
              <a:spcBef>
                <a:spcPts val="1000"/>
              </a:spcBef>
              <a:spcAft>
                <a:spcPts val="0"/>
              </a:spcAft>
              <a:buClr>
                <a:schemeClr val="dk1"/>
              </a:buClr>
              <a:buSzPct val="100000"/>
              <a:buNone/>
            </a:pPr>
            <a:r>
              <a:t/>
            </a:r>
            <a:endParaRPr sz="2800"/>
          </a:p>
          <a:p>
            <a:pPr indent="0" lvl="0" marL="0" rtl="0" algn="ctr">
              <a:lnSpc>
                <a:spcPct val="107000"/>
              </a:lnSpc>
              <a:spcBef>
                <a:spcPts val="1000"/>
              </a:spcBef>
              <a:spcAft>
                <a:spcPts val="0"/>
              </a:spcAft>
              <a:buClr>
                <a:schemeClr val="dk1"/>
              </a:buClr>
              <a:buSzPct val="100000"/>
              <a:buNone/>
            </a:pPr>
            <a:r>
              <a:rPr b="1" lang="lt-LT" sz="2800">
                <a:latin typeface="Arial"/>
                <a:ea typeface="Arial"/>
                <a:cs typeface="Arial"/>
                <a:sym typeface="Arial"/>
              </a:rPr>
              <a:t>SO</a:t>
            </a:r>
            <a:r>
              <a:rPr b="1" baseline="-25000" lang="lt-LT" sz="2800">
                <a:latin typeface="Arial"/>
                <a:ea typeface="Arial"/>
                <a:cs typeface="Arial"/>
                <a:sym typeface="Arial"/>
              </a:rPr>
              <a:t>2</a:t>
            </a:r>
            <a:r>
              <a:rPr b="1" lang="lt-LT" sz="2800">
                <a:latin typeface="Arial"/>
                <a:ea typeface="Arial"/>
                <a:cs typeface="Arial"/>
                <a:sym typeface="Arial"/>
              </a:rPr>
              <a:t>(d) + CuO(k)🡪 CuSO</a:t>
            </a:r>
            <a:r>
              <a:rPr b="1" baseline="-25000" lang="lt-LT" sz="2800">
                <a:latin typeface="Arial"/>
                <a:ea typeface="Arial"/>
                <a:cs typeface="Arial"/>
                <a:sym typeface="Arial"/>
              </a:rPr>
              <a:t>3</a:t>
            </a:r>
            <a:r>
              <a:rPr b="1" lang="lt-LT" sz="2800">
                <a:latin typeface="Arial"/>
                <a:ea typeface="Arial"/>
                <a:cs typeface="Arial"/>
                <a:sym typeface="Arial"/>
              </a:rPr>
              <a:t>(k) </a:t>
            </a:r>
            <a:endParaRPr/>
          </a:p>
          <a:p>
            <a:pPr indent="0" lvl="0" marL="0" rtl="0" algn="ctr">
              <a:lnSpc>
                <a:spcPct val="107000"/>
              </a:lnSpc>
              <a:spcBef>
                <a:spcPts val="1800"/>
              </a:spcBef>
              <a:spcAft>
                <a:spcPts val="0"/>
              </a:spcAft>
              <a:buClr>
                <a:schemeClr val="dk1"/>
              </a:buClr>
              <a:buSzPct val="100000"/>
              <a:buNone/>
            </a:pPr>
            <a:r>
              <a:rPr b="1" lang="lt-LT" sz="2800">
                <a:latin typeface="Arial"/>
                <a:ea typeface="Arial"/>
                <a:cs typeface="Arial"/>
                <a:sym typeface="Arial"/>
              </a:rPr>
              <a:t>3SO</a:t>
            </a:r>
            <a:r>
              <a:rPr b="1" baseline="-25000" lang="lt-LT" sz="2800">
                <a:latin typeface="Arial"/>
                <a:ea typeface="Arial"/>
                <a:cs typeface="Arial"/>
                <a:sym typeface="Arial"/>
              </a:rPr>
              <a:t>2</a:t>
            </a:r>
            <a:r>
              <a:rPr b="1" lang="lt-LT" sz="2800">
                <a:latin typeface="Arial"/>
                <a:ea typeface="Arial"/>
                <a:cs typeface="Arial"/>
                <a:sym typeface="Arial"/>
              </a:rPr>
              <a:t>(d) + Fe</a:t>
            </a:r>
            <a:r>
              <a:rPr b="1" baseline="-25000" lang="lt-LT" sz="2800">
                <a:latin typeface="Arial"/>
                <a:ea typeface="Arial"/>
                <a:cs typeface="Arial"/>
                <a:sym typeface="Arial"/>
              </a:rPr>
              <a:t>2</a:t>
            </a:r>
            <a:r>
              <a:rPr b="1" lang="lt-LT" sz="2800">
                <a:latin typeface="Arial"/>
                <a:ea typeface="Arial"/>
                <a:cs typeface="Arial"/>
                <a:sym typeface="Arial"/>
              </a:rPr>
              <a:t>O</a:t>
            </a:r>
            <a:r>
              <a:rPr b="1" baseline="-25000" lang="lt-LT" sz="2800">
                <a:latin typeface="Arial"/>
                <a:ea typeface="Arial"/>
                <a:cs typeface="Arial"/>
                <a:sym typeface="Arial"/>
              </a:rPr>
              <a:t>3</a:t>
            </a:r>
            <a:r>
              <a:rPr b="1" lang="lt-LT" sz="2800">
                <a:latin typeface="Arial"/>
                <a:ea typeface="Arial"/>
                <a:cs typeface="Arial"/>
                <a:sym typeface="Arial"/>
              </a:rPr>
              <a:t>(k)🡪 Fe</a:t>
            </a:r>
            <a:r>
              <a:rPr b="1" baseline="-25000" lang="lt-LT" sz="2800">
                <a:latin typeface="Arial"/>
                <a:ea typeface="Arial"/>
                <a:cs typeface="Arial"/>
                <a:sym typeface="Arial"/>
              </a:rPr>
              <a:t>2</a:t>
            </a:r>
            <a:r>
              <a:rPr b="1" lang="lt-LT" sz="2800">
                <a:latin typeface="Arial"/>
                <a:ea typeface="Arial"/>
                <a:cs typeface="Arial"/>
                <a:sym typeface="Arial"/>
              </a:rPr>
              <a:t>(SO</a:t>
            </a:r>
            <a:r>
              <a:rPr b="1" baseline="-25000" lang="lt-LT" sz="2800">
                <a:latin typeface="Arial"/>
                <a:ea typeface="Arial"/>
                <a:cs typeface="Arial"/>
                <a:sym typeface="Arial"/>
              </a:rPr>
              <a:t>3</a:t>
            </a:r>
            <a:r>
              <a:rPr b="1" lang="lt-LT" sz="2800">
                <a:latin typeface="Arial"/>
                <a:ea typeface="Arial"/>
                <a:cs typeface="Arial"/>
                <a:sym typeface="Arial"/>
              </a:rPr>
              <a:t>)</a:t>
            </a:r>
            <a:r>
              <a:rPr b="1" baseline="-25000" lang="lt-LT" sz="2800">
                <a:latin typeface="Arial"/>
                <a:ea typeface="Arial"/>
                <a:cs typeface="Arial"/>
                <a:sym typeface="Arial"/>
              </a:rPr>
              <a:t>3</a:t>
            </a:r>
            <a:r>
              <a:rPr b="1" lang="lt-LT" sz="2800">
                <a:latin typeface="Arial"/>
                <a:ea typeface="Arial"/>
                <a:cs typeface="Arial"/>
                <a:sym typeface="Arial"/>
              </a:rPr>
              <a:t>(k) </a:t>
            </a:r>
            <a:endParaRPr/>
          </a:p>
          <a:p>
            <a:pPr indent="0" lvl="0" marL="0" rtl="0" algn="l">
              <a:lnSpc>
                <a:spcPct val="90000"/>
              </a:lnSpc>
              <a:spcBef>
                <a:spcPts val="1800"/>
              </a:spcBef>
              <a:spcAft>
                <a:spcPts val="0"/>
              </a:spcAft>
              <a:buClr>
                <a:schemeClr val="dk1"/>
              </a:buClr>
              <a:buSzPct val="100000"/>
              <a:buNone/>
            </a:pPr>
            <a:r>
              <a:t/>
            </a:r>
            <a:endParaRPr>
              <a:highlight>
                <a:srgbClr val="FFFF00"/>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2"/>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lt-LT"/>
              <a:t>III TEMA: RŪGŠTINIAI OKSIDAI Trečios veiklos turinys</a:t>
            </a:r>
            <a:endParaRPr/>
          </a:p>
        </p:txBody>
      </p:sp>
      <p:sp>
        <p:nvSpPr>
          <p:cNvPr id="283" name="Google Shape;283;p32"/>
          <p:cNvSpPr txBox="1"/>
          <p:nvPr>
            <p:ph idx="1" type="body"/>
          </p:nvPr>
        </p:nvSpPr>
        <p:spPr>
          <a:xfrm>
            <a:off x="838200" y="1323833"/>
            <a:ext cx="10515600" cy="5169042"/>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100000"/>
              <a:buNone/>
            </a:pPr>
            <a:r>
              <a:rPr lang="lt-LT" sz="2800"/>
              <a:t>Anglies (IV) oksidas reaguoja su šarmais. </a:t>
            </a:r>
            <a:r>
              <a:rPr lang="lt-LT"/>
              <a:t>Produktuose susidaro druska ir vanduo (įvyksta pilna neutralizacija) arba rūgščioji druska (nepilna neutralizacija).</a:t>
            </a:r>
            <a:endParaRPr sz="2800"/>
          </a:p>
          <a:p>
            <a:pPr indent="0" lvl="0" marL="0" rtl="0" algn="l">
              <a:lnSpc>
                <a:spcPct val="90000"/>
              </a:lnSpc>
              <a:spcBef>
                <a:spcPts val="1000"/>
              </a:spcBef>
              <a:spcAft>
                <a:spcPts val="0"/>
              </a:spcAft>
              <a:buClr>
                <a:schemeClr val="dk1"/>
              </a:buClr>
              <a:buSzPct val="100000"/>
              <a:buNone/>
            </a:pPr>
            <a:r>
              <a:t/>
            </a:r>
            <a:endParaRPr sz="2800"/>
          </a:p>
          <a:p>
            <a:pPr indent="0" lvl="0" marL="0" rtl="0" algn="ctr">
              <a:lnSpc>
                <a:spcPct val="107000"/>
              </a:lnSpc>
              <a:spcBef>
                <a:spcPts val="1000"/>
              </a:spcBef>
              <a:spcAft>
                <a:spcPts val="0"/>
              </a:spcAft>
              <a:buClr>
                <a:schemeClr val="dk1"/>
              </a:buClr>
              <a:buSzPct val="100000"/>
              <a:buNone/>
            </a:pPr>
            <a:r>
              <a:rPr b="1" lang="lt-LT" sz="3200">
                <a:latin typeface="Arial"/>
                <a:ea typeface="Arial"/>
                <a:cs typeface="Arial"/>
                <a:sym typeface="Arial"/>
              </a:rPr>
              <a:t>2NaOH (aq) + CO</a:t>
            </a:r>
            <a:r>
              <a:rPr b="1" baseline="-25000" lang="lt-LT" sz="3200">
                <a:latin typeface="Arial"/>
                <a:ea typeface="Arial"/>
                <a:cs typeface="Arial"/>
                <a:sym typeface="Arial"/>
              </a:rPr>
              <a:t>2</a:t>
            </a:r>
            <a:r>
              <a:rPr b="1" lang="lt-LT" sz="3200">
                <a:latin typeface="Arial"/>
                <a:ea typeface="Arial"/>
                <a:cs typeface="Arial"/>
                <a:sym typeface="Arial"/>
              </a:rPr>
              <a:t>(d) 🡪 Na</a:t>
            </a:r>
            <a:r>
              <a:rPr b="1" baseline="-25000" lang="lt-LT" sz="3200">
                <a:latin typeface="Arial"/>
                <a:ea typeface="Arial"/>
                <a:cs typeface="Arial"/>
                <a:sym typeface="Arial"/>
              </a:rPr>
              <a:t>2</a:t>
            </a:r>
            <a:r>
              <a:rPr b="1" lang="lt-LT" sz="3200">
                <a:latin typeface="Arial"/>
                <a:ea typeface="Arial"/>
                <a:cs typeface="Arial"/>
                <a:sym typeface="Arial"/>
              </a:rPr>
              <a:t>CO</a:t>
            </a:r>
            <a:r>
              <a:rPr b="1" baseline="-25000" lang="lt-LT" sz="3200">
                <a:latin typeface="Arial"/>
                <a:ea typeface="Arial"/>
                <a:cs typeface="Arial"/>
                <a:sym typeface="Arial"/>
              </a:rPr>
              <a:t>3</a:t>
            </a:r>
            <a:r>
              <a:rPr b="1" lang="lt-LT" sz="3200">
                <a:latin typeface="Arial"/>
                <a:ea typeface="Arial"/>
                <a:cs typeface="Arial"/>
                <a:sym typeface="Arial"/>
              </a:rPr>
              <a:t>(aq) + H</a:t>
            </a:r>
            <a:r>
              <a:rPr b="1" baseline="-25000" lang="lt-LT" sz="3200">
                <a:latin typeface="Arial"/>
                <a:ea typeface="Arial"/>
                <a:cs typeface="Arial"/>
                <a:sym typeface="Arial"/>
              </a:rPr>
              <a:t>2</a:t>
            </a:r>
            <a:r>
              <a:rPr b="1" lang="lt-LT" sz="3200">
                <a:latin typeface="Arial"/>
                <a:ea typeface="Arial"/>
                <a:cs typeface="Arial"/>
                <a:sym typeface="Arial"/>
              </a:rPr>
              <a:t>O(s)</a:t>
            </a:r>
            <a:endParaRPr/>
          </a:p>
          <a:p>
            <a:pPr indent="0" lvl="0" marL="0" rtl="0" algn="ctr">
              <a:lnSpc>
                <a:spcPct val="107000"/>
              </a:lnSpc>
              <a:spcBef>
                <a:spcPts val="1800"/>
              </a:spcBef>
              <a:spcAft>
                <a:spcPts val="0"/>
              </a:spcAft>
              <a:buClr>
                <a:schemeClr val="dk1"/>
              </a:buClr>
              <a:buSzPct val="100000"/>
              <a:buNone/>
            </a:pPr>
            <a:r>
              <a:rPr b="1" lang="lt-LT" sz="3200">
                <a:latin typeface="Arial"/>
                <a:ea typeface="Arial"/>
                <a:cs typeface="Arial"/>
                <a:sym typeface="Arial"/>
              </a:rPr>
              <a:t>NaOH (aq) + CO</a:t>
            </a:r>
            <a:r>
              <a:rPr b="1" baseline="-25000" lang="lt-LT" sz="3200">
                <a:latin typeface="Arial"/>
                <a:ea typeface="Arial"/>
                <a:cs typeface="Arial"/>
                <a:sym typeface="Arial"/>
              </a:rPr>
              <a:t>2</a:t>
            </a:r>
            <a:r>
              <a:rPr b="1" lang="lt-LT" sz="3200">
                <a:latin typeface="Arial"/>
                <a:ea typeface="Arial"/>
                <a:cs typeface="Arial"/>
                <a:sym typeface="Arial"/>
              </a:rPr>
              <a:t>(d) 🡪 NaHCO</a:t>
            </a:r>
            <a:r>
              <a:rPr b="1" baseline="-25000" lang="lt-LT" sz="3200">
                <a:latin typeface="Arial"/>
                <a:ea typeface="Arial"/>
                <a:cs typeface="Arial"/>
                <a:sym typeface="Arial"/>
              </a:rPr>
              <a:t>3</a:t>
            </a:r>
            <a:r>
              <a:rPr b="1" lang="lt-LT" sz="3200">
                <a:latin typeface="Arial"/>
                <a:ea typeface="Arial"/>
                <a:cs typeface="Arial"/>
                <a:sym typeface="Arial"/>
              </a:rPr>
              <a:t>(aq) </a:t>
            </a:r>
            <a:endParaRPr/>
          </a:p>
          <a:p>
            <a:pPr indent="0" lvl="0" marL="0" rtl="0" algn="l">
              <a:lnSpc>
                <a:spcPct val="90000"/>
              </a:lnSpc>
              <a:spcBef>
                <a:spcPts val="18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lt-LT" sz="2800"/>
              <a:t>Sieros (IV) oksidas reaguoja su baziniai oksidais. </a:t>
            </a:r>
            <a:r>
              <a:rPr lang="lt-LT"/>
              <a:t>Produktuose susidaro druska ir vanduo (įvyksta pilna neutralizacija) arba rūgščioji druska (nepilna neutralizacija).</a:t>
            </a:r>
            <a:endParaRPr sz="2800"/>
          </a:p>
          <a:p>
            <a:pPr indent="0" lvl="0" marL="0" rtl="0" algn="l">
              <a:lnSpc>
                <a:spcPct val="90000"/>
              </a:lnSpc>
              <a:spcBef>
                <a:spcPts val="1000"/>
              </a:spcBef>
              <a:spcAft>
                <a:spcPts val="0"/>
              </a:spcAft>
              <a:buClr>
                <a:schemeClr val="dk1"/>
              </a:buClr>
              <a:buSzPct val="100000"/>
              <a:buNone/>
            </a:pPr>
            <a:r>
              <a:t/>
            </a:r>
            <a:endParaRPr sz="2800"/>
          </a:p>
          <a:p>
            <a:pPr indent="0" lvl="0" marL="0" rtl="0" algn="ctr">
              <a:lnSpc>
                <a:spcPct val="107000"/>
              </a:lnSpc>
              <a:spcBef>
                <a:spcPts val="1000"/>
              </a:spcBef>
              <a:spcAft>
                <a:spcPts val="0"/>
              </a:spcAft>
              <a:buClr>
                <a:schemeClr val="dk1"/>
              </a:buClr>
              <a:buSzPct val="100000"/>
              <a:buNone/>
            </a:pPr>
            <a:r>
              <a:rPr b="1" lang="lt-LT">
                <a:latin typeface="Arial"/>
                <a:ea typeface="Arial"/>
                <a:cs typeface="Arial"/>
                <a:sym typeface="Arial"/>
              </a:rPr>
              <a:t>2NaOH (aq) + SO</a:t>
            </a:r>
            <a:r>
              <a:rPr b="1" baseline="-25000" lang="lt-LT">
                <a:latin typeface="Arial"/>
                <a:ea typeface="Arial"/>
                <a:cs typeface="Arial"/>
                <a:sym typeface="Arial"/>
              </a:rPr>
              <a:t>2</a:t>
            </a:r>
            <a:r>
              <a:rPr b="1" lang="lt-LT">
                <a:latin typeface="Arial"/>
                <a:ea typeface="Arial"/>
                <a:cs typeface="Arial"/>
                <a:sym typeface="Arial"/>
              </a:rPr>
              <a:t>(d) 🡪 Na</a:t>
            </a:r>
            <a:r>
              <a:rPr b="1" baseline="-25000" lang="lt-LT">
                <a:latin typeface="Arial"/>
                <a:ea typeface="Arial"/>
                <a:cs typeface="Arial"/>
                <a:sym typeface="Arial"/>
              </a:rPr>
              <a:t>2</a:t>
            </a:r>
            <a:r>
              <a:rPr b="1" lang="lt-LT">
                <a:latin typeface="Arial"/>
                <a:ea typeface="Arial"/>
                <a:cs typeface="Arial"/>
                <a:sym typeface="Arial"/>
              </a:rPr>
              <a:t>SO</a:t>
            </a:r>
            <a:r>
              <a:rPr b="1" baseline="-25000" lang="lt-LT">
                <a:latin typeface="Arial"/>
                <a:ea typeface="Arial"/>
                <a:cs typeface="Arial"/>
                <a:sym typeface="Arial"/>
              </a:rPr>
              <a:t>3</a:t>
            </a:r>
            <a:r>
              <a:rPr b="1" lang="lt-LT">
                <a:latin typeface="Arial"/>
                <a:ea typeface="Arial"/>
                <a:cs typeface="Arial"/>
                <a:sym typeface="Arial"/>
              </a:rPr>
              <a:t>(aq) + H</a:t>
            </a:r>
            <a:r>
              <a:rPr b="1" baseline="-25000" lang="lt-LT">
                <a:latin typeface="Arial"/>
                <a:ea typeface="Arial"/>
                <a:cs typeface="Arial"/>
                <a:sym typeface="Arial"/>
              </a:rPr>
              <a:t>2</a:t>
            </a:r>
            <a:r>
              <a:rPr b="1" lang="lt-LT">
                <a:latin typeface="Arial"/>
                <a:ea typeface="Arial"/>
                <a:cs typeface="Arial"/>
                <a:sym typeface="Arial"/>
              </a:rPr>
              <a:t>O(s)</a:t>
            </a:r>
            <a:endParaRPr/>
          </a:p>
          <a:p>
            <a:pPr indent="0" lvl="0" marL="0" rtl="0" algn="ctr">
              <a:lnSpc>
                <a:spcPct val="107000"/>
              </a:lnSpc>
              <a:spcBef>
                <a:spcPts val="1800"/>
              </a:spcBef>
              <a:spcAft>
                <a:spcPts val="0"/>
              </a:spcAft>
              <a:buClr>
                <a:schemeClr val="dk1"/>
              </a:buClr>
              <a:buSzPct val="100000"/>
              <a:buNone/>
            </a:pPr>
            <a:r>
              <a:rPr b="1" lang="lt-LT">
                <a:latin typeface="Arial"/>
                <a:ea typeface="Arial"/>
                <a:cs typeface="Arial"/>
                <a:sym typeface="Arial"/>
              </a:rPr>
              <a:t>NaOH (aq) + SO</a:t>
            </a:r>
            <a:r>
              <a:rPr b="1" baseline="-25000" lang="lt-LT">
                <a:latin typeface="Arial"/>
                <a:ea typeface="Arial"/>
                <a:cs typeface="Arial"/>
                <a:sym typeface="Arial"/>
              </a:rPr>
              <a:t>2</a:t>
            </a:r>
            <a:r>
              <a:rPr b="1" lang="lt-LT">
                <a:latin typeface="Arial"/>
                <a:ea typeface="Arial"/>
                <a:cs typeface="Arial"/>
                <a:sym typeface="Arial"/>
              </a:rPr>
              <a:t>(d) 🡪 NaHSO</a:t>
            </a:r>
            <a:r>
              <a:rPr b="1" baseline="-25000" lang="lt-LT">
                <a:latin typeface="Arial"/>
                <a:ea typeface="Arial"/>
                <a:cs typeface="Arial"/>
                <a:sym typeface="Arial"/>
              </a:rPr>
              <a:t>3</a:t>
            </a:r>
            <a:r>
              <a:rPr b="1" lang="lt-LT">
                <a:latin typeface="Arial"/>
                <a:ea typeface="Arial"/>
                <a:cs typeface="Arial"/>
                <a:sym typeface="Arial"/>
              </a:rPr>
              <a:t>(aq) </a:t>
            </a:r>
            <a:endParaRPr/>
          </a:p>
          <a:p>
            <a:pPr indent="0" lvl="0" marL="0" rtl="0" algn="l">
              <a:lnSpc>
                <a:spcPct val="90000"/>
              </a:lnSpc>
              <a:spcBef>
                <a:spcPts val="1800"/>
              </a:spcBef>
              <a:spcAft>
                <a:spcPts val="0"/>
              </a:spcAft>
              <a:buClr>
                <a:schemeClr val="dk1"/>
              </a:buClr>
              <a:buSzPct val="100000"/>
              <a:buNone/>
            </a:pPr>
            <a:r>
              <a:t/>
            </a:r>
            <a:endParaRPr>
              <a:highlight>
                <a:srgbClr val="FFFF00"/>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lt-LT"/>
              <a:t>Pamokos apibendrinimas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4"/>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t>Įsivertinimas</a:t>
            </a:r>
            <a:endParaRPr/>
          </a:p>
        </p:txBody>
      </p:sp>
      <p:sp>
        <p:nvSpPr>
          <p:cNvPr id="294" name="Google Shape;294;p34"/>
          <p:cNvSpPr txBox="1"/>
          <p:nvPr>
            <p:ph idx="1" type="body"/>
          </p:nvPr>
        </p:nvSpPr>
        <p:spPr>
          <a:xfrm>
            <a:off x="838200" y="1323833"/>
            <a:ext cx="10515600" cy="5169042"/>
          </a:xfrm>
          <a:prstGeom prst="rect">
            <a:avLst/>
          </a:prstGeom>
          <a:noFill/>
          <a:ln>
            <a:noFill/>
          </a:ln>
        </p:spPr>
        <p:txBody>
          <a:bodyPr anchorCtr="0" anchor="t" bIns="45700" lIns="91425" spcFirstLastPara="1" rIns="91425" wrap="square" tIns="45700">
            <a:normAutofit fontScale="55000" lnSpcReduction="20000"/>
          </a:bodyPr>
          <a:lstStyle/>
          <a:p>
            <a:pPr indent="-228600" lvl="0" marL="228600" rtl="0" algn="l">
              <a:lnSpc>
                <a:spcPct val="115000"/>
              </a:lnSpc>
              <a:spcBef>
                <a:spcPts val="0"/>
              </a:spcBef>
              <a:spcAft>
                <a:spcPts val="0"/>
              </a:spcAft>
              <a:buClr>
                <a:schemeClr val="dk1"/>
              </a:buClr>
              <a:buSzPct val="100000"/>
              <a:buChar char="•"/>
            </a:pPr>
            <a:r>
              <a:rPr lang="lt-LT" sz="2800"/>
              <a:t>Žinau ir sugebu paaiškinti kas yra oksidai</a:t>
            </a:r>
            <a:endParaRPr/>
          </a:p>
          <a:p>
            <a:pPr indent="-228600" lvl="0" marL="228600" rtl="0" algn="l">
              <a:lnSpc>
                <a:spcPct val="115000"/>
              </a:lnSpc>
              <a:spcBef>
                <a:spcPts val="2000"/>
              </a:spcBef>
              <a:spcAft>
                <a:spcPts val="0"/>
              </a:spcAft>
              <a:buClr>
                <a:schemeClr val="dk1"/>
              </a:buClr>
              <a:buSzPct val="100000"/>
              <a:buChar char="•"/>
            </a:pPr>
            <a:r>
              <a:rPr lang="lt-LT" sz="2800"/>
              <a:t>Užrašau oksidų formules ir jas pavadinu</a:t>
            </a:r>
            <a:endParaRPr/>
          </a:p>
          <a:p>
            <a:pPr indent="-228600" lvl="0" marL="228600" rtl="0" algn="l">
              <a:lnSpc>
                <a:spcPct val="115000"/>
              </a:lnSpc>
              <a:spcBef>
                <a:spcPts val="2000"/>
              </a:spcBef>
              <a:spcAft>
                <a:spcPts val="0"/>
              </a:spcAft>
              <a:buClr>
                <a:schemeClr val="dk1"/>
              </a:buClr>
              <a:buSzPct val="100000"/>
              <a:buChar char="•"/>
            </a:pPr>
            <a:r>
              <a:rPr lang="lt-LT" sz="2800"/>
              <a:t>Žinau kokių oksidų yra aplinkoje</a:t>
            </a:r>
            <a:endParaRPr/>
          </a:p>
          <a:p>
            <a:pPr indent="-228600" lvl="0" marL="228600" rtl="0" algn="l">
              <a:lnSpc>
                <a:spcPct val="115000"/>
              </a:lnSpc>
              <a:spcBef>
                <a:spcPts val="2000"/>
              </a:spcBef>
              <a:spcAft>
                <a:spcPts val="0"/>
              </a:spcAft>
              <a:buClr>
                <a:schemeClr val="dk1"/>
              </a:buClr>
              <a:buSzPct val="100000"/>
              <a:buChar char="•"/>
            </a:pPr>
            <a:r>
              <a:rPr lang="lt-LT" sz="2800"/>
              <a:t>Žinau oksidų formules ir jų pritaikymus medicinoje, maisto pramonėje, kosmetikoje, statybose</a:t>
            </a:r>
            <a:endParaRPr/>
          </a:p>
          <a:p>
            <a:pPr indent="-228600" lvl="0" marL="228600" rtl="0" algn="l">
              <a:lnSpc>
                <a:spcPct val="115000"/>
              </a:lnSpc>
              <a:spcBef>
                <a:spcPts val="2000"/>
              </a:spcBef>
              <a:spcAft>
                <a:spcPts val="0"/>
              </a:spcAft>
              <a:buClr>
                <a:schemeClr val="dk1"/>
              </a:buClr>
              <a:buSzPct val="100000"/>
              <a:buChar char="•"/>
            </a:pPr>
            <a:r>
              <a:rPr lang="lt-LT" sz="2800"/>
              <a:t>Paaiškinau ir žino kas yra baziniai oksidai</a:t>
            </a:r>
            <a:endParaRPr/>
          </a:p>
          <a:p>
            <a:pPr indent="-228600" lvl="0" marL="228600" rtl="0" algn="l">
              <a:lnSpc>
                <a:spcPct val="115000"/>
              </a:lnSpc>
              <a:spcBef>
                <a:spcPts val="2000"/>
              </a:spcBef>
              <a:spcAft>
                <a:spcPts val="0"/>
              </a:spcAft>
              <a:buClr>
                <a:srgbClr val="333333"/>
              </a:buClr>
              <a:buSzPct val="100000"/>
              <a:buChar char="•"/>
            </a:pPr>
            <a:r>
              <a:rPr lang="lt-LT" sz="2800">
                <a:solidFill>
                  <a:srgbClr val="333333"/>
                </a:solidFill>
              </a:rPr>
              <a:t>Užrašau</a:t>
            </a:r>
            <a:r>
              <a:rPr lang="lt-LT" sz="2800"/>
              <a:t> reakcijų lygtis kaip gaunami </a:t>
            </a:r>
            <a:r>
              <a:rPr lang="lt-LT" sz="2800">
                <a:solidFill>
                  <a:srgbClr val="333333"/>
                </a:solidFill>
              </a:rPr>
              <a:t>CaO ir MgO oksidai vykstant vieninių medžiagų oksidacijai.</a:t>
            </a:r>
            <a:endParaRPr/>
          </a:p>
          <a:p>
            <a:pPr indent="-228600" lvl="0" marL="228600" rtl="0" algn="l">
              <a:lnSpc>
                <a:spcPct val="115000"/>
              </a:lnSpc>
              <a:spcBef>
                <a:spcPts val="2000"/>
              </a:spcBef>
              <a:spcAft>
                <a:spcPts val="0"/>
              </a:spcAft>
              <a:buClr>
                <a:srgbClr val="333333"/>
              </a:buClr>
              <a:buSzPct val="100000"/>
              <a:buChar char="•"/>
            </a:pPr>
            <a:r>
              <a:rPr lang="lt-LT" sz="2800">
                <a:solidFill>
                  <a:srgbClr val="333333"/>
                </a:solidFill>
              </a:rPr>
              <a:t>Užrašau bendrosiomis reakcijų lygtimis kaip CaO ir MgO oksidai sąveikauja su vandeniu ir rūgštimis. </a:t>
            </a:r>
            <a:endParaRPr/>
          </a:p>
          <a:p>
            <a:pPr indent="-228600" lvl="0" marL="228600" rtl="0" algn="l">
              <a:lnSpc>
                <a:spcPct val="115000"/>
              </a:lnSpc>
              <a:spcBef>
                <a:spcPts val="2000"/>
              </a:spcBef>
              <a:spcAft>
                <a:spcPts val="0"/>
              </a:spcAft>
              <a:buClr>
                <a:schemeClr val="dk1"/>
              </a:buClr>
              <a:buSzPct val="100000"/>
              <a:buChar char="•"/>
            </a:pPr>
            <a:r>
              <a:rPr lang="lt-LT" sz="2800"/>
              <a:t>Paaiškinu ir žinau kas yra rūgštiniai  oksidai</a:t>
            </a:r>
            <a:endParaRPr/>
          </a:p>
          <a:p>
            <a:pPr indent="-228600" lvl="0" marL="228600" rtl="0" algn="l">
              <a:lnSpc>
                <a:spcPct val="115000"/>
              </a:lnSpc>
              <a:spcBef>
                <a:spcPts val="2000"/>
              </a:spcBef>
              <a:spcAft>
                <a:spcPts val="0"/>
              </a:spcAft>
              <a:buClr>
                <a:srgbClr val="333333"/>
              </a:buClr>
              <a:buSzPct val="100000"/>
              <a:buChar char="•"/>
            </a:pPr>
            <a:r>
              <a:rPr lang="lt-LT" sz="2800">
                <a:solidFill>
                  <a:srgbClr val="333333"/>
                </a:solidFill>
              </a:rPr>
              <a:t>Nagrinėju ir užrašau rūgštinių oksidų CO</a:t>
            </a:r>
            <a:r>
              <a:rPr baseline="-25000" lang="lt-LT" sz="2800">
                <a:solidFill>
                  <a:srgbClr val="333333"/>
                </a:solidFill>
              </a:rPr>
              <a:t>2</a:t>
            </a:r>
            <a:r>
              <a:rPr lang="lt-LT" sz="2800">
                <a:solidFill>
                  <a:srgbClr val="333333"/>
                </a:solidFill>
              </a:rPr>
              <a:t>, SO</a:t>
            </a:r>
            <a:r>
              <a:rPr baseline="-25000" lang="lt-LT" sz="2800">
                <a:solidFill>
                  <a:srgbClr val="333333"/>
                </a:solidFill>
              </a:rPr>
              <a:t>2</a:t>
            </a:r>
            <a:r>
              <a:rPr lang="lt-LT" sz="2800">
                <a:solidFill>
                  <a:srgbClr val="333333"/>
                </a:solidFill>
              </a:rPr>
              <a:t> susidarymą vykstant vieninių medžiagų oksidacijai. </a:t>
            </a:r>
            <a:endParaRPr/>
          </a:p>
          <a:p>
            <a:pPr indent="-228600" lvl="0" marL="228600" rtl="0" algn="l">
              <a:lnSpc>
                <a:spcPct val="115000"/>
              </a:lnSpc>
              <a:spcBef>
                <a:spcPts val="2000"/>
              </a:spcBef>
              <a:spcAft>
                <a:spcPts val="0"/>
              </a:spcAft>
              <a:buClr>
                <a:srgbClr val="333333"/>
              </a:buClr>
              <a:buSzPct val="100000"/>
              <a:buChar char="•"/>
            </a:pPr>
            <a:r>
              <a:rPr lang="lt-LT" sz="2800">
                <a:solidFill>
                  <a:srgbClr val="333333"/>
                </a:solidFill>
              </a:rPr>
              <a:t>Užrašau bendrosiomis reakcijų lygtimis kaip CO</a:t>
            </a:r>
            <a:r>
              <a:rPr baseline="-25000" lang="lt-LT" sz="2800">
                <a:solidFill>
                  <a:srgbClr val="333333"/>
                </a:solidFill>
              </a:rPr>
              <a:t>2</a:t>
            </a:r>
            <a:r>
              <a:rPr lang="lt-LT" sz="2800">
                <a:solidFill>
                  <a:srgbClr val="333333"/>
                </a:solidFill>
              </a:rPr>
              <a:t>, SO</a:t>
            </a:r>
            <a:r>
              <a:rPr baseline="-25000" lang="lt-LT" sz="2800">
                <a:solidFill>
                  <a:srgbClr val="333333"/>
                </a:solidFill>
              </a:rPr>
              <a:t>2 </a:t>
            </a:r>
            <a:r>
              <a:rPr lang="lt-LT" sz="2800">
                <a:solidFill>
                  <a:srgbClr val="333333"/>
                </a:solidFill>
              </a:rPr>
              <a:t>sąveikauja su vandeniu ir bazėmis. </a:t>
            </a:r>
            <a:endParaRPr/>
          </a:p>
          <a:p>
            <a:pPr indent="-228600" lvl="0" marL="228600" rtl="0" algn="l">
              <a:lnSpc>
                <a:spcPct val="115000"/>
              </a:lnSpc>
              <a:spcBef>
                <a:spcPts val="2000"/>
              </a:spcBef>
              <a:spcAft>
                <a:spcPts val="0"/>
              </a:spcAft>
              <a:buClr>
                <a:srgbClr val="333333"/>
              </a:buClr>
              <a:buSzPct val="100000"/>
              <a:buChar char="•"/>
            </a:pPr>
            <a:r>
              <a:rPr lang="lt-LT" sz="2800">
                <a:solidFill>
                  <a:srgbClr val="333333"/>
                </a:solidFill>
              </a:rPr>
              <a:t>Žino rūgščiojo lietaus susidarymą ir šio reiškinio daroma žalą.</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t>Namų darbai</a:t>
            </a:r>
            <a:endParaRPr/>
          </a:p>
        </p:txBody>
      </p:sp>
      <p:sp>
        <p:nvSpPr>
          <p:cNvPr id="300" name="Google Shape;300;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lt-LT"/>
              <a:t>Ilgalaikiai namų darbai:</a:t>
            </a:r>
            <a:endParaRPr/>
          </a:p>
          <a:p>
            <a:pPr indent="0" lvl="0" marL="0" rtl="0" algn="l">
              <a:lnSpc>
                <a:spcPct val="90000"/>
              </a:lnSpc>
              <a:spcBef>
                <a:spcPts val="1000"/>
              </a:spcBef>
              <a:spcAft>
                <a:spcPts val="0"/>
              </a:spcAft>
              <a:buClr>
                <a:schemeClr val="dk1"/>
              </a:buClr>
              <a:buSzPts val="2800"/>
              <a:buNone/>
            </a:pPr>
            <a:r>
              <a:rPr b="1" lang="lt-LT"/>
              <a:t>M. Parachnevičienė, R. Voronovič Chemijos patikrinamieji testai 9 klasei Leidykla „Šviesa“. </a:t>
            </a:r>
            <a:r>
              <a:rPr lang="lt-LT"/>
              <a:t>II testas OKSIDAI. </a:t>
            </a:r>
            <a:endParaRPr/>
          </a:p>
          <a:p>
            <a:pPr indent="0" lvl="0" marL="0" rtl="0" algn="l">
              <a:lnSpc>
                <a:spcPct val="90000"/>
              </a:lnSpc>
              <a:spcBef>
                <a:spcPts val="1000"/>
              </a:spcBef>
              <a:spcAft>
                <a:spcPts val="0"/>
              </a:spcAft>
              <a:buClr>
                <a:schemeClr val="dk1"/>
              </a:buClr>
              <a:buSzPts val="2800"/>
              <a:buNone/>
            </a:pPr>
            <a:r>
              <a:rPr b="1" lang="lt-LT"/>
              <a:t>R. Jasiūnienė CHEMIJOS PRATYBOS 9 klasei 1 dalis „Alma littera“:</a:t>
            </a:r>
            <a:endParaRPr/>
          </a:p>
          <a:p>
            <a:pPr indent="0" lvl="0" marL="0" rtl="0" algn="l">
              <a:lnSpc>
                <a:spcPct val="90000"/>
              </a:lnSpc>
              <a:spcBef>
                <a:spcPts val="1000"/>
              </a:spcBef>
              <a:spcAft>
                <a:spcPts val="0"/>
              </a:spcAft>
              <a:buClr>
                <a:schemeClr val="dk1"/>
              </a:buClr>
              <a:buSzPts val="2800"/>
              <a:buNone/>
            </a:pPr>
            <a:r>
              <a:rPr lang="lt-LT"/>
              <a:t>Oksidai – 93 psl.;</a:t>
            </a:r>
            <a:endParaRPr/>
          </a:p>
          <a:p>
            <a:pPr indent="0" lvl="0" marL="0" rtl="0" algn="l">
              <a:lnSpc>
                <a:spcPct val="90000"/>
              </a:lnSpc>
              <a:spcBef>
                <a:spcPts val="1000"/>
              </a:spcBef>
              <a:spcAft>
                <a:spcPts val="0"/>
              </a:spcAft>
              <a:buClr>
                <a:schemeClr val="dk1"/>
              </a:buClr>
              <a:buSzPts val="2800"/>
              <a:buNone/>
            </a:pPr>
            <a:r>
              <a:rPr lang="lt-LT"/>
              <a:t>Rūgštiniai ir baziniai oksidai – 94 psl.;</a:t>
            </a:r>
            <a:endParaRPr/>
          </a:p>
          <a:p>
            <a:pPr indent="0" lvl="0" marL="0" rtl="0" algn="l">
              <a:lnSpc>
                <a:spcPct val="90000"/>
              </a:lnSpc>
              <a:spcBef>
                <a:spcPts val="1000"/>
              </a:spcBef>
              <a:spcAft>
                <a:spcPts val="0"/>
              </a:spcAft>
              <a:buClr>
                <a:schemeClr val="dk1"/>
              </a:buClr>
              <a:buSzPts val="2800"/>
              <a:buNone/>
            </a:pPr>
            <a:r>
              <a:rPr lang="lt-LT"/>
              <a:t>Rūgščių gavimas – 96 psl.;</a:t>
            </a:r>
            <a:endParaRPr/>
          </a:p>
          <a:p>
            <a:pPr indent="0" lvl="0" marL="0" rtl="0" algn="l">
              <a:lnSpc>
                <a:spcPct val="90000"/>
              </a:lnSpc>
              <a:spcBef>
                <a:spcPts val="1000"/>
              </a:spcBef>
              <a:spcAft>
                <a:spcPts val="0"/>
              </a:spcAft>
              <a:buClr>
                <a:schemeClr val="dk1"/>
              </a:buClr>
              <a:buSzPts val="2800"/>
              <a:buNone/>
            </a:pPr>
            <a:r>
              <a:rPr lang="lt-LT"/>
              <a:t>Rūgštūs lietūs – 98 psl..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6"/>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t>Papildoma medžiaga pamokai</a:t>
            </a:r>
            <a:endParaRPr/>
          </a:p>
        </p:txBody>
      </p:sp>
      <p:sp>
        <p:nvSpPr>
          <p:cNvPr id="306" name="Google Shape;306;p36"/>
          <p:cNvSpPr txBox="1"/>
          <p:nvPr>
            <p:ph idx="1" type="body"/>
          </p:nvPr>
        </p:nvSpPr>
        <p:spPr>
          <a:xfrm>
            <a:off x="838200" y="1323833"/>
            <a:ext cx="10515600" cy="51690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lt-LT"/>
              <a:t>R. Jasiūnienė ir V. Valentinavičienė CHEMIJA Vadovėlis IX klasei „Alma Littera“ 1998</a:t>
            </a:r>
            <a:endParaRPr/>
          </a:p>
          <a:p>
            <a:pPr indent="0" lvl="0" marL="0" rtl="0" algn="l">
              <a:lnSpc>
                <a:spcPct val="90000"/>
              </a:lnSpc>
              <a:spcBef>
                <a:spcPts val="1000"/>
              </a:spcBef>
              <a:spcAft>
                <a:spcPts val="0"/>
              </a:spcAft>
              <a:buClr>
                <a:schemeClr val="dk1"/>
              </a:buClr>
              <a:buSzPts val="2800"/>
              <a:buNone/>
            </a:pPr>
            <a:r>
              <a:rPr lang="lt-LT"/>
              <a:t>„Rūgštiniai ir baziniai oksidai“ –  101 psl.;</a:t>
            </a:r>
            <a:endParaRPr/>
          </a:p>
          <a:p>
            <a:pPr indent="0" lvl="0" marL="0" rtl="0" algn="l">
              <a:lnSpc>
                <a:spcPct val="90000"/>
              </a:lnSpc>
              <a:spcBef>
                <a:spcPts val="1000"/>
              </a:spcBef>
              <a:spcAft>
                <a:spcPts val="0"/>
              </a:spcAft>
              <a:buClr>
                <a:schemeClr val="dk1"/>
              </a:buClr>
              <a:buSzPts val="2800"/>
              <a:buNone/>
            </a:pPr>
            <a:r>
              <a:rPr lang="lt-LT"/>
              <a:t>„Rūgščių gavimas“ – 72 psl..</a:t>
            </a:r>
            <a:endParaRPr/>
          </a:p>
          <a:p>
            <a:pPr indent="0" lvl="0" marL="0" rtl="0" algn="l">
              <a:lnSpc>
                <a:spcPct val="90000"/>
              </a:lnSpc>
              <a:spcBef>
                <a:spcPts val="1000"/>
              </a:spcBef>
              <a:spcAft>
                <a:spcPts val="0"/>
              </a:spcAft>
              <a:buClr>
                <a:schemeClr val="dk1"/>
              </a:buClr>
              <a:buSzPts val="2800"/>
              <a:buNone/>
            </a:pPr>
            <a:r>
              <a:rPr lang="lt-LT"/>
              <a:t>R. Jasiūnienė ir V. Valentinavičienė CHEMIJA Vadovėlis 9 klasei „Alma Littera“ 2011</a:t>
            </a:r>
            <a:endParaRPr/>
          </a:p>
          <a:p>
            <a:pPr indent="0" lvl="0" marL="0" rtl="0" algn="l">
              <a:lnSpc>
                <a:spcPct val="90000"/>
              </a:lnSpc>
              <a:spcBef>
                <a:spcPts val="1000"/>
              </a:spcBef>
              <a:spcAft>
                <a:spcPts val="0"/>
              </a:spcAft>
              <a:buClr>
                <a:schemeClr val="dk1"/>
              </a:buClr>
              <a:buSzPts val="2800"/>
              <a:buNone/>
            </a:pPr>
            <a:r>
              <a:rPr lang="lt-LT"/>
              <a:t>„Rūgštiniai ir baziniai oksidai“ –  109 psl.;</a:t>
            </a:r>
            <a:endParaRPr/>
          </a:p>
          <a:p>
            <a:pPr indent="0" lvl="0" marL="0" rtl="0" algn="l">
              <a:lnSpc>
                <a:spcPct val="90000"/>
              </a:lnSpc>
              <a:spcBef>
                <a:spcPts val="1000"/>
              </a:spcBef>
              <a:spcAft>
                <a:spcPts val="0"/>
              </a:spcAft>
              <a:buClr>
                <a:schemeClr val="dk1"/>
              </a:buClr>
              <a:buSzPts val="2800"/>
              <a:buNone/>
            </a:pPr>
            <a:r>
              <a:rPr lang="lt-LT"/>
              <a:t>„Rūgštusis lietus“ – 113 psl..</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latin typeface="Calibri"/>
                <a:ea typeface="Calibri"/>
                <a:cs typeface="Calibri"/>
                <a:sym typeface="Calibri"/>
              </a:rPr>
              <a:t>Pamokos sąsaja su programa</a:t>
            </a:r>
            <a:endParaRPr>
              <a:latin typeface="Calibri"/>
              <a:ea typeface="Calibri"/>
              <a:cs typeface="Calibri"/>
              <a:sym typeface="Calibri"/>
            </a:endParaRPr>
          </a:p>
        </p:txBody>
      </p:sp>
      <p:sp>
        <p:nvSpPr>
          <p:cNvPr id="104" name="Google Shape;104;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lt-LT" sz="1800"/>
              <a:t>Žmogaus ir aplinkos dermės pažinimas (F) </a:t>
            </a:r>
            <a:endParaRPr b="1" sz="1800"/>
          </a:p>
          <a:p>
            <a:pPr indent="0" lvl="0" marL="0" rtl="0" algn="l">
              <a:lnSpc>
                <a:spcPct val="90000"/>
              </a:lnSpc>
              <a:spcBef>
                <a:spcPts val="1000"/>
              </a:spcBef>
              <a:spcAft>
                <a:spcPts val="0"/>
              </a:spcAft>
              <a:buClr>
                <a:schemeClr val="dk1"/>
              </a:buClr>
              <a:buSzPts val="1800"/>
              <a:buNone/>
            </a:pPr>
            <a:r>
              <a:rPr lang="lt-LT" sz="1800"/>
              <a:t>F1. Įvardija save kaip gamtos dalį, paaiškina cheminių veiksnių (cheminių medžiagų) įtaką sveikatai, nurodo sveikos aplinkos kriterijus.</a:t>
            </a:r>
            <a:endParaRPr b="1" sz="1800"/>
          </a:p>
          <a:p>
            <a:pPr indent="0" lvl="0" marL="0" rtl="0" algn="l">
              <a:lnSpc>
                <a:spcPct val="90000"/>
              </a:lnSpc>
              <a:spcBef>
                <a:spcPts val="1000"/>
              </a:spcBef>
              <a:spcAft>
                <a:spcPts val="0"/>
              </a:spcAft>
              <a:buClr>
                <a:schemeClr val="dk1"/>
              </a:buClr>
              <a:buSzPts val="1800"/>
              <a:buNone/>
            </a:pPr>
            <a:r>
              <a:rPr lang="lt-LT" sz="1800"/>
              <a:t>F2. Paaiškina sąsajas tarp gamtinės ir socialinės aplinkos, chemijos mokslo ir technologijų, nusako žmogaus veiklos teigiamą ir neigiamą poveikį gamtai. </a:t>
            </a:r>
            <a:endParaRPr b="1" sz="1800"/>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latin typeface="Calibri"/>
                <a:ea typeface="Calibri"/>
                <a:cs typeface="Calibri"/>
                <a:sym typeface="Calibri"/>
              </a:rPr>
              <a:t>Mokymo(-si) turinio tema</a:t>
            </a:r>
            <a:endParaRPr/>
          </a:p>
        </p:txBody>
      </p:sp>
      <p:sp>
        <p:nvSpPr>
          <p:cNvPr id="110" name="Google Shape;110;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None/>
            </a:pPr>
            <a:r>
              <a:rPr b="1" lang="lt-LT" sz="4400"/>
              <a:t>Neorganinių junginių klasės</a:t>
            </a:r>
            <a:endParaRPr/>
          </a:p>
          <a:p>
            <a:pPr indent="0" lvl="0" marL="0" rtl="0" algn="ctr">
              <a:lnSpc>
                <a:spcPct val="90000"/>
              </a:lnSpc>
              <a:spcBef>
                <a:spcPts val="1000"/>
              </a:spcBef>
              <a:spcAft>
                <a:spcPts val="0"/>
              </a:spcAft>
              <a:buClr>
                <a:schemeClr val="dk1"/>
              </a:buClr>
              <a:buSzPts val="4400"/>
              <a:buNone/>
            </a:pPr>
            <a:r>
              <a:rPr b="1" lang="lt-LT" sz="4400"/>
              <a:t>OKSIDAI</a:t>
            </a:r>
            <a:endParaRPr b="1" sz="4400"/>
          </a:p>
          <a:p>
            <a:pPr indent="0" lvl="0" marL="0" rtl="0" algn="ctr">
              <a:lnSpc>
                <a:spcPct val="90000"/>
              </a:lnSpc>
              <a:spcBef>
                <a:spcPts val="1000"/>
              </a:spcBef>
              <a:spcAft>
                <a:spcPts val="0"/>
              </a:spcAft>
              <a:buClr>
                <a:schemeClr val="dk1"/>
              </a:buClr>
              <a:buSzPts val="4400"/>
              <a:buNone/>
            </a:pPr>
            <a:r>
              <a:t/>
            </a:r>
            <a:endParaRPr b="1" sz="4400"/>
          </a:p>
          <a:p>
            <a:pPr indent="0" lvl="0" marL="0" rtl="0" algn="ctr">
              <a:lnSpc>
                <a:spcPct val="90000"/>
              </a:lnSpc>
              <a:spcBef>
                <a:spcPts val="1000"/>
              </a:spcBef>
              <a:spcAft>
                <a:spcPts val="0"/>
              </a:spcAft>
              <a:buClr>
                <a:schemeClr val="dk1"/>
              </a:buClr>
              <a:buSzPts val="4400"/>
              <a:buNone/>
            </a:pPr>
            <a:r>
              <a:rPr lang="lt-LT" sz="4400"/>
              <a:t>Valandų skaičius pamokos turiniui išeiti – 3 akad. val.</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6"/>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t>Pamokos tikslas ir sėkmės kriterijai</a:t>
            </a:r>
            <a:endParaRPr/>
          </a:p>
        </p:txBody>
      </p:sp>
      <p:sp>
        <p:nvSpPr>
          <p:cNvPr id="116" name="Google Shape;116;p6"/>
          <p:cNvSpPr txBox="1"/>
          <p:nvPr>
            <p:ph idx="1" type="body"/>
          </p:nvPr>
        </p:nvSpPr>
        <p:spPr>
          <a:xfrm>
            <a:off x="838200" y="1323833"/>
            <a:ext cx="10515600" cy="516904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None/>
            </a:pPr>
            <a:r>
              <a:rPr b="1" lang="lt-LT" sz="4400"/>
              <a:t>Tikslai:</a:t>
            </a:r>
            <a:endParaRPr/>
          </a:p>
          <a:p>
            <a:pPr indent="-228600" lvl="0" marL="228600" rtl="0" algn="l">
              <a:lnSpc>
                <a:spcPct val="115000"/>
              </a:lnSpc>
              <a:spcBef>
                <a:spcPts val="1000"/>
              </a:spcBef>
              <a:spcAft>
                <a:spcPts val="0"/>
              </a:spcAft>
              <a:buClr>
                <a:schemeClr val="dk1"/>
              </a:buClr>
              <a:buSzPts val="2000"/>
              <a:buChar char="•"/>
            </a:pPr>
            <a:r>
              <a:rPr lang="lt-LT" sz="2000"/>
              <a:t>Paaiškinti kas yra oksidai ir užrašyti įvairių oksidų formules ir pavadinimus. Analizuoti aplinkoje esančius oksidus. Nagrinėti oksidų pritaikymus medicinoje, maisto pramonėje, kosmetikoje, statybose</a:t>
            </a:r>
            <a:endParaRPr/>
          </a:p>
          <a:p>
            <a:pPr indent="-228600" lvl="0" marL="228600" rtl="0" algn="l">
              <a:lnSpc>
                <a:spcPct val="115000"/>
              </a:lnSpc>
              <a:spcBef>
                <a:spcPts val="2000"/>
              </a:spcBef>
              <a:spcAft>
                <a:spcPts val="0"/>
              </a:spcAft>
              <a:buClr>
                <a:schemeClr val="dk1"/>
              </a:buClr>
              <a:buSzPts val="2000"/>
              <a:buChar char="•"/>
            </a:pPr>
            <a:r>
              <a:rPr lang="lt-LT" sz="2000"/>
              <a:t>Paaiškinti kas yra baziniai oksidai. </a:t>
            </a:r>
            <a:r>
              <a:rPr lang="lt-LT" sz="2000">
                <a:solidFill>
                  <a:srgbClr val="333333"/>
                </a:solidFill>
              </a:rPr>
              <a:t>Nagrinėti</a:t>
            </a:r>
            <a:r>
              <a:rPr lang="lt-LT" sz="2000"/>
              <a:t> reakcijų lygtis kaip gaunami </a:t>
            </a:r>
            <a:r>
              <a:rPr lang="lt-LT" sz="2000">
                <a:solidFill>
                  <a:srgbClr val="333333"/>
                </a:solidFill>
              </a:rPr>
              <a:t>CaO ir MgO oksidai vykstant vieninių medžiagų oksidacijai.  Užrašyti bendrosiomis reakcijų lygtimis kaip CaO ir MgO oksidai sąveikauja su vandeniu ir rūgštimis</a:t>
            </a:r>
            <a:endParaRPr/>
          </a:p>
          <a:p>
            <a:pPr indent="-228600" lvl="0" marL="228600" rtl="0" algn="l">
              <a:lnSpc>
                <a:spcPct val="115000"/>
              </a:lnSpc>
              <a:spcBef>
                <a:spcPts val="2000"/>
              </a:spcBef>
              <a:spcAft>
                <a:spcPts val="0"/>
              </a:spcAft>
              <a:buClr>
                <a:schemeClr val="dk1"/>
              </a:buClr>
              <a:buSzPts val="2000"/>
              <a:buChar char="•"/>
            </a:pPr>
            <a:r>
              <a:rPr lang="lt-LT" sz="2000"/>
              <a:t>Paaiškinti kas yra rūgštiniai  oksidai. </a:t>
            </a:r>
            <a:r>
              <a:rPr lang="lt-LT" sz="2000">
                <a:solidFill>
                  <a:srgbClr val="333333"/>
                </a:solidFill>
              </a:rPr>
              <a:t>Nagrinėti rūgštinių oksidų CO</a:t>
            </a:r>
            <a:r>
              <a:rPr baseline="-25000" lang="lt-LT" sz="2000">
                <a:solidFill>
                  <a:srgbClr val="333333"/>
                </a:solidFill>
              </a:rPr>
              <a:t>2</a:t>
            </a:r>
            <a:r>
              <a:rPr lang="lt-LT" sz="2000">
                <a:solidFill>
                  <a:srgbClr val="333333"/>
                </a:solidFill>
              </a:rPr>
              <a:t>, SO</a:t>
            </a:r>
            <a:r>
              <a:rPr baseline="-25000" lang="lt-LT" sz="2000">
                <a:solidFill>
                  <a:srgbClr val="333333"/>
                </a:solidFill>
              </a:rPr>
              <a:t>2</a:t>
            </a:r>
            <a:r>
              <a:rPr lang="lt-LT" sz="2000">
                <a:solidFill>
                  <a:srgbClr val="333333"/>
                </a:solidFill>
              </a:rPr>
              <a:t> susidarymą vykstant vieninių medžiagų oksidacijai. Užrašyti bendrosiomis reakcijų lygtimis kaip CO</a:t>
            </a:r>
            <a:r>
              <a:rPr baseline="-25000" lang="lt-LT" sz="2000">
                <a:solidFill>
                  <a:srgbClr val="333333"/>
                </a:solidFill>
              </a:rPr>
              <a:t>2</a:t>
            </a:r>
            <a:r>
              <a:rPr lang="lt-LT" sz="2000">
                <a:solidFill>
                  <a:srgbClr val="333333"/>
                </a:solidFill>
              </a:rPr>
              <a:t>, SO</a:t>
            </a:r>
            <a:r>
              <a:rPr baseline="-25000" lang="lt-LT" sz="2000">
                <a:solidFill>
                  <a:srgbClr val="333333"/>
                </a:solidFill>
              </a:rPr>
              <a:t>2 </a:t>
            </a:r>
            <a:r>
              <a:rPr lang="lt-LT" sz="2000">
                <a:solidFill>
                  <a:srgbClr val="333333"/>
                </a:solidFill>
              </a:rPr>
              <a:t>sąveikauja su vandeniu ir bazėmis. Aiškinamasi rūgščiojo lietaus susidarymas ir šio reiškinio daroma žalą.</a:t>
            </a:r>
            <a:endParaRPr/>
          </a:p>
          <a:p>
            <a:pPr indent="0" lvl="0" marL="0" rtl="0" algn="l">
              <a:lnSpc>
                <a:spcPct val="90000"/>
              </a:lnSpc>
              <a:spcBef>
                <a:spcPts val="2000"/>
              </a:spcBef>
              <a:spcAft>
                <a:spcPts val="0"/>
              </a:spcAft>
              <a:buClr>
                <a:schemeClr val="dk1"/>
              </a:buClr>
              <a:buSzPts val="1800"/>
              <a:buNone/>
            </a:pPr>
            <a:r>
              <a:rPr lang="lt-LT" sz="1800"/>
              <a:t> </a:t>
            </a:r>
            <a:endParaRPr sz="1800">
              <a:highlight>
                <a:srgbClr val="FFFF0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t>Pamokos tikslas ir sėkmės kriterijai</a:t>
            </a:r>
            <a:endParaRPr/>
          </a:p>
        </p:txBody>
      </p:sp>
      <p:sp>
        <p:nvSpPr>
          <p:cNvPr id="122" name="Google Shape;122;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0"/>
              </a:spcBef>
              <a:spcAft>
                <a:spcPts val="0"/>
              </a:spcAft>
              <a:buClr>
                <a:schemeClr val="dk1"/>
              </a:buClr>
              <a:buSzPct val="100000"/>
              <a:buNone/>
            </a:pPr>
            <a:r>
              <a:rPr b="1" lang="lt-LT" sz="4400"/>
              <a:t>Sėkmės kriterijai</a:t>
            </a:r>
            <a:endParaRPr b="1" sz="4400">
              <a:highlight>
                <a:srgbClr val="FFFF00"/>
              </a:highlight>
            </a:endParaRPr>
          </a:p>
          <a:p>
            <a:pPr indent="-228600" lvl="0" marL="228600" rtl="0" algn="l">
              <a:lnSpc>
                <a:spcPct val="115000"/>
              </a:lnSpc>
              <a:spcBef>
                <a:spcPts val="1000"/>
              </a:spcBef>
              <a:spcAft>
                <a:spcPts val="0"/>
              </a:spcAft>
              <a:buClr>
                <a:schemeClr val="dk1"/>
              </a:buClr>
              <a:buSzPct val="100000"/>
              <a:buChar char="•"/>
            </a:pPr>
            <a:r>
              <a:rPr lang="lt-LT" sz="2600"/>
              <a:t>Paaiškina kas yra oksidai ir užrašo įvairių oksidų formules ir pavadinimus. Analizuoja aplinkoje esančius oksidus. Nagrinėja ir žino oksidų pritaikymus medicinoje, maisto pramonėje, kosmetikoje, statybose</a:t>
            </a:r>
            <a:endParaRPr/>
          </a:p>
          <a:p>
            <a:pPr indent="-228600" lvl="0" marL="228600" rtl="0" algn="l">
              <a:lnSpc>
                <a:spcPct val="115000"/>
              </a:lnSpc>
              <a:spcBef>
                <a:spcPts val="2000"/>
              </a:spcBef>
              <a:spcAft>
                <a:spcPts val="0"/>
              </a:spcAft>
              <a:buClr>
                <a:schemeClr val="dk1"/>
              </a:buClr>
              <a:buSzPct val="100000"/>
              <a:buChar char="•"/>
            </a:pPr>
            <a:r>
              <a:rPr lang="lt-LT" sz="2600"/>
              <a:t>Paaiškina ir žino kas yra baziniai oksidai. </a:t>
            </a:r>
            <a:r>
              <a:rPr lang="lt-LT" sz="2600">
                <a:solidFill>
                  <a:srgbClr val="333333"/>
                </a:solidFill>
              </a:rPr>
              <a:t>Nagrinėja ir užrašo</a:t>
            </a:r>
            <a:r>
              <a:rPr lang="lt-LT" sz="2600"/>
              <a:t> reakcijų lygtis kaip gaunami </a:t>
            </a:r>
            <a:r>
              <a:rPr lang="lt-LT" sz="2600">
                <a:solidFill>
                  <a:srgbClr val="333333"/>
                </a:solidFill>
              </a:rPr>
              <a:t>CaO ir MgO oksidai vykstant vieninių medžiagų oksidacijai. Užrašo bendrosiomis reakcijų lygtimis kaip CaO ir MgO oksidai sąveikauja su vandeniu ir rūgštimis. </a:t>
            </a:r>
            <a:endParaRPr/>
          </a:p>
          <a:p>
            <a:pPr indent="-228600" lvl="0" marL="228600" rtl="0" algn="l">
              <a:lnSpc>
                <a:spcPct val="115000"/>
              </a:lnSpc>
              <a:spcBef>
                <a:spcPts val="2000"/>
              </a:spcBef>
              <a:spcAft>
                <a:spcPts val="0"/>
              </a:spcAft>
              <a:buClr>
                <a:schemeClr val="dk1"/>
              </a:buClr>
              <a:buSzPct val="100000"/>
              <a:buChar char="•"/>
            </a:pPr>
            <a:r>
              <a:rPr lang="lt-LT" sz="2600"/>
              <a:t>Paaiškina ir žino kas yra rūgštiniai  oksidai. </a:t>
            </a:r>
            <a:r>
              <a:rPr lang="lt-LT" sz="2600">
                <a:solidFill>
                  <a:srgbClr val="333333"/>
                </a:solidFill>
              </a:rPr>
              <a:t>Nagrinėja ir užrašo rūgštinių oksidų CO</a:t>
            </a:r>
            <a:r>
              <a:rPr baseline="-25000" lang="lt-LT" sz="2600">
                <a:solidFill>
                  <a:srgbClr val="333333"/>
                </a:solidFill>
              </a:rPr>
              <a:t>2</a:t>
            </a:r>
            <a:r>
              <a:rPr lang="lt-LT" sz="2600">
                <a:solidFill>
                  <a:srgbClr val="333333"/>
                </a:solidFill>
              </a:rPr>
              <a:t>, SO</a:t>
            </a:r>
            <a:r>
              <a:rPr baseline="-25000" lang="lt-LT" sz="2600">
                <a:solidFill>
                  <a:srgbClr val="333333"/>
                </a:solidFill>
              </a:rPr>
              <a:t>2</a:t>
            </a:r>
            <a:r>
              <a:rPr lang="lt-LT" sz="2600">
                <a:solidFill>
                  <a:srgbClr val="333333"/>
                </a:solidFill>
              </a:rPr>
              <a:t> susidarymą vykstant vieninių medžiagų oksidacijai. Užrašo bendrosiomis reakcijų lygtimis kaip CO</a:t>
            </a:r>
            <a:r>
              <a:rPr baseline="-25000" lang="lt-LT" sz="2600">
                <a:solidFill>
                  <a:srgbClr val="333333"/>
                </a:solidFill>
              </a:rPr>
              <a:t>2</a:t>
            </a:r>
            <a:r>
              <a:rPr lang="lt-LT" sz="2600">
                <a:solidFill>
                  <a:srgbClr val="333333"/>
                </a:solidFill>
              </a:rPr>
              <a:t>, SO</a:t>
            </a:r>
            <a:r>
              <a:rPr baseline="-25000" lang="lt-LT" sz="2600">
                <a:solidFill>
                  <a:srgbClr val="333333"/>
                </a:solidFill>
              </a:rPr>
              <a:t>2 </a:t>
            </a:r>
            <a:r>
              <a:rPr lang="lt-LT" sz="2600">
                <a:solidFill>
                  <a:srgbClr val="333333"/>
                </a:solidFill>
              </a:rPr>
              <a:t>sąveikauja su vandeniu ir bazėmis. Žino rūgščiojo lietaus susidarymą ir šio reiškinio daroma žalą.</a:t>
            </a:r>
            <a:endParaRPr/>
          </a:p>
          <a:p>
            <a:pPr indent="-90804" lvl="0" marL="228600" rtl="0" algn="l">
              <a:lnSpc>
                <a:spcPct val="90000"/>
              </a:lnSpc>
              <a:spcBef>
                <a:spcPts val="2000"/>
              </a:spcBef>
              <a:spcAft>
                <a:spcPts val="0"/>
              </a:spcAft>
              <a:buClr>
                <a:schemeClr val="dk1"/>
              </a:buClr>
              <a:buSzPct val="10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8"/>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t>Pamokos planas ir metodai</a:t>
            </a:r>
            <a:endParaRPr/>
          </a:p>
        </p:txBody>
      </p:sp>
      <p:sp>
        <p:nvSpPr>
          <p:cNvPr id="128" name="Google Shape;128;p8"/>
          <p:cNvSpPr txBox="1"/>
          <p:nvPr>
            <p:ph idx="1" type="body"/>
          </p:nvPr>
        </p:nvSpPr>
        <p:spPr>
          <a:xfrm>
            <a:off x="838200" y="1323833"/>
            <a:ext cx="10515600" cy="516904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lt-LT"/>
              <a:t>I TEMA: OKSIDAI</a:t>
            </a:r>
            <a:endParaRPr/>
          </a:p>
          <a:p>
            <a:pPr indent="-514350" lvl="0" marL="514350" rtl="0" algn="l">
              <a:lnSpc>
                <a:spcPct val="90000"/>
              </a:lnSpc>
              <a:spcBef>
                <a:spcPts val="1000"/>
              </a:spcBef>
              <a:spcAft>
                <a:spcPts val="0"/>
              </a:spcAft>
              <a:buClr>
                <a:schemeClr val="dk1"/>
              </a:buClr>
              <a:buSzPts val="2800"/>
              <a:buFont typeface="Calibri"/>
              <a:buAutoNum type="arabicPeriod"/>
            </a:pPr>
            <a:r>
              <a:rPr lang="lt-LT"/>
              <a:t>Pirma veikla – oksidų formulių ir pavadinimų sudarymas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lt-LT"/>
              <a:t>Antra veikla – aplinkoje esantys oksidai</a:t>
            </a:r>
            <a:endParaRPr/>
          </a:p>
          <a:p>
            <a:pPr indent="-514350" lvl="0" marL="514350" rtl="0" algn="l">
              <a:lnSpc>
                <a:spcPct val="90000"/>
              </a:lnSpc>
              <a:spcBef>
                <a:spcPts val="1000"/>
              </a:spcBef>
              <a:spcAft>
                <a:spcPts val="0"/>
              </a:spcAft>
              <a:buClr>
                <a:schemeClr val="dk1"/>
              </a:buClr>
              <a:buSzPts val="2800"/>
              <a:buFont typeface="Calibri"/>
              <a:buAutoNum type="arabicPeriod"/>
            </a:pPr>
            <a:r>
              <a:rPr lang="lt-LT"/>
              <a:t>Trečia veikla – </a:t>
            </a:r>
            <a:r>
              <a:rPr lang="lt-LT" sz="2800"/>
              <a:t>oksidų pritaikymus medicinoje, maisto pramonėje, kosmetikoje, statybose</a:t>
            </a:r>
            <a:endParaRPr sz="2000"/>
          </a:p>
          <a:p>
            <a:pPr indent="0" lvl="0" marL="0" rtl="0" algn="ctr">
              <a:lnSpc>
                <a:spcPct val="90000"/>
              </a:lnSpc>
              <a:spcBef>
                <a:spcPts val="1000"/>
              </a:spcBef>
              <a:spcAft>
                <a:spcPts val="0"/>
              </a:spcAft>
              <a:buClr>
                <a:schemeClr val="dk1"/>
              </a:buClr>
              <a:buSzPts val="2800"/>
              <a:buNone/>
            </a:pPr>
            <a:r>
              <a:t/>
            </a:r>
            <a:endParaRPr b="1">
              <a:highlight>
                <a:srgbClr val="FFFF00"/>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9"/>
          <p:cNvSpPr txBox="1"/>
          <p:nvPr>
            <p:ph type="title"/>
          </p:nvPr>
        </p:nvSpPr>
        <p:spPr>
          <a:xfrm>
            <a:off x="838200" y="150125"/>
            <a:ext cx="10515600" cy="90075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lt-LT"/>
              <a:t>Pamokos planas ir metodai</a:t>
            </a:r>
            <a:endParaRPr/>
          </a:p>
        </p:txBody>
      </p:sp>
      <p:sp>
        <p:nvSpPr>
          <p:cNvPr id="134" name="Google Shape;134;p9"/>
          <p:cNvSpPr txBox="1"/>
          <p:nvPr>
            <p:ph idx="1" type="body"/>
          </p:nvPr>
        </p:nvSpPr>
        <p:spPr>
          <a:xfrm>
            <a:off x="838200" y="1323833"/>
            <a:ext cx="10515600" cy="516904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lt-LT"/>
              <a:t>II TEMA: BAZINIAI OKSIDAI</a:t>
            </a:r>
            <a:endParaRPr/>
          </a:p>
          <a:p>
            <a:pPr indent="-514350" lvl="0" marL="514350" rtl="0" algn="l">
              <a:lnSpc>
                <a:spcPct val="90000"/>
              </a:lnSpc>
              <a:spcBef>
                <a:spcPts val="1000"/>
              </a:spcBef>
              <a:spcAft>
                <a:spcPts val="0"/>
              </a:spcAft>
              <a:buClr>
                <a:schemeClr val="dk1"/>
              </a:buClr>
              <a:buSzPts val="2800"/>
              <a:buFont typeface="Calibri"/>
              <a:buAutoNum type="arabicPeriod"/>
            </a:pPr>
            <a:r>
              <a:rPr lang="lt-LT"/>
              <a:t>Pirma veikla – bazinių oksidų gavimas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lt-LT"/>
              <a:t>Antra veikla – bazinių oksidų sąveika su vandeniu</a:t>
            </a:r>
            <a:endParaRPr/>
          </a:p>
          <a:p>
            <a:pPr indent="-514350" lvl="0" marL="514350" rtl="0" algn="l">
              <a:lnSpc>
                <a:spcPct val="90000"/>
              </a:lnSpc>
              <a:spcBef>
                <a:spcPts val="1000"/>
              </a:spcBef>
              <a:spcAft>
                <a:spcPts val="0"/>
              </a:spcAft>
              <a:buClr>
                <a:schemeClr val="dk1"/>
              </a:buClr>
              <a:buSzPts val="2800"/>
              <a:buFont typeface="Calibri"/>
              <a:buAutoNum type="arabicPeriod"/>
            </a:pPr>
            <a:r>
              <a:rPr lang="lt-LT"/>
              <a:t>Trečia veikla – bazinių oksidų sąveika su rūgštimis</a:t>
            </a:r>
            <a:endParaRPr sz="2000"/>
          </a:p>
          <a:p>
            <a:pPr indent="0" lvl="0" marL="0" rtl="0" algn="l">
              <a:lnSpc>
                <a:spcPct val="90000"/>
              </a:lnSpc>
              <a:spcBef>
                <a:spcPts val="1000"/>
              </a:spcBef>
              <a:spcAft>
                <a:spcPts val="0"/>
              </a:spcAft>
              <a:buClr>
                <a:schemeClr val="dk1"/>
              </a:buClr>
              <a:buSzPts val="2800"/>
              <a:buNone/>
            </a:pPr>
            <a:r>
              <a:t/>
            </a:r>
            <a:endParaRPr>
              <a:highlight>
                <a:srgbClr val="FFFF00"/>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2024-07-05T09:12:55Z</dcterms:created>
  <dc:creator>Roman Voronovič. KMM</dc:creator>
</cp:coreProperties>
</file>