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84" r:id="rId7"/>
    <p:sldId id="285" r:id="rId8"/>
    <p:sldId id="286" r:id="rId9"/>
    <p:sldId id="287" r:id="rId10"/>
    <p:sldId id="288" r:id="rId11"/>
    <p:sldId id="290" r:id="rId12"/>
    <p:sldId id="289" r:id="rId13"/>
    <p:sldId id="291" r:id="rId14"/>
    <p:sldId id="266" r:id="rId15"/>
    <p:sldId id="267" r:id="rId16"/>
    <p:sldId id="268" r:id="rId17"/>
    <p:sldId id="292" r:id="rId18"/>
    <p:sldId id="294" r:id="rId19"/>
    <p:sldId id="295" r:id="rId20"/>
    <p:sldId id="296" r:id="rId21"/>
    <p:sldId id="303" r:id="rId22"/>
    <p:sldId id="293" r:id="rId23"/>
    <p:sldId id="297" r:id="rId24"/>
    <p:sldId id="298" r:id="rId25"/>
    <p:sldId id="299" r:id="rId26"/>
    <p:sldId id="300" r:id="rId27"/>
    <p:sldId id="271" r:id="rId28"/>
    <p:sldId id="302" r:id="rId2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iN+KiDXfDFCqf8LzJ1R0es2NMk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1279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3556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34319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4016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20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9924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892629"/>
            <a:ext cx="9144000" cy="2617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lt-LT" dirty="0" smtClean="0">
                <a:latin typeface="Times New Roman"/>
                <a:ea typeface="Times New Roman"/>
                <a:cs typeface="Times New Roman"/>
                <a:sym typeface="Times New Roman"/>
              </a:rPr>
              <a:t>Neutralizacijos reakcijos</a:t>
            </a:r>
            <a:endParaRPr b="1"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lt-LT"/>
              <a:t>Chemija, 9 kl.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pH kitimas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790166"/>
              </p:ext>
            </p:extLst>
          </p:nvPr>
        </p:nvGraphicFramePr>
        <p:xfrm>
          <a:off x="1184988" y="2905400"/>
          <a:ext cx="8994710" cy="1443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2293">
                  <a:extLst>
                    <a:ext uri="{9D8B030D-6E8A-4147-A177-3AD203B41FA5}">
                      <a16:colId xmlns:a16="http://schemas.microsoft.com/office/drawing/2014/main" val="316438938"/>
                    </a:ext>
                  </a:extLst>
                </a:gridCol>
                <a:gridCol w="2633123">
                  <a:extLst>
                    <a:ext uri="{9D8B030D-6E8A-4147-A177-3AD203B41FA5}">
                      <a16:colId xmlns:a16="http://schemas.microsoft.com/office/drawing/2014/main" val="39227838"/>
                    </a:ext>
                  </a:extLst>
                </a:gridCol>
                <a:gridCol w="3239294">
                  <a:extLst>
                    <a:ext uri="{9D8B030D-6E8A-4147-A177-3AD203B41FA5}">
                      <a16:colId xmlns:a16="http://schemas.microsoft.com/office/drawing/2014/main" val="679016537"/>
                    </a:ext>
                  </a:extLst>
                </a:gridCol>
              </a:tblGrid>
              <a:tr h="250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Tirpalas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Išvada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6285287"/>
                  </a:ext>
                </a:extLst>
              </a:tr>
              <a:tr h="250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Tirpalas X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Tirpalo</a:t>
                      </a:r>
                      <a:r>
                        <a:rPr lang="en-US" sz="2000" dirty="0">
                          <a:effectLst/>
                        </a:rPr>
                        <a:t> X </a:t>
                      </a:r>
                      <a:r>
                        <a:rPr lang="en-US" sz="2000" dirty="0" err="1">
                          <a:effectLst/>
                        </a:rPr>
                        <a:t>terpė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2606280"/>
                  </a:ext>
                </a:extLst>
              </a:tr>
              <a:tr h="250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Tirpalas 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Tirpalo</a:t>
                      </a:r>
                      <a:r>
                        <a:rPr lang="en-US" sz="2000" dirty="0">
                          <a:effectLst/>
                        </a:rPr>
                        <a:t> Y </a:t>
                      </a:r>
                      <a:r>
                        <a:rPr lang="en-US" sz="2000" dirty="0" err="1">
                          <a:effectLst/>
                        </a:rPr>
                        <a:t>terpė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7500778"/>
                  </a:ext>
                </a:extLst>
              </a:tr>
              <a:tr h="5141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Tirpalas Y + tirpalas X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Gauto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tirpalo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terpė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0669100"/>
                  </a:ext>
                </a:extLst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318791"/>
          </a:xfrm>
        </p:spPr>
        <p:txBody>
          <a:bodyPr/>
          <a:lstStyle/>
          <a:p>
            <a:r>
              <a:rPr lang="lt-LT" dirty="0" smtClean="0"/>
              <a:t>Atliekamas bandymas su pH.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52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Temperatūros kitimas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smtClean="0"/>
              <a:t>Išmatuojama pradinė tirpalo X temperatūra: ............... °C</a:t>
            </a:r>
          </a:p>
          <a:p>
            <a:r>
              <a:rPr lang="lt-LT" dirty="0" smtClean="0"/>
              <a:t>Išmatuojama pradinė tirpalo Y temperatūra: </a:t>
            </a:r>
            <a:r>
              <a:rPr lang="lt-LT" dirty="0"/>
              <a:t>............... °</a:t>
            </a:r>
            <a:r>
              <a:rPr lang="lt-LT" dirty="0" smtClean="0"/>
              <a:t>C</a:t>
            </a:r>
          </a:p>
          <a:p>
            <a:r>
              <a:rPr lang="lt-LT" dirty="0" smtClean="0"/>
              <a:t>Prieš sumaišant tirpalus X ir Y, įsitikiname, kad abiejų tirpalų pradinės temperatūros vienodos. </a:t>
            </a:r>
          </a:p>
          <a:p>
            <a:pPr marL="114300" indent="0">
              <a:buNone/>
            </a:pPr>
            <a:r>
              <a:rPr lang="lt-LT" dirty="0" smtClean="0"/>
              <a:t>Jei temperatūros skirtingos, jas suvienodiname. Mokiniai pasiūlo, kaip tai padaryti. </a:t>
            </a:r>
          </a:p>
          <a:p>
            <a:pPr marL="114300" indent="0">
              <a:buNone/>
            </a:pPr>
            <a:r>
              <a:rPr lang="lt-LT" dirty="0" smtClean="0"/>
              <a:t>Į tirpalą X pilame tirpalą Y ir matuojame tirpalų temperatūrą: ..........°C.</a:t>
            </a:r>
            <a:endParaRPr lang="lt-LT" dirty="0"/>
          </a:p>
          <a:p>
            <a:pPr marL="114300" indent="0">
              <a:buNone/>
            </a:pPr>
            <a:r>
              <a:rPr lang="lt-LT" dirty="0" smtClean="0"/>
              <a:t>Pagal gautą rezultatą darome išvadą, kad neutralizacijos procesas yra .............................., nes vykstant reakcijai temperatūra ......................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9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Neutralizacijos reakcijos svarba žmogui ir aplinkai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572" y="1563998"/>
            <a:ext cx="1122935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Skrandžio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rūgštis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Kai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suvalgome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daug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rūgštaus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maisto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skrandyje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susidaro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daug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rūgšties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Norėdami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sumažinti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rūgštingumą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vartojame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vaistus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kurių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sudėtyje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šarmų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Šie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vaistai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neutralizuoja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perteklinę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Dirvožemio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rūgštingumas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Kai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dirvožemis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augalai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negali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gerai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augti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Norėdami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pagerinti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dirvožemio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kokybę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naudojame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kalkes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kurios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neutralizuoja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dirvožemio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rūgštingumą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Muilas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Muilas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taip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pat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veikia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neutralizacijos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principu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lt-LT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Jis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padeda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pašalinti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riebalus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nešvarumus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kurie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dažnai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rūgštinės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reakcijos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8975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Įtvirtinimas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lt-LT" dirty="0"/>
              <a:t>Į </a:t>
            </a:r>
            <a:r>
              <a:rPr lang="lt-LT" dirty="0" smtClean="0"/>
              <a:t>150,0 </a:t>
            </a:r>
            <a:r>
              <a:rPr lang="lt-LT" dirty="0"/>
              <a:t>cm</a:t>
            </a:r>
            <a:r>
              <a:rPr lang="lt-LT" baseline="30000" dirty="0"/>
              <a:t>3</a:t>
            </a:r>
            <a:r>
              <a:rPr lang="lt-LT" dirty="0"/>
              <a:t> 0,25 </a:t>
            </a:r>
            <a:r>
              <a:rPr lang="lt-LT" dirty="0" err="1"/>
              <a:t>mol</a:t>
            </a:r>
            <a:r>
              <a:rPr lang="lt-LT" dirty="0"/>
              <a:t>/l koncentracijos medžiagos </a:t>
            </a:r>
            <a:r>
              <a:rPr lang="lt-LT" i="1" dirty="0"/>
              <a:t>A</a:t>
            </a:r>
            <a:r>
              <a:rPr lang="lt-LT" dirty="0"/>
              <a:t> tirpalą įlašinus </a:t>
            </a:r>
            <a:r>
              <a:rPr lang="lt-LT" dirty="0" err="1"/>
              <a:t>metiloranžo</a:t>
            </a:r>
            <a:r>
              <a:rPr lang="lt-LT" dirty="0"/>
              <a:t> indikatoriaus tirpalas nusidažė rausva spalva, o įpylus </a:t>
            </a:r>
            <a:r>
              <a:rPr lang="lt-LT" dirty="0" smtClean="0"/>
              <a:t>200,0 </a:t>
            </a:r>
            <a:r>
              <a:rPr lang="lt-LT" dirty="0"/>
              <a:t>cm</a:t>
            </a:r>
            <a:r>
              <a:rPr lang="lt-LT" baseline="30000" dirty="0"/>
              <a:t>3</a:t>
            </a:r>
            <a:r>
              <a:rPr lang="lt-LT" dirty="0"/>
              <a:t> medžiagos </a:t>
            </a:r>
            <a:r>
              <a:rPr lang="lt-LT" i="1" dirty="0"/>
              <a:t>B </a:t>
            </a:r>
            <a:r>
              <a:rPr lang="lt-LT" dirty="0"/>
              <a:t>tirpalo (</a:t>
            </a:r>
            <a:r>
              <a:rPr lang="lt-LT" dirty="0" err="1"/>
              <a:t>fenolftaleinas</a:t>
            </a:r>
            <a:r>
              <a:rPr lang="lt-LT" dirty="0"/>
              <a:t> nudažo šį tirpalą avietine spalva) įvyko reakcija tarp medžiagų </a:t>
            </a:r>
            <a:r>
              <a:rPr lang="lt-LT" i="1" dirty="0"/>
              <a:t>A</a:t>
            </a:r>
            <a:r>
              <a:rPr lang="lt-LT" dirty="0"/>
              <a:t> ir </a:t>
            </a:r>
            <a:r>
              <a:rPr lang="lt-LT" i="1" dirty="0"/>
              <a:t>B</a:t>
            </a:r>
            <a:r>
              <a:rPr lang="lt-LT" dirty="0"/>
              <a:t>, ir tirpalas tapo oranžinės spalvos. </a:t>
            </a:r>
            <a:endParaRPr lang="en-US" dirty="0"/>
          </a:p>
          <a:p>
            <a:pPr lvl="0"/>
            <a:r>
              <a:rPr lang="lt-LT" dirty="0"/>
              <a:t>Nurodykite, kokios terpės yra medžiagos </a:t>
            </a:r>
            <a:r>
              <a:rPr lang="lt-LT" i="1" dirty="0"/>
              <a:t>A</a:t>
            </a:r>
            <a:r>
              <a:rPr lang="lt-LT" dirty="0"/>
              <a:t> tirpalas.</a:t>
            </a:r>
            <a:endParaRPr lang="en-US" dirty="0"/>
          </a:p>
          <a:p>
            <a:pPr lvl="0"/>
            <a:r>
              <a:rPr lang="lt-LT" dirty="0"/>
              <a:t>Nurodykite, kokios terpės yra reakcijos produktas</a:t>
            </a:r>
            <a:r>
              <a:rPr lang="lt-LT" dirty="0" smtClean="0"/>
              <a:t>.</a:t>
            </a:r>
          </a:p>
          <a:p>
            <a:pPr lvl="0"/>
            <a:r>
              <a:rPr lang="lt-LT" dirty="0" smtClean="0"/>
              <a:t>Kaip pasikeitė vandenilio jonų koncentracija tirpale </a:t>
            </a:r>
            <a:r>
              <a:rPr lang="lt-LT" i="1" dirty="0" smtClean="0"/>
              <a:t>A</a:t>
            </a:r>
            <a:r>
              <a:rPr lang="lt-LT" dirty="0" smtClean="0"/>
              <a:t>, kai jis buvo sumaišytas su tirpalu </a:t>
            </a:r>
            <a:r>
              <a:rPr lang="lt-LT" i="1" dirty="0" smtClean="0"/>
              <a:t>B</a:t>
            </a:r>
            <a:r>
              <a:rPr lang="lt-LT" dirty="0" smtClean="0"/>
              <a:t>?</a:t>
            </a:r>
            <a:endParaRPr lang="en-US" dirty="0"/>
          </a:p>
          <a:p>
            <a:pPr lvl="0"/>
            <a:r>
              <a:rPr lang="lt-LT" dirty="0"/>
              <a:t>Apskaičiuokite medžiagos</a:t>
            </a:r>
            <a:r>
              <a:rPr lang="lt-LT" i="1" dirty="0"/>
              <a:t> B</a:t>
            </a:r>
            <a:r>
              <a:rPr lang="lt-LT" dirty="0"/>
              <a:t> molinę koncentraciją prieš reakciją, jei yra žinoma, kad medžiagos </a:t>
            </a:r>
            <a:r>
              <a:rPr lang="lt-LT" i="1" dirty="0"/>
              <a:t>A</a:t>
            </a:r>
            <a:r>
              <a:rPr lang="lt-LT" dirty="0"/>
              <a:t> ir </a:t>
            </a:r>
            <a:r>
              <a:rPr lang="lt-LT" i="1" dirty="0"/>
              <a:t>B</a:t>
            </a:r>
            <a:r>
              <a:rPr lang="lt-LT" dirty="0"/>
              <a:t> reaguoja molinių santykiu 1:1. </a:t>
            </a:r>
            <a:r>
              <a:rPr lang="lt-LT" i="1" dirty="0"/>
              <a:t>(0,1875 M)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3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1370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lt-LT"/>
              <a:t>Antroji pamoka</a:t>
            </a:r>
            <a:endParaRPr/>
          </a:p>
        </p:txBody>
      </p:sp>
      <p:sp>
        <p:nvSpPr>
          <p:cNvPr id="148" name="Google Shape;148;p11"/>
          <p:cNvSpPr txBox="1">
            <a:spLocks noGrp="1"/>
          </p:cNvSpPr>
          <p:nvPr>
            <p:ph type="body" idx="1"/>
          </p:nvPr>
        </p:nvSpPr>
        <p:spPr>
          <a:xfrm>
            <a:off x="844550" y="2678906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lt-LT" dirty="0"/>
              <a:t>Mokomasi užrašyti bendrąsias, nesutrumpintąsias ir sutrumpintąsias </a:t>
            </a:r>
            <a:r>
              <a:rPr lang="lt-LT" dirty="0" err="1"/>
              <a:t>jonines</a:t>
            </a:r>
            <a:r>
              <a:rPr lang="lt-LT" dirty="0"/>
              <a:t> neutralizacijos reakcijų lygtis.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"/>
          <p:cNvSpPr txBox="1">
            <a:spLocks noGrp="1"/>
          </p:cNvSpPr>
          <p:nvPr>
            <p:ph type="title"/>
          </p:nvPr>
        </p:nvSpPr>
        <p:spPr>
          <a:xfrm>
            <a:off x="838200" y="150125"/>
            <a:ext cx="10515600" cy="900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 dirty="0"/>
              <a:t>Pamokos sąsaja su programa</a:t>
            </a:r>
            <a:endParaRPr dirty="0"/>
          </a:p>
        </p:txBody>
      </p:sp>
      <p:sp>
        <p:nvSpPr>
          <p:cNvPr id="154" name="Google Shape;154;p12"/>
          <p:cNvSpPr txBox="1">
            <a:spLocks noGrp="1"/>
          </p:cNvSpPr>
          <p:nvPr>
            <p:ph type="body" idx="1"/>
          </p:nvPr>
        </p:nvSpPr>
        <p:spPr>
          <a:xfrm>
            <a:off x="838200" y="1323833"/>
            <a:ext cx="10515600" cy="5169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lt-LT" sz="2400" dirty="0"/>
              <a:t>Pasiekimų sritis</a:t>
            </a:r>
            <a:endParaRPr dirty="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❑"/>
            </a:pPr>
            <a:r>
              <a:rPr lang="lt-LT" sz="2400" dirty="0">
                <a:solidFill>
                  <a:srgbClr val="000000"/>
                </a:solidFill>
              </a:rPr>
              <a:t> Gamtamokslinis komunikavimas </a:t>
            </a:r>
            <a:r>
              <a:rPr lang="lt-LT" sz="2400" dirty="0"/>
              <a:t>(B) </a:t>
            </a:r>
            <a:endParaRPr sz="2400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lt-LT" sz="2400" dirty="0"/>
              <a:t>Tinkamai taiko chemijos sąvokas, terminus, sutartinius ženklus, aiškindamas reiškinius, tinkamai užrašo ir naudoja fizikinių dydžių ir cheminių elementų simbolius, užrašo chemines </a:t>
            </a:r>
            <a:r>
              <a:rPr lang="lt-LT" sz="2400" dirty="0" smtClean="0"/>
              <a:t>formules.</a:t>
            </a:r>
          </a:p>
          <a:p>
            <a:pPr marL="342900" lvl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ingdings" panose="05000000000000000000" pitchFamily="2" charset="2"/>
              <a:buChar char="q"/>
            </a:pPr>
            <a:r>
              <a:rPr lang="lt-LT" sz="2400" dirty="0" smtClean="0">
                <a:solidFill>
                  <a:srgbClr val="000000"/>
                </a:solidFill>
              </a:rPr>
              <a:t> </a:t>
            </a:r>
            <a:r>
              <a:rPr lang="lt-LT" sz="2400" dirty="0"/>
              <a:t>Gamtos objektų ir reiškinių pažinimas </a:t>
            </a:r>
            <a:r>
              <a:rPr lang="lt-LT" sz="2400" dirty="0" smtClean="0">
                <a:solidFill>
                  <a:srgbClr val="000000"/>
                </a:solidFill>
              </a:rPr>
              <a:t>(</a:t>
            </a:r>
            <a:r>
              <a:rPr lang="lt-LT" sz="2400" dirty="0">
                <a:solidFill>
                  <a:srgbClr val="000000"/>
                </a:solidFill>
              </a:rPr>
              <a:t>D</a:t>
            </a:r>
            <a:r>
              <a:rPr lang="lt-LT" sz="2400" dirty="0" smtClean="0">
                <a:solidFill>
                  <a:srgbClr val="000000"/>
                </a:solidFill>
              </a:rPr>
              <a:t>)</a:t>
            </a:r>
            <a:endParaRPr sz="2400" dirty="0"/>
          </a:p>
          <a:p>
            <a:pPr marL="0" lvl="0" indent="0" algn="just">
              <a:buSzPts val="2400"/>
              <a:buNone/>
            </a:pPr>
            <a:r>
              <a:rPr lang="lt-LT" sz="2400" dirty="0"/>
              <a:t>Paaiškina įvairių medžiagų savybes ir jų kitimo </a:t>
            </a:r>
            <a:r>
              <a:rPr lang="lt-LT" sz="2400" dirty="0" err="1"/>
              <a:t>dėsningumus</a:t>
            </a:r>
            <a:r>
              <a:rPr lang="lt-LT" sz="2400" dirty="0"/>
              <a:t>. Nurodo priežasties ir pasekmės ryšius, taiko gamtos </a:t>
            </a:r>
            <a:r>
              <a:rPr lang="lt-LT" sz="2400" dirty="0" smtClean="0"/>
              <a:t>dėsnius.</a:t>
            </a:r>
            <a:endParaRPr sz="2400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"/>
          <p:cNvSpPr txBox="1">
            <a:spLocks noGrp="1"/>
          </p:cNvSpPr>
          <p:nvPr>
            <p:ph type="title"/>
          </p:nvPr>
        </p:nvSpPr>
        <p:spPr>
          <a:xfrm>
            <a:off x="838200" y="150125"/>
            <a:ext cx="10515600" cy="900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 b="1"/>
              <a:t>Pamokos tikslas ir sėkmės kriterijai</a:t>
            </a:r>
            <a:endParaRPr/>
          </a:p>
        </p:txBody>
      </p:sp>
      <p:sp>
        <p:nvSpPr>
          <p:cNvPr id="160" name="Google Shape;160;p13"/>
          <p:cNvSpPr txBox="1">
            <a:spLocks noGrp="1"/>
          </p:cNvSpPr>
          <p:nvPr>
            <p:ph type="body" idx="1"/>
          </p:nvPr>
        </p:nvSpPr>
        <p:spPr>
          <a:xfrm>
            <a:off x="838200" y="1323833"/>
            <a:ext cx="10515600" cy="5169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14300" indent="0">
              <a:buNone/>
            </a:pPr>
            <a:r>
              <a:rPr lang="lt-LT" b="1" dirty="0" smtClean="0"/>
              <a:t>Pamokos </a:t>
            </a:r>
            <a:r>
              <a:rPr lang="lt-LT" b="1" dirty="0"/>
              <a:t>tikslas:</a:t>
            </a:r>
            <a:r>
              <a:rPr lang="lt-LT" dirty="0"/>
              <a:t> </a:t>
            </a:r>
            <a:r>
              <a:rPr lang="lt-LT" dirty="0" smtClean="0"/>
              <a:t>Neutralizacijos procesą užrašo reakcijų lygtimis. </a:t>
            </a:r>
            <a:endParaRPr lang="lt-LT" dirty="0"/>
          </a:p>
          <a:p>
            <a:pPr marL="114300" indent="0">
              <a:buNone/>
            </a:pPr>
            <a:r>
              <a:rPr lang="lt-LT" b="1" dirty="0"/>
              <a:t>Sėkmės kriterijai:</a:t>
            </a:r>
            <a:endParaRPr lang="lt-LT" dirty="0"/>
          </a:p>
          <a:p>
            <a:pPr marL="514350" lvl="0" indent="-514350">
              <a:buSzPts val="2800"/>
              <a:buFont typeface="Calibri"/>
              <a:buAutoNum type="arabicPeriod"/>
            </a:pPr>
            <a:r>
              <a:rPr lang="lt-LT" dirty="0"/>
              <a:t>U</a:t>
            </a:r>
            <a:r>
              <a:rPr lang="lt-LT" dirty="0" smtClean="0"/>
              <a:t>žrašo </a:t>
            </a:r>
            <a:r>
              <a:rPr lang="lt-LT" dirty="0"/>
              <a:t>neutralizacijos reakcijos </a:t>
            </a:r>
            <a:r>
              <a:rPr lang="lt-LT" dirty="0" smtClean="0"/>
              <a:t>bendrąją lygtį</a:t>
            </a:r>
            <a:r>
              <a:rPr lang="lt-LT" dirty="0"/>
              <a:t>, kai reaguoja rūgštis ir bazė.</a:t>
            </a:r>
          </a:p>
          <a:p>
            <a:pPr marL="514350" lvl="0" indent="-514350">
              <a:buSzPts val="2800"/>
              <a:buFont typeface="Calibri"/>
              <a:buAutoNum type="arabicPeriod"/>
            </a:pPr>
            <a:r>
              <a:rPr lang="lt-LT" dirty="0"/>
              <a:t>Remdamiesi bendrąja reakcijos </a:t>
            </a:r>
            <a:r>
              <a:rPr lang="lt-LT" dirty="0" smtClean="0"/>
              <a:t>lygtimi užrašo </a:t>
            </a:r>
            <a:r>
              <a:rPr lang="lt-LT" dirty="0" err="1"/>
              <a:t>jonines</a:t>
            </a:r>
            <a:r>
              <a:rPr lang="lt-LT" dirty="0"/>
              <a:t> reakcijų lygtis. </a:t>
            </a:r>
            <a:endParaRPr lang="lt-LT" dirty="0" smtClean="0"/>
          </a:p>
          <a:p>
            <a:pPr marL="514350" lvl="0" indent="-514350">
              <a:buSzPts val="2800"/>
              <a:buFont typeface="Calibri"/>
              <a:buAutoNum type="arabicPeriod"/>
            </a:pPr>
            <a:r>
              <a:rPr lang="lt-LT" dirty="0" smtClean="0"/>
              <a:t>Įvardina, kad neutralizacijos reakcija vyksta tarp H</a:t>
            </a:r>
            <a:r>
              <a:rPr lang="lt-LT" baseline="30000" dirty="0" smtClean="0"/>
              <a:t>+</a:t>
            </a:r>
            <a:r>
              <a:rPr lang="lt-LT" dirty="0" smtClean="0"/>
              <a:t> ir OH</a:t>
            </a:r>
            <a:r>
              <a:rPr lang="lt-LT" baseline="30000" dirty="0" smtClean="0"/>
              <a:t>-</a:t>
            </a:r>
            <a:r>
              <a:rPr lang="lt-LT" dirty="0" smtClean="0"/>
              <a:t> jonų.</a:t>
            </a:r>
          </a:p>
          <a:p>
            <a:pPr marL="514350" lvl="0" indent="-514350">
              <a:buSzPts val="2800"/>
              <a:buFont typeface="Calibri"/>
              <a:buAutoNum type="arabicPeriod"/>
            </a:pPr>
            <a:r>
              <a:rPr lang="lt-LT" dirty="0" err="1"/>
              <a:t>P</a:t>
            </a:r>
            <a:r>
              <a:rPr lang="en-US" dirty="0" err="1" smtClean="0"/>
              <a:t>agal</a:t>
            </a:r>
            <a:r>
              <a:rPr lang="en-US" dirty="0" smtClean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lygtį</a:t>
            </a:r>
            <a:r>
              <a:rPr lang="en-US" dirty="0"/>
              <a:t> </a:t>
            </a:r>
            <a:r>
              <a:rPr lang="en-US" dirty="0" err="1" smtClean="0"/>
              <a:t>apskaičiuo</a:t>
            </a:r>
            <a:r>
              <a:rPr lang="lt-LT" dirty="0" smtClean="0"/>
              <a:t>ja</a:t>
            </a:r>
            <a:r>
              <a:rPr lang="en-US" dirty="0" smtClean="0"/>
              <a:t> </a:t>
            </a:r>
            <a:r>
              <a:rPr lang="en-US" dirty="0" err="1"/>
              <a:t>susidariusio</a:t>
            </a:r>
            <a:r>
              <a:rPr lang="en-US" dirty="0"/>
              <a:t> </a:t>
            </a:r>
            <a:r>
              <a:rPr lang="en-US" dirty="0" err="1"/>
              <a:t>produkto</a:t>
            </a:r>
            <a:r>
              <a:rPr lang="en-US" dirty="0"/>
              <a:t> </a:t>
            </a:r>
            <a:r>
              <a:rPr lang="en-US" dirty="0" err="1"/>
              <a:t>kiekį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masę</a:t>
            </a:r>
            <a:r>
              <a:rPr lang="en-US" dirty="0"/>
              <a:t>.​</a:t>
            </a:r>
            <a:endParaRPr lang="lt-LT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lt-LT" sz="2000" dirty="0"/>
              <a:t> </a:t>
            </a:r>
            <a:endParaRPr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Bendroji reakcijos lygtis</a:t>
            </a:r>
            <a:endParaRPr/>
          </a:p>
        </p:txBody>
      </p:sp>
      <p:grpSp>
        <p:nvGrpSpPr>
          <p:cNvPr id="155" name="Google Shape;155;p7"/>
          <p:cNvGrpSpPr/>
          <p:nvPr/>
        </p:nvGrpSpPr>
        <p:grpSpPr>
          <a:xfrm>
            <a:off x="838200" y="2234594"/>
            <a:ext cx="10515600" cy="3533400"/>
            <a:chOff x="0" y="408969"/>
            <a:chExt cx="10515600" cy="3533400"/>
          </a:xfrm>
        </p:grpSpPr>
        <p:sp>
          <p:nvSpPr>
            <p:cNvPr id="156" name="Google Shape;156;p7"/>
            <p:cNvSpPr/>
            <p:nvPr/>
          </p:nvSpPr>
          <p:spPr>
            <a:xfrm>
              <a:off x="0" y="408969"/>
              <a:ext cx="10515600" cy="959400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7"/>
            <p:cNvSpPr txBox="1"/>
            <p:nvPr/>
          </p:nvSpPr>
          <p:spPr>
            <a:xfrm>
              <a:off x="46834" y="455803"/>
              <a:ext cx="10421932" cy="8657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400" tIns="152400" rIns="152400" bIns="1524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Bendrojoje reakcijos lygtyje:</a:t>
              </a:r>
              <a:endPara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0" y="1368369"/>
              <a:ext cx="10515600" cy="16145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7"/>
            <p:cNvSpPr txBox="1"/>
            <p:nvPr/>
          </p:nvSpPr>
          <p:spPr>
            <a:xfrm>
              <a:off x="0" y="1368369"/>
              <a:ext cx="10515600" cy="16145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3850" tIns="50800" rIns="284475" bIns="50800" anchor="t" anchorCtr="0">
              <a:noAutofit/>
            </a:bodyPr>
            <a:lstStyle/>
            <a:p>
              <a:pPr marL="285750" marR="0" lvl="1" indent="-2857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Calibri"/>
                <a:buChar char="•"/>
              </a:pPr>
              <a:r>
                <a:rPr lang="en-US" sz="3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Užrašome reagentų ir produktų chemines formules;</a:t>
              </a:r>
              <a:endPara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2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Calibri"/>
                <a:buChar char="•"/>
              </a:pPr>
              <a:r>
                <a:rPr lang="en-US" sz="3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Užrašome visų medžiagų agregatines būsenas;</a:t>
              </a:r>
              <a:endPara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2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Calibri"/>
                <a:buChar char="•"/>
              </a:pPr>
              <a:r>
                <a:rPr lang="en-US" sz="3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Reakcijos lygtį išlyginame.</a:t>
              </a:r>
              <a:endPara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0" y="2982969"/>
              <a:ext cx="10515600" cy="959400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7"/>
            <p:cNvSpPr txBox="1"/>
            <p:nvPr/>
          </p:nvSpPr>
          <p:spPr>
            <a:xfrm>
              <a:off x="46834" y="3029803"/>
              <a:ext cx="10421932" cy="8657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400" tIns="152400" rIns="152400" bIns="1524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2NaOH(aq) + H</a:t>
              </a:r>
              <a:r>
                <a:rPr lang="en-US" sz="4000" b="0" i="0" u="none" strike="noStrike" cap="none" baseline="-25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</a:t>
              </a:r>
              <a:r>
                <a:rPr lang="en-US" sz="4000" b="0" i="0" u="none" strike="noStrike" cap="none" baseline="-25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(aq) → Na</a:t>
              </a:r>
              <a:r>
                <a:rPr lang="en-US" sz="4000" b="0" i="0" u="none" strike="noStrike" cap="none" baseline="-25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</a:t>
              </a:r>
              <a:r>
                <a:rPr lang="en-US" sz="4000" b="0" i="0" u="none" strike="noStrike" cap="none" baseline="-25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(aq) + 2H</a:t>
              </a:r>
              <a:r>
                <a:rPr lang="en-US" sz="4000" b="0" i="0" u="none" strike="noStrike" cap="none" baseline="-25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lang="en-US" sz="4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O(s) </a:t>
              </a:r>
              <a:endPara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0035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Nesutrumpintoji joninė reakcijos lygtis</a:t>
            </a:r>
            <a:endParaRPr/>
          </a:p>
        </p:txBody>
      </p:sp>
      <p:sp>
        <p:nvSpPr>
          <p:cNvPr id="167" name="Google Shape;167;p8"/>
          <p:cNvSpPr txBox="1">
            <a:spLocks noGrp="1"/>
          </p:cNvSpPr>
          <p:nvPr>
            <p:ph type="body" idx="1"/>
          </p:nvPr>
        </p:nvSpPr>
        <p:spPr>
          <a:xfrm>
            <a:off x="457199" y="1825625"/>
            <a:ext cx="1150500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 err="1"/>
              <a:t>Nesutrumpintoje</a:t>
            </a:r>
            <a:r>
              <a:rPr lang="en-US" dirty="0"/>
              <a:t> </a:t>
            </a:r>
            <a:r>
              <a:rPr lang="en-US" dirty="0" err="1"/>
              <a:t>joninėje</a:t>
            </a:r>
            <a:r>
              <a:rPr lang="en-US" dirty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lygtyje</a:t>
            </a:r>
            <a:r>
              <a:rPr lang="en-US" dirty="0"/>
              <a:t>:</a:t>
            </a:r>
            <a:endParaRPr dirty="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reagentai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produktai</a:t>
            </a:r>
            <a:r>
              <a:rPr lang="en-US" dirty="0"/>
              <a:t>, </a:t>
            </a:r>
            <a:r>
              <a:rPr lang="en-US" dirty="0" err="1"/>
              <a:t>kurie</a:t>
            </a:r>
            <a:r>
              <a:rPr lang="en-US" dirty="0"/>
              <a:t> </a:t>
            </a:r>
            <a:r>
              <a:rPr lang="en-US" dirty="0" err="1"/>
              <a:t>bendrojoje</a:t>
            </a:r>
            <a:r>
              <a:rPr lang="en-US" dirty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lygtyje</a:t>
            </a:r>
            <a:r>
              <a:rPr lang="en-US" dirty="0"/>
              <a:t> </a:t>
            </a:r>
            <a:r>
              <a:rPr lang="en-US" dirty="0" err="1"/>
              <a:t>turi</a:t>
            </a:r>
            <a:r>
              <a:rPr lang="en-US" dirty="0"/>
              <a:t> </a:t>
            </a:r>
            <a:r>
              <a:rPr lang="en-US" dirty="0" err="1"/>
              <a:t>agregatinę</a:t>
            </a:r>
            <a:r>
              <a:rPr lang="en-US" dirty="0"/>
              <a:t> </a:t>
            </a:r>
            <a:r>
              <a:rPr lang="en-US" dirty="0" err="1"/>
              <a:t>būseną</a:t>
            </a:r>
            <a:r>
              <a:rPr lang="en-US" dirty="0"/>
              <a:t> (</a:t>
            </a:r>
            <a:r>
              <a:rPr lang="en-US" dirty="0" err="1"/>
              <a:t>aq</a:t>
            </a:r>
            <a:r>
              <a:rPr lang="en-US" dirty="0"/>
              <a:t>) </a:t>
            </a:r>
            <a:r>
              <a:rPr lang="en-US" dirty="0" err="1"/>
              <a:t>yra</a:t>
            </a:r>
            <a:r>
              <a:rPr lang="en-US" dirty="0"/>
              <a:t> </a:t>
            </a:r>
            <a:r>
              <a:rPr lang="en-US" dirty="0" err="1"/>
              <a:t>išskaidomi</a:t>
            </a:r>
            <a:r>
              <a:rPr lang="en-US" dirty="0"/>
              <a:t> į </a:t>
            </a:r>
            <a:r>
              <a:rPr lang="en-US" dirty="0" err="1"/>
              <a:t>jonus</a:t>
            </a:r>
            <a:r>
              <a:rPr lang="en-US" dirty="0"/>
              <a:t>;</a:t>
            </a:r>
            <a:endParaRPr dirty="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 dirty="0" err="1"/>
              <a:t>Medžiagos</a:t>
            </a:r>
            <a:r>
              <a:rPr lang="en-US" dirty="0"/>
              <a:t>, </a:t>
            </a:r>
            <a:r>
              <a:rPr lang="en-US" dirty="0" err="1"/>
              <a:t>kurių</a:t>
            </a:r>
            <a:r>
              <a:rPr lang="en-US" dirty="0"/>
              <a:t> </a:t>
            </a:r>
            <a:r>
              <a:rPr lang="en-US" dirty="0" err="1"/>
              <a:t>agregatinės</a:t>
            </a:r>
            <a:r>
              <a:rPr lang="en-US" dirty="0"/>
              <a:t> </a:t>
            </a:r>
            <a:r>
              <a:rPr lang="en-US" dirty="0" err="1"/>
              <a:t>būsenos</a:t>
            </a:r>
            <a:r>
              <a:rPr lang="en-US" dirty="0"/>
              <a:t> (d), (k), (s) - </a:t>
            </a:r>
            <a:r>
              <a:rPr lang="en-US" dirty="0" err="1"/>
              <a:t>perrašomos</a:t>
            </a:r>
            <a:r>
              <a:rPr lang="en-US" dirty="0"/>
              <a:t>.</a:t>
            </a:r>
            <a:endParaRPr dirty="0"/>
          </a:p>
          <a:p>
            <a:pPr marL="514350" lvl="0" indent="-3365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 err="1"/>
              <a:t>Bendroji</a:t>
            </a:r>
            <a:r>
              <a:rPr lang="en-US" dirty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lygtis</a:t>
            </a:r>
            <a:r>
              <a:rPr lang="en-US" dirty="0"/>
              <a:t> 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/>
              <a:t>NaOH(</a:t>
            </a:r>
            <a:r>
              <a:rPr lang="en-US" dirty="0" err="1"/>
              <a:t>aq</a:t>
            </a:r>
            <a:r>
              <a:rPr lang="en-US" dirty="0"/>
              <a:t>) + H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→ Na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+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O(s) 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pic>
        <p:nvPicPr>
          <p:cNvPr id="168" name="Google Shape;168;p8" descr="Paveikslėlis, kuriame yra žinutė&#10;&#10;Automatiškai sugeneruotas aprašyma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791" y="5126321"/>
            <a:ext cx="11732418" cy="8276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097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Sutrumpintoji joninė reakcijos lygtis</a:t>
            </a:r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Sutrumpintoje joninėje reakcijos lygtyje: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 b="1"/>
              <a:t>Nelieka</a:t>
            </a:r>
            <a:r>
              <a:rPr lang="en-US"/>
              <a:t> jonų, kurie yra vienodi nesutrumpintosios joninėje reakcijos lygties reagentuose ir produktuose.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75" name="Google Shape;175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0627" y="4873356"/>
            <a:ext cx="7874793" cy="976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9" descr="Paveikslėlis, kuriame yra žinutė&#10;&#10;Automatiškai sugeneruotas aprašyma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9791" y="3718145"/>
            <a:ext cx="11732418" cy="8276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0520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129948"/>
            <a:ext cx="10515600" cy="991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Mokymosi turinys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240971"/>
            <a:ext cx="10515600" cy="5050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r>
              <a:rPr lang="lt-LT" dirty="0" smtClean="0"/>
              <a:t>Aiškinamasi </a:t>
            </a:r>
            <a:r>
              <a:rPr lang="lt-LT" dirty="0"/>
              <a:t>neutralizacijos reakcijos esmė. </a:t>
            </a:r>
            <a:endParaRPr lang="lt-LT" dirty="0" smtClean="0"/>
          </a:p>
          <a:p>
            <a:r>
              <a:rPr lang="lt-LT" dirty="0" smtClean="0"/>
              <a:t>Mokomasi </a:t>
            </a:r>
            <a:r>
              <a:rPr lang="lt-LT" dirty="0"/>
              <a:t>nurodyti medžiagų agregatines būsenas cheminių reakcijų lygtyse. Nagrinėjamas skirtumas tarp skystosios (s) ir ištirpusios (</a:t>
            </a:r>
            <a:r>
              <a:rPr lang="lt-LT" dirty="0" err="1"/>
              <a:t>aq</a:t>
            </a:r>
            <a:r>
              <a:rPr lang="lt-LT" dirty="0"/>
              <a:t>) medžiagos būsenų. </a:t>
            </a:r>
            <a:endParaRPr lang="lt-LT" dirty="0" smtClean="0"/>
          </a:p>
          <a:p>
            <a:r>
              <a:rPr lang="lt-LT" dirty="0" smtClean="0"/>
              <a:t>Mokomasi </a:t>
            </a:r>
            <a:r>
              <a:rPr lang="lt-LT" dirty="0"/>
              <a:t>užrašyti bendrąsias, nesutrumpintąsias ir sutrumpintąsias </a:t>
            </a:r>
            <a:r>
              <a:rPr lang="lt-LT" dirty="0" err="1"/>
              <a:t>jonines</a:t>
            </a:r>
            <a:r>
              <a:rPr lang="lt-LT" dirty="0"/>
              <a:t> neutralizacijos reakcijų lygtis. </a:t>
            </a:r>
            <a:endParaRPr lang="lt-LT" dirty="0" smtClean="0"/>
          </a:p>
          <a:p>
            <a:r>
              <a:rPr lang="lt-LT" dirty="0" smtClean="0"/>
              <a:t>Vykdomi </a:t>
            </a:r>
            <a:r>
              <a:rPr lang="lt-LT" dirty="0"/>
              <a:t>tyrimai, susiję su neutralizacijos reakcijomis, įvardijami neutralizacijos reakcijos požymiai (temperatūros ir terpės pokytis</a:t>
            </a:r>
            <a:r>
              <a:rPr lang="lt-LT" dirty="0" smtClean="0"/>
              <a:t>).</a:t>
            </a:r>
          </a:p>
          <a:p>
            <a:r>
              <a:rPr lang="lt-LT" dirty="0" smtClean="0"/>
              <a:t>Analizuojama </a:t>
            </a:r>
            <a:r>
              <a:rPr lang="lt-LT" dirty="0"/>
              <a:t>neutralizacijos reakcijų įtaka aplinkai ir žmogui. </a:t>
            </a:r>
            <a:endParaRPr lang="lt-LT" dirty="0" smtClean="0"/>
          </a:p>
          <a:p>
            <a:r>
              <a:rPr lang="lt-LT" dirty="0" smtClean="0"/>
              <a:t>Naudojantis </a:t>
            </a:r>
            <a:r>
              <a:rPr lang="lt-LT" dirty="0"/>
              <a:t>cheminės reakcijos lygtimi mokomasi apskaičiuoti reaguojančiųjų arba susidarančiųjų medžiagų kiekius ir mases.</a:t>
            </a:r>
            <a:endParaRPr lang="en-US"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Apibendrinimas</a:t>
            </a:r>
            <a:endParaRPr/>
          </a:p>
        </p:txBody>
      </p:sp>
      <p:sp>
        <p:nvSpPr>
          <p:cNvPr id="183" name="Google Shape;183;p10"/>
          <p:cNvSpPr/>
          <p:nvPr/>
        </p:nvSpPr>
        <p:spPr>
          <a:xfrm>
            <a:off x="838200" y="1828801"/>
            <a:ext cx="10515600" cy="43624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cap="flat" cmpd="sng">
            <a:solidFill>
              <a:srgbClr val="C8CACA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19050" dir="5400000" algn="t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4" name="Google Shape;184;p10" descr="Paveikslėlis, kuriame yra žinutė&#10;&#10;Automatiškai sugeneruotas aprašymas"/>
          <p:cNvPicPr preferRelativeResize="0"/>
          <p:nvPr/>
        </p:nvPicPr>
        <p:blipFill rotWithShape="1">
          <a:blip r:embed="rId3">
            <a:alphaModFix/>
          </a:blip>
          <a:srcRect l="1155" b="-1"/>
          <a:stretch/>
        </p:blipFill>
        <p:spPr>
          <a:xfrm>
            <a:off x="1158240" y="2149222"/>
            <a:ext cx="9875520" cy="3721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65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Neutralizacijos esmė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Tai </a:t>
            </a:r>
            <a:r>
              <a:rPr lang="lt-LT" dirty="0"/>
              <a:t>yra cheminis procesas, kurio metu rūgšties ir šarmo savybės susilpnėja arba visiškai išnyksta. </a:t>
            </a:r>
            <a:endParaRPr lang="lt-LT" dirty="0" smtClean="0"/>
          </a:p>
          <a:p>
            <a:r>
              <a:rPr lang="lt-LT" dirty="0" smtClean="0"/>
              <a:t>Iš reakcijos lygčių matome, kad cheminės reakcijos metu H</a:t>
            </a:r>
            <a:r>
              <a:rPr lang="lt-LT" baseline="30000" dirty="0" smtClean="0"/>
              <a:t>+</a:t>
            </a:r>
            <a:r>
              <a:rPr lang="lt-LT" dirty="0" smtClean="0"/>
              <a:t> jonai jungiasi su OH</a:t>
            </a:r>
            <a:r>
              <a:rPr lang="lt-LT" baseline="30000" dirty="0" smtClean="0"/>
              <a:t>-</a:t>
            </a:r>
            <a:r>
              <a:rPr lang="lt-LT" dirty="0" smtClean="0"/>
              <a:t> jonais ir susidaro vandens molekulės. </a:t>
            </a:r>
          </a:p>
        </p:txBody>
      </p:sp>
    </p:spTree>
    <p:extLst>
      <p:ext uri="{BB962C8B-B14F-4D97-AF65-F5344CB8AC3E}">
        <p14:creationId xmlns:p14="http://schemas.microsoft.com/office/powerpoint/2010/main" val="2160642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Skystoji būsena (s) ar ištirpusios medžiagos (</a:t>
            </a:r>
            <a:r>
              <a:rPr lang="lt-LT" dirty="0" err="1" smtClean="0"/>
              <a:t>aq</a:t>
            </a:r>
            <a:r>
              <a:rPr lang="lt-LT" dirty="0" smtClean="0"/>
              <a:t>) būsena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lt-LT" b="1" dirty="0"/>
              <a:t>Skystoji būsena (s</a:t>
            </a:r>
            <a:r>
              <a:rPr lang="lt-LT" b="1" dirty="0" smtClean="0"/>
              <a:t>)</a:t>
            </a:r>
            <a:r>
              <a:rPr lang="lt-LT" dirty="0" smtClean="0"/>
              <a:t>:</a:t>
            </a:r>
          </a:p>
          <a:p>
            <a:pPr marL="114300" indent="0">
              <a:buNone/>
            </a:pPr>
            <a:r>
              <a:rPr lang="lt-LT" dirty="0" smtClean="0"/>
              <a:t>Skystoji </a:t>
            </a:r>
            <a:r>
              <a:rPr lang="lt-LT" dirty="0"/>
              <a:t>būsena žymi medžiagą, kuri yra natūraliame skystame pavidale esant tam tikroms sąlygoms (temperatūrai, slėgiui). Pvz., vanduo esant normalioms sąlygoms yra skystas, todėl jo būsena yra (s</a:t>
            </a:r>
            <a:r>
              <a:rPr lang="lt-LT" dirty="0" smtClean="0"/>
              <a:t>).</a:t>
            </a:r>
          </a:p>
          <a:p>
            <a:pPr marL="114300" indent="0">
              <a:buNone/>
            </a:pPr>
            <a:r>
              <a:rPr lang="lt-LT" dirty="0" smtClean="0"/>
              <a:t>Molekulės </a:t>
            </a:r>
            <a:r>
              <a:rPr lang="lt-LT" dirty="0"/>
              <a:t>skystyje yra pakankamai arti viena kitos, kad tarp jų </a:t>
            </a:r>
            <a:r>
              <a:rPr lang="lt-LT" dirty="0" smtClean="0"/>
              <a:t>veikia </a:t>
            </a:r>
            <a:r>
              <a:rPr lang="lt-LT" dirty="0" err="1"/>
              <a:t>tarpmolekulinės</a:t>
            </a:r>
            <a:r>
              <a:rPr lang="lt-LT" dirty="0"/>
              <a:t> jėgos, tačiau </a:t>
            </a:r>
            <a:r>
              <a:rPr lang="lt-LT" dirty="0" smtClean="0"/>
              <a:t>molekulės </a:t>
            </a:r>
            <a:r>
              <a:rPr lang="lt-LT" dirty="0"/>
              <a:t>gali laisvai judėti ir keisti vietą, todėl skystis turi apibrėžtą tūrį, bet ne formą.</a:t>
            </a:r>
          </a:p>
          <a:p>
            <a:r>
              <a:rPr lang="lt-LT" b="1" dirty="0" smtClean="0"/>
              <a:t>Ištirpusios medžiagos </a:t>
            </a:r>
            <a:r>
              <a:rPr lang="lt-LT" b="1" dirty="0"/>
              <a:t>būsena (</a:t>
            </a:r>
            <a:r>
              <a:rPr lang="lt-LT" b="1" dirty="0" err="1"/>
              <a:t>aq</a:t>
            </a:r>
            <a:r>
              <a:rPr lang="lt-LT" b="1" dirty="0" smtClean="0"/>
              <a:t>)</a:t>
            </a:r>
            <a:r>
              <a:rPr lang="lt-LT" dirty="0" smtClean="0"/>
              <a:t>:</a:t>
            </a:r>
          </a:p>
          <a:p>
            <a:pPr marL="114300" indent="0">
              <a:buNone/>
            </a:pPr>
            <a:r>
              <a:rPr lang="lt-LT" dirty="0" smtClean="0"/>
              <a:t>Ištirpusios medžiagos būsena </a:t>
            </a:r>
            <a:r>
              <a:rPr lang="lt-LT" dirty="0"/>
              <a:t>nurodo, kad medžiaga ištirpusi vandenyje, sudarydama tirpalą. Simbolis (</a:t>
            </a:r>
            <a:r>
              <a:rPr lang="lt-LT" dirty="0" err="1"/>
              <a:t>aq</a:t>
            </a:r>
            <a:r>
              <a:rPr lang="lt-LT" dirty="0"/>
              <a:t>) reiškia „</a:t>
            </a:r>
            <a:r>
              <a:rPr lang="lt-LT" dirty="0" err="1"/>
              <a:t>aqua</a:t>
            </a:r>
            <a:r>
              <a:rPr lang="lt-LT" dirty="0"/>
              <a:t>“ (</a:t>
            </a:r>
            <a:r>
              <a:rPr lang="lt-LT" dirty="0" err="1"/>
              <a:t>lot</a:t>
            </a:r>
            <a:r>
              <a:rPr lang="lt-LT" dirty="0"/>
              <a:t>. vanduo), nurodant, kad medžiaga ištirpusi </a:t>
            </a:r>
            <a:r>
              <a:rPr lang="lt-LT" dirty="0" smtClean="0"/>
              <a:t>vandenyje.</a:t>
            </a:r>
          </a:p>
          <a:p>
            <a:pPr marL="114300" indent="0">
              <a:buNone/>
            </a:pPr>
            <a:r>
              <a:rPr lang="lt-LT" dirty="0" smtClean="0"/>
              <a:t>Kai </a:t>
            </a:r>
            <a:r>
              <a:rPr lang="lt-LT" dirty="0"/>
              <a:t>medžiaga yra ištirpusi (</a:t>
            </a:r>
            <a:r>
              <a:rPr lang="lt-LT" dirty="0" err="1"/>
              <a:t>aq</a:t>
            </a:r>
            <a:r>
              <a:rPr lang="lt-LT" dirty="0"/>
              <a:t>), jos molekulės arba jonai yra tolygiai paskirstyti tarp vandens molekulių. Tai lemia homogeninę tirpalo struktūrą, kur molekulės ar jonai gali laisvai </a:t>
            </a:r>
            <a:r>
              <a:rPr lang="lt-LT" dirty="0" smtClean="0"/>
              <a:t>judėti.</a:t>
            </a:r>
          </a:p>
          <a:p>
            <a:pPr marL="114300" indent="0">
              <a:buNone/>
            </a:pPr>
            <a:r>
              <a:rPr lang="lt-LT" b="1" dirty="0" smtClean="0"/>
              <a:t>Pavyzdys</a:t>
            </a:r>
            <a:r>
              <a:rPr lang="lt-LT" dirty="0"/>
              <a:t>: Valgomoji druska ištirpusi </a:t>
            </a:r>
            <a:r>
              <a:rPr lang="lt-LT" dirty="0" smtClean="0"/>
              <a:t>vandenyje yra </a:t>
            </a:r>
            <a:r>
              <a:rPr lang="lt-LT" dirty="0" err="1" smtClean="0"/>
              <a:t>NaCl</a:t>
            </a:r>
            <a:r>
              <a:rPr lang="lt-LT" dirty="0" smtClean="0"/>
              <a:t>(</a:t>
            </a:r>
            <a:r>
              <a:rPr lang="lt-LT" dirty="0" err="1" smtClean="0"/>
              <a:t>aq</a:t>
            </a:r>
            <a:r>
              <a:rPr lang="lt-LT" dirty="0" smtClean="0"/>
              <a:t>), </a:t>
            </a:r>
            <a:r>
              <a:rPr lang="lt-LT" dirty="0"/>
              <a:t>vandenyje ištirpęs cukrus </a:t>
            </a:r>
            <a:r>
              <a:rPr lang="lt-LT" dirty="0" smtClean="0"/>
              <a:t>C</a:t>
            </a:r>
            <a:r>
              <a:rPr lang="lt-LT" baseline="-25000" dirty="0" smtClean="0"/>
              <a:t>12</a:t>
            </a:r>
            <a:r>
              <a:rPr lang="lt-LT" dirty="0" smtClean="0"/>
              <a:t>H</a:t>
            </a:r>
            <a:r>
              <a:rPr lang="lt-LT" baseline="-25000" dirty="0" smtClean="0"/>
              <a:t>22</a:t>
            </a:r>
            <a:r>
              <a:rPr lang="lt-LT" dirty="0" smtClean="0"/>
              <a:t>O</a:t>
            </a:r>
            <a:r>
              <a:rPr lang="lt-LT" baseline="-25000" dirty="0" smtClean="0"/>
              <a:t>11</a:t>
            </a:r>
            <a:r>
              <a:rPr lang="lt-LT" dirty="0" smtClean="0"/>
              <a:t>(</a:t>
            </a:r>
            <a:r>
              <a:rPr lang="lt-LT" dirty="0" err="1" smtClean="0"/>
              <a:t>aq</a:t>
            </a:r>
            <a:r>
              <a:rPr lang="lt-LT" dirty="0" smtClean="0"/>
              <a:t>).</a:t>
            </a:r>
            <a:endParaRPr lang="lt-LT" dirty="0"/>
          </a:p>
          <a:p>
            <a:endParaRPr lang="lt-LT" b="1" dirty="0" smtClean="0"/>
          </a:p>
          <a:p>
            <a:r>
              <a:rPr lang="lt-LT" b="1" dirty="0" smtClean="0"/>
              <a:t>Pagrindinis </a:t>
            </a:r>
            <a:r>
              <a:rPr lang="lt-LT" b="1" dirty="0"/>
              <a:t>skirtumas</a:t>
            </a:r>
            <a:r>
              <a:rPr lang="lt-LT" dirty="0"/>
              <a:t>: Skystoji būsena (s) rodo, kad medžiaga yra savo natūraliame skystame pavidale, o ištirpusi būsena (</a:t>
            </a:r>
            <a:r>
              <a:rPr lang="lt-LT" dirty="0" err="1"/>
              <a:t>aq</a:t>
            </a:r>
            <a:r>
              <a:rPr lang="lt-LT" dirty="0"/>
              <a:t>) rodo, kad </a:t>
            </a:r>
            <a:r>
              <a:rPr lang="lt-LT" dirty="0" smtClean="0"/>
              <a:t>medžiaga (tirpinys) </a:t>
            </a:r>
            <a:r>
              <a:rPr lang="lt-LT" dirty="0"/>
              <a:t>yra ištirpusi </a:t>
            </a:r>
            <a:r>
              <a:rPr lang="lt-LT" dirty="0" smtClean="0"/>
              <a:t>vandenyje (tirpiklyje), </a:t>
            </a:r>
            <a:r>
              <a:rPr lang="lt-LT" dirty="0"/>
              <a:t>sudarydama tirpalą.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823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168" y="2623133"/>
            <a:ext cx="1025589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 smtClean="0"/>
              <a:t>S</a:t>
            </a:r>
            <a:r>
              <a:rPr lang="en-US" dirty="0" err="1" smtClean="0"/>
              <a:t>usidariusio</a:t>
            </a:r>
            <a:r>
              <a:rPr lang="en-US" dirty="0" smtClean="0"/>
              <a:t> </a:t>
            </a:r>
            <a:r>
              <a:rPr lang="en-US" dirty="0" err="1"/>
              <a:t>produkto</a:t>
            </a:r>
            <a:r>
              <a:rPr lang="en-US" dirty="0"/>
              <a:t> </a:t>
            </a:r>
            <a:r>
              <a:rPr lang="en-US" dirty="0" err="1" smtClean="0"/>
              <a:t>kiek</a:t>
            </a:r>
            <a:r>
              <a:rPr lang="lt-LT" dirty="0" err="1" smtClean="0"/>
              <a:t>io</a:t>
            </a:r>
            <a:r>
              <a:rPr lang="en-US" dirty="0" smtClean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smtClean="0"/>
              <a:t>mas</a:t>
            </a:r>
            <a:r>
              <a:rPr lang="lt-LT" dirty="0" smtClean="0"/>
              <a:t>ės apskaičiavimas pagal reakcijos lygtį</a:t>
            </a:r>
            <a:br>
              <a:rPr lang="lt-LT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23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Ką</a:t>
            </a:r>
            <a:r>
              <a:rPr lang="en-US" dirty="0"/>
              <a:t> </a:t>
            </a:r>
            <a:r>
              <a:rPr lang="en-US" dirty="0" err="1"/>
              <a:t>darome</a:t>
            </a:r>
            <a:r>
              <a:rPr lang="en-US" dirty="0"/>
              <a:t>?​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US" dirty="0" err="1"/>
              <a:t>Pasitikriname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išlyginta</a:t>
            </a:r>
            <a:r>
              <a:rPr lang="en-US" dirty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lygtis</a:t>
            </a:r>
            <a:r>
              <a:rPr lang="en-US" dirty="0"/>
              <a:t>.​</a:t>
            </a:r>
          </a:p>
          <a:p>
            <a:pPr fontAlgn="base"/>
            <a:r>
              <a:rPr lang="en-US" dirty="0"/>
              <a:t>"</a:t>
            </a:r>
            <a:r>
              <a:rPr lang="en-US" dirty="0" err="1"/>
              <a:t>Dekoduojame</a:t>
            </a:r>
            <a:r>
              <a:rPr lang="en-US" dirty="0"/>
              <a:t>" </a:t>
            </a:r>
            <a:r>
              <a:rPr lang="en-US" dirty="0" err="1"/>
              <a:t>informaciją</a:t>
            </a:r>
            <a:r>
              <a:rPr lang="en-US" dirty="0"/>
              <a:t> </a:t>
            </a:r>
            <a:r>
              <a:rPr lang="en-US" dirty="0" err="1"/>
              <a:t>iš</a:t>
            </a:r>
            <a:r>
              <a:rPr lang="en-US" dirty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lygties</a:t>
            </a:r>
            <a:r>
              <a:rPr lang="en-US" dirty="0"/>
              <a:t>.​</a:t>
            </a:r>
          </a:p>
          <a:p>
            <a:pPr fontAlgn="base"/>
            <a:r>
              <a:rPr lang="en-US" dirty="0" err="1"/>
              <a:t>Susivienodiname</a:t>
            </a:r>
            <a:r>
              <a:rPr lang="en-US" dirty="0"/>
              <a:t> </a:t>
            </a:r>
            <a:r>
              <a:rPr lang="en-US" dirty="0" err="1"/>
              <a:t>matavimo</a:t>
            </a:r>
            <a:r>
              <a:rPr lang="en-US" dirty="0"/>
              <a:t> </a:t>
            </a:r>
            <a:r>
              <a:rPr lang="en-US" dirty="0" err="1"/>
              <a:t>vienetus</a:t>
            </a:r>
            <a:r>
              <a:rPr lang="en-US" dirty="0"/>
              <a:t>.​</a:t>
            </a:r>
          </a:p>
          <a:p>
            <a:pPr fontAlgn="base"/>
            <a:r>
              <a:rPr lang="en-US" dirty="0" err="1"/>
              <a:t>Sudarome</a:t>
            </a:r>
            <a:r>
              <a:rPr lang="en-US" dirty="0"/>
              <a:t> </a:t>
            </a:r>
            <a:r>
              <a:rPr lang="en-US" dirty="0" err="1"/>
              <a:t>proporciją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skaičiuojame</a:t>
            </a:r>
            <a:r>
              <a:rPr lang="en-US" dirty="0"/>
              <a:t>.​</a:t>
            </a:r>
          </a:p>
          <a:p>
            <a:pPr fontAlgn="base"/>
            <a:r>
              <a:rPr lang="en-US" dirty="0" err="1"/>
              <a:t>Atsakymą</a:t>
            </a:r>
            <a:r>
              <a:rPr lang="en-US" dirty="0"/>
              <a:t> </a:t>
            </a:r>
            <a:r>
              <a:rPr lang="en-US" dirty="0" err="1"/>
              <a:t>pateikiame</a:t>
            </a:r>
            <a:r>
              <a:rPr lang="en-US" dirty="0"/>
              <a:t> </a:t>
            </a:r>
            <a:r>
              <a:rPr lang="en-US" dirty="0" err="1"/>
              <a:t>tokiais</a:t>
            </a:r>
            <a:r>
              <a:rPr lang="en-US" dirty="0"/>
              <a:t> </a:t>
            </a:r>
            <a:r>
              <a:rPr lang="en-US" dirty="0" err="1"/>
              <a:t>matavimo</a:t>
            </a:r>
            <a:r>
              <a:rPr lang="en-US" dirty="0"/>
              <a:t> </a:t>
            </a:r>
            <a:r>
              <a:rPr lang="en-US" dirty="0" err="1"/>
              <a:t>vienetais</a:t>
            </a:r>
            <a:r>
              <a:rPr lang="en-US" dirty="0"/>
              <a:t>, </a:t>
            </a:r>
            <a:r>
              <a:rPr lang="en-US" dirty="0" err="1"/>
              <a:t>kokių</a:t>
            </a:r>
            <a:r>
              <a:rPr lang="en-US" dirty="0"/>
              <a:t> </a:t>
            </a:r>
            <a:r>
              <a:rPr lang="en-US" dirty="0" err="1"/>
              <a:t>reikalauja</a:t>
            </a:r>
            <a:r>
              <a:rPr lang="en-US" dirty="0"/>
              <a:t> </a:t>
            </a:r>
            <a:r>
              <a:rPr lang="en-US" dirty="0" err="1"/>
              <a:t>uždavinio</a:t>
            </a:r>
            <a:r>
              <a:rPr lang="en-US" dirty="0"/>
              <a:t> </a:t>
            </a:r>
            <a:r>
              <a:rPr lang="en-US" dirty="0" err="1"/>
              <a:t>sąlyga</a:t>
            </a:r>
            <a:r>
              <a:rPr lang="en-US" dirty="0"/>
              <a:t>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73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 fontAlgn="base"/>
            <a:r>
              <a:rPr lang="lt-LT" sz="2700" dirty="0"/>
              <a:t>Apskaičiuokite, kiek molių </a:t>
            </a:r>
            <a:r>
              <a:rPr lang="lt-LT" sz="2700" dirty="0" smtClean="0"/>
              <a:t>KOH sureagavo </a:t>
            </a:r>
            <a:r>
              <a:rPr lang="lt-LT" sz="2700" dirty="0"/>
              <a:t>su </a:t>
            </a:r>
            <a:r>
              <a:rPr lang="lt-LT" sz="2700" dirty="0" smtClean="0"/>
              <a:t>H</a:t>
            </a:r>
            <a:r>
              <a:rPr lang="lt-LT" sz="2700" baseline="-25000" dirty="0" smtClean="0"/>
              <a:t>2</a:t>
            </a:r>
            <a:r>
              <a:rPr lang="lt-LT" sz="2700" dirty="0" smtClean="0"/>
              <a:t>SO</a:t>
            </a:r>
            <a:r>
              <a:rPr lang="lt-LT" sz="2700" baseline="-25000" dirty="0" smtClean="0"/>
              <a:t>4</a:t>
            </a:r>
            <a:r>
              <a:rPr lang="lt-LT" sz="2700" dirty="0" smtClean="0"/>
              <a:t>, </a:t>
            </a:r>
            <a:r>
              <a:rPr lang="lt-LT" sz="2700" dirty="0"/>
              <a:t>jei </a:t>
            </a:r>
            <a:r>
              <a:rPr lang="lt-LT" sz="2700" dirty="0" smtClean="0"/>
              <a:t>žinoma, kad susidarė 0,90 </a:t>
            </a:r>
            <a:r>
              <a:rPr lang="lt-LT" sz="2700" dirty="0" err="1"/>
              <a:t>mol</a:t>
            </a:r>
            <a:r>
              <a:rPr lang="lt-LT" sz="2700" dirty="0"/>
              <a:t> </a:t>
            </a:r>
            <a:r>
              <a:rPr lang="lt-LT" sz="2700" dirty="0" smtClean="0"/>
              <a:t>K</a:t>
            </a:r>
            <a:r>
              <a:rPr lang="lt-LT" sz="2700" baseline="-25000" dirty="0" smtClean="0"/>
              <a:t>2</a:t>
            </a:r>
            <a:r>
              <a:rPr lang="lt-LT" sz="2700" dirty="0" smtClean="0"/>
              <a:t>SO</a:t>
            </a:r>
            <a:r>
              <a:rPr lang="lt-LT" sz="2700" baseline="-25000" dirty="0" smtClean="0"/>
              <a:t>4</a:t>
            </a:r>
            <a:r>
              <a:rPr lang="lt-LT" sz="2700" dirty="0" smtClean="0"/>
              <a:t>.</a:t>
            </a:r>
            <a:r>
              <a:rPr lang="lt-LT" sz="2700" dirty="0"/>
              <a:t> 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8200" y="2006081"/>
                <a:ext cx="10515600" cy="4170881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lt-LT" dirty="0" smtClean="0"/>
                  <a:t>                                       </a:t>
                </a:r>
                <a:r>
                  <a:rPr lang="lt-LT" i="1" dirty="0" smtClean="0"/>
                  <a:t>x</a:t>
                </a:r>
                <a:r>
                  <a:rPr lang="lt-LT" dirty="0" smtClean="0"/>
                  <a:t> </a:t>
                </a:r>
                <a:r>
                  <a:rPr lang="lt-LT" dirty="0" err="1" smtClean="0"/>
                  <a:t>mol</a:t>
                </a:r>
                <a:r>
                  <a:rPr lang="lt-LT" dirty="0" smtClean="0"/>
                  <a:t>                0,90 </a:t>
                </a:r>
                <a:r>
                  <a:rPr lang="lt-LT" dirty="0" err="1" smtClean="0"/>
                  <a:t>mol</a:t>
                </a:r>
                <a:endParaRPr lang="lt-LT" dirty="0" smtClean="0"/>
              </a:p>
              <a:p>
                <a:pPr marL="114300" indent="0" algn="ctr">
                  <a:buNone/>
                </a:pPr>
                <a:r>
                  <a:rPr lang="lt-LT" dirty="0" smtClean="0">
                    <a:solidFill>
                      <a:srgbClr val="0070C0"/>
                    </a:solidFill>
                  </a:rPr>
                  <a:t>2</a:t>
                </a:r>
                <a:r>
                  <a:rPr lang="lt-LT" dirty="0" smtClean="0"/>
                  <a:t>KOH </a:t>
                </a:r>
                <a:r>
                  <a:rPr lang="lt-LT" dirty="0"/>
                  <a:t>+ H</a:t>
                </a:r>
                <a:r>
                  <a:rPr lang="lt-LT" baseline="-25000" dirty="0"/>
                  <a:t>2</a:t>
                </a:r>
                <a:r>
                  <a:rPr lang="lt-LT" dirty="0"/>
                  <a:t>SO</a:t>
                </a:r>
                <a:r>
                  <a:rPr lang="lt-LT" baseline="-25000" dirty="0"/>
                  <a:t>4</a:t>
                </a:r>
                <a:r>
                  <a:rPr lang="lt-LT" dirty="0"/>
                  <a:t> → K</a:t>
                </a:r>
                <a:r>
                  <a:rPr lang="lt-LT" baseline="-25000" dirty="0"/>
                  <a:t>2</a:t>
                </a:r>
                <a:r>
                  <a:rPr lang="lt-LT" dirty="0"/>
                  <a:t>SO</a:t>
                </a:r>
                <a:r>
                  <a:rPr lang="lt-LT" baseline="-25000" dirty="0"/>
                  <a:t>4</a:t>
                </a:r>
                <a:r>
                  <a:rPr lang="lt-LT" dirty="0"/>
                  <a:t> + </a:t>
                </a:r>
                <a:r>
                  <a:rPr lang="lt-LT" dirty="0" smtClean="0"/>
                  <a:t>2H</a:t>
                </a:r>
                <a:r>
                  <a:rPr lang="lt-LT" baseline="-25000" dirty="0" smtClean="0"/>
                  <a:t>2</a:t>
                </a:r>
                <a:r>
                  <a:rPr lang="lt-LT" dirty="0" smtClean="0"/>
                  <a:t>O</a:t>
                </a:r>
              </a:p>
              <a:p>
                <a:pPr marL="114300" indent="0">
                  <a:buNone/>
                </a:pPr>
                <a:r>
                  <a:rPr lang="lt-LT" dirty="0"/>
                  <a:t> </a:t>
                </a:r>
                <a:r>
                  <a:rPr lang="lt-LT" dirty="0" smtClean="0"/>
                  <a:t>                                  </a:t>
                </a:r>
                <a:r>
                  <a:rPr lang="lt-LT" dirty="0" smtClean="0">
                    <a:solidFill>
                      <a:srgbClr val="0070C0"/>
                    </a:solidFill>
                  </a:rPr>
                  <a:t> 2 </a:t>
                </a:r>
                <a:r>
                  <a:rPr lang="lt-LT" dirty="0" err="1" smtClean="0"/>
                  <a:t>mol</a:t>
                </a:r>
                <a:r>
                  <a:rPr lang="lt-LT" dirty="0" smtClean="0"/>
                  <a:t>                      1 </a:t>
                </a:r>
                <a:r>
                  <a:rPr lang="lt-LT" dirty="0" err="1" smtClean="0"/>
                  <a:t>mol</a:t>
                </a:r>
                <a:endParaRPr lang="lt-LT" dirty="0" smtClean="0"/>
              </a:p>
              <a:p>
                <a:pPr marL="114300" indent="0">
                  <a:buNone/>
                </a:pPr>
                <a:endParaRPr lang="lt-LT" dirty="0"/>
              </a:p>
              <a:p>
                <a:pPr marL="114300" indent="0">
                  <a:buNone/>
                </a:pPr>
                <a:r>
                  <a:rPr lang="lt-LT" dirty="0" smtClean="0"/>
                  <a:t>Sudarome proporcija: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lt-LT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lt-LT" dirty="0" smtClean="0"/>
                  <a:t> </a:t>
                </a:r>
                <a14:m>
                  <m:oMath xmlns:m="http://schemas.openxmlformats.org/officeDocument/2006/math">
                    <m:r>
                      <a:rPr lang="lt-LT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lt-LT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0,90 </m:t>
                        </m:r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lt-LT" dirty="0" smtClean="0"/>
                  <a:t> </a:t>
                </a:r>
              </a:p>
              <a:p>
                <a:pPr marL="114300" indent="0">
                  <a:buNone/>
                </a:pPr>
                <a:endParaRPr lang="lt-LT" dirty="0"/>
              </a:p>
              <a:p>
                <a:pPr marL="11430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                   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×0,90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1,8 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𝑚𝑜𝑙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2006081"/>
                <a:ext cx="10515600" cy="4170881"/>
              </a:xfrm>
              <a:blipFill>
                <a:blip r:embed="rId2"/>
                <a:stretch>
                  <a:fillRect l="-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98459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 fontAlgn="base"/>
            <a:r>
              <a:rPr lang="lt-LT" sz="2700" dirty="0"/>
              <a:t>Apskaičiuokite, kiek molių </a:t>
            </a:r>
            <a:r>
              <a:rPr lang="lt-LT" sz="2700" dirty="0" smtClean="0"/>
              <a:t>K</a:t>
            </a:r>
            <a:r>
              <a:rPr lang="lt-LT" sz="2700" baseline="-25000" dirty="0" smtClean="0"/>
              <a:t>2</a:t>
            </a:r>
            <a:r>
              <a:rPr lang="lt-LT" sz="2700" dirty="0" smtClean="0"/>
              <a:t>SO</a:t>
            </a:r>
            <a:r>
              <a:rPr lang="lt-LT" sz="2700" baseline="-25000" dirty="0" smtClean="0"/>
              <a:t>4</a:t>
            </a:r>
            <a:r>
              <a:rPr lang="lt-LT" sz="2700" dirty="0" smtClean="0"/>
              <a:t> su</a:t>
            </a:r>
            <a:r>
              <a:rPr lang="en-US" sz="2700" dirty="0" err="1" smtClean="0"/>
              <a:t>sidar</a:t>
            </a:r>
            <a:r>
              <a:rPr lang="lt-LT" sz="2700" dirty="0" smtClean="0"/>
              <a:t>ė, kai sureagavo KOH su 15,2 g H</a:t>
            </a:r>
            <a:r>
              <a:rPr lang="lt-LT" sz="2700" baseline="-25000" dirty="0" smtClean="0"/>
              <a:t>2</a:t>
            </a:r>
            <a:r>
              <a:rPr lang="lt-LT" sz="2700" dirty="0" smtClean="0"/>
              <a:t>SO</a:t>
            </a:r>
            <a:r>
              <a:rPr lang="lt-LT" sz="2700" baseline="-25000" dirty="0" smtClean="0"/>
              <a:t>4.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8200" y="1735493"/>
                <a:ext cx="10515600" cy="4170881"/>
              </a:xfrm>
            </p:spPr>
            <p:txBody>
              <a:bodyPr>
                <a:normAutofit lnSpcReduction="10000"/>
              </a:bodyPr>
              <a:lstStyle/>
              <a:p>
                <a:pPr marL="114300" indent="0">
                  <a:buNone/>
                </a:pPr>
                <a:r>
                  <a:rPr lang="lt-LT" dirty="0" smtClean="0"/>
                  <a:t>                                  </a:t>
                </a:r>
                <a:r>
                  <a:rPr lang="lt-LT" i="1" dirty="0" smtClean="0"/>
                  <a:t>0,155 </a:t>
                </a:r>
                <a:r>
                  <a:rPr lang="lt-LT" i="1" dirty="0" err="1" smtClean="0"/>
                  <a:t>mol</a:t>
                </a:r>
                <a:r>
                  <a:rPr lang="lt-LT" dirty="0" smtClean="0"/>
                  <a:t>                    x </a:t>
                </a:r>
                <a:r>
                  <a:rPr lang="lt-LT" dirty="0" err="1" smtClean="0"/>
                  <a:t>mol</a:t>
                </a:r>
                <a:endParaRPr lang="lt-LT" dirty="0" smtClean="0"/>
              </a:p>
              <a:p>
                <a:pPr marL="114300" indent="0" algn="ctr">
                  <a:buNone/>
                </a:pPr>
                <a:r>
                  <a:rPr lang="lt-LT" dirty="0" smtClean="0">
                    <a:solidFill>
                      <a:srgbClr val="0070C0"/>
                    </a:solidFill>
                  </a:rPr>
                  <a:t>2</a:t>
                </a:r>
                <a:r>
                  <a:rPr lang="lt-LT" dirty="0" smtClean="0"/>
                  <a:t>KOH </a:t>
                </a:r>
                <a:r>
                  <a:rPr lang="lt-LT" dirty="0"/>
                  <a:t>+ H</a:t>
                </a:r>
                <a:r>
                  <a:rPr lang="lt-LT" baseline="-25000" dirty="0"/>
                  <a:t>2</a:t>
                </a:r>
                <a:r>
                  <a:rPr lang="lt-LT" dirty="0"/>
                  <a:t>SO</a:t>
                </a:r>
                <a:r>
                  <a:rPr lang="lt-LT" baseline="-25000" dirty="0"/>
                  <a:t>4</a:t>
                </a:r>
                <a:r>
                  <a:rPr lang="lt-LT" dirty="0"/>
                  <a:t> → K</a:t>
                </a:r>
                <a:r>
                  <a:rPr lang="lt-LT" baseline="-25000" dirty="0"/>
                  <a:t>2</a:t>
                </a:r>
                <a:r>
                  <a:rPr lang="lt-LT" dirty="0"/>
                  <a:t>SO</a:t>
                </a:r>
                <a:r>
                  <a:rPr lang="lt-LT" baseline="-25000" dirty="0"/>
                  <a:t>4</a:t>
                </a:r>
                <a:r>
                  <a:rPr lang="lt-LT" dirty="0"/>
                  <a:t> + </a:t>
                </a:r>
                <a:r>
                  <a:rPr lang="lt-LT" dirty="0" smtClean="0"/>
                  <a:t>2H</a:t>
                </a:r>
                <a:r>
                  <a:rPr lang="lt-LT" baseline="-25000" dirty="0" smtClean="0"/>
                  <a:t>2</a:t>
                </a:r>
                <a:r>
                  <a:rPr lang="lt-LT" dirty="0" smtClean="0"/>
                  <a:t>O</a:t>
                </a:r>
              </a:p>
              <a:p>
                <a:pPr marL="114300" indent="0">
                  <a:buNone/>
                </a:pPr>
                <a:r>
                  <a:rPr lang="lt-LT" dirty="0"/>
                  <a:t> </a:t>
                </a:r>
                <a:r>
                  <a:rPr lang="lt-LT" dirty="0" smtClean="0"/>
                  <a:t>                                  </a:t>
                </a:r>
                <a:r>
                  <a:rPr lang="lt-LT" dirty="0" smtClean="0">
                    <a:solidFill>
                      <a:srgbClr val="0070C0"/>
                    </a:solidFill>
                  </a:rPr>
                  <a:t> 2 </a:t>
                </a:r>
                <a:r>
                  <a:rPr lang="lt-LT" dirty="0" err="1" smtClean="0"/>
                  <a:t>mol</a:t>
                </a:r>
                <a:r>
                  <a:rPr lang="lt-LT" dirty="0" smtClean="0"/>
                  <a:t>                      1 </a:t>
                </a:r>
                <a:r>
                  <a:rPr lang="lt-LT" dirty="0" err="1" smtClean="0"/>
                  <a:t>mol</a:t>
                </a:r>
                <a:endParaRPr lang="lt-LT" dirty="0" smtClean="0"/>
              </a:p>
              <a:p>
                <a:pPr marL="114300" indent="0">
                  <a:buNone/>
                </a:pPr>
                <a:r>
                  <a:rPr lang="lt-LT" dirty="0" smtClean="0"/>
                  <a:t>1. </a:t>
                </a:r>
                <a:r>
                  <a:rPr lang="lt-LT" i="1" dirty="0" smtClean="0"/>
                  <a:t>n</a:t>
                </a:r>
                <a:r>
                  <a:rPr lang="lt-LT" dirty="0" smtClean="0"/>
                  <a:t>(H</a:t>
                </a:r>
                <a:r>
                  <a:rPr lang="lt-LT" baseline="-25000" dirty="0" smtClean="0"/>
                  <a:t>2</a:t>
                </a:r>
                <a:r>
                  <a:rPr lang="lt-LT" dirty="0" smtClean="0"/>
                  <a:t>SO</a:t>
                </a:r>
                <a:r>
                  <a:rPr lang="lt-LT" baseline="-25000" dirty="0" smtClean="0"/>
                  <a:t>4</a:t>
                </a:r>
                <a:r>
                  <a:rPr lang="lt-LT" dirty="0" smtClean="0"/>
                  <a:t>) 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15,2 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98,09 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lt-L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0,155 </m:t>
                    </m:r>
                    <m:r>
                      <a:rPr lang="lt-L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𝑚𝑜𝑙</m:t>
                    </m:r>
                  </m:oMath>
                </a14:m>
                <a:endParaRPr lang="lt-LT" dirty="0"/>
              </a:p>
              <a:p>
                <a:pPr marL="114300" indent="0">
                  <a:buNone/>
                </a:pPr>
                <a:r>
                  <a:rPr lang="lt-LT" dirty="0" smtClean="0"/>
                  <a:t>2. Sudarome proporcija: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0,155 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lt-LT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lt-LT" dirty="0" smtClean="0"/>
                  <a:t> </a:t>
                </a:r>
                <a14:m>
                  <m:oMath xmlns:m="http://schemas.openxmlformats.org/officeDocument/2006/math">
                    <m:r>
                      <a:rPr lang="lt-LT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lt-LT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lt-LT" b="0" i="1" dirty="0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lt-LT" dirty="0" smtClean="0"/>
                  <a:t> </a:t>
                </a:r>
              </a:p>
              <a:p>
                <a:pPr marL="114300" indent="0">
                  <a:buNone/>
                </a:pPr>
                <a:endParaRPr lang="lt-LT" dirty="0"/>
              </a:p>
              <a:p>
                <a:pPr marL="11430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                   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smtClean="0">
                            <a:latin typeface="Cambria Math" panose="02040503050406030204" pitchFamily="18" charset="0"/>
                          </a:rPr>
                          <m:t>0,155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×1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lt-LT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lt-LT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lt-LT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lt-LT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𝟎𝟕𝟕𝟓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𝒎𝒐𝒍</m:t>
                    </m:r>
                  </m:oMath>
                </a14:m>
                <a:endParaRPr lang="lt-LT" b="1" dirty="0" smtClean="0"/>
              </a:p>
              <a:p>
                <a:pPr marL="11430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735493"/>
                <a:ext cx="10515600" cy="4170881"/>
              </a:xfrm>
              <a:blipFill>
                <a:blip r:embed="rId2"/>
                <a:stretch>
                  <a:fillRect l="-116" t="-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11591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 dirty="0" smtClean="0"/>
              <a:t>Įtvirtinimas</a:t>
            </a:r>
            <a:endParaRPr dirty="0"/>
          </a:p>
        </p:txBody>
      </p:sp>
      <p:sp>
        <p:nvSpPr>
          <p:cNvPr id="178" name="Google Shape;178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en-US" dirty="0" err="1"/>
              <a:t>Užrašykite</a:t>
            </a:r>
            <a:r>
              <a:rPr lang="en-US" dirty="0"/>
              <a:t> </a:t>
            </a:r>
            <a:r>
              <a:rPr lang="en-US" dirty="0" err="1"/>
              <a:t>bendrąją</a:t>
            </a:r>
            <a:r>
              <a:rPr lang="en-US" dirty="0"/>
              <a:t>, </a:t>
            </a:r>
            <a:r>
              <a:rPr lang="en-US" dirty="0" err="1"/>
              <a:t>nesutrumpintąją</a:t>
            </a:r>
            <a:r>
              <a:rPr lang="en-US" dirty="0"/>
              <a:t> </a:t>
            </a:r>
            <a:r>
              <a:rPr lang="en-US" dirty="0" err="1"/>
              <a:t>joninę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sutrumpintąją</a:t>
            </a:r>
            <a:r>
              <a:rPr lang="en-US" dirty="0"/>
              <a:t> </a:t>
            </a:r>
            <a:r>
              <a:rPr lang="en-US" dirty="0" err="1"/>
              <a:t>joninę</a:t>
            </a:r>
            <a:r>
              <a:rPr lang="en-US" dirty="0"/>
              <a:t> </a:t>
            </a:r>
            <a:r>
              <a:rPr lang="en-US" dirty="0" err="1"/>
              <a:t>reakcijos</a:t>
            </a:r>
            <a:r>
              <a:rPr lang="en-US" dirty="0"/>
              <a:t> </a:t>
            </a:r>
            <a:r>
              <a:rPr lang="en-US" dirty="0" err="1"/>
              <a:t>lygtį</a:t>
            </a:r>
            <a:r>
              <a:rPr lang="en-US" dirty="0"/>
              <a:t>, kai </a:t>
            </a:r>
            <a:r>
              <a:rPr lang="en-US" dirty="0" err="1"/>
              <a:t>reaguoja</a:t>
            </a:r>
            <a:r>
              <a:rPr lang="en-US" dirty="0"/>
              <a:t>:</a:t>
            </a:r>
          </a:p>
          <a:p>
            <a:pPr marL="514350" lvl="0" indent="-514350">
              <a:buSzPts val="2800"/>
              <a:buAutoNum type="arabicPeriod"/>
            </a:pPr>
            <a:r>
              <a:rPr lang="en-US" dirty="0" err="1"/>
              <a:t>Druskos</a:t>
            </a:r>
            <a:r>
              <a:rPr lang="en-US" dirty="0"/>
              <a:t> </a:t>
            </a:r>
            <a:r>
              <a:rPr lang="en-US" dirty="0" err="1"/>
              <a:t>rūgštis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ličio</a:t>
            </a:r>
            <a:r>
              <a:rPr lang="en-US" dirty="0"/>
              <a:t> </a:t>
            </a:r>
            <a:r>
              <a:rPr lang="en-US" dirty="0" err="1"/>
              <a:t>šarmas</a:t>
            </a:r>
            <a:r>
              <a:rPr lang="en-US" dirty="0"/>
              <a:t>;</a:t>
            </a:r>
          </a:p>
          <a:p>
            <a:pPr marL="514350" lvl="0" indent="-514350">
              <a:buSzPts val="2800"/>
              <a:buAutoNum type="arabicPeriod"/>
            </a:pPr>
            <a:r>
              <a:rPr lang="en-US" dirty="0" err="1"/>
              <a:t>Azoto</a:t>
            </a:r>
            <a:r>
              <a:rPr lang="en-US" dirty="0"/>
              <a:t> </a:t>
            </a:r>
            <a:r>
              <a:rPr lang="en-US" dirty="0" err="1"/>
              <a:t>rūgštis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bario</a:t>
            </a:r>
            <a:r>
              <a:rPr lang="en-US" dirty="0"/>
              <a:t> </a:t>
            </a:r>
            <a:r>
              <a:rPr lang="en-US" dirty="0" err="1"/>
              <a:t>hidroksidas</a:t>
            </a:r>
            <a:r>
              <a:rPr lang="en-US" dirty="0" smtClean="0"/>
              <a:t>.</a:t>
            </a:r>
            <a:endParaRPr lang="lt-LT" dirty="0" smtClean="0"/>
          </a:p>
          <a:p>
            <a:pPr marL="514350" lvl="0" indent="-514350">
              <a:buSzPts val="2800"/>
              <a:buAutoNum type="arabicPeriod"/>
            </a:pPr>
            <a:endParaRPr lang="lt-LT" dirty="0"/>
          </a:p>
          <a:p>
            <a:pPr marL="0" lvl="0" indent="0">
              <a:buSzPts val="2800"/>
              <a:buNone/>
            </a:pPr>
            <a:r>
              <a:rPr lang="lt-LT" dirty="0" smtClean="0"/>
              <a:t>Nurodykite visų medžiagų agregatines būsenas.</a:t>
            </a:r>
            <a:endParaRPr lang="en-US" dirty="0"/>
          </a:p>
          <a:p>
            <a:pPr marL="228600" lvl="0" indent="-508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Apskaičiuokite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smtClean="0"/>
              <a:t>Apskaičiuokite, kiek gramų druskos susidarys, kai sureaguos 5,00 g </a:t>
            </a:r>
            <a:r>
              <a:rPr lang="lt-LT" dirty="0" err="1" smtClean="0"/>
              <a:t>NaOH</a:t>
            </a:r>
            <a:r>
              <a:rPr lang="lt-LT" dirty="0" smtClean="0"/>
              <a:t> su </a:t>
            </a:r>
            <a:r>
              <a:rPr lang="lt-LT" dirty="0" err="1" smtClean="0"/>
              <a:t>HCl</a:t>
            </a:r>
            <a:r>
              <a:rPr lang="lt-LT" dirty="0" smtClean="0"/>
              <a:t> vandeniniu tirpalu. </a:t>
            </a:r>
          </a:p>
          <a:p>
            <a:pPr marL="114300" indent="0">
              <a:buNone/>
            </a:pPr>
            <a:endParaRPr lang="lt-LT" dirty="0" smtClean="0"/>
          </a:p>
          <a:p>
            <a:r>
              <a:rPr lang="lt-LT" dirty="0" smtClean="0"/>
              <a:t>Apskaičiuokite, kiek gramų MgCl</a:t>
            </a:r>
            <a:r>
              <a:rPr lang="lt-LT" baseline="-25000" dirty="0" smtClean="0"/>
              <a:t>2</a:t>
            </a:r>
            <a:r>
              <a:rPr lang="lt-LT" dirty="0" smtClean="0"/>
              <a:t> susidarė, jei žinoma, kad norint neutralizuoti Mg(OH)</a:t>
            </a:r>
            <a:r>
              <a:rPr lang="lt-LT" baseline="-25000" dirty="0" smtClean="0"/>
              <a:t>2</a:t>
            </a:r>
            <a:r>
              <a:rPr lang="lt-LT" dirty="0" smtClean="0"/>
              <a:t> reikėjo 0,60 </a:t>
            </a:r>
            <a:r>
              <a:rPr lang="lt-LT" dirty="0" err="1" smtClean="0"/>
              <a:t>mol</a:t>
            </a:r>
            <a:r>
              <a:rPr lang="lt-LT" dirty="0" smtClean="0"/>
              <a:t> druskos rūgšties.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88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1370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lt-LT"/>
              <a:t>Pirmoji pamoka</a:t>
            </a: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844550" y="2678906"/>
            <a:ext cx="10828046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lt-LT" dirty="0"/>
              <a:t>Aiškinamasi neutralizacijos reakcijos esmė. </a:t>
            </a:r>
          </a:p>
          <a:p>
            <a:r>
              <a:rPr lang="lt-LT" dirty="0"/>
              <a:t>Vykdomi tyrimai, susiję su neutralizacijos reakcijomis, įvardijami neutralizacijos </a:t>
            </a:r>
            <a:r>
              <a:rPr lang="lt-LT" dirty="0" smtClean="0"/>
              <a:t>reakcijos požymiai </a:t>
            </a:r>
            <a:r>
              <a:rPr lang="lt-LT" dirty="0"/>
              <a:t>(temperatūros ir terpės pokytis</a:t>
            </a:r>
            <a:r>
              <a:rPr lang="lt-LT" dirty="0" smtClean="0"/>
              <a:t>).</a:t>
            </a:r>
          </a:p>
          <a:p>
            <a:r>
              <a:rPr lang="lt-LT" dirty="0"/>
              <a:t>Analizuojama neutralizacijos reakcijų įtaka aplinkai ir žmogui. </a:t>
            </a:r>
          </a:p>
          <a:p>
            <a:endParaRPr lang="lt-LT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838200" y="150125"/>
            <a:ext cx="10515600" cy="900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 b="1"/>
              <a:t>Pamokos sąsaja su programa</a:t>
            </a:r>
            <a:endParaRPr/>
          </a:p>
        </p:txBody>
      </p:sp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838200" y="1323833"/>
            <a:ext cx="10515600" cy="5169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dirty="0"/>
              <a:t>Pasiekimų sritis</a:t>
            </a:r>
            <a:endParaRPr dirty="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❑"/>
            </a:pPr>
            <a:r>
              <a:rPr lang="lt-LT" sz="2400" dirty="0">
                <a:solidFill>
                  <a:srgbClr val="000000"/>
                </a:solidFill>
              </a:rPr>
              <a:t> Gamtamokslinis komunikavimas </a:t>
            </a:r>
            <a:r>
              <a:rPr lang="lt-LT" sz="2400" dirty="0"/>
              <a:t>(B) </a:t>
            </a:r>
            <a:endParaRPr sz="2400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lt-LT" sz="2400" dirty="0"/>
              <a:t>Tinkamai taiko chemijos sąvokas, terminus, sutartinius ženklus, aiškindamas reiškinius. </a:t>
            </a:r>
            <a:endParaRPr dirty="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lt-LT" sz="2400" dirty="0" err="1"/>
              <a:t>Problemu</a:t>
            </a:r>
            <a:r>
              <a:rPr lang="lt-LT" sz="2400" dirty="0"/>
              <a:t>̨ sprendimas ir refleksija (E) </a:t>
            </a:r>
            <a:endParaRPr sz="2400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lt-LT" sz="2400" dirty="0"/>
              <a:t>Pasirenka strategiją įvairių chemijos probleminių užduočių sprendimui, prognozuoja jų rezultatus ir siūlo problemos sprendimo alternatyvą.</a:t>
            </a:r>
            <a:endParaRPr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838200" y="150125"/>
            <a:ext cx="10515600" cy="900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 b="1"/>
              <a:t>Pamokos tikslas ir sėkmės kriterijai</a:t>
            </a:r>
            <a:endParaRPr/>
          </a:p>
        </p:txBody>
      </p:sp>
      <p:sp>
        <p:nvSpPr>
          <p:cNvPr id="109" name="Google Shape;109;p5"/>
          <p:cNvSpPr txBox="1">
            <a:spLocks noGrp="1"/>
          </p:cNvSpPr>
          <p:nvPr>
            <p:ph type="body" idx="1"/>
          </p:nvPr>
        </p:nvSpPr>
        <p:spPr>
          <a:xfrm>
            <a:off x="838200" y="1323833"/>
            <a:ext cx="10515600" cy="5169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dirty="0"/>
              <a:t>Tikslas. </a:t>
            </a:r>
            <a:r>
              <a:rPr lang="lt-LT" dirty="0" smtClean="0"/>
              <a:t>Stebėdami eksperimentą ir jo požymius mokiniai daro išvadas ir susipažįsta su neutralizacijos procesu.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dirty="0">
                <a:solidFill>
                  <a:schemeClr val="tx1"/>
                </a:solidFill>
              </a:rPr>
              <a:t>Sėkmės kriterijai:</a:t>
            </a:r>
            <a:endParaRPr dirty="0">
              <a:solidFill>
                <a:schemeClr val="tx1"/>
              </a:solidFill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lt-LT" dirty="0" smtClean="0"/>
              <a:t>Įvardina,</a:t>
            </a:r>
            <a:r>
              <a:rPr lang="lt-LT" dirty="0" smtClean="0"/>
              <a:t> kas yra neutralizacijos procesas. </a:t>
            </a:r>
            <a:endParaRPr dirty="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lt-LT" dirty="0" smtClean="0">
                <a:solidFill>
                  <a:schemeClr val="tx1"/>
                </a:solidFill>
              </a:rPr>
              <a:t>Pagal reakcijos požymius atpažįsta neutralizacijos reakciją.</a:t>
            </a:r>
            <a:endParaRPr dirty="0">
              <a:solidFill>
                <a:schemeClr val="tx1"/>
              </a:solidFill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lt-LT" dirty="0" smtClean="0">
                <a:solidFill>
                  <a:schemeClr val="tx1"/>
                </a:solidFill>
              </a:rPr>
              <a:t>Įvardina neutralizacijos proceso svarbą  žmogui ir aplinkai. 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514350" lvl="0" indent="-3365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lt-LT" sz="2000" dirty="0"/>
              <a:t> </a:t>
            </a:r>
            <a:endParaRPr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/>
          <p:nvPr/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3A55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/>
          <p:nvPr/>
        </p:nvSpPr>
        <p:spPr>
          <a:xfrm>
            <a:off x="2144484" y="0"/>
            <a:ext cx="7837716" cy="6858000"/>
          </a:xfrm>
          <a:custGeom>
            <a:avLst/>
            <a:gdLst/>
            <a:ahLst/>
            <a:cxnLst/>
            <a:rect l="l" t="t" r="r" b="b"/>
            <a:pathLst>
              <a:path w="7837716" h="6858000" extrusionOk="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lt1"/>
          </a:solidFill>
          <a:ln w="12700" cap="flat" cmpd="sng">
            <a:solidFill>
              <a:srgbClr val="B3C6E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4">
            <a:alphaModFix/>
          </a:blip>
          <a:srcRect t="8698" b="9297"/>
          <a:stretch/>
        </p:blipFill>
        <p:spPr>
          <a:xfrm>
            <a:off x="3236181" y="1617498"/>
            <a:ext cx="5462546" cy="3666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32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/>
          <p:nvPr/>
        </p:nvSpPr>
        <p:spPr>
          <a:xfrm>
            <a:off x="457200" y="461737"/>
            <a:ext cx="2149361" cy="1870055"/>
          </a:xfrm>
          <a:prstGeom prst="rect">
            <a:avLst/>
          </a:prstGeom>
          <a:solidFill>
            <a:schemeClr val="accent5">
              <a:alpha val="9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2752604" y="453981"/>
            <a:ext cx="6675120" cy="1877811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 txBox="1">
            <a:spLocks noGrp="1"/>
          </p:cNvSpPr>
          <p:nvPr>
            <p:ph type="title"/>
          </p:nvPr>
        </p:nvSpPr>
        <p:spPr>
          <a:xfrm>
            <a:off x="3045213" y="731520"/>
            <a:ext cx="6089904" cy="142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lang="en-US">
                <a:solidFill>
                  <a:srgbClr val="FFFFFF"/>
                </a:solidFill>
              </a:rPr>
              <a:t>Neutralizacijos reakcijos požymiai: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458920" y="2480956"/>
            <a:ext cx="11264206" cy="3918122"/>
          </a:xfrm>
          <a:prstGeom prst="rect">
            <a:avLst/>
          </a:prstGeom>
          <a:solidFill>
            <a:srgbClr val="7F7F7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2" name="Google Shape;132;p5"/>
          <p:cNvGrpSpPr/>
          <p:nvPr/>
        </p:nvGrpSpPr>
        <p:grpSpPr>
          <a:xfrm>
            <a:off x="788988" y="3336540"/>
            <a:ext cx="10598149" cy="2207395"/>
            <a:chOff x="0" y="537777"/>
            <a:chExt cx="10598149" cy="2207395"/>
          </a:xfrm>
        </p:grpSpPr>
        <p:sp>
          <p:nvSpPr>
            <p:cNvPr id="133" name="Google Shape;133;p5"/>
            <p:cNvSpPr/>
            <p:nvPr/>
          </p:nvSpPr>
          <p:spPr>
            <a:xfrm>
              <a:off x="0" y="537777"/>
              <a:ext cx="2980729" cy="1892763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331192" y="852409"/>
              <a:ext cx="2980729" cy="189276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 txBox="1"/>
            <p:nvPr/>
          </p:nvSpPr>
          <p:spPr>
            <a:xfrm>
              <a:off x="386629" y="907846"/>
              <a:ext cx="2869855" cy="17818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Indikatoriaus spalvos kitimas;</a:t>
              </a:r>
              <a:endPara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3643114" y="537777"/>
              <a:ext cx="2980729" cy="1892763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3974306" y="852409"/>
              <a:ext cx="2980729" cy="189276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 txBox="1"/>
            <p:nvPr/>
          </p:nvSpPr>
          <p:spPr>
            <a:xfrm>
              <a:off x="4029743" y="907846"/>
              <a:ext cx="2869855" cy="17818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 kitimas;</a:t>
              </a:r>
              <a:endPara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7286228" y="537777"/>
              <a:ext cx="2980729" cy="1892763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7617420" y="852409"/>
              <a:ext cx="2980729" cy="189276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 txBox="1"/>
            <p:nvPr/>
          </p:nvSpPr>
          <p:spPr>
            <a:xfrm>
              <a:off x="7672857" y="907846"/>
              <a:ext cx="2869855" cy="17818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Laidumo kitimas.</a:t>
              </a:r>
              <a:endPara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5809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Indikatoriaus spalvos kitimas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smtClean="0"/>
              <a:t>Mokinys kartu su mokytoju atlieka demonstracinį bandymą. Mokiniai stebi bandymą ir užsirašo bandymo rezultatus  </a:t>
            </a:r>
          </a:p>
          <a:p>
            <a:pPr marL="114300" indent="0" algn="just">
              <a:buNone/>
            </a:pPr>
            <a:r>
              <a:rPr lang="lt-LT" dirty="0" smtClean="0"/>
              <a:t>1. Į tirpalą </a:t>
            </a:r>
            <a:r>
              <a:rPr lang="lt-LT" i="1" dirty="0" smtClean="0"/>
              <a:t>X </a:t>
            </a:r>
            <a:r>
              <a:rPr lang="lt-LT" dirty="0" smtClean="0"/>
              <a:t>įmerkiamas lakmuso popierėlis ir pagal gautą indikatoriaus popierėlio spalvą mokiniai nustato tirpalo terpę.</a:t>
            </a:r>
          </a:p>
          <a:p>
            <a:pPr marL="114300" indent="0" algn="just">
              <a:buNone/>
            </a:pPr>
            <a:r>
              <a:rPr lang="lt-LT" dirty="0" smtClean="0"/>
              <a:t>2. Į tirpalą Y įlašinama </a:t>
            </a:r>
            <a:r>
              <a:rPr lang="lt-LT" dirty="0" err="1" smtClean="0"/>
              <a:t>fenolftaleino</a:t>
            </a:r>
            <a:r>
              <a:rPr lang="lt-LT" dirty="0" smtClean="0"/>
              <a:t> ir pagal gautą tirpalo spalvą mokiniai nustato šio tirpalo terpę. </a:t>
            </a:r>
          </a:p>
          <a:p>
            <a:pPr marL="114300" indent="0" algn="just">
              <a:buNone/>
            </a:pPr>
            <a:r>
              <a:rPr lang="lt-LT" dirty="0" smtClean="0"/>
              <a:t>3. Į tirpalą Y, kuriame yra įlašinta </a:t>
            </a:r>
            <a:r>
              <a:rPr lang="lt-LT" dirty="0" err="1" smtClean="0"/>
              <a:t>fenolftaleino</a:t>
            </a:r>
            <a:r>
              <a:rPr lang="lt-LT" dirty="0" smtClean="0"/>
              <a:t>, yra lašinama tirpalo X ir stebimas tirpalo spalvos pokytis. Ir daroma išvada apie tirpalo X spalvos ir terpės pasikeitimą. </a:t>
            </a:r>
          </a:p>
          <a:p>
            <a:pPr marL="114300" indent="0">
              <a:buNone/>
            </a:pPr>
            <a:endParaRPr lang="lt-LT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28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821094"/>
            <a:ext cx="10515600" cy="5355869"/>
          </a:xfrm>
        </p:spPr>
        <p:txBody>
          <a:bodyPr/>
          <a:lstStyle/>
          <a:p>
            <a:endParaRPr lang="lt-LT" dirty="0" smtClean="0"/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  <a:p>
            <a:endParaRPr lang="lt-LT" dirty="0" smtClean="0"/>
          </a:p>
          <a:p>
            <a:r>
              <a:rPr lang="lt-LT" dirty="0" smtClean="0"/>
              <a:t>Neutralizacija </a:t>
            </a:r>
            <a:r>
              <a:rPr lang="lt-LT" dirty="0"/>
              <a:t>yra cheminė reakcija, kurios metu rūgštis ir šarmas reaguoja tarpusavyje, sudarydami </a:t>
            </a:r>
            <a:r>
              <a:rPr lang="lt-LT" dirty="0" smtClean="0"/>
              <a:t>druską ir vandenį. </a:t>
            </a:r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019318"/>
              </p:ext>
            </p:extLst>
          </p:nvPr>
        </p:nvGraphicFramePr>
        <p:xfrm>
          <a:off x="1186606" y="933028"/>
          <a:ext cx="9860838" cy="1468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4682">
                  <a:extLst>
                    <a:ext uri="{9D8B030D-6E8A-4147-A177-3AD203B41FA5}">
                      <a16:colId xmlns:a16="http://schemas.microsoft.com/office/drawing/2014/main" val="3325253444"/>
                    </a:ext>
                  </a:extLst>
                </a:gridCol>
                <a:gridCol w="2464682">
                  <a:extLst>
                    <a:ext uri="{9D8B030D-6E8A-4147-A177-3AD203B41FA5}">
                      <a16:colId xmlns:a16="http://schemas.microsoft.com/office/drawing/2014/main" val="3659875603"/>
                    </a:ext>
                  </a:extLst>
                </a:gridCol>
                <a:gridCol w="1899398">
                  <a:extLst>
                    <a:ext uri="{9D8B030D-6E8A-4147-A177-3AD203B41FA5}">
                      <a16:colId xmlns:a16="http://schemas.microsoft.com/office/drawing/2014/main" val="4022909393"/>
                    </a:ext>
                  </a:extLst>
                </a:gridCol>
                <a:gridCol w="3032076">
                  <a:extLst>
                    <a:ext uri="{9D8B030D-6E8A-4147-A177-3AD203B41FA5}">
                      <a16:colId xmlns:a16="http://schemas.microsoft.com/office/drawing/2014/main" val="3549926493"/>
                    </a:ext>
                  </a:extLst>
                </a:gridCol>
              </a:tblGrid>
              <a:tr h="5214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Tirpalas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Naudotas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indikatorius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Požymis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Išvada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8552958"/>
                  </a:ext>
                </a:extLst>
              </a:tr>
              <a:tr h="5214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Tirpalas X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lakmusas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Tirpalo</a:t>
                      </a:r>
                      <a:r>
                        <a:rPr lang="en-US" sz="2000" dirty="0">
                          <a:effectLst/>
                        </a:rPr>
                        <a:t> X </a:t>
                      </a:r>
                      <a:r>
                        <a:rPr lang="en-US" sz="2000" dirty="0" err="1" smtClean="0">
                          <a:effectLst/>
                        </a:rPr>
                        <a:t>terpė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8154208"/>
                  </a:ext>
                </a:extLst>
              </a:tr>
              <a:tr h="2540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Tirpalas 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fenolftaleinas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Tirpalo</a:t>
                      </a:r>
                      <a:r>
                        <a:rPr lang="en-US" sz="2000" dirty="0">
                          <a:effectLst/>
                        </a:rPr>
                        <a:t> Y </a:t>
                      </a:r>
                      <a:r>
                        <a:rPr lang="en-US" sz="2000" dirty="0" err="1" smtClean="0">
                          <a:effectLst/>
                        </a:rPr>
                        <a:t>terpė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872022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035762"/>
              </p:ext>
            </p:extLst>
          </p:nvPr>
        </p:nvGraphicFramePr>
        <p:xfrm>
          <a:off x="1186606" y="3116424"/>
          <a:ext cx="9860838" cy="1088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60838">
                  <a:extLst>
                    <a:ext uri="{9D8B030D-6E8A-4147-A177-3AD203B41FA5}">
                      <a16:colId xmlns:a16="http://schemas.microsoft.com/office/drawing/2014/main" val="24761575"/>
                    </a:ext>
                  </a:extLst>
                </a:gridCol>
              </a:tblGrid>
              <a:tr h="10889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Į </a:t>
                      </a:r>
                      <a:r>
                        <a:rPr lang="en-US" sz="2000" dirty="0" err="1">
                          <a:effectLst/>
                        </a:rPr>
                        <a:t>tirpalą</a:t>
                      </a:r>
                      <a:r>
                        <a:rPr lang="en-US" sz="2000" dirty="0">
                          <a:effectLst/>
                        </a:rPr>
                        <a:t> Y, </a:t>
                      </a:r>
                      <a:r>
                        <a:rPr lang="en-US" sz="2000" dirty="0" err="1">
                          <a:effectLst/>
                        </a:rPr>
                        <a:t>kuriame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yra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įlašinta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fenolftaleino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lašiname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tirpalo</a:t>
                      </a:r>
                      <a:r>
                        <a:rPr lang="en-US" sz="2000" dirty="0">
                          <a:effectLst/>
                        </a:rPr>
                        <a:t> X </a:t>
                      </a:r>
                      <a:r>
                        <a:rPr lang="en-US" sz="2000" dirty="0" err="1">
                          <a:effectLst/>
                        </a:rPr>
                        <a:t>tol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pasikeičia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spalva</a:t>
                      </a:r>
                      <a:r>
                        <a:rPr lang="en-US" sz="2000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Spalvos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pokytis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iš</a:t>
                      </a:r>
                      <a:r>
                        <a:rPr lang="en-US" sz="2000" dirty="0">
                          <a:effectLst/>
                        </a:rPr>
                        <a:t> …………………… į ……………………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t-LT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Įvyko</a:t>
                      </a:r>
                      <a:r>
                        <a:rPr lang="lt-LT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neutralizacijos reakcija.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20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36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1404</Words>
  <Application>Microsoft Office PowerPoint</Application>
  <PresentationFormat>Widescreen</PresentationFormat>
  <Paragraphs>184</Paragraphs>
  <Slides>28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Cambria Math</vt:lpstr>
      <vt:lpstr>Noto Sans Symbols</vt:lpstr>
      <vt:lpstr>Times New Roman</vt:lpstr>
      <vt:lpstr>Wingdings</vt:lpstr>
      <vt:lpstr>Office Theme</vt:lpstr>
      <vt:lpstr>Neutralizacijos reakcijos</vt:lpstr>
      <vt:lpstr>Mokymosi turinys</vt:lpstr>
      <vt:lpstr>Pirmoji pamoka</vt:lpstr>
      <vt:lpstr>Pamokos sąsaja su programa</vt:lpstr>
      <vt:lpstr>Pamokos tikslas ir sėkmės kriterijai</vt:lpstr>
      <vt:lpstr>PowerPoint Presentation</vt:lpstr>
      <vt:lpstr>Neutralizacijos reakcijos požymiai: </vt:lpstr>
      <vt:lpstr>Indikatoriaus spalvos kitimas</vt:lpstr>
      <vt:lpstr>PowerPoint Presentation</vt:lpstr>
      <vt:lpstr>pH kitimas</vt:lpstr>
      <vt:lpstr>Temperatūros kitimas</vt:lpstr>
      <vt:lpstr>Neutralizacijos reakcijos svarba žmogui ir aplinkai</vt:lpstr>
      <vt:lpstr>Įtvirtinimas</vt:lpstr>
      <vt:lpstr>Antroji pamoka</vt:lpstr>
      <vt:lpstr>Pamokos sąsaja su programa</vt:lpstr>
      <vt:lpstr>Pamokos tikslas ir sėkmės kriterijai</vt:lpstr>
      <vt:lpstr>Bendroji reakcijos lygtis</vt:lpstr>
      <vt:lpstr>Nesutrumpintoji joninė reakcijos lygtis</vt:lpstr>
      <vt:lpstr>Sutrumpintoji joninė reakcijos lygtis</vt:lpstr>
      <vt:lpstr>Apibendrinimas</vt:lpstr>
      <vt:lpstr>Neutralizacijos esmė </vt:lpstr>
      <vt:lpstr>Skystoji būsena (s) ar ištirpusios medžiagos (aq) būsena</vt:lpstr>
      <vt:lpstr>Susidariusio produkto kiekio ir masės apskaičiavimas pagal reakcijos lygtį </vt:lpstr>
      <vt:lpstr>Ką darome?​</vt:lpstr>
      <vt:lpstr>Apskaičiuokite, kiek molių KOH sureagavo su H2SO4, jei žinoma, kad susidarė 0,90 mol K2SO4. </vt:lpstr>
      <vt:lpstr>Apskaičiuokite, kiek molių K2SO4 susidarė, kai sureagavo KOH su 15,2 g H2SO4.</vt:lpstr>
      <vt:lpstr>Įtvirtinimas</vt:lpstr>
      <vt:lpstr>Apskaičiuokite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Indikatoriai ir pH skalė</dc:title>
  <dc:creator>Roman Voronovič. KMM</dc:creator>
  <cp:lastModifiedBy>Virginija Barbaravičiūtė, KMM</cp:lastModifiedBy>
  <cp:revision>27</cp:revision>
  <dcterms:created xsi:type="dcterms:W3CDTF">2024-07-05T09:12:55Z</dcterms:created>
  <dcterms:modified xsi:type="dcterms:W3CDTF">2024-08-29T18:29:33Z</dcterms:modified>
</cp:coreProperties>
</file>