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2" r:id="rId7"/>
    <p:sldId id="273" r:id="rId8"/>
    <p:sldId id="274" r:id="rId9"/>
    <p:sldId id="264" r:id="rId10"/>
    <p:sldId id="265" r:id="rId11"/>
    <p:sldId id="266" r:id="rId12"/>
    <p:sldId id="267" r:id="rId13"/>
    <p:sldId id="268" r:id="rId14"/>
    <p:sldId id="270" r:id="rId15"/>
    <p:sldId id="277" r:id="rId16"/>
    <p:sldId id="279" r:id="rId17"/>
    <p:sldId id="278" r:id="rId18"/>
    <p:sldId id="280" r:id="rId19"/>
    <p:sldId id="281" r:id="rId20"/>
    <p:sldId id="282" r:id="rId21"/>
    <p:sldId id="271" r:id="rId22"/>
    <p:sldId id="283" r:id="rId2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iN+KiDXfDFCqf8LzJ1R0es2NMkh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15"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1" name="Google Shape;151;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5" name="Google Shape;175;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2630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 name="Google Shape;13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2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2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2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2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7"/>
          <p:cNvSpPr>
            <a:spLocks noGrp="1"/>
          </p:cNvSpPr>
          <p:nvPr>
            <p:ph type="pic" idx="2"/>
          </p:nvPr>
        </p:nvSpPr>
        <p:spPr>
          <a:xfrm>
            <a:off x="5183188" y="987425"/>
            <a:ext cx="6172200" cy="4873625"/>
          </a:xfrm>
          <a:prstGeom prst="rect">
            <a:avLst/>
          </a:prstGeom>
          <a:noFill/>
          <a:ln>
            <a:noFill/>
          </a:ln>
        </p:spPr>
      </p:sp>
      <p:sp>
        <p:nvSpPr>
          <p:cNvPr id="64" name="Google Shape;64;p2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phet.colorado.edu/en/simulations/ph-scale-basics" TargetMode="External"/><Relationship Id="rId2" Type="http://schemas.openxmlformats.org/officeDocument/2006/relationships/hyperlink" Target="https://phet.colorado.edu/sims/html/ph-scale/latest/ph-scale_all.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1524000" y="892629"/>
            <a:ext cx="9144000" cy="2617334"/>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6000"/>
              <a:buFont typeface="Times New Roman"/>
              <a:buNone/>
            </a:pPr>
            <a:r>
              <a:rPr lang="lt-LT">
                <a:latin typeface="Times New Roman"/>
                <a:ea typeface="Times New Roman"/>
                <a:cs typeface="Times New Roman"/>
                <a:sym typeface="Times New Roman"/>
              </a:rPr>
              <a:t>Indikatoriai ir pH skalė</a:t>
            </a:r>
            <a:endParaRPr b="1"/>
          </a:p>
        </p:txBody>
      </p:sp>
      <p:sp>
        <p:nvSpPr>
          <p:cNvPr id="85" name="Google Shape;85;p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lt-LT"/>
              <a:t>Chemija, 9 kl.</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lt-LT"/>
              <a:t>Reflekcija</a:t>
            </a:r>
            <a:endParaRPr/>
          </a:p>
        </p:txBody>
      </p:sp>
      <p:sp>
        <p:nvSpPr>
          <p:cNvPr id="142" name="Google Shape;142;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228600" algn="just" rtl="0">
              <a:lnSpc>
                <a:spcPct val="90000"/>
              </a:lnSpc>
              <a:spcBef>
                <a:spcPts val="0"/>
              </a:spcBef>
              <a:spcAft>
                <a:spcPts val="0"/>
              </a:spcAft>
              <a:buClr>
                <a:schemeClr val="dk1"/>
              </a:buClr>
              <a:buSzPts val="2400"/>
              <a:buChar char="•"/>
            </a:pPr>
            <a:r>
              <a:rPr lang="lt-LT" sz="2400"/>
              <a:t>Pamokos pabaigoje pritaikykite „Pritaikymo kortelės“ metodą ir paprašykite mokinių parašyti bent vieną indikatorių pritaikymo realiame gyvenime pavyzdį. Peržvelgdamas atsakymus surinkite tinkamus pavyzdžius, pristatykite juos klasei kitos pamokos pradžioje.</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1"/>
          <p:cNvSpPr txBox="1">
            <a:spLocks noGrp="1"/>
          </p:cNvSpPr>
          <p:nvPr>
            <p:ph type="title"/>
          </p:nvPr>
        </p:nvSpPr>
        <p:spPr>
          <a:xfrm>
            <a:off x="831850" y="1709738"/>
            <a:ext cx="10515600" cy="137091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Font typeface="Calibri"/>
              <a:buNone/>
            </a:pPr>
            <a:r>
              <a:rPr lang="lt-LT"/>
              <a:t>Antroji pamoka</a:t>
            </a:r>
            <a:endParaRPr/>
          </a:p>
        </p:txBody>
      </p:sp>
      <p:sp>
        <p:nvSpPr>
          <p:cNvPr id="148" name="Google Shape;148;p11"/>
          <p:cNvSpPr txBox="1">
            <a:spLocks noGrp="1"/>
          </p:cNvSpPr>
          <p:nvPr>
            <p:ph type="body" idx="1"/>
          </p:nvPr>
        </p:nvSpPr>
        <p:spPr>
          <a:xfrm>
            <a:off x="844550" y="2678906"/>
            <a:ext cx="10515600" cy="150018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888888"/>
              </a:buClr>
              <a:buSzPts val="2400"/>
              <a:buNone/>
            </a:pPr>
            <a:r>
              <a:rPr lang="lt-LT"/>
              <a:t>pH skalė</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2"/>
          <p:cNvSpPr txBox="1">
            <a:spLocks noGrp="1"/>
          </p:cNvSpPr>
          <p:nvPr>
            <p:ph type="title"/>
          </p:nvPr>
        </p:nvSpPr>
        <p:spPr>
          <a:xfrm>
            <a:off x="838200" y="150125"/>
            <a:ext cx="10515600" cy="90075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lt-LT" dirty="0"/>
              <a:t>Pamokos sąsaja su programa</a:t>
            </a:r>
            <a:endParaRPr dirty="0"/>
          </a:p>
        </p:txBody>
      </p:sp>
      <p:sp>
        <p:nvSpPr>
          <p:cNvPr id="154" name="Google Shape;154;p12"/>
          <p:cNvSpPr txBox="1">
            <a:spLocks noGrp="1"/>
          </p:cNvSpPr>
          <p:nvPr>
            <p:ph type="body" idx="1"/>
          </p:nvPr>
        </p:nvSpPr>
        <p:spPr>
          <a:xfrm>
            <a:off x="838200" y="1323833"/>
            <a:ext cx="10515600" cy="5169042"/>
          </a:xfrm>
          <a:prstGeom prst="rect">
            <a:avLst/>
          </a:prstGeom>
          <a:noFill/>
          <a:ln>
            <a:noFill/>
          </a:ln>
        </p:spPr>
        <p:txBody>
          <a:bodyPr spcFirstLastPara="1" wrap="square" lIns="91425" tIns="45700" rIns="91425" bIns="45700" anchor="t" anchorCtr="0">
            <a:normAutofit/>
          </a:bodyPr>
          <a:lstStyle/>
          <a:p>
            <a:pPr marL="228600" lvl="0" indent="-228600" algn="just" rtl="0">
              <a:lnSpc>
                <a:spcPct val="90000"/>
              </a:lnSpc>
              <a:spcBef>
                <a:spcPts val="0"/>
              </a:spcBef>
              <a:spcAft>
                <a:spcPts val="0"/>
              </a:spcAft>
              <a:buClr>
                <a:schemeClr val="dk1"/>
              </a:buClr>
              <a:buSzPts val="2400"/>
              <a:buChar char="•"/>
            </a:pPr>
            <a:r>
              <a:rPr lang="lt-LT" sz="2400" dirty="0"/>
              <a:t>Pasiekimų sritis</a:t>
            </a:r>
            <a:endParaRPr dirty="0"/>
          </a:p>
          <a:p>
            <a:pPr marL="228600" lvl="0" indent="-228600" algn="just" rtl="0">
              <a:lnSpc>
                <a:spcPct val="90000"/>
              </a:lnSpc>
              <a:spcBef>
                <a:spcPts val="1000"/>
              </a:spcBef>
              <a:spcAft>
                <a:spcPts val="0"/>
              </a:spcAft>
              <a:buClr>
                <a:srgbClr val="000000"/>
              </a:buClr>
              <a:buSzPts val="2400"/>
              <a:buFont typeface="Noto Sans Symbols"/>
              <a:buChar char="❑"/>
            </a:pPr>
            <a:r>
              <a:rPr lang="lt-LT" sz="2400" dirty="0">
                <a:solidFill>
                  <a:srgbClr val="000000"/>
                </a:solidFill>
              </a:rPr>
              <a:t> Gamtamokslinis komunikavimas </a:t>
            </a:r>
            <a:r>
              <a:rPr lang="lt-LT" sz="2400" dirty="0"/>
              <a:t>(B) </a:t>
            </a:r>
            <a:endParaRPr sz="2400" dirty="0"/>
          </a:p>
          <a:p>
            <a:pPr marL="0" lvl="0" indent="0" algn="just" rtl="0">
              <a:lnSpc>
                <a:spcPct val="90000"/>
              </a:lnSpc>
              <a:spcBef>
                <a:spcPts val="1000"/>
              </a:spcBef>
              <a:spcAft>
                <a:spcPts val="0"/>
              </a:spcAft>
              <a:buClr>
                <a:schemeClr val="dk1"/>
              </a:buClr>
              <a:buSzPts val="2400"/>
              <a:buNone/>
            </a:pPr>
            <a:r>
              <a:rPr lang="lt-LT" sz="2400" dirty="0"/>
              <a:t>Tinkamai taiko chemijos sąvokas, terminus, sutartinius ženklus, aiškindamas reiškinius, tinkamai užrašo ir naudoja fizikinių dydžių ir cheminių elementų simbolius, užrašo chemines formules, jungia kelias skaičiavimo formules, matavimo vienetus verčia daliniais ir </a:t>
            </a:r>
            <a:r>
              <a:rPr lang="lt-LT" sz="2400" dirty="0" smtClean="0"/>
              <a:t>kartotiniais.</a:t>
            </a:r>
            <a:endParaRPr sz="2400" dirty="0">
              <a:highlight>
                <a:srgbClr val="FFFF00"/>
              </a:highlight>
            </a:endParaRPr>
          </a:p>
          <a:p>
            <a:pPr marL="228600" lvl="0" indent="-228600" algn="just">
              <a:buClr>
                <a:srgbClr val="000000"/>
              </a:buClr>
              <a:buSzPts val="2400"/>
              <a:buFont typeface="Noto Sans Symbols"/>
              <a:buChar char="❑"/>
            </a:pPr>
            <a:r>
              <a:rPr lang="lt-LT" sz="2400" dirty="0">
                <a:solidFill>
                  <a:srgbClr val="000000"/>
                </a:solidFill>
              </a:rPr>
              <a:t> </a:t>
            </a:r>
            <a:r>
              <a:rPr lang="lt-LT" sz="2400" dirty="0"/>
              <a:t>Gamtos objektų ir reiškinių pažinimas </a:t>
            </a:r>
            <a:r>
              <a:rPr lang="lt-LT" sz="2400" dirty="0" smtClean="0">
                <a:solidFill>
                  <a:srgbClr val="000000"/>
                </a:solidFill>
              </a:rPr>
              <a:t>(</a:t>
            </a:r>
            <a:r>
              <a:rPr lang="lt-LT" sz="2400" dirty="0">
                <a:solidFill>
                  <a:srgbClr val="000000"/>
                </a:solidFill>
              </a:rPr>
              <a:t>D</a:t>
            </a:r>
            <a:r>
              <a:rPr lang="lt-LT" sz="2400" dirty="0" smtClean="0">
                <a:solidFill>
                  <a:srgbClr val="000000"/>
                </a:solidFill>
              </a:rPr>
              <a:t>)</a:t>
            </a:r>
            <a:endParaRPr sz="2400" dirty="0"/>
          </a:p>
          <a:p>
            <a:pPr marL="0" lvl="0" indent="0" algn="just">
              <a:buSzPts val="2400"/>
              <a:buNone/>
            </a:pPr>
            <a:r>
              <a:rPr lang="lt-LT" sz="2400" dirty="0"/>
              <a:t>Paaiškina įvairių medžiagų savybes ir jų kitimo </a:t>
            </a:r>
            <a:r>
              <a:rPr lang="lt-LT" sz="2400" dirty="0" err="1"/>
              <a:t>dėsningumus</a:t>
            </a:r>
            <a:r>
              <a:rPr lang="lt-LT" sz="2400" dirty="0"/>
              <a:t>. Nurodo priežasties ir pasekmės ryšius, taiko gamtos </a:t>
            </a:r>
            <a:r>
              <a:rPr lang="lt-LT" sz="2400" dirty="0" smtClean="0"/>
              <a:t>dėsnius.</a:t>
            </a:r>
            <a:endParaRPr sz="2400" dirty="0">
              <a:highlight>
                <a:srgbClr val="FFFF00"/>
              </a:highligh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3"/>
          <p:cNvSpPr txBox="1">
            <a:spLocks noGrp="1"/>
          </p:cNvSpPr>
          <p:nvPr>
            <p:ph type="title"/>
          </p:nvPr>
        </p:nvSpPr>
        <p:spPr>
          <a:xfrm>
            <a:off x="838200" y="150125"/>
            <a:ext cx="10515600" cy="90075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lt-LT" b="1"/>
              <a:t>Pamokos tikslas ir sėkmės kriterijai</a:t>
            </a:r>
            <a:endParaRPr/>
          </a:p>
        </p:txBody>
      </p:sp>
      <p:sp>
        <p:nvSpPr>
          <p:cNvPr id="160" name="Google Shape;160;p13"/>
          <p:cNvSpPr txBox="1">
            <a:spLocks noGrp="1"/>
          </p:cNvSpPr>
          <p:nvPr>
            <p:ph type="body" idx="1"/>
          </p:nvPr>
        </p:nvSpPr>
        <p:spPr>
          <a:xfrm>
            <a:off x="838200" y="1323833"/>
            <a:ext cx="10515600" cy="5169042"/>
          </a:xfrm>
          <a:prstGeom prst="rect">
            <a:avLst/>
          </a:prstGeom>
          <a:noFill/>
          <a:ln>
            <a:noFill/>
          </a:ln>
        </p:spPr>
        <p:txBody>
          <a:bodyPr spcFirstLastPara="1" wrap="square" lIns="91425" tIns="45700" rIns="91425" bIns="45700" anchor="t" anchorCtr="0">
            <a:normAutofit fontScale="92500" lnSpcReduction="20000"/>
          </a:bodyPr>
          <a:lstStyle/>
          <a:p>
            <a:pPr marL="114300" indent="0">
              <a:buNone/>
            </a:pPr>
            <a:r>
              <a:rPr lang="lt-LT" b="1" dirty="0" smtClean="0"/>
              <a:t>Pamokos </a:t>
            </a:r>
            <a:r>
              <a:rPr lang="lt-LT" b="1" dirty="0"/>
              <a:t>tikslas:</a:t>
            </a:r>
            <a:r>
              <a:rPr lang="lt-LT" dirty="0"/>
              <a:t> Mokiniai </a:t>
            </a:r>
            <a:r>
              <a:rPr lang="lt-LT" dirty="0" smtClean="0"/>
              <a:t>susies pH su </a:t>
            </a:r>
            <a:r>
              <a:rPr lang="lt-LT" dirty="0"/>
              <a:t>vandenilio jonų koncentracija ir </a:t>
            </a:r>
            <a:r>
              <a:rPr lang="lt-LT" dirty="0" smtClean="0"/>
              <a:t>nustatys tirpalų terpes ir apskaičiuos kaip </a:t>
            </a:r>
            <a:r>
              <a:rPr lang="lt-LT" dirty="0"/>
              <a:t>jį naudoti tirpalų rūgštingumui nustatyti.</a:t>
            </a:r>
          </a:p>
          <a:p>
            <a:pPr marL="114300" indent="0">
              <a:buNone/>
            </a:pPr>
            <a:r>
              <a:rPr lang="lt-LT" b="1" dirty="0"/>
              <a:t>Sėkmės kriterijai:</a:t>
            </a:r>
            <a:endParaRPr lang="lt-LT" dirty="0"/>
          </a:p>
          <a:p>
            <a:r>
              <a:rPr lang="lt-LT" dirty="0"/>
              <a:t>Apibrėžia pH.</a:t>
            </a:r>
          </a:p>
          <a:p>
            <a:r>
              <a:rPr lang="lt-LT" dirty="0"/>
              <a:t>Paaiškina pH skalę.</a:t>
            </a:r>
          </a:p>
          <a:p>
            <a:r>
              <a:rPr lang="lt-LT" dirty="0"/>
              <a:t>Susieja pH su vandenilio jonų koncentracija.</a:t>
            </a:r>
          </a:p>
          <a:p>
            <a:r>
              <a:rPr lang="lt-LT" dirty="0"/>
              <a:t>Klasifikuoja tirpalus pagal pH vertę.</a:t>
            </a:r>
          </a:p>
          <a:p>
            <a:r>
              <a:rPr lang="lt-LT" dirty="0"/>
              <a:t>Nurodo pH svarbą įvairiose srityse</a:t>
            </a:r>
            <a:r>
              <a:rPr lang="lt-LT" dirty="0" smtClean="0"/>
              <a:t>.</a:t>
            </a:r>
          </a:p>
          <a:p>
            <a:r>
              <a:rPr lang="lt-LT" dirty="0" smtClean="0"/>
              <a:t>Apskaičiuoja pH kai žino tirpalo koncentraciją ir atvirkščiai. </a:t>
            </a:r>
            <a:endParaRPr lang="lt-LT" dirty="0"/>
          </a:p>
          <a:p>
            <a:pPr marL="228600" lvl="0" indent="-228600" algn="l" rtl="0">
              <a:lnSpc>
                <a:spcPct val="90000"/>
              </a:lnSpc>
              <a:spcBef>
                <a:spcPts val="1000"/>
              </a:spcBef>
              <a:spcAft>
                <a:spcPts val="0"/>
              </a:spcAft>
              <a:buClr>
                <a:schemeClr val="dk1"/>
              </a:buClr>
              <a:buSzPts val="2800"/>
              <a:buChar char="•"/>
            </a:pPr>
            <a:endParaRPr dirty="0"/>
          </a:p>
          <a:p>
            <a:pPr marL="0" lvl="0" indent="0" algn="l" rtl="0">
              <a:lnSpc>
                <a:spcPct val="90000"/>
              </a:lnSpc>
              <a:spcBef>
                <a:spcPts val="1000"/>
              </a:spcBef>
              <a:spcAft>
                <a:spcPts val="0"/>
              </a:spcAft>
              <a:buClr>
                <a:schemeClr val="dk1"/>
              </a:buClr>
              <a:buSzPts val="2800"/>
              <a:buNone/>
            </a:pPr>
            <a:endParaRPr dirty="0"/>
          </a:p>
          <a:p>
            <a:pPr marL="0" lvl="0" indent="0" algn="l" rtl="0">
              <a:lnSpc>
                <a:spcPct val="90000"/>
              </a:lnSpc>
              <a:spcBef>
                <a:spcPts val="1000"/>
              </a:spcBef>
              <a:spcAft>
                <a:spcPts val="0"/>
              </a:spcAft>
              <a:buClr>
                <a:schemeClr val="dk1"/>
              </a:buClr>
              <a:buSzPts val="2000"/>
              <a:buNone/>
            </a:pPr>
            <a:r>
              <a:rPr lang="lt-LT" sz="2000" dirty="0"/>
              <a:t> </a:t>
            </a:r>
            <a:endParaRPr dirty="0">
              <a:highlight>
                <a:srgbClr val="FFFF00"/>
              </a:high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lt-LT" dirty="0" smtClean="0"/>
              <a:t>Kas yra pH?</a:t>
            </a:r>
            <a:endParaRPr dirty="0"/>
          </a:p>
        </p:txBody>
      </p:sp>
      <p:sp>
        <p:nvSpPr>
          <p:cNvPr id="172" name="Google Shape;172;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marL="228600" lvl="0" indent="-50800">
              <a:spcBef>
                <a:spcPts val="0"/>
              </a:spcBef>
              <a:buSzPts val="2800"/>
              <a:buNone/>
            </a:pPr>
            <a:r>
              <a:rPr lang="lt-LT" dirty="0"/>
              <a:t>Tai yra skaitinis dydis, rodantis vandenilio jonų </a:t>
            </a:r>
            <a:r>
              <a:rPr lang="lt-LT" dirty="0" smtClean="0"/>
              <a:t>H</a:t>
            </a:r>
            <a:r>
              <a:rPr lang="lt-LT" baseline="30000" dirty="0" smtClean="0"/>
              <a:t>+</a:t>
            </a:r>
            <a:r>
              <a:rPr lang="lt-LT" dirty="0" smtClean="0"/>
              <a:t> </a:t>
            </a:r>
            <a:r>
              <a:rPr lang="lt-LT" dirty="0"/>
              <a:t>koncentraciją vandeniniame tirpale</a:t>
            </a:r>
            <a:r>
              <a:rPr lang="lt-LT" dirty="0" smtClean="0"/>
              <a:t>.</a:t>
            </a:r>
          </a:p>
          <a:p>
            <a:pPr marL="228600" lvl="0" indent="-50800">
              <a:spcBef>
                <a:spcPts val="0"/>
              </a:spcBef>
              <a:buSzPts val="2800"/>
              <a:buNone/>
            </a:pPr>
            <a:endParaRPr lang="lt-LT" dirty="0" smtClean="0"/>
          </a:p>
          <a:p>
            <a:r>
              <a:rPr lang="lt-LT" dirty="0" smtClean="0"/>
              <a:t>Kuo </a:t>
            </a:r>
            <a:r>
              <a:rPr lang="lt-LT" dirty="0"/>
              <a:t>mažesnis pH, tuo didesnė vandenilio jonų koncentracija tirpale.</a:t>
            </a:r>
          </a:p>
          <a:p>
            <a:pPr marL="228600" lvl="0" indent="-50800">
              <a:spcBef>
                <a:spcPts val="0"/>
              </a:spcBef>
              <a:buSzPts val="2800"/>
              <a:buNone/>
            </a:pP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4931004" cy="1325563"/>
          </a:xfrm>
        </p:spPr>
        <p:txBody>
          <a:bodyPr/>
          <a:lstStyle/>
          <a:p>
            <a:r>
              <a:rPr lang="lt-LT" dirty="0" smtClean="0"/>
              <a:t>pH skalė</a:t>
            </a:r>
            <a:endParaRPr lang="en-US" dirty="0"/>
          </a:p>
        </p:txBody>
      </p:sp>
      <p:pic>
        <p:nvPicPr>
          <p:cNvPr id="4" name="Picture 3"/>
          <p:cNvPicPr>
            <a:picLocks noChangeAspect="1"/>
          </p:cNvPicPr>
          <p:nvPr/>
        </p:nvPicPr>
        <p:blipFill>
          <a:blip r:embed="rId2"/>
          <a:stretch>
            <a:fillRect/>
          </a:stretch>
        </p:blipFill>
        <p:spPr>
          <a:xfrm>
            <a:off x="7192652" y="179109"/>
            <a:ext cx="3516198" cy="6465936"/>
          </a:xfrm>
          <a:prstGeom prst="rect">
            <a:avLst/>
          </a:prstGeom>
        </p:spPr>
      </p:pic>
      <p:sp>
        <p:nvSpPr>
          <p:cNvPr id="3" name="Text Placeholder 2"/>
          <p:cNvSpPr>
            <a:spLocks noGrp="1"/>
          </p:cNvSpPr>
          <p:nvPr>
            <p:ph type="body" idx="1"/>
          </p:nvPr>
        </p:nvSpPr>
        <p:spPr>
          <a:xfrm>
            <a:off x="838200" y="1825625"/>
            <a:ext cx="5581454" cy="4351338"/>
          </a:xfrm>
        </p:spPr>
        <p:txBody>
          <a:bodyPr>
            <a:normAutofit lnSpcReduction="10000"/>
          </a:bodyPr>
          <a:lstStyle/>
          <a:p>
            <a:r>
              <a:rPr lang="lt-LT" dirty="0"/>
              <a:t>Esant 25 </a:t>
            </a:r>
            <a:r>
              <a:rPr lang="lt-LT" baseline="30000" dirty="0" err="1"/>
              <a:t>o</a:t>
            </a:r>
            <a:r>
              <a:rPr lang="lt-LT" dirty="0" err="1"/>
              <a:t>C</a:t>
            </a:r>
            <a:r>
              <a:rPr lang="lt-LT" dirty="0"/>
              <a:t> temperatūrai pH skalė svyruoja nuo 0 iki 14.</a:t>
            </a:r>
          </a:p>
          <a:p>
            <a:pPr marL="114300" indent="0">
              <a:buNone/>
            </a:pPr>
            <a:endParaRPr lang="lt-LT" dirty="0"/>
          </a:p>
          <a:p>
            <a:pPr lvl="1"/>
            <a:r>
              <a:rPr lang="lt-LT" b="1" dirty="0"/>
              <a:t>pH mažesnis nei 7</a:t>
            </a:r>
            <a:r>
              <a:rPr lang="lt-LT" dirty="0"/>
              <a:t> reiškia, kad tirpalas yra rūgštus (pvz., citrinų sultys, skrandžio rūgštis).</a:t>
            </a:r>
          </a:p>
          <a:p>
            <a:pPr lvl="1"/>
            <a:r>
              <a:rPr lang="lt-LT" b="1" dirty="0"/>
              <a:t>pH lygus 7</a:t>
            </a:r>
            <a:r>
              <a:rPr lang="lt-LT" dirty="0"/>
              <a:t> reiškia, kad tirpalas yra neutralus (pvz., distiliuotas vanduo).</a:t>
            </a:r>
          </a:p>
          <a:p>
            <a:pPr lvl="1"/>
            <a:r>
              <a:rPr lang="lt-LT" b="1" dirty="0"/>
              <a:t>pH didesnis nei 7</a:t>
            </a:r>
            <a:r>
              <a:rPr lang="lt-LT" dirty="0"/>
              <a:t> reiškia, kad tirpalas yra šarminis (pvz., soda, muilas).</a:t>
            </a:r>
          </a:p>
          <a:p>
            <a:endParaRPr lang="en-US" dirty="0"/>
          </a:p>
        </p:txBody>
      </p:sp>
    </p:spTree>
    <p:extLst>
      <p:ext uri="{BB962C8B-B14F-4D97-AF65-F5344CB8AC3E}">
        <p14:creationId xmlns:p14="http://schemas.microsoft.com/office/powerpoint/2010/main" val="1949287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Vanduo – silpnas elektrolitas</a:t>
            </a:r>
            <a:endParaRPr lang="en-US" dirty="0"/>
          </a:p>
        </p:txBody>
      </p:sp>
      <p:sp>
        <p:nvSpPr>
          <p:cNvPr id="3" name="Text Placeholder 2"/>
          <p:cNvSpPr>
            <a:spLocks noGrp="1"/>
          </p:cNvSpPr>
          <p:nvPr>
            <p:ph type="body" idx="1"/>
          </p:nvPr>
        </p:nvSpPr>
        <p:spPr>
          <a:xfrm>
            <a:off x="682625" y="1795462"/>
            <a:ext cx="10515600" cy="4351338"/>
          </a:xfrm>
        </p:spPr>
        <p:txBody>
          <a:bodyPr>
            <a:normAutofit fontScale="92500" lnSpcReduction="10000"/>
          </a:bodyPr>
          <a:lstStyle/>
          <a:p>
            <a:pPr>
              <a:buFont typeface="Arial" panose="020B0604020202020204" pitchFamily="34" charset="0"/>
              <a:buChar char="•"/>
            </a:pPr>
            <a:r>
              <a:rPr lang="lt-LT" dirty="0" smtClean="0"/>
              <a:t>Elektrolitas </a:t>
            </a:r>
            <a:r>
              <a:rPr lang="lt-LT" dirty="0"/>
              <a:t>– tai medžiaga, kuri tirpdama vandenyje suskyla į jonus </a:t>
            </a:r>
            <a:r>
              <a:rPr lang="lt-LT" dirty="0" smtClean="0"/>
              <a:t>ir </a:t>
            </a:r>
            <a:r>
              <a:rPr lang="lt-LT" dirty="0"/>
              <a:t>gali praleisti elektros srovę. </a:t>
            </a:r>
            <a:endParaRPr lang="lt-LT" dirty="0" smtClean="0"/>
          </a:p>
          <a:p>
            <a:pPr>
              <a:buFont typeface="Arial" panose="020B0604020202020204" pitchFamily="34" charset="0"/>
              <a:buChar char="•"/>
            </a:pPr>
            <a:r>
              <a:rPr lang="lt-LT" b="1" dirty="0" smtClean="0"/>
              <a:t>Vandens disociacija:</a:t>
            </a:r>
          </a:p>
          <a:p>
            <a:pPr marL="114300" indent="0">
              <a:buNone/>
            </a:pPr>
            <a:endParaRPr lang="lt-LT" dirty="0" smtClean="0"/>
          </a:p>
          <a:p>
            <a:pPr marL="114300" indent="0">
              <a:buNone/>
            </a:pPr>
            <a:endParaRPr lang="lt-LT" dirty="0" smtClean="0"/>
          </a:p>
          <a:p>
            <a:pPr marL="114300" indent="0">
              <a:buNone/>
            </a:pPr>
            <a:endParaRPr lang="lt-LT" dirty="0"/>
          </a:p>
          <a:p>
            <a:pPr marL="114300" indent="0">
              <a:buNone/>
            </a:pPr>
            <a:r>
              <a:rPr lang="lt-LT" dirty="0"/>
              <a:t/>
            </a:r>
            <a:br>
              <a:rPr lang="lt-LT" dirty="0"/>
            </a:br>
            <a:r>
              <a:rPr lang="lt-LT" dirty="0" smtClean="0"/>
              <a:t>Tačiau labai nedidelė dalis vandens molekulių skyla į jonus. 1 litre gryno vandens vandenilio ir </a:t>
            </a:r>
            <a:r>
              <a:rPr lang="lt-LT" dirty="0" err="1" smtClean="0"/>
              <a:t>hidroksido</a:t>
            </a:r>
            <a:r>
              <a:rPr lang="lt-LT" dirty="0" smtClean="0"/>
              <a:t> jonų koncentracijos yra tik po 1 x 10</a:t>
            </a:r>
            <a:r>
              <a:rPr lang="lt-LT" baseline="30000" dirty="0" smtClean="0"/>
              <a:t>-7 </a:t>
            </a:r>
            <a:r>
              <a:rPr lang="lt-LT" dirty="0" smtClean="0"/>
              <a:t> </a:t>
            </a:r>
            <a:r>
              <a:rPr lang="lt-LT" dirty="0" err="1" smtClean="0"/>
              <a:t>mol</a:t>
            </a:r>
            <a:r>
              <a:rPr lang="lt-LT" dirty="0" smtClean="0"/>
              <a:t>/L. Tai </a:t>
            </a:r>
            <a:r>
              <a:rPr lang="lt-LT" dirty="0"/>
              <a:t>reiškia, kad dauguma vandens molekulių lieka nesuskilę, todėl vanduo yra labai silpnas elektrolitas.</a:t>
            </a:r>
          </a:p>
          <a:p>
            <a:endParaRPr lang="en-US" dirty="0"/>
          </a:p>
        </p:txBody>
      </p:sp>
      <p:pic>
        <p:nvPicPr>
          <p:cNvPr id="4098" name="Picture 2" descr="Hendersono Hasselbalcho pastovios jonizacijos lygtis ir pratimai / Chemija  | Thpanorama - Padarykite save geriau šiandi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3601" y="3046428"/>
            <a:ext cx="4313647" cy="1090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5379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1270"/>
            <a:ext cx="10515600" cy="1325563"/>
          </a:xfrm>
        </p:spPr>
        <p:txBody>
          <a:bodyPr/>
          <a:lstStyle/>
          <a:p>
            <a:r>
              <a:rPr lang="lt-LT" b="1" dirty="0"/>
              <a:t>Kodėl pH yra svarbus</a:t>
            </a:r>
            <a:r>
              <a:rPr lang="lt-LT" b="1" dirty="0" smtClean="0"/>
              <a:t>?</a:t>
            </a:r>
            <a:endParaRPr lang="en-US" dirty="0"/>
          </a:p>
        </p:txBody>
      </p:sp>
      <p:sp>
        <p:nvSpPr>
          <p:cNvPr id="3" name="Text Placeholder 2"/>
          <p:cNvSpPr>
            <a:spLocks noGrp="1"/>
          </p:cNvSpPr>
          <p:nvPr>
            <p:ph type="body" idx="1"/>
          </p:nvPr>
        </p:nvSpPr>
        <p:spPr>
          <a:xfrm>
            <a:off x="838200" y="1184602"/>
            <a:ext cx="10515600" cy="3311984"/>
          </a:xfrm>
        </p:spPr>
        <p:txBody>
          <a:bodyPr>
            <a:noAutofit/>
          </a:bodyPr>
          <a:lstStyle/>
          <a:p>
            <a:pPr algn="just"/>
            <a:r>
              <a:rPr lang="lt-LT" sz="1600" b="1" dirty="0" smtClean="0"/>
              <a:t>Kūno </a:t>
            </a:r>
            <a:r>
              <a:rPr lang="lt-LT" sz="1600" b="1" dirty="0"/>
              <a:t>skysčių pH:</a:t>
            </a:r>
            <a:r>
              <a:rPr lang="lt-LT" sz="1600" dirty="0"/>
              <a:t> Žmogaus organizmo skysčių, pvz., kraujo, pH yra labai svarbus sveikatai. Pvz., kraujo pH yra labai artimas 7.4, ir net nedideli pH svyravimai gali turėti rimtų pasekmių sveikatai.</a:t>
            </a:r>
          </a:p>
          <a:p>
            <a:pPr algn="just"/>
            <a:r>
              <a:rPr lang="lt-LT" sz="1600" b="1" dirty="0" smtClean="0"/>
              <a:t>Fermentų </a:t>
            </a:r>
            <a:r>
              <a:rPr lang="lt-LT" sz="1600" b="1" dirty="0"/>
              <a:t>aktyvumas:</a:t>
            </a:r>
            <a:r>
              <a:rPr lang="lt-LT" sz="1600" dirty="0"/>
              <a:t> Daugelio fermentų aktyvumas priklauso nuo pH. Tam tikroje pH aplinkoje fermentai veikia optimaliai, todėl svarbu palaikyti tinkamą pH ląstelių viduje ir išorėje.</a:t>
            </a:r>
          </a:p>
          <a:p>
            <a:pPr algn="just"/>
            <a:r>
              <a:rPr lang="lt-LT" sz="1600" b="1" dirty="0" smtClean="0"/>
              <a:t>Vandens </a:t>
            </a:r>
            <a:r>
              <a:rPr lang="lt-LT" sz="1600" b="1" dirty="0"/>
              <a:t>kokybė:</a:t>
            </a:r>
            <a:r>
              <a:rPr lang="lt-LT" sz="1600" dirty="0"/>
              <a:t> pH svarbus vandens kokybės rodiklis. Per didelė rūgštingumo ar šarmingumo reikšmė gali neigiamai paveikti vandens ekosistemas ir gyvūnus.</a:t>
            </a:r>
          </a:p>
          <a:p>
            <a:pPr algn="just"/>
            <a:r>
              <a:rPr lang="lt-LT" sz="1600" b="1" dirty="0"/>
              <a:t>Dirvožemio pH:</a:t>
            </a:r>
            <a:r>
              <a:rPr lang="lt-LT" sz="1600" dirty="0"/>
              <a:t> Dirvožemio pH turi įtakos augalų augimui ir derlingumui. Skirtingi augalai reikalauja skirtingo pH lygio, kad galėtų optimaliai augti.</a:t>
            </a:r>
          </a:p>
          <a:p>
            <a:pPr algn="just"/>
            <a:r>
              <a:rPr lang="lt-LT" sz="1600" b="1" dirty="0" smtClean="0"/>
              <a:t>Maisto </a:t>
            </a:r>
            <a:r>
              <a:rPr lang="lt-LT" sz="1600" b="1" dirty="0"/>
              <a:t>konservavimas:</a:t>
            </a:r>
            <a:r>
              <a:rPr lang="lt-LT" sz="1600" dirty="0"/>
              <a:t> Daugelis maisto produktų konservavimo procesų priklauso nuo pH lygio. Pvz., rūgščių pridedama, kad būtų išvengta bakterijų dauginimosi.</a:t>
            </a:r>
          </a:p>
          <a:p>
            <a:pPr algn="just"/>
            <a:r>
              <a:rPr lang="lt-LT" sz="1600" b="1" dirty="0" smtClean="0"/>
              <a:t>Cheminės </a:t>
            </a:r>
            <a:r>
              <a:rPr lang="lt-LT" sz="1600" b="1" dirty="0"/>
              <a:t>reakcijos:</a:t>
            </a:r>
            <a:r>
              <a:rPr lang="lt-LT" sz="1600" dirty="0"/>
              <a:t> pH kontrolė yra svarbi daugelio pramoninių ir laboratorinių procesų dalis. Tam tikros reakcijos vyksta tik tam tikrame pH intervale.</a:t>
            </a:r>
          </a:p>
          <a:p>
            <a:pPr algn="just"/>
            <a:r>
              <a:rPr lang="lt-LT" sz="1600" b="1" dirty="0"/>
              <a:t>Farmacija:</a:t>
            </a:r>
            <a:r>
              <a:rPr lang="lt-LT" sz="1600" dirty="0"/>
              <a:t> Vaistų veiksmingumas ir stabilumas dažnai priklauso nuo pH lygio, todėl svarbu jį tinkamai valdyti gaminant ir saugant farmacinius produktus.</a:t>
            </a:r>
          </a:p>
          <a:p>
            <a:pPr algn="just"/>
            <a:r>
              <a:rPr lang="lt-LT" sz="1600" b="1" dirty="0" smtClean="0"/>
              <a:t>Plovikliai </a:t>
            </a:r>
            <a:r>
              <a:rPr lang="lt-LT" sz="1600" b="1" dirty="0"/>
              <a:t>ir valikliai:</a:t>
            </a:r>
            <a:r>
              <a:rPr lang="lt-LT" sz="1600" dirty="0"/>
              <a:t> Daugelis buitinių valiklių yra rūgštiniai arba šarminiai, todėl jų veiksmingumas taip pat priklauso nuo pH lygio.</a:t>
            </a:r>
          </a:p>
          <a:p>
            <a:pPr algn="just"/>
            <a:r>
              <a:rPr lang="lt-LT" sz="1600" b="1" dirty="0"/>
              <a:t>Asmens higiena:</a:t>
            </a:r>
            <a:r>
              <a:rPr lang="lt-LT" sz="1600" dirty="0"/>
              <a:t> Odos priežiūros priemonės dažnai gaminamos atsižvelgiant į odos pH, kad būtų išvengta odos pažeidimų ar dirginimo</a:t>
            </a:r>
            <a:r>
              <a:rPr lang="lt-LT" sz="1600" dirty="0" smtClean="0"/>
              <a:t>.</a:t>
            </a:r>
            <a:endParaRPr lang="lt-LT" sz="1600" dirty="0"/>
          </a:p>
        </p:txBody>
      </p:sp>
    </p:spTree>
    <p:extLst>
      <p:ext uri="{BB962C8B-B14F-4D97-AF65-F5344CB8AC3E}">
        <p14:creationId xmlns:p14="http://schemas.microsoft.com/office/powerpoint/2010/main" val="1799266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pH ir tirpalo molinė koncentracija</a:t>
            </a:r>
            <a:endParaRPr lang="en-US" dirty="0"/>
          </a:p>
        </p:txBody>
      </p:sp>
      <p:sp>
        <p:nvSpPr>
          <p:cNvPr id="3" name="Text Placeholder 2"/>
          <p:cNvSpPr>
            <a:spLocks noGrp="1"/>
          </p:cNvSpPr>
          <p:nvPr>
            <p:ph type="body" idx="1"/>
          </p:nvPr>
        </p:nvSpPr>
        <p:spPr/>
        <p:txBody>
          <a:bodyPr/>
          <a:lstStyle/>
          <a:p>
            <a:r>
              <a:rPr lang="lt-LT" dirty="0" smtClean="0"/>
              <a:t>Jei žinome tirpalo koncentraciją galime nustatyti ir jo pH. </a:t>
            </a:r>
          </a:p>
          <a:p>
            <a:r>
              <a:rPr lang="lt-LT" dirty="0" smtClean="0"/>
              <a:t>Pavyzdžiui, druskos rūgšties tirpalo koncentracija yra 0,01 </a:t>
            </a:r>
            <a:r>
              <a:rPr lang="lt-LT" dirty="0" err="1" smtClean="0"/>
              <a:t>mol</a:t>
            </a:r>
            <a:r>
              <a:rPr lang="lt-LT" dirty="0" smtClean="0"/>
              <a:t>/L, nustatykite šio tirpalo pH. </a:t>
            </a:r>
          </a:p>
          <a:p>
            <a:pPr marL="114300" indent="0">
              <a:buNone/>
            </a:pPr>
            <a:r>
              <a:rPr lang="en-US" i="1" dirty="0"/>
              <a:t>c</a:t>
            </a:r>
            <a:r>
              <a:rPr lang="lt-LT" dirty="0" smtClean="0"/>
              <a:t>(H</a:t>
            </a:r>
            <a:r>
              <a:rPr lang="lt-LT" baseline="30000" dirty="0" smtClean="0"/>
              <a:t>+</a:t>
            </a:r>
            <a:r>
              <a:rPr lang="lt-LT" dirty="0" smtClean="0"/>
              <a:t>) </a:t>
            </a:r>
            <a:r>
              <a:rPr lang="en-US" dirty="0" smtClean="0"/>
              <a:t>= </a:t>
            </a:r>
            <a:r>
              <a:rPr lang="en-US" dirty="0" smtClean="0">
                <a:solidFill>
                  <a:srgbClr val="FF0000"/>
                </a:solidFill>
              </a:rPr>
              <a:t>0,01</a:t>
            </a:r>
            <a:r>
              <a:rPr lang="en-US" dirty="0" smtClean="0"/>
              <a:t> </a:t>
            </a:r>
            <a:r>
              <a:rPr lang="en-US" dirty="0" err="1" smtClean="0"/>
              <a:t>mol</a:t>
            </a:r>
            <a:r>
              <a:rPr lang="en-US" dirty="0" smtClean="0"/>
              <a:t>/L</a:t>
            </a:r>
          </a:p>
          <a:p>
            <a:pPr marL="114300" indent="0">
              <a:buNone/>
            </a:pPr>
            <a:r>
              <a:rPr lang="en-US" dirty="0" smtClean="0"/>
              <a:t>I</a:t>
            </a:r>
            <a:r>
              <a:rPr lang="lt-LT" dirty="0" err="1" smtClean="0"/>
              <a:t>šsireiškime</a:t>
            </a:r>
            <a:r>
              <a:rPr lang="lt-LT" dirty="0" smtClean="0"/>
              <a:t> molinę koncentraciją standartine išraiška </a:t>
            </a:r>
            <a:r>
              <a:rPr lang="lt-LT" dirty="0" smtClean="0">
                <a:solidFill>
                  <a:srgbClr val="FF0000"/>
                </a:solidFill>
              </a:rPr>
              <a:t>1x10</a:t>
            </a:r>
            <a:r>
              <a:rPr lang="lt-LT" baseline="30000" dirty="0" smtClean="0">
                <a:solidFill>
                  <a:srgbClr val="0070C0"/>
                </a:solidFill>
              </a:rPr>
              <a:t>-2</a:t>
            </a:r>
            <a:r>
              <a:rPr lang="lt-LT" baseline="30000" dirty="0" smtClean="0"/>
              <a:t> </a:t>
            </a:r>
            <a:r>
              <a:rPr lang="lt-LT" dirty="0" err="1" smtClean="0"/>
              <a:t>mol</a:t>
            </a:r>
            <a:r>
              <a:rPr lang="lt-LT" dirty="0" smtClean="0"/>
              <a:t>/L.</a:t>
            </a:r>
          </a:p>
          <a:p>
            <a:pPr marL="114300" indent="0">
              <a:buNone/>
            </a:pPr>
            <a:r>
              <a:rPr lang="lt-LT" dirty="0" smtClean="0"/>
              <a:t>pH </a:t>
            </a:r>
            <a:r>
              <a:rPr lang="en-US" dirty="0" smtClean="0"/>
              <a:t>= </a:t>
            </a:r>
            <a:r>
              <a:rPr lang="lt-LT" dirty="0">
                <a:solidFill>
                  <a:srgbClr val="0070C0"/>
                </a:solidFill>
              </a:rPr>
              <a:t>2</a:t>
            </a:r>
            <a:endParaRPr lang="en-US" dirty="0">
              <a:solidFill>
                <a:srgbClr val="0070C0"/>
              </a:solidFill>
            </a:endParaRPr>
          </a:p>
        </p:txBody>
      </p:sp>
    </p:spTree>
    <p:extLst>
      <p:ext uri="{BB962C8B-B14F-4D97-AF65-F5344CB8AC3E}">
        <p14:creationId xmlns:p14="http://schemas.microsoft.com/office/powerpoint/2010/main" val="38071574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91066" y="911225"/>
            <a:ext cx="10515600" cy="4351338"/>
          </a:xfrm>
        </p:spPr>
        <p:txBody>
          <a:bodyPr>
            <a:normAutofit fontScale="92500" lnSpcReduction="10000"/>
          </a:bodyPr>
          <a:lstStyle/>
          <a:p>
            <a:pPr marL="114300" indent="0">
              <a:buNone/>
            </a:pPr>
            <a:r>
              <a:rPr lang="lt-LT" dirty="0" smtClean="0"/>
              <a:t>2. Vandenyje vandenilio jonų koncentracija yra 1x10</a:t>
            </a:r>
            <a:r>
              <a:rPr lang="lt-LT" baseline="30000" dirty="0" smtClean="0"/>
              <a:t>-7</a:t>
            </a:r>
            <a:r>
              <a:rPr lang="lt-LT" dirty="0" smtClean="0"/>
              <a:t> </a:t>
            </a:r>
            <a:r>
              <a:rPr lang="lt-LT" dirty="0" err="1" smtClean="0"/>
              <a:t>mol</a:t>
            </a:r>
            <a:r>
              <a:rPr lang="lt-LT" dirty="0" smtClean="0"/>
              <a:t>/L. Apskaičiuokite vandens pH.</a:t>
            </a:r>
          </a:p>
          <a:p>
            <a:pPr marL="114300" indent="0">
              <a:buNone/>
            </a:pPr>
            <a:r>
              <a:rPr lang="en-US" i="1" dirty="0"/>
              <a:t>c</a:t>
            </a:r>
            <a:r>
              <a:rPr lang="lt-LT" dirty="0"/>
              <a:t>(H</a:t>
            </a:r>
            <a:r>
              <a:rPr lang="lt-LT" baseline="30000" dirty="0"/>
              <a:t>+</a:t>
            </a:r>
            <a:r>
              <a:rPr lang="lt-LT" dirty="0"/>
              <a:t>) </a:t>
            </a:r>
            <a:r>
              <a:rPr lang="en-US" dirty="0"/>
              <a:t>= </a:t>
            </a:r>
            <a:r>
              <a:rPr lang="lt-LT" dirty="0"/>
              <a:t>1x10</a:t>
            </a:r>
            <a:r>
              <a:rPr lang="lt-LT" baseline="30000" dirty="0">
                <a:solidFill>
                  <a:srgbClr val="0070C0"/>
                </a:solidFill>
              </a:rPr>
              <a:t>-7</a:t>
            </a:r>
            <a:r>
              <a:rPr lang="lt-LT" dirty="0"/>
              <a:t> </a:t>
            </a:r>
            <a:r>
              <a:rPr lang="lt-LT" dirty="0" err="1" smtClean="0"/>
              <a:t>mol</a:t>
            </a:r>
            <a:r>
              <a:rPr lang="lt-LT" dirty="0" smtClean="0"/>
              <a:t>/L.</a:t>
            </a:r>
            <a:endParaRPr lang="en-US" dirty="0"/>
          </a:p>
          <a:p>
            <a:pPr marL="114300" indent="0">
              <a:buNone/>
            </a:pPr>
            <a:r>
              <a:rPr lang="lt-LT" dirty="0" smtClean="0"/>
              <a:t>pH </a:t>
            </a:r>
            <a:r>
              <a:rPr lang="en-US" dirty="0"/>
              <a:t>= </a:t>
            </a:r>
            <a:r>
              <a:rPr lang="lt-LT" dirty="0" smtClean="0">
                <a:solidFill>
                  <a:srgbClr val="0070C0"/>
                </a:solidFill>
              </a:rPr>
              <a:t>7</a:t>
            </a:r>
          </a:p>
          <a:p>
            <a:pPr marL="114300" indent="0">
              <a:buNone/>
            </a:pPr>
            <a:endParaRPr lang="en-US" dirty="0">
              <a:solidFill>
                <a:srgbClr val="0070C0"/>
              </a:solidFill>
            </a:endParaRPr>
          </a:p>
          <a:p>
            <a:pPr marL="114300" indent="0">
              <a:buNone/>
            </a:pPr>
            <a:r>
              <a:rPr lang="lt-LT" dirty="0" smtClean="0"/>
              <a:t>3. Druskos rūgšties tirpalo koncentracija 0,0001 </a:t>
            </a:r>
            <a:r>
              <a:rPr lang="lt-LT" dirty="0" err="1" smtClean="0"/>
              <a:t>mol</a:t>
            </a:r>
            <a:r>
              <a:rPr lang="lt-LT" dirty="0" smtClean="0"/>
              <a:t>/L. Apskaičiuokite šio tirpalo pH.</a:t>
            </a:r>
          </a:p>
          <a:p>
            <a:pPr marL="114300" indent="0">
              <a:buNone/>
            </a:pPr>
            <a:r>
              <a:rPr lang="en-US" i="1" dirty="0"/>
              <a:t>c</a:t>
            </a:r>
            <a:r>
              <a:rPr lang="lt-LT" dirty="0"/>
              <a:t>(H</a:t>
            </a:r>
            <a:r>
              <a:rPr lang="lt-LT" baseline="30000" dirty="0"/>
              <a:t>+</a:t>
            </a:r>
            <a:r>
              <a:rPr lang="lt-LT" dirty="0"/>
              <a:t>) </a:t>
            </a:r>
            <a:r>
              <a:rPr lang="en-US" dirty="0"/>
              <a:t>= </a:t>
            </a:r>
            <a:r>
              <a:rPr lang="en-US" dirty="0" smtClean="0">
                <a:solidFill>
                  <a:srgbClr val="FF0000"/>
                </a:solidFill>
              </a:rPr>
              <a:t>0,0</a:t>
            </a:r>
            <a:r>
              <a:rPr lang="lt-LT" dirty="0" smtClean="0">
                <a:solidFill>
                  <a:srgbClr val="FF0000"/>
                </a:solidFill>
              </a:rPr>
              <a:t>00</a:t>
            </a:r>
            <a:r>
              <a:rPr lang="en-US" dirty="0" smtClean="0">
                <a:solidFill>
                  <a:srgbClr val="FF0000"/>
                </a:solidFill>
              </a:rPr>
              <a:t>1</a:t>
            </a:r>
            <a:r>
              <a:rPr lang="en-US" dirty="0" smtClean="0"/>
              <a:t> </a:t>
            </a:r>
            <a:r>
              <a:rPr lang="en-US" dirty="0" err="1"/>
              <a:t>mol</a:t>
            </a:r>
            <a:r>
              <a:rPr lang="en-US" dirty="0"/>
              <a:t>/L</a:t>
            </a:r>
          </a:p>
          <a:p>
            <a:pPr marL="114300" indent="0">
              <a:buNone/>
            </a:pPr>
            <a:r>
              <a:rPr lang="en-US" dirty="0"/>
              <a:t>I</a:t>
            </a:r>
            <a:r>
              <a:rPr lang="lt-LT" dirty="0" err="1"/>
              <a:t>šsireiškime</a:t>
            </a:r>
            <a:r>
              <a:rPr lang="lt-LT" dirty="0"/>
              <a:t> molinę koncentraciją standartine išraiška </a:t>
            </a:r>
            <a:r>
              <a:rPr lang="lt-LT" dirty="0" smtClean="0">
                <a:solidFill>
                  <a:srgbClr val="FF0000"/>
                </a:solidFill>
              </a:rPr>
              <a:t>1x10</a:t>
            </a:r>
            <a:r>
              <a:rPr lang="lt-LT" baseline="30000" dirty="0" smtClean="0">
                <a:solidFill>
                  <a:srgbClr val="0070C0"/>
                </a:solidFill>
              </a:rPr>
              <a:t>-4</a:t>
            </a:r>
            <a:r>
              <a:rPr lang="lt-LT" baseline="30000" dirty="0" smtClean="0"/>
              <a:t> </a:t>
            </a:r>
            <a:r>
              <a:rPr lang="lt-LT" dirty="0" err="1"/>
              <a:t>mol</a:t>
            </a:r>
            <a:r>
              <a:rPr lang="lt-LT" dirty="0"/>
              <a:t>/L.</a:t>
            </a:r>
          </a:p>
          <a:p>
            <a:pPr marL="114300" indent="0">
              <a:buNone/>
            </a:pPr>
            <a:r>
              <a:rPr lang="lt-LT" dirty="0"/>
              <a:t>pH </a:t>
            </a:r>
            <a:r>
              <a:rPr lang="en-US" dirty="0"/>
              <a:t>= </a:t>
            </a:r>
            <a:r>
              <a:rPr lang="lt-LT" dirty="0" smtClean="0">
                <a:solidFill>
                  <a:srgbClr val="0070C0"/>
                </a:solidFill>
              </a:rPr>
              <a:t>4</a:t>
            </a:r>
            <a:endParaRPr lang="en-US" dirty="0">
              <a:solidFill>
                <a:srgbClr val="0070C0"/>
              </a:solidFill>
            </a:endParaRPr>
          </a:p>
          <a:p>
            <a:pPr marL="114300" indent="0">
              <a:buNone/>
            </a:pPr>
            <a:endParaRPr lang="en-US" dirty="0"/>
          </a:p>
        </p:txBody>
      </p:sp>
    </p:spTree>
    <p:extLst>
      <p:ext uri="{BB962C8B-B14F-4D97-AF65-F5344CB8AC3E}">
        <p14:creationId xmlns:p14="http://schemas.microsoft.com/office/powerpoint/2010/main" val="1430385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838200" y="129948"/>
            <a:ext cx="10515600" cy="99128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lt-LT"/>
              <a:t>Mokymosi turinys</a:t>
            </a:r>
            <a:endParaRPr/>
          </a:p>
        </p:txBody>
      </p:sp>
      <p:sp>
        <p:nvSpPr>
          <p:cNvPr id="91" name="Google Shape;91;p2"/>
          <p:cNvSpPr txBox="1">
            <a:spLocks noGrp="1"/>
          </p:cNvSpPr>
          <p:nvPr>
            <p:ph type="body" idx="1"/>
          </p:nvPr>
        </p:nvSpPr>
        <p:spPr>
          <a:xfrm>
            <a:off x="838200" y="1240971"/>
            <a:ext cx="10515600" cy="5050972"/>
          </a:xfrm>
          <a:prstGeom prst="rect">
            <a:avLst/>
          </a:prstGeom>
          <a:noFill/>
          <a:ln>
            <a:noFill/>
          </a:ln>
        </p:spPr>
        <p:txBody>
          <a:bodyPr spcFirstLastPara="1" wrap="square" lIns="91425" tIns="45700" rIns="91425" bIns="45700" anchor="t" anchorCtr="0">
            <a:normAutofit lnSpcReduction="10000"/>
          </a:bodyPr>
          <a:lstStyle/>
          <a:p>
            <a:pPr marL="228600" lvl="0" indent="-228600" algn="just" rtl="0">
              <a:lnSpc>
                <a:spcPct val="90000"/>
              </a:lnSpc>
              <a:spcBef>
                <a:spcPts val="0"/>
              </a:spcBef>
              <a:spcAft>
                <a:spcPts val="0"/>
              </a:spcAft>
              <a:buClr>
                <a:schemeClr val="dk1"/>
              </a:buClr>
              <a:buSzPts val="2400"/>
              <a:buChar char="•"/>
            </a:pPr>
            <a:r>
              <a:rPr lang="lt-LT" sz="2400" dirty="0">
                <a:latin typeface="Times New Roman"/>
                <a:ea typeface="Times New Roman"/>
                <a:cs typeface="Times New Roman"/>
                <a:sym typeface="Times New Roman"/>
              </a:rPr>
              <a:t>Aiškinamasi, kas yra indikatoriai ir kam jie naudojami. </a:t>
            </a:r>
            <a:endParaRPr dirty="0"/>
          </a:p>
          <a:p>
            <a:pPr marL="228600" lvl="0" indent="-228600" algn="just" rtl="0">
              <a:lnSpc>
                <a:spcPct val="90000"/>
              </a:lnSpc>
              <a:spcBef>
                <a:spcPts val="1000"/>
              </a:spcBef>
              <a:spcAft>
                <a:spcPts val="0"/>
              </a:spcAft>
              <a:buClr>
                <a:schemeClr val="dk1"/>
              </a:buClr>
              <a:buSzPts val="2400"/>
              <a:buChar char="•"/>
            </a:pPr>
            <a:r>
              <a:rPr lang="lt-LT" sz="2400" dirty="0">
                <a:latin typeface="Times New Roman"/>
                <a:ea typeface="Times New Roman"/>
                <a:cs typeface="Times New Roman"/>
                <a:sym typeface="Times New Roman"/>
              </a:rPr>
              <a:t>Teoriškai ir praktiškai analizuojama, kaip kinta cheminių indikatorių (lakmuso, </a:t>
            </a:r>
            <a:r>
              <a:rPr lang="lt-LT" sz="2400" dirty="0" err="1">
                <a:latin typeface="Times New Roman"/>
                <a:ea typeface="Times New Roman"/>
                <a:cs typeface="Times New Roman"/>
                <a:sym typeface="Times New Roman"/>
              </a:rPr>
              <a:t>metiloranžinio</a:t>
            </a:r>
            <a:r>
              <a:rPr lang="lt-LT" sz="2400" dirty="0">
                <a:latin typeface="Times New Roman"/>
                <a:ea typeface="Times New Roman"/>
                <a:cs typeface="Times New Roman"/>
                <a:sym typeface="Times New Roman"/>
              </a:rPr>
              <a:t>, </a:t>
            </a:r>
            <a:r>
              <a:rPr lang="lt-LT" sz="2400" dirty="0" err="1">
                <a:latin typeface="Times New Roman"/>
                <a:ea typeface="Times New Roman"/>
                <a:cs typeface="Times New Roman"/>
                <a:sym typeface="Times New Roman"/>
              </a:rPr>
              <a:t>fenolftaleino</a:t>
            </a:r>
            <a:r>
              <a:rPr lang="lt-LT" sz="2400" dirty="0">
                <a:latin typeface="Times New Roman"/>
                <a:ea typeface="Times New Roman"/>
                <a:cs typeface="Times New Roman"/>
                <a:sym typeface="Times New Roman"/>
              </a:rPr>
              <a:t>) bei gamtinių pigmentų spalvos rūgštiniuose, neutraliuose ir šarminiuose tirpaluose. </a:t>
            </a:r>
            <a:endParaRPr dirty="0"/>
          </a:p>
          <a:p>
            <a:pPr marL="228600" lvl="0" indent="-228600" algn="just" rtl="0">
              <a:lnSpc>
                <a:spcPct val="90000"/>
              </a:lnSpc>
              <a:spcBef>
                <a:spcPts val="1000"/>
              </a:spcBef>
              <a:spcAft>
                <a:spcPts val="0"/>
              </a:spcAft>
              <a:buClr>
                <a:schemeClr val="dk1"/>
              </a:buClr>
              <a:buSzPts val="2400"/>
              <a:buChar char="•"/>
            </a:pPr>
            <a:r>
              <a:rPr lang="lt-LT" sz="2400" dirty="0">
                <a:latin typeface="Times New Roman"/>
                <a:ea typeface="Times New Roman"/>
                <a:cs typeface="Times New Roman"/>
                <a:sym typeface="Times New Roman"/>
              </a:rPr>
              <a:t>Aiškinamasi tirpalo vandenilio jonų rodiklio (pH) sąvoka. </a:t>
            </a:r>
            <a:endParaRPr dirty="0"/>
          </a:p>
          <a:p>
            <a:pPr marL="228600" lvl="0" indent="-228600" algn="just" rtl="0">
              <a:lnSpc>
                <a:spcPct val="90000"/>
              </a:lnSpc>
              <a:spcBef>
                <a:spcPts val="1000"/>
              </a:spcBef>
              <a:spcAft>
                <a:spcPts val="0"/>
              </a:spcAft>
              <a:buClr>
                <a:schemeClr val="dk1"/>
              </a:buClr>
              <a:buSzPts val="2400"/>
              <a:buChar char="•"/>
            </a:pPr>
            <a:r>
              <a:rPr lang="lt-LT" sz="2400" dirty="0">
                <a:latin typeface="Times New Roman"/>
                <a:ea typeface="Times New Roman"/>
                <a:cs typeface="Times New Roman"/>
                <a:sym typeface="Times New Roman"/>
              </a:rPr>
              <a:t>Remiantis pH skale mokomasi nustatyti įvairios H</a:t>
            </a:r>
            <a:r>
              <a:rPr lang="lt-LT" sz="2400" baseline="30000" dirty="0">
                <a:latin typeface="Times New Roman"/>
                <a:ea typeface="Times New Roman"/>
                <a:cs typeface="Times New Roman"/>
                <a:sym typeface="Times New Roman"/>
              </a:rPr>
              <a:t>+</a:t>
            </a:r>
            <a:r>
              <a:rPr lang="lt-LT" sz="2400" dirty="0">
                <a:latin typeface="Times New Roman"/>
                <a:ea typeface="Times New Roman"/>
                <a:cs typeface="Times New Roman"/>
                <a:sym typeface="Times New Roman"/>
              </a:rPr>
              <a:t> ir OH</a:t>
            </a:r>
            <a:r>
              <a:rPr lang="lt-LT" sz="2400" baseline="30000" dirty="0">
                <a:solidFill>
                  <a:srgbClr val="000000"/>
                </a:solidFill>
                <a:latin typeface="Times New Roman"/>
                <a:ea typeface="Times New Roman"/>
                <a:cs typeface="Times New Roman"/>
                <a:sym typeface="Times New Roman"/>
              </a:rPr>
              <a:t>–</a:t>
            </a:r>
            <a:r>
              <a:rPr lang="lt-LT" sz="2400" dirty="0">
                <a:latin typeface="Times New Roman"/>
                <a:ea typeface="Times New Roman"/>
                <a:cs typeface="Times New Roman"/>
                <a:sym typeface="Times New Roman"/>
              </a:rPr>
              <a:t> jonų koncentracijos tirpalų rūgštingumą arba </a:t>
            </a:r>
            <a:r>
              <a:rPr lang="lt-LT" sz="2400" dirty="0" err="1">
                <a:latin typeface="Times New Roman"/>
                <a:ea typeface="Times New Roman"/>
                <a:cs typeface="Times New Roman"/>
                <a:sym typeface="Times New Roman"/>
              </a:rPr>
              <a:t>bazingumą</a:t>
            </a:r>
            <a:r>
              <a:rPr lang="lt-LT" sz="2400" dirty="0">
                <a:latin typeface="Times New Roman"/>
                <a:ea typeface="Times New Roman"/>
                <a:cs typeface="Times New Roman"/>
                <a:sym typeface="Times New Roman"/>
              </a:rPr>
              <a:t>, pagal pH vertę tirpalus klasifikuoti į rūgščiuosius, neutraliuosius, šarminius. </a:t>
            </a:r>
            <a:endParaRPr dirty="0"/>
          </a:p>
          <a:p>
            <a:pPr marL="228600" lvl="0" indent="-228600" algn="just" rtl="0">
              <a:lnSpc>
                <a:spcPct val="90000"/>
              </a:lnSpc>
              <a:spcBef>
                <a:spcPts val="1000"/>
              </a:spcBef>
              <a:spcAft>
                <a:spcPts val="0"/>
              </a:spcAft>
              <a:buClr>
                <a:schemeClr val="dk1"/>
              </a:buClr>
              <a:buSzPts val="2400"/>
              <a:buChar char="•"/>
            </a:pPr>
            <a:r>
              <a:rPr lang="lt-LT" sz="2400" dirty="0">
                <a:latin typeface="Times New Roman"/>
                <a:ea typeface="Times New Roman"/>
                <a:cs typeface="Times New Roman"/>
                <a:sym typeface="Times New Roman"/>
              </a:rPr>
              <a:t>Analizuojama įvairių tirpalų pH svarba gamtoje, pavyzdžiui, žmogaus organizme, dirvožemio tirpale, vandenyje ar kt. </a:t>
            </a:r>
            <a:endParaRPr dirty="0"/>
          </a:p>
          <a:p>
            <a:pPr marL="228600" lvl="0" indent="-228600" algn="just" rtl="0">
              <a:lnSpc>
                <a:spcPct val="90000"/>
              </a:lnSpc>
              <a:spcBef>
                <a:spcPts val="1000"/>
              </a:spcBef>
              <a:spcAft>
                <a:spcPts val="0"/>
              </a:spcAft>
              <a:buClr>
                <a:schemeClr val="dk1"/>
              </a:buClr>
              <a:buSzPts val="2400"/>
              <a:buChar char="•"/>
            </a:pPr>
            <a:r>
              <a:rPr lang="lt-LT" sz="2400" dirty="0">
                <a:latin typeface="Times New Roman"/>
                <a:ea typeface="Times New Roman"/>
                <a:cs typeface="Times New Roman"/>
                <a:sym typeface="Times New Roman"/>
              </a:rPr>
              <a:t>Vanduo nagrinėjamas kaip labai silpnas elektrolitas. </a:t>
            </a:r>
            <a:endParaRPr dirty="0"/>
          </a:p>
          <a:p>
            <a:pPr marL="228600" lvl="0" indent="-228600" algn="just" rtl="0">
              <a:lnSpc>
                <a:spcPct val="90000"/>
              </a:lnSpc>
              <a:spcBef>
                <a:spcPts val="1000"/>
              </a:spcBef>
              <a:spcAft>
                <a:spcPts val="0"/>
              </a:spcAft>
              <a:buClr>
                <a:schemeClr val="dk1"/>
              </a:buClr>
              <a:buSzPts val="2400"/>
              <a:buChar char="•"/>
            </a:pPr>
            <a:r>
              <a:rPr lang="lt-LT" sz="2400" dirty="0">
                <a:latin typeface="Times New Roman"/>
                <a:ea typeface="Times New Roman"/>
                <a:cs typeface="Times New Roman"/>
                <a:sym typeface="Times New Roman"/>
              </a:rPr>
              <a:t>Rodiklis pH susiejamas su vandenilio jonų koncentracija apsiribojant atvejais, kai pH vertė yra sveikasis skaičius.</a:t>
            </a:r>
            <a:endParaRPr sz="2400" dirty="0">
              <a:latin typeface="Calibri"/>
              <a:ea typeface="Calibri"/>
              <a:cs typeface="Calibri"/>
              <a:sym typeface="Calibri"/>
            </a:endParaRPr>
          </a:p>
          <a:p>
            <a:pPr marL="228600" lvl="0" indent="-508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pH ir tirpalo molinė koncentracija</a:t>
            </a:r>
            <a:endParaRPr lang="en-US" dirty="0"/>
          </a:p>
        </p:txBody>
      </p:sp>
      <p:sp>
        <p:nvSpPr>
          <p:cNvPr id="3" name="Text Placeholder 2"/>
          <p:cNvSpPr>
            <a:spLocks noGrp="1"/>
          </p:cNvSpPr>
          <p:nvPr>
            <p:ph type="body" idx="1"/>
          </p:nvPr>
        </p:nvSpPr>
        <p:spPr/>
        <p:txBody>
          <a:bodyPr>
            <a:normAutofit fontScale="92500" lnSpcReduction="10000"/>
          </a:bodyPr>
          <a:lstStyle/>
          <a:p>
            <a:pPr marL="114300" indent="0">
              <a:buNone/>
            </a:pPr>
            <a:r>
              <a:rPr lang="lt-LT" dirty="0" smtClean="0"/>
              <a:t>Jei žinome tirpalo pH galime nustatyti ir jo molinę koncentraciją.</a:t>
            </a:r>
          </a:p>
          <a:p>
            <a:r>
              <a:rPr lang="lt-LT" dirty="0" smtClean="0"/>
              <a:t>Pavyzdžiui, druskos rūgšties tirpalo pH lygus 3. Apskaičiuokite šio druskos rūgšties tirpalo koncentraciją. </a:t>
            </a:r>
          </a:p>
          <a:p>
            <a:pPr marL="114300" indent="0">
              <a:buNone/>
            </a:pPr>
            <a:r>
              <a:rPr lang="lt-LT" dirty="0" smtClean="0"/>
              <a:t>pH </a:t>
            </a:r>
            <a:r>
              <a:rPr lang="en-US" dirty="0" smtClean="0"/>
              <a:t>= </a:t>
            </a:r>
            <a:r>
              <a:rPr lang="en-US" dirty="0" smtClean="0">
                <a:solidFill>
                  <a:srgbClr val="0070C0"/>
                </a:solidFill>
              </a:rPr>
              <a:t>3</a:t>
            </a:r>
            <a:endParaRPr lang="lt-LT" dirty="0" smtClean="0">
              <a:solidFill>
                <a:srgbClr val="0070C0"/>
              </a:solidFill>
            </a:endParaRPr>
          </a:p>
          <a:p>
            <a:pPr marL="114300" indent="0">
              <a:buNone/>
            </a:pPr>
            <a:r>
              <a:rPr lang="en-US" i="1" dirty="0"/>
              <a:t>c</a:t>
            </a:r>
            <a:r>
              <a:rPr lang="lt-LT" dirty="0" smtClean="0"/>
              <a:t>(H</a:t>
            </a:r>
            <a:r>
              <a:rPr lang="lt-LT" baseline="30000" dirty="0" smtClean="0"/>
              <a:t>+</a:t>
            </a:r>
            <a:r>
              <a:rPr lang="lt-LT" dirty="0" smtClean="0"/>
              <a:t>) </a:t>
            </a:r>
            <a:r>
              <a:rPr lang="en-US" dirty="0" smtClean="0"/>
              <a:t>= </a:t>
            </a:r>
            <a:r>
              <a:rPr lang="lt-LT" dirty="0" smtClean="0">
                <a:solidFill>
                  <a:srgbClr val="FF0000"/>
                </a:solidFill>
              </a:rPr>
              <a:t>10</a:t>
            </a:r>
            <a:r>
              <a:rPr lang="lt-LT" baseline="30000" dirty="0" smtClean="0">
                <a:solidFill>
                  <a:srgbClr val="0070C0"/>
                </a:solidFill>
              </a:rPr>
              <a:t>-</a:t>
            </a:r>
            <a:r>
              <a:rPr lang="en-US" baseline="30000" dirty="0" smtClean="0">
                <a:solidFill>
                  <a:srgbClr val="0070C0"/>
                </a:solidFill>
              </a:rPr>
              <a:t>pH </a:t>
            </a:r>
            <a:r>
              <a:rPr lang="en-US" dirty="0" smtClean="0">
                <a:solidFill>
                  <a:srgbClr val="0070C0"/>
                </a:solidFill>
              </a:rPr>
              <a:t> = </a:t>
            </a:r>
            <a:r>
              <a:rPr lang="lt-LT" dirty="0" smtClean="0">
                <a:solidFill>
                  <a:srgbClr val="FF0000"/>
                </a:solidFill>
              </a:rPr>
              <a:t>10</a:t>
            </a:r>
            <a:r>
              <a:rPr lang="lt-LT" baseline="30000" dirty="0" smtClean="0">
                <a:solidFill>
                  <a:srgbClr val="0070C0"/>
                </a:solidFill>
              </a:rPr>
              <a:t>-</a:t>
            </a:r>
            <a:r>
              <a:rPr lang="en-US" baseline="30000" dirty="0" smtClean="0">
                <a:solidFill>
                  <a:srgbClr val="0070C0"/>
                </a:solidFill>
              </a:rPr>
              <a:t>3</a:t>
            </a:r>
            <a:r>
              <a:rPr lang="en-US" dirty="0" smtClean="0">
                <a:solidFill>
                  <a:srgbClr val="0070C0"/>
                </a:solidFill>
              </a:rPr>
              <a:t> </a:t>
            </a:r>
            <a:r>
              <a:rPr lang="en-US" dirty="0" err="1" smtClean="0">
                <a:solidFill>
                  <a:srgbClr val="0070C0"/>
                </a:solidFill>
              </a:rPr>
              <a:t>mol</a:t>
            </a:r>
            <a:r>
              <a:rPr lang="en-US" dirty="0" smtClean="0">
                <a:solidFill>
                  <a:srgbClr val="0070C0"/>
                </a:solidFill>
              </a:rPr>
              <a:t>/L</a:t>
            </a:r>
            <a:r>
              <a:rPr lang="lt-LT" dirty="0" smtClean="0">
                <a:solidFill>
                  <a:srgbClr val="0070C0"/>
                </a:solidFill>
              </a:rPr>
              <a:t> </a:t>
            </a:r>
            <a:r>
              <a:rPr lang="en-US" dirty="0" smtClean="0">
                <a:solidFill>
                  <a:srgbClr val="0070C0"/>
                </a:solidFill>
              </a:rPr>
              <a:t>=</a:t>
            </a:r>
            <a:r>
              <a:rPr lang="lt-LT" dirty="0" smtClean="0">
                <a:solidFill>
                  <a:srgbClr val="0070C0"/>
                </a:solidFill>
              </a:rPr>
              <a:t> 0,001 </a:t>
            </a:r>
            <a:r>
              <a:rPr lang="lt-LT" dirty="0" err="1" smtClean="0">
                <a:solidFill>
                  <a:srgbClr val="0070C0"/>
                </a:solidFill>
              </a:rPr>
              <a:t>mol</a:t>
            </a:r>
            <a:r>
              <a:rPr lang="lt-LT" dirty="0" smtClean="0">
                <a:solidFill>
                  <a:srgbClr val="0070C0"/>
                </a:solidFill>
              </a:rPr>
              <a:t>/L</a:t>
            </a:r>
          </a:p>
          <a:p>
            <a:pPr marL="114300" indent="0">
              <a:buNone/>
            </a:pPr>
            <a:r>
              <a:rPr lang="en-US" i="1" dirty="0" smtClean="0">
                <a:solidFill>
                  <a:srgbClr val="0070C0"/>
                </a:solidFill>
              </a:rPr>
              <a:t>c</a:t>
            </a:r>
            <a:r>
              <a:rPr lang="lt-LT" dirty="0" smtClean="0">
                <a:solidFill>
                  <a:srgbClr val="0070C0"/>
                </a:solidFill>
              </a:rPr>
              <a:t>(</a:t>
            </a:r>
            <a:r>
              <a:rPr lang="lt-LT" dirty="0" err="1" smtClean="0">
                <a:solidFill>
                  <a:srgbClr val="0070C0"/>
                </a:solidFill>
              </a:rPr>
              <a:t>HCl</a:t>
            </a:r>
            <a:r>
              <a:rPr lang="lt-LT" dirty="0" smtClean="0">
                <a:solidFill>
                  <a:srgbClr val="0070C0"/>
                </a:solidFill>
              </a:rPr>
              <a:t>) </a:t>
            </a:r>
            <a:r>
              <a:rPr lang="en-US" dirty="0" smtClean="0">
                <a:solidFill>
                  <a:srgbClr val="0070C0"/>
                </a:solidFill>
              </a:rPr>
              <a:t>= </a:t>
            </a:r>
            <a:r>
              <a:rPr lang="lt-LT" dirty="0" smtClean="0">
                <a:solidFill>
                  <a:srgbClr val="FF0000"/>
                </a:solidFill>
              </a:rPr>
              <a:t>1x10</a:t>
            </a:r>
            <a:r>
              <a:rPr lang="lt-LT" baseline="30000" dirty="0" smtClean="0">
                <a:solidFill>
                  <a:srgbClr val="0070C0"/>
                </a:solidFill>
              </a:rPr>
              <a:t>-</a:t>
            </a:r>
            <a:r>
              <a:rPr lang="en-US" baseline="30000" dirty="0" smtClean="0">
                <a:solidFill>
                  <a:srgbClr val="0070C0"/>
                </a:solidFill>
              </a:rPr>
              <a:t>3</a:t>
            </a:r>
            <a:r>
              <a:rPr lang="lt-LT" baseline="30000" dirty="0" smtClean="0"/>
              <a:t> </a:t>
            </a:r>
            <a:r>
              <a:rPr lang="lt-LT" dirty="0" err="1" smtClean="0"/>
              <a:t>mol</a:t>
            </a:r>
            <a:r>
              <a:rPr lang="lt-LT" dirty="0" smtClean="0"/>
              <a:t>/L</a:t>
            </a:r>
            <a:endParaRPr lang="en-US" baseline="30000" dirty="0">
              <a:solidFill>
                <a:srgbClr val="0070C0"/>
              </a:solidFill>
            </a:endParaRPr>
          </a:p>
          <a:p>
            <a:r>
              <a:rPr lang="en-US" dirty="0" err="1" smtClean="0">
                <a:solidFill>
                  <a:schemeClr val="tx1"/>
                </a:solidFill>
              </a:rPr>
              <a:t>Azoto</a:t>
            </a:r>
            <a:r>
              <a:rPr lang="en-US" dirty="0" smtClean="0">
                <a:solidFill>
                  <a:schemeClr val="tx1"/>
                </a:solidFill>
              </a:rPr>
              <a:t> r</a:t>
            </a:r>
            <a:r>
              <a:rPr lang="lt-LT" dirty="0" err="1" smtClean="0">
                <a:solidFill>
                  <a:schemeClr val="tx1"/>
                </a:solidFill>
              </a:rPr>
              <a:t>ūgšties</a:t>
            </a:r>
            <a:r>
              <a:rPr lang="lt-LT" dirty="0" smtClean="0">
                <a:solidFill>
                  <a:schemeClr val="tx1"/>
                </a:solidFill>
              </a:rPr>
              <a:t> t</a:t>
            </a:r>
            <a:r>
              <a:rPr lang="en-US" dirty="0" err="1" smtClean="0">
                <a:solidFill>
                  <a:schemeClr val="tx1"/>
                </a:solidFill>
              </a:rPr>
              <a:t>irpalo</a:t>
            </a:r>
            <a:r>
              <a:rPr lang="en-US" dirty="0" smtClean="0">
                <a:solidFill>
                  <a:schemeClr val="tx1"/>
                </a:solidFill>
              </a:rPr>
              <a:t> pH </a:t>
            </a:r>
            <a:r>
              <a:rPr lang="en-US" dirty="0" err="1" smtClean="0">
                <a:solidFill>
                  <a:schemeClr val="tx1"/>
                </a:solidFill>
              </a:rPr>
              <a:t>lygus</a:t>
            </a:r>
            <a:r>
              <a:rPr lang="en-US" dirty="0" smtClean="0">
                <a:solidFill>
                  <a:schemeClr val="tx1"/>
                </a:solidFill>
              </a:rPr>
              <a:t> 1. </a:t>
            </a:r>
            <a:r>
              <a:rPr lang="en-US" dirty="0" err="1" smtClean="0">
                <a:solidFill>
                  <a:schemeClr val="tx1"/>
                </a:solidFill>
              </a:rPr>
              <a:t>Apskai</a:t>
            </a:r>
            <a:r>
              <a:rPr lang="lt-LT" dirty="0" err="1" smtClean="0">
                <a:solidFill>
                  <a:schemeClr val="tx1"/>
                </a:solidFill>
              </a:rPr>
              <a:t>čiuokite</a:t>
            </a:r>
            <a:r>
              <a:rPr lang="lt-LT" dirty="0" smtClean="0">
                <a:solidFill>
                  <a:schemeClr val="tx1"/>
                </a:solidFill>
              </a:rPr>
              <a:t> vandenilio jonų koncentraciją. </a:t>
            </a:r>
          </a:p>
          <a:p>
            <a:pPr marL="114300" indent="0">
              <a:buNone/>
            </a:pPr>
            <a:r>
              <a:rPr lang="lt-LT" dirty="0"/>
              <a:t>pH </a:t>
            </a:r>
            <a:r>
              <a:rPr lang="en-US" dirty="0"/>
              <a:t>= </a:t>
            </a:r>
            <a:r>
              <a:rPr lang="lt-LT" dirty="0" smtClean="0">
                <a:solidFill>
                  <a:srgbClr val="0070C0"/>
                </a:solidFill>
              </a:rPr>
              <a:t>1</a:t>
            </a:r>
            <a:endParaRPr lang="lt-LT" dirty="0">
              <a:solidFill>
                <a:srgbClr val="0070C0"/>
              </a:solidFill>
            </a:endParaRPr>
          </a:p>
          <a:p>
            <a:pPr marL="114300" indent="0">
              <a:buNone/>
            </a:pPr>
            <a:r>
              <a:rPr lang="en-US" i="1" dirty="0"/>
              <a:t>c</a:t>
            </a:r>
            <a:r>
              <a:rPr lang="lt-LT" dirty="0"/>
              <a:t>(H</a:t>
            </a:r>
            <a:r>
              <a:rPr lang="lt-LT" baseline="30000" dirty="0"/>
              <a:t>+</a:t>
            </a:r>
            <a:r>
              <a:rPr lang="lt-LT" dirty="0"/>
              <a:t>) </a:t>
            </a:r>
            <a:r>
              <a:rPr lang="en-US" dirty="0"/>
              <a:t>= </a:t>
            </a:r>
            <a:r>
              <a:rPr lang="lt-LT" dirty="0">
                <a:solidFill>
                  <a:srgbClr val="FF0000"/>
                </a:solidFill>
              </a:rPr>
              <a:t>10</a:t>
            </a:r>
            <a:r>
              <a:rPr lang="lt-LT" baseline="30000" dirty="0">
                <a:solidFill>
                  <a:srgbClr val="0070C0"/>
                </a:solidFill>
              </a:rPr>
              <a:t>-</a:t>
            </a:r>
            <a:r>
              <a:rPr lang="en-US" baseline="30000" dirty="0">
                <a:solidFill>
                  <a:srgbClr val="0070C0"/>
                </a:solidFill>
              </a:rPr>
              <a:t>pH </a:t>
            </a:r>
            <a:r>
              <a:rPr lang="en-US" dirty="0">
                <a:solidFill>
                  <a:srgbClr val="0070C0"/>
                </a:solidFill>
              </a:rPr>
              <a:t> = </a:t>
            </a:r>
            <a:r>
              <a:rPr lang="lt-LT" dirty="0" smtClean="0">
                <a:solidFill>
                  <a:srgbClr val="FF0000"/>
                </a:solidFill>
              </a:rPr>
              <a:t>10</a:t>
            </a:r>
            <a:r>
              <a:rPr lang="lt-LT" baseline="30000" dirty="0" smtClean="0">
                <a:solidFill>
                  <a:srgbClr val="0070C0"/>
                </a:solidFill>
              </a:rPr>
              <a:t>-1</a:t>
            </a:r>
            <a:r>
              <a:rPr lang="en-US" dirty="0" smtClean="0">
                <a:solidFill>
                  <a:srgbClr val="0070C0"/>
                </a:solidFill>
              </a:rPr>
              <a:t> </a:t>
            </a:r>
            <a:r>
              <a:rPr lang="en-US" dirty="0" err="1" smtClean="0">
                <a:solidFill>
                  <a:srgbClr val="0070C0"/>
                </a:solidFill>
              </a:rPr>
              <a:t>mol</a:t>
            </a:r>
            <a:r>
              <a:rPr lang="en-US" dirty="0" smtClean="0">
                <a:solidFill>
                  <a:srgbClr val="0070C0"/>
                </a:solidFill>
              </a:rPr>
              <a:t>/L</a:t>
            </a:r>
            <a:r>
              <a:rPr lang="lt-LT" dirty="0" smtClean="0">
                <a:solidFill>
                  <a:srgbClr val="0070C0"/>
                </a:solidFill>
              </a:rPr>
              <a:t> </a:t>
            </a:r>
            <a:r>
              <a:rPr lang="en-US" dirty="0" smtClean="0">
                <a:solidFill>
                  <a:srgbClr val="0070C0"/>
                </a:solidFill>
              </a:rPr>
              <a:t>=</a:t>
            </a:r>
            <a:r>
              <a:rPr lang="lt-LT" dirty="0" smtClean="0">
                <a:solidFill>
                  <a:srgbClr val="0070C0"/>
                </a:solidFill>
              </a:rPr>
              <a:t> 0,1 </a:t>
            </a:r>
            <a:r>
              <a:rPr lang="lt-LT" dirty="0" err="1" smtClean="0">
                <a:solidFill>
                  <a:srgbClr val="0070C0"/>
                </a:solidFill>
              </a:rPr>
              <a:t>mol</a:t>
            </a:r>
            <a:r>
              <a:rPr lang="lt-LT" dirty="0" smtClean="0">
                <a:solidFill>
                  <a:srgbClr val="0070C0"/>
                </a:solidFill>
              </a:rPr>
              <a:t>/L</a:t>
            </a:r>
            <a:endParaRPr lang="lt-LT" dirty="0">
              <a:solidFill>
                <a:srgbClr val="0070C0"/>
              </a:solidFill>
            </a:endParaRPr>
          </a:p>
          <a:p>
            <a:pPr marL="114300" indent="0">
              <a:buNone/>
            </a:pPr>
            <a:endParaRPr lang="en-US" dirty="0" smtClean="0">
              <a:solidFill>
                <a:schemeClr val="tx1"/>
              </a:solidFill>
            </a:endParaRPr>
          </a:p>
        </p:txBody>
      </p:sp>
    </p:spTree>
    <p:extLst>
      <p:ext uri="{BB962C8B-B14F-4D97-AF65-F5344CB8AC3E}">
        <p14:creationId xmlns:p14="http://schemas.microsoft.com/office/powerpoint/2010/main" val="37142110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lt-LT" dirty="0" smtClean="0"/>
              <a:t>Įtvirtinimas</a:t>
            </a:r>
            <a:endParaRPr dirty="0"/>
          </a:p>
        </p:txBody>
      </p:sp>
      <p:sp>
        <p:nvSpPr>
          <p:cNvPr id="178" name="Google Shape;178;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p>
            <a:pPr lvl="0"/>
            <a:r>
              <a:rPr lang="lt-LT" dirty="0"/>
              <a:t>Didėjant vandenilio jonų koncentracijai tirpalo pH </a:t>
            </a:r>
            <a:r>
              <a:rPr lang="lt-LT" u="sng" dirty="0"/>
              <a:t> _________.</a:t>
            </a:r>
            <a:endParaRPr lang="en-US" dirty="0"/>
          </a:p>
          <a:p>
            <a:pPr lvl="0"/>
            <a:r>
              <a:rPr lang="lt-LT" dirty="0"/>
              <a:t>Tirpalo pH esant 7, vandenilio ir </a:t>
            </a:r>
            <a:r>
              <a:rPr lang="lt-LT" dirty="0" err="1"/>
              <a:t>hidroksido</a:t>
            </a:r>
            <a:r>
              <a:rPr lang="lt-LT" dirty="0"/>
              <a:t> jonų koncentracijos yra </a:t>
            </a:r>
            <a:r>
              <a:rPr lang="lt-LT" u="sng" dirty="0" smtClean="0"/>
              <a:t>__________________</a:t>
            </a:r>
          </a:p>
          <a:p>
            <a:pPr lvl="0"/>
            <a:r>
              <a:rPr lang="lt-LT" dirty="0" smtClean="0"/>
              <a:t>Amoniako </a:t>
            </a:r>
            <a:r>
              <a:rPr lang="lt-LT" dirty="0"/>
              <a:t>NH</a:t>
            </a:r>
            <a:r>
              <a:rPr lang="lt-LT" baseline="-25000" dirty="0"/>
              <a:t>3</a:t>
            </a:r>
            <a:r>
              <a:rPr lang="lt-LT" dirty="0"/>
              <a:t> dujas ištirpinus vandenyje susidaro NH</a:t>
            </a:r>
            <a:r>
              <a:rPr lang="lt-LT" baseline="-25000" dirty="0"/>
              <a:t>3</a:t>
            </a:r>
            <a:r>
              <a:rPr lang="lt-LT" dirty="0"/>
              <a:t>(</a:t>
            </a:r>
            <a:r>
              <a:rPr lang="lt-LT" dirty="0" err="1"/>
              <a:t>aq</a:t>
            </a:r>
            <a:r>
              <a:rPr lang="lt-LT" dirty="0"/>
              <a:t>), įlašinus </a:t>
            </a:r>
            <a:r>
              <a:rPr lang="lt-LT" dirty="0" err="1"/>
              <a:t>fenolftaleino</a:t>
            </a:r>
            <a:r>
              <a:rPr lang="lt-LT" dirty="0"/>
              <a:t> tirpalas nusidažė avietine spalva. Gauto tirpalo pH (</a:t>
            </a:r>
            <a:r>
              <a:rPr lang="lt-LT" i="1" dirty="0"/>
              <a:t>daugiau, mažiau, lygu</a:t>
            </a:r>
            <a:r>
              <a:rPr lang="lt-LT" dirty="0"/>
              <a:t>) _______ , o tirpalo terpė </a:t>
            </a:r>
            <a:r>
              <a:rPr lang="lt-LT" dirty="0" smtClean="0"/>
              <a:t>__________.</a:t>
            </a:r>
          </a:p>
          <a:p>
            <a:pPr lvl="0"/>
            <a:r>
              <a:rPr lang="lt-LT" dirty="0" smtClean="0"/>
              <a:t>Druskos rūgšties tirpalo koncentracija 0,001 </a:t>
            </a:r>
            <a:r>
              <a:rPr lang="lt-LT" dirty="0" err="1" smtClean="0"/>
              <a:t>mol</a:t>
            </a:r>
            <a:r>
              <a:rPr lang="lt-LT" dirty="0" smtClean="0"/>
              <a:t>/L, koks šio tirpalo pH?</a:t>
            </a:r>
            <a:endParaRPr lang="en-US" dirty="0"/>
          </a:p>
          <a:p>
            <a:pPr marL="228600" lvl="0" indent="-50800" algn="just" rtl="0">
              <a:lnSpc>
                <a:spcPct val="90000"/>
              </a:lnSpc>
              <a:spcBef>
                <a:spcPts val="0"/>
              </a:spcBef>
              <a:spcAft>
                <a:spcPts val="0"/>
              </a:spcAft>
              <a:buClr>
                <a:schemeClr val="dk1"/>
              </a:buClr>
              <a:buSzPts val="2800"/>
              <a:buNone/>
            </a:pP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Namų darbas</a:t>
            </a:r>
            <a:endParaRPr lang="en-US" dirty="0"/>
          </a:p>
        </p:txBody>
      </p:sp>
      <p:sp>
        <p:nvSpPr>
          <p:cNvPr id="3" name="Text Placeholder 2"/>
          <p:cNvSpPr>
            <a:spLocks noGrp="1"/>
          </p:cNvSpPr>
          <p:nvPr>
            <p:ph type="body" idx="1"/>
          </p:nvPr>
        </p:nvSpPr>
        <p:spPr/>
        <p:txBody>
          <a:bodyPr/>
          <a:lstStyle/>
          <a:p>
            <a:r>
              <a:rPr lang="lt-LT" dirty="0" smtClean="0"/>
              <a:t>Rekomenduojama mokiniams atlikti interaktyvias užduotis ir taip įtvirtinti pH skalės ir tirpalo </a:t>
            </a:r>
            <a:r>
              <a:rPr lang="lt-LT" dirty="0"/>
              <a:t>koncentracijos </a:t>
            </a:r>
            <a:r>
              <a:rPr lang="lt-LT" dirty="0" smtClean="0"/>
              <a:t>sąsajas.</a:t>
            </a:r>
          </a:p>
          <a:p>
            <a:pPr marL="114300" indent="0">
              <a:buNone/>
            </a:pPr>
            <a:r>
              <a:rPr lang="lt-LT" dirty="0" smtClean="0">
                <a:hlinkClick r:id="rId2"/>
              </a:rPr>
              <a:t>https</a:t>
            </a:r>
            <a:r>
              <a:rPr lang="lt-LT" dirty="0">
                <a:hlinkClick r:id="rId2"/>
              </a:rPr>
              <a:t>://</a:t>
            </a:r>
            <a:r>
              <a:rPr lang="lt-LT" dirty="0" smtClean="0">
                <a:hlinkClick r:id="rId2"/>
              </a:rPr>
              <a:t>phet.colorado.edu/sims/html/ph-scale/latest/ph-scale_all.html</a:t>
            </a:r>
            <a:endParaRPr lang="lt-LT" dirty="0" smtClean="0"/>
          </a:p>
          <a:p>
            <a:pPr marL="114300" indent="0">
              <a:buNone/>
            </a:pPr>
            <a:r>
              <a:rPr lang="lt-LT" dirty="0">
                <a:hlinkClick r:id="rId3"/>
              </a:rPr>
              <a:t>https://</a:t>
            </a:r>
            <a:r>
              <a:rPr lang="lt-LT" dirty="0" smtClean="0">
                <a:hlinkClick r:id="rId3"/>
              </a:rPr>
              <a:t>phet.colorado.edu/en/simulations/ph-scale-basics</a:t>
            </a:r>
            <a:r>
              <a:rPr lang="lt-LT" dirty="0" smtClean="0"/>
              <a:t> </a:t>
            </a:r>
          </a:p>
          <a:p>
            <a:pPr marL="114300" indent="0">
              <a:buNone/>
            </a:pPr>
            <a:r>
              <a:rPr lang="lt-LT" dirty="0" smtClean="0"/>
              <a:t>Užduotis galima diferencijuoti įvairių pasiekimų mokiniams.  </a:t>
            </a:r>
            <a:endParaRPr lang="en-US" dirty="0"/>
          </a:p>
        </p:txBody>
      </p:sp>
    </p:spTree>
    <p:extLst>
      <p:ext uri="{BB962C8B-B14F-4D97-AF65-F5344CB8AC3E}">
        <p14:creationId xmlns:p14="http://schemas.microsoft.com/office/powerpoint/2010/main" val="1118658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3"/>
          <p:cNvSpPr txBox="1">
            <a:spLocks noGrp="1"/>
          </p:cNvSpPr>
          <p:nvPr>
            <p:ph type="title"/>
          </p:nvPr>
        </p:nvSpPr>
        <p:spPr>
          <a:xfrm>
            <a:off x="831850" y="1709738"/>
            <a:ext cx="10515600" cy="137091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Font typeface="Calibri"/>
              <a:buNone/>
            </a:pPr>
            <a:r>
              <a:rPr lang="lt-LT"/>
              <a:t>Pirmoji pamoka</a:t>
            </a:r>
            <a:endParaRPr/>
          </a:p>
        </p:txBody>
      </p:sp>
      <p:sp>
        <p:nvSpPr>
          <p:cNvPr id="97" name="Google Shape;97;p3"/>
          <p:cNvSpPr txBox="1">
            <a:spLocks noGrp="1"/>
          </p:cNvSpPr>
          <p:nvPr>
            <p:ph type="body" idx="1"/>
          </p:nvPr>
        </p:nvSpPr>
        <p:spPr>
          <a:xfrm>
            <a:off x="844550" y="2678906"/>
            <a:ext cx="10515600" cy="1500187"/>
          </a:xfrm>
          <a:prstGeom prst="rect">
            <a:avLst/>
          </a:prstGeom>
          <a:noFill/>
          <a:ln>
            <a:noFill/>
          </a:ln>
        </p:spPr>
        <p:txBody>
          <a:bodyPr spcFirstLastPara="1" wrap="square" lIns="91425" tIns="45700" rIns="91425" bIns="45700" anchor="t" anchorCtr="0">
            <a:normAutofit lnSpcReduction="10000"/>
          </a:bodyPr>
          <a:lstStyle/>
          <a:p>
            <a:pPr marL="0" lvl="0" indent="0" algn="just" rtl="0">
              <a:lnSpc>
                <a:spcPct val="90000"/>
              </a:lnSpc>
              <a:spcBef>
                <a:spcPts val="0"/>
              </a:spcBef>
              <a:spcAft>
                <a:spcPts val="0"/>
              </a:spcAft>
              <a:buClr>
                <a:srgbClr val="888888"/>
              </a:buClr>
              <a:buSzPts val="2400"/>
              <a:buNone/>
            </a:pPr>
            <a:r>
              <a:rPr lang="lt-LT" sz="2400">
                <a:latin typeface="Times New Roman"/>
                <a:ea typeface="Times New Roman"/>
                <a:cs typeface="Times New Roman"/>
                <a:sym typeface="Times New Roman"/>
              </a:rPr>
              <a:t>Aiškinamasi, kas yra indikatoriai ir kam jie naudojami. </a:t>
            </a:r>
            <a:endParaRPr/>
          </a:p>
          <a:p>
            <a:pPr marL="0" lvl="0" indent="0" algn="just" rtl="0">
              <a:lnSpc>
                <a:spcPct val="90000"/>
              </a:lnSpc>
              <a:spcBef>
                <a:spcPts val="1000"/>
              </a:spcBef>
              <a:spcAft>
                <a:spcPts val="0"/>
              </a:spcAft>
              <a:buClr>
                <a:srgbClr val="888888"/>
              </a:buClr>
              <a:buSzPts val="2400"/>
              <a:buNone/>
            </a:pPr>
            <a:r>
              <a:rPr lang="lt-LT" sz="2400">
                <a:latin typeface="Times New Roman"/>
                <a:ea typeface="Times New Roman"/>
                <a:cs typeface="Times New Roman"/>
                <a:sym typeface="Times New Roman"/>
              </a:rPr>
              <a:t>Teoriškai ir praktiškai analizuojama, kaip kinta cheminių indikatorių (lakmuso, metiloranžinio, fenolftaleino) bei gamtinių pigmentų spalvos rūgštiniuose, neutraliuose ir šarminiuose tirpaluose. </a:t>
            </a:r>
            <a:endParaRPr/>
          </a:p>
          <a:p>
            <a:pPr marL="0" lvl="0" indent="0" algn="just" rtl="0">
              <a:lnSpc>
                <a:spcPct val="90000"/>
              </a:lnSpc>
              <a:spcBef>
                <a:spcPts val="1000"/>
              </a:spcBef>
              <a:spcAft>
                <a:spcPts val="0"/>
              </a:spcAft>
              <a:buClr>
                <a:srgbClr val="888888"/>
              </a:buClr>
              <a:buSzPts val="2400"/>
              <a:buNone/>
            </a:pPr>
            <a:endParaRPr sz="2400">
              <a:latin typeface="Times New Roman"/>
              <a:ea typeface="Times New Roman"/>
              <a:cs typeface="Times New Roman"/>
              <a:sym typeface="Times New Roman"/>
            </a:endParaRPr>
          </a:p>
          <a:p>
            <a:pPr marL="0" lvl="0" indent="0" algn="l" rtl="0">
              <a:lnSpc>
                <a:spcPct val="90000"/>
              </a:lnSpc>
              <a:spcBef>
                <a:spcPts val="1000"/>
              </a:spcBef>
              <a:spcAft>
                <a:spcPts val="0"/>
              </a:spcAft>
              <a:buClr>
                <a:srgbClr val="888888"/>
              </a:buClr>
              <a:buSzPts val="240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4"/>
          <p:cNvSpPr txBox="1">
            <a:spLocks noGrp="1"/>
          </p:cNvSpPr>
          <p:nvPr>
            <p:ph type="title"/>
          </p:nvPr>
        </p:nvSpPr>
        <p:spPr>
          <a:xfrm>
            <a:off x="838200" y="150125"/>
            <a:ext cx="10515600" cy="90075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lt-LT" b="1"/>
              <a:t>Pamokos sąsaja su programa</a:t>
            </a:r>
            <a:endParaRPr/>
          </a:p>
        </p:txBody>
      </p:sp>
      <p:sp>
        <p:nvSpPr>
          <p:cNvPr id="103" name="Google Shape;103;p4"/>
          <p:cNvSpPr txBox="1">
            <a:spLocks noGrp="1"/>
          </p:cNvSpPr>
          <p:nvPr>
            <p:ph type="body" idx="1"/>
          </p:nvPr>
        </p:nvSpPr>
        <p:spPr>
          <a:xfrm>
            <a:off x="838200" y="1323833"/>
            <a:ext cx="10515600" cy="5169042"/>
          </a:xfrm>
          <a:prstGeom prst="rect">
            <a:avLst/>
          </a:prstGeom>
          <a:solidFill>
            <a:schemeClr val="bg1"/>
          </a:solidFill>
          <a:ln>
            <a:noFill/>
          </a:ln>
        </p:spPr>
        <p:txBody>
          <a:bodyPr spcFirstLastPara="1" wrap="square" lIns="91425" tIns="45700" rIns="91425" bIns="45700" anchor="t" anchorCtr="0">
            <a:normAutofit/>
          </a:bodyPr>
          <a:lstStyle/>
          <a:p>
            <a:pPr marL="228600" lvl="0" indent="-228600" algn="just" rtl="0">
              <a:lnSpc>
                <a:spcPct val="90000"/>
              </a:lnSpc>
              <a:spcBef>
                <a:spcPts val="0"/>
              </a:spcBef>
              <a:spcAft>
                <a:spcPts val="0"/>
              </a:spcAft>
              <a:buClr>
                <a:schemeClr val="dk1"/>
              </a:buClr>
              <a:buSzPts val="2800"/>
              <a:buChar char="•"/>
            </a:pPr>
            <a:r>
              <a:rPr lang="lt-LT" dirty="0"/>
              <a:t>Pasiekimų sritis</a:t>
            </a:r>
            <a:endParaRPr dirty="0"/>
          </a:p>
          <a:p>
            <a:pPr marL="228600" lvl="0" indent="-228600" algn="just" rtl="0">
              <a:lnSpc>
                <a:spcPct val="90000"/>
              </a:lnSpc>
              <a:spcBef>
                <a:spcPts val="1000"/>
              </a:spcBef>
              <a:spcAft>
                <a:spcPts val="0"/>
              </a:spcAft>
              <a:buClr>
                <a:srgbClr val="000000"/>
              </a:buClr>
              <a:buSzPts val="2400"/>
              <a:buFont typeface="Noto Sans Symbols"/>
              <a:buChar char="❑"/>
            </a:pPr>
            <a:r>
              <a:rPr lang="lt-LT" sz="2400" dirty="0">
                <a:solidFill>
                  <a:srgbClr val="000000"/>
                </a:solidFill>
              </a:rPr>
              <a:t> Gamtamokslinis komunikavimas </a:t>
            </a:r>
            <a:r>
              <a:rPr lang="lt-LT" sz="2400" dirty="0"/>
              <a:t>(B) </a:t>
            </a:r>
            <a:endParaRPr sz="2400" dirty="0"/>
          </a:p>
          <a:p>
            <a:pPr marL="0" lvl="0" indent="0" algn="just" rtl="0">
              <a:lnSpc>
                <a:spcPct val="90000"/>
              </a:lnSpc>
              <a:spcBef>
                <a:spcPts val="1000"/>
              </a:spcBef>
              <a:spcAft>
                <a:spcPts val="0"/>
              </a:spcAft>
              <a:buClr>
                <a:schemeClr val="dk1"/>
              </a:buClr>
              <a:buSzPts val="2400"/>
              <a:buNone/>
            </a:pPr>
            <a:r>
              <a:rPr lang="lt-LT" sz="2400" dirty="0"/>
              <a:t>Tinkamai taiko chemijos sąvokas, terminus, sutartinius ženklus, aiškindamas reiškinius. </a:t>
            </a:r>
            <a:endParaRPr dirty="0"/>
          </a:p>
          <a:p>
            <a:pPr marL="228600" lvl="0" indent="-228600" algn="just" rtl="0">
              <a:lnSpc>
                <a:spcPct val="90000"/>
              </a:lnSpc>
              <a:spcBef>
                <a:spcPts val="1000"/>
              </a:spcBef>
              <a:spcAft>
                <a:spcPts val="0"/>
              </a:spcAft>
              <a:buClr>
                <a:schemeClr val="dk1"/>
              </a:buClr>
              <a:buSzPts val="2400"/>
              <a:buFont typeface="Noto Sans Symbols"/>
              <a:buChar char="❑"/>
            </a:pPr>
            <a:r>
              <a:rPr lang="lt-LT" sz="2400" dirty="0" err="1"/>
              <a:t>Problemu</a:t>
            </a:r>
            <a:r>
              <a:rPr lang="lt-LT" sz="2400" dirty="0"/>
              <a:t>̨ sprendimas ir refleksija (E) </a:t>
            </a:r>
            <a:endParaRPr sz="2400" dirty="0"/>
          </a:p>
          <a:p>
            <a:pPr marL="0" lvl="0" indent="0" algn="just" rtl="0">
              <a:lnSpc>
                <a:spcPct val="90000"/>
              </a:lnSpc>
              <a:spcBef>
                <a:spcPts val="1000"/>
              </a:spcBef>
              <a:spcAft>
                <a:spcPts val="0"/>
              </a:spcAft>
              <a:buClr>
                <a:schemeClr val="dk1"/>
              </a:buClr>
              <a:buSzPts val="2400"/>
              <a:buNone/>
            </a:pPr>
            <a:r>
              <a:rPr lang="lt-LT" sz="2400" dirty="0"/>
              <a:t>Pasirenka strategiją įvairių chemijos probleminių užduočių sprendimui, prognozuoja jų rezultatus ir siūlo problemos sprendimo alternatyvą.</a:t>
            </a:r>
            <a:endParaRP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5"/>
          <p:cNvSpPr txBox="1">
            <a:spLocks noGrp="1"/>
          </p:cNvSpPr>
          <p:nvPr>
            <p:ph type="title"/>
          </p:nvPr>
        </p:nvSpPr>
        <p:spPr>
          <a:xfrm>
            <a:off x="838200" y="150125"/>
            <a:ext cx="10515600" cy="90075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lt-LT" b="1"/>
              <a:t>Pamokos tikslas ir sėkmės kriterijai</a:t>
            </a:r>
            <a:endParaRPr/>
          </a:p>
        </p:txBody>
      </p:sp>
      <p:sp>
        <p:nvSpPr>
          <p:cNvPr id="109" name="Google Shape;109;p5"/>
          <p:cNvSpPr txBox="1">
            <a:spLocks noGrp="1"/>
          </p:cNvSpPr>
          <p:nvPr>
            <p:ph type="body" idx="1"/>
          </p:nvPr>
        </p:nvSpPr>
        <p:spPr>
          <a:xfrm>
            <a:off x="838200" y="1323833"/>
            <a:ext cx="10515600" cy="5169042"/>
          </a:xfrm>
          <a:prstGeom prst="rect">
            <a:avLst/>
          </a:prstGeom>
          <a:noFill/>
          <a:ln>
            <a:noFill/>
          </a:ln>
        </p:spPr>
        <p:txBody>
          <a:bodyPr spcFirstLastPara="1" wrap="square" lIns="91425" tIns="45700" rIns="91425" bIns="45700" anchor="t" anchorCtr="0">
            <a:normAutofit lnSpcReduction="10000"/>
          </a:bodyPr>
          <a:lstStyle/>
          <a:p>
            <a:pPr marL="228600" lvl="0" indent="-228600" algn="just" rtl="0">
              <a:lnSpc>
                <a:spcPct val="90000"/>
              </a:lnSpc>
              <a:spcBef>
                <a:spcPts val="0"/>
              </a:spcBef>
              <a:spcAft>
                <a:spcPts val="0"/>
              </a:spcAft>
              <a:buClr>
                <a:schemeClr val="dk1"/>
              </a:buClr>
              <a:buSzPts val="2800"/>
              <a:buChar char="•"/>
            </a:pPr>
            <a:r>
              <a:rPr lang="lt-LT"/>
              <a:t>Tikslas. Dirbdami grupėse ir atlikdami praktikos darbą, mokiniai išsiaiškina, kas yra indikatoriai ir kaip kinta jų spalva. </a:t>
            </a:r>
            <a:endParaRPr/>
          </a:p>
          <a:p>
            <a:pPr marL="0" lvl="0" indent="0" algn="l" rtl="0">
              <a:lnSpc>
                <a:spcPct val="90000"/>
              </a:lnSpc>
              <a:spcBef>
                <a:spcPts val="1000"/>
              </a:spcBef>
              <a:spcAft>
                <a:spcPts val="0"/>
              </a:spcAft>
              <a:buClr>
                <a:schemeClr val="dk1"/>
              </a:buClr>
              <a:buSzPts val="2000"/>
              <a:buNone/>
            </a:pPr>
            <a:endParaRPr sz="2000"/>
          </a:p>
          <a:p>
            <a:pPr marL="228600" lvl="0" indent="-228600" algn="l" rtl="0">
              <a:lnSpc>
                <a:spcPct val="90000"/>
              </a:lnSpc>
              <a:spcBef>
                <a:spcPts val="1000"/>
              </a:spcBef>
              <a:spcAft>
                <a:spcPts val="0"/>
              </a:spcAft>
              <a:buClr>
                <a:schemeClr val="dk1"/>
              </a:buClr>
              <a:buSzPts val="2800"/>
              <a:buChar char="•"/>
            </a:pPr>
            <a:r>
              <a:rPr lang="lt-LT"/>
              <a:t>Sėkmės kriterijai:</a:t>
            </a:r>
            <a:endParaRPr/>
          </a:p>
          <a:p>
            <a:pPr marL="514350" lvl="0" indent="-514350" algn="l" rtl="0">
              <a:lnSpc>
                <a:spcPct val="90000"/>
              </a:lnSpc>
              <a:spcBef>
                <a:spcPts val="1000"/>
              </a:spcBef>
              <a:spcAft>
                <a:spcPts val="0"/>
              </a:spcAft>
              <a:buClr>
                <a:schemeClr val="dk1"/>
              </a:buClr>
              <a:buSzPts val="2800"/>
              <a:buFont typeface="Calibri"/>
              <a:buAutoNum type="arabicPeriod"/>
            </a:pPr>
            <a:r>
              <a:rPr lang="lt-LT"/>
              <a:t>Apibūdina, kas yra indikatoriai.</a:t>
            </a:r>
            <a:endParaRPr/>
          </a:p>
          <a:p>
            <a:pPr marL="514350" lvl="0" indent="-514350" algn="l" rtl="0">
              <a:lnSpc>
                <a:spcPct val="90000"/>
              </a:lnSpc>
              <a:spcBef>
                <a:spcPts val="1000"/>
              </a:spcBef>
              <a:spcAft>
                <a:spcPts val="0"/>
              </a:spcAft>
              <a:buClr>
                <a:schemeClr val="dk1"/>
              </a:buClr>
              <a:buSzPts val="2800"/>
              <a:buFont typeface="Calibri"/>
              <a:buAutoNum type="arabicPeriod"/>
            </a:pPr>
            <a:r>
              <a:rPr lang="lt-LT"/>
              <a:t>Įvardija tirpalų terpes.</a:t>
            </a:r>
            <a:endParaRPr/>
          </a:p>
          <a:p>
            <a:pPr marL="514350" lvl="0" indent="-514350" algn="l" rtl="0">
              <a:lnSpc>
                <a:spcPct val="90000"/>
              </a:lnSpc>
              <a:spcBef>
                <a:spcPts val="1000"/>
              </a:spcBef>
              <a:spcAft>
                <a:spcPts val="0"/>
              </a:spcAft>
              <a:buClr>
                <a:schemeClr val="dk1"/>
              </a:buClr>
              <a:buSzPts val="2800"/>
              <a:buFont typeface="Calibri"/>
              <a:buAutoNum type="arabicPeriod"/>
            </a:pPr>
            <a:r>
              <a:rPr lang="lt-LT"/>
              <a:t>Įvardina cheminius indikatorius ir pigmentus.</a:t>
            </a:r>
            <a:endParaRPr/>
          </a:p>
          <a:p>
            <a:pPr marL="514350" lvl="0" indent="-514350" algn="l" rtl="0">
              <a:lnSpc>
                <a:spcPct val="90000"/>
              </a:lnSpc>
              <a:spcBef>
                <a:spcPts val="1000"/>
              </a:spcBef>
              <a:spcAft>
                <a:spcPts val="0"/>
              </a:spcAft>
              <a:buClr>
                <a:schemeClr val="dk1"/>
              </a:buClr>
              <a:buSzPts val="2800"/>
              <a:buFont typeface="Calibri"/>
              <a:buAutoNum type="arabicPeriod"/>
            </a:pPr>
            <a:r>
              <a:rPr lang="lt-LT"/>
              <a:t>Naudodami indikatorius atpažįsta tirpalų terpes. </a:t>
            </a:r>
            <a:endParaRPr/>
          </a:p>
          <a:p>
            <a:pPr marL="0" lvl="0" indent="0" algn="l" rtl="0">
              <a:lnSpc>
                <a:spcPct val="90000"/>
              </a:lnSpc>
              <a:spcBef>
                <a:spcPts val="1000"/>
              </a:spcBef>
              <a:spcAft>
                <a:spcPts val="0"/>
              </a:spcAft>
              <a:buClr>
                <a:schemeClr val="dk1"/>
              </a:buClr>
              <a:buSzPts val="2800"/>
              <a:buNone/>
            </a:pPr>
            <a:endParaRPr/>
          </a:p>
          <a:p>
            <a:pPr marL="514350" lvl="0" indent="-336550" algn="l" rtl="0">
              <a:lnSpc>
                <a:spcPct val="90000"/>
              </a:lnSpc>
              <a:spcBef>
                <a:spcPts val="1000"/>
              </a:spcBef>
              <a:spcAft>
                <a:spcPts val="0"/>
              </a:spcAft>
              <a:buClr>
                <a:schemeClr val="dk1"/>
              </a:buClr>
              <a:buSzPts val="2800"/>
              <a:buFont typeface="Calibri"/>
              <a:buNone/>
            </a:pPr>
            <a:endParaRPr/>
          </a:p>
          <a:p>
            <a:pPr marL="0" lvl="0" indent="0" algn="l" rtl="0">
              <a:lnSpc>
                <a:spcPct val="90000"/>
              </a:lnSpc>
              <a:spcBef>
                <a:spcPts val="1000"/>
              </a:spcBef>
              <a:spcAft>
                <a:spcPts val="0"/>
              </a:spcAft>
              <a:buClr>
                <a:schemeClr val="dk1"/>
              </a:buClr>
              <a:buSzPts val="2000"/>
              <a:buNone/>
            </a:pPr>
            <a:r>
              <a:rPr lang="lt-LT" sz="2000"/>
              <a:t> </a:t>
            </a:r>
            <a:endParaRPr>
              <a:highlight>
                <a:srgbClr val="FFFF00"/>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9"/>
        <p:cNvGrpSpPr/>
        <p:nvPr/>
      </p:nvGrpSpPr>
      <p:grpSpPr>
        <a:xfrm>
          <a:off x="0" y="0"/>
          <a:ext cx="0" cy="0"/>
          <a:chOff x="0" y="0"/>
          <a:chExt cx="0" cy="0"/>
        </a:xfrm>
      </p:grpSpPr>
      <p:sp>
        <p:nvSpPr>
          <p:cNvPr id="120" name="Google Shape;120;p7"/>
          <p:cNvSpPr/>
          <p:nvPr/>
        </p:nvSpPr>
        <p:spPr>
          <a:xfrm>
            <a:off x="-1"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1" name="Google Shape;121;p7"/>
          <p:cNvSpPr txBox="1">
            <a:spLocks noGrp="1"/>
          </p:cNvSpPr>
          <p:nvPr>
            <p:ph type="title"/>
          </p:nvPr>
        </p:nvSpPr>
        <p:spPr>
          <a:xfrm>
            <a:off x="838200" y="365125"/>
            <a:ext cx="10515600" cy="130644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000"/>
              <a:buFont typeface="Calibri"/>
              <a:buNone/>
            </a:pPr>
            <a:r>
              <a:rPr lang="lt-LT" sz="4000" b="1"/>
              <a:t>Kas yra indikatoriai?</a:t>
            </a:r>
            <a:endParaRPr/>
          </a:p>
        </p:txBody>
      </p:sp>
      <p:sp>
        <p:nvSpPr>
          <p:cNvPr id="122" name="Google Shape;122;p7"/>
          <p:cNvSpPr txBox="1">
            <a:spLocks noGrp="1"/>
          </p:cNvSpPr>
          <p:nvPr>
            <p:ph type="body" idx="1"/>
          </p:nvPr>
        </p:nvSpPr>
        <p:spPr>
          <a:xfrm>
            <a:off x="838200" y="1825625"/>
            <a:ext cx="4152774" cy="4303464"/>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000"/>
              <a:buFont typeface="Noto Sans Symbols"/>
              <a:buChar char="❑"/>
            </a:pPr>
            <a:r>
              <a:rPr lang="lt-LT" sz="2000" dirty="0"/>
              <a:t> Indikatoriai, tai cheminės medžiagos, kurios keičia spalvą priklausomai nuo tirpalo terpės. </a:t>
            </a:r>
            <a:endParaRPr dirty="0"/>
          </a:p>
          <a:p>
            <a:pPr marL="0" lvl="0" indent="0" algn="l" rtl="0">
              <a:lnSpc>
                <a:spcPct val="90000"/>
              </a:lnSpc>
              <a:spcBef>
                <a:spcPts val="1000"/>
              </a:spcBef>
              <a:spcAft>
                <a:spcPts val="0"/>
              </a:spcAft>
              <a:buClr>
                <a:schemeClr val="dk1"/>
              </a:buClr>
              <a:buSzPts val="2000"/>
              <a:buNone/>
            </a:pPr>
            <a:endParaRPr sz="2000" dirty="0"/>
          </a:p>
          <a:p>
            <a:pPr marL="228600" lvl="0" indent="-228600" algn="l" rtl="0">
              <a:lnSpc>
                <a:spcPct val="90000"/>
              </a:lnSpc>
              <a:spcBef>
                <a:spcPts val="1000"/>
              </a:spcBef>
              <a:spcAft>
                <a:spcPts val="0"/>
              </a:spcAft>
              <a:buClr>
                <a:schemeClr val="dk1"/>
              </a:buClr>
              <a:buSzPts val="2000"/>
              <a:buFont typeface="Noto Sans Symbols"/>
              <a:buChar char="❑"/>
            </a:pPr>
            <a:r>
              <a:rPr lang="lt-LT" sz="2000" dirty="0"/>
              <a:t> Terpė gali būti:</a:t>
            </a:r>
            <a:endParaRPr dirty="0"/>
          </a:p>
          <a:p>
            <a:pPr marL="0" lvl="0" indent="0" algn="l" rtl="0">
              <a:lnSpc>
                <a:spcPct val="90000"/>
              </a:lnSpc>
              <a:spcBef>
                <a:spcPts val="1000"/>
              </a:spcBef>
              <a:spcAft>
                <a:spcPts val="0"/>
              </a:spcAft>
              <a:buClr>
                <a:schemeClr val="dk1"/>
              </a:buClr>
              <a:buSzPts val="2000"/>
              <a:buNone/>
            </a:pPr>
            <a:r>
              <a:rPr lang="lt-LT" sz="2000" dirty="0"/>
              <a:t>     Rūgštinė</a:t>
            </a:r>
            <a:endParaRPr dirty="0"/>
          </a:p>
          <a:p>
            <a:pPr marL="0" lvl="0" indent="0" algn="l" rtl="0">
              <a:lnSpc>
                <a:spcPct val="90000"/>
              </a:lnSpc>
              <a:spcBef>
                <a:spcPts val="1000"/>
              </a:spcBef>
              <a:spcAft>
                <a:spcPts val="0"/>
              </a:spcAft>
              <a:buClr>
                <a:schemeClr val="dk1"/>
              </a:buClr>
              <a:buSzPts val="2000"/>
              <a:buNone/>
            </a:pPr>
            <a:r>
              <a:rPr lang="lt-LT" sz="2000" dirty="0"/>
              <a:t>     Neutrali</a:t>
            </a:r>
            <a:endParaRPr dirty="0"/>
          </a:p>
          <a:p>
            <a:pPr marL="0" lvl="0" indent="0" algn="l" rtl="0">
              <a:lnSpc>
                <a:spcPct val="90000"/>
              </a:lnSpc>
              <a:spcBef>
                <a:spcPts val="1000"/>
              </a:spcBef>
              <a:spcAft>
                <a:spcPts val="0"/>
              </a:spcAft>
              <a:buClr>
                <a:schemeClr val="dk1"/>
              </a:buClr>
              <a:buSzPts val="2000"/>
              <a:buNone/>
            </a:pPr>
            <a:r>
              <a:rPr lang="lt-LT" sz="2000" dirty="0"/>
              <a:t>     Bazinė</a:t>
            </a:r>
            <a:endParaRPr dirty="0"/>
          </a:p>
          <a:p>
            <a:pPr marL="0" lvl="0" indent="0" algn="l" rtl="0">
              <a:lnSpc>
                <a:spcPct val="90000"/>
              </a:lnSpc>
              <a:spcBef>
                <a:spcPts val="1000"/>
              </a:spcBef>
              <a:spcAft>
                <a:spcPts val="0"/>
              </a:spcAft>
              <a:buClr>
                <a:schemeClr val="dk1"/>
              </a:buClr>
              <a:buSzPts val="2000"/>
              <a:buNone/>
            </a:pPr>
            <a:endParaRPr sz="2000" dirty="0"/>
          </a:p>
          <a:p>
            <a:pPr marL="0" lvl="0" indent="0" algn="l" rtl="0">
              <a:lnSpc>
                <a:spcPct val="90000"/>
              </a:lnSpc>
              <a:spcBef>
                <a:spcPts val="1000"/>
              </a:spcBef>
              <a:spcAft>
                <a:spcPts val="0"/>
              </a:spcAft>
              <a:buClr>
                <a:schemeClr val="dk1"/>
              </a:buClr>
              <a:buSzPts val="2000"/>
              <a:buNone/>
            </a:pPr>
            <a:endParaRPr sz="2000" dirty="0"/>
          </a:p>
          <a:p>
            <a:pPr marL="0" lvl="0" indent="0" algn="l" rtl="0">
              <a:lnSpc>
                <a:spcPct val="90000"/>
              </a:lnSpc>
              <a:spcBef>
                <a:spcPts val="1000"/>
              </a:spcBef>
              <a:spcAft>
                <a:spcPts val="0"/>
              </a:spcAft>
              <a:buClr>
                <a:schemeClr val="dk1"/>
              </a:buClr>
              <a:buSzPts val="2000"/>
              <a:buNone/>
            </a:pPr>
            <a:endParaRPr sz="2000" dirty="0"/>
          </a:p>
          <a:p>
            <a:pPr marL="0" lvl="0" indent="0" algn="l" rtl="0">
              <a:lnSpc>
                <a:spcPct val="90000"/>
              </a:lnSpc>
              <a:spcBef>
                <a:spcPts val="1000"/>
              </a:spcBef>
              <a:spcAft>
                <a:spcPts val="0"/>
              </a:spcAft>
              <a:buClr>
                <a:schemeClr val="dk1"/>
              </a:buClr>
              <a:buSzPts val="2000"/>
              <a:buNone/>
            </a:pPr>
            <a:endParaRPr sz="2000" dirty="0">
              <a:latin typeface="Times New Roman"/>
              <a:ea typeface="Times New Roman"/>
              <a:cs typeface="Times New Roman"/>
              <a:sym typeface="Times New Roman"/>
            </a:endParaRPr>
          </a:p>
        </p:txBody>
      </p:sp>
      <p:pic>
        <p:nvPicPr>
          <p:cNvPr id="3" name="Picture 2"/>
          <p:cNvPicPr>
            <a:picLocks noChangeAspect="1"/>
          </p:cNvPicPr>
          <p:nvPr/>
        </p:nvPicPr>
        <p:blipFill>
          <a:blip r:embed="rId3"/>
          <a:stretch>
            <a:fillRect/>
          </a:stretch>
        </p:blipFill>
        <p:spPr>
          <a:xfrm>
            <a:off x="9286410" y="463979"/>
            <a:ext cx="2600790" cy="2723292"/>
          </a:xfrm>
          <a:prstGeom prst="rect">
            <a:avLst/>
          </a:prstGeom>
        </p:spPr>
      </p:pic>
      <p:pic>
        <p:nvPicPr>
          <p:cNvPr id="4" name="Picture 3"/>
          <p:cNvPicPr>
            <a:picLocks noChangeAspect="1"/>
          </p:cNvPicPr>
          <p:nvPr/>
        </p:nvPicPr>
        <p:blipFill>
          <a:blip r:embed="rId4"/>
          <a:stretch>
            <a:fillRect/>
          </a:stretch>
        </p:blipFill>
        <p:spPr>
          <a:xfrm>
            <a:off x="5534787" y="1780108"/>
            <a:ext cx="2739443" cy="2814325"/>
          </a:xfrm>
          <a:prstGeom prst="rect">
            <a:avLst/>
          </a:prstGeom>
        </p:spPr>
      </p:pic>
      <p:pic>
        <p:nvPicPr>
          <p:cNvPr id="5" name="Picture 4"/>
          <p:cNvPicPr>
            <a:picLocks noChangeAspect="1"/>
          </p:cNvPicPr>
          <p:nvPr/>
        </p:nvPicPr>
        <p:blipFill>
          <a:blip r:embed="rId5"/>
          <a:stretch>
            <a:fillRect/>
          </a:stretch>
        </p:blipFill>
        <p:spPr>
          <a:xfrm>
            <a:off x="8584045" y="3843878"/>
            <a:ext cx="3295091" cy="291514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9"/>
        <p:cNvGrpSpPr/>
        <p:nvPr/>
      </p:nvGrpSpPr>
      <p:grpSpPr>
        <a:xfrm>
          <a:off x="0" y="0"/>
          <a:ext cx="0" cy="0"/>
          <a:chOff x="0" y="0"/>
          <a:chExt cx="0" cy="0"/>
        </a:xfrm>
      </p:grpSpPr>
      <p:sp>
        <p:nvSpPr>
          <p:cNvPr id="120" name="Google Shape;120;p7"/>
          <p:cNvSpPr/>
          <p:nvPr/>
        </p:nvSpPr>
        <p:spPr>
          <a:xfrm>
            <a:off x="-1"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1" name="Google Shape;121;p7"/>
          <p:cNvSpPr txBox="1">
            <a:spLocks noGrp="1"/>
          </p:cNvSpPr>
          <p:nvPr>
            <p:ph type="title"/>
          </p:nvPr>
        </p:nvSpPr>
        <p:spPr>
          <a:xfrm>
            <a:off x="838200" y="365125"/>
            <a:ext cx="10515600" cy="130644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000"/>
              <a:buFont typeface="Calibri"/>
              <a:buNone/>
            </a:pPr>
            <a:r>
              <a:rPr lang="en-US" sz="4000" b="1" dirty="0" err="1" smtClean="0"/>
              <a:t>Tirp</a:t>
            </a:r>
            <a:r>
              <a:rPr lang="lt-LT" sz="4000" b="1" dirty="0" smtClean="0"/>
              <a:t>alų terpės</a:t>
            </a:r>
            <a:endParaRPr dirty="0"/>
          </a:p>
        </p:txBody>
      </p:sp>
      <p:sp>
        <p:nvSpPr>
          <p:cNvPr id="122" name="Google Shape;122;p7"/>
          <p:cNvSpPr txBox="1">
            <a:spLocks noGrp="1"/>
          </p:cNvSpPr>
          <p:nvPr>
            <p:ph type="body" idx="1"/>
          </p:nvPr>
        </p:nvSpPr>
        <p:spPr>
          <a:xfrm>
            <a:off x="838200" y="1825625"/>
            <a:ext cx="4535078" cy="4303464"/>
          </a:xfrm>
          <a:prstGeom prst="rect">
            <a:avLst/>
          </a:prstGeom>
          <a:noFill/>
          <a:ln>
            <a:noFill/>
          </a:ln>
        </p:spPr>
        <p:txBody>
          <a:bodyPr spcFirstLastPara="1" wrap="square" lIns="91425" tIns="45700" rIns="91425" bIns="45700" anchor="t" anchorCtr="0">
            <a:normAutofit/>
          </a:bodyPr>
          <a:lstStyle/>
          <a:p>
            <a:pPr marL="342900" lvl="0" algn="l" rtl="0">
              <a:lnSpc>
                <a:spcPct val="90000"/>
              </a:lnSpc>
              <a:spcBef>
                <a:spcPts val="1000"/>
              </a:spcBef>
              <a:spcAft>
                <a:spcPts val="0"/>
              </a:spcAft>
              <a:buClr>
                <a:schemeClr val="dk1"/>
              </a:buClr>
              <a:buSzPts val="2000"/>
              <a:buFont typeface="Wingdings" panose="05000000000000000000" pitchFamily="2" charset="2"/>
              <a:buChar char="q"/>
            </a:pPr>
            <a:r>
              <a:rPr lang="lt-LT" sz="2000" dirty="0" smtClean="0"/>
              <a:t>Tirpalo </a:t>
            </a:r>
            <a:r>
              <a:rPr lang="lt-LT" sz="2000" dirty="0"/>
              <a:t>terpė priklauso nuo vandenilio ir </a:t>
            </a:r>
            <a:r>
              <a:rPr lang="lt-LT" sz="2000" dirty="0" err="1"/>
              <a:t>hidroksido</a:t>
            </a:r>
            <a:r>
              <a:rPr lang="lt-LT" sz="2000" dirty="0"/>
              <a:t> jonų koncentracijų. </a:t>
            </a:r>
            <a:endParaRPr lang="lt-LT" sz="2000" dirty="0" smtClean="0"/>
          </a:p>
          <a:p>
            <a:pPr marL="342900" lvl="0" algn="l" rtl="0">
              <a:lnSpc>
                <a:spcPct val="90000"/>
              </a:lnSpc>
              <a:spcBef>
                <a:spcPts val="1000"/>
              </a:spcBef>
              <a:spcAft>
                <a:spcPts val="0"/>
              </a:spcAft>
              <a:buClr>
                <a:schemeClr val="dk1"/>
              </a:buClr>
              <a:buSzPts val="2000"/>
              <a:buFont typeface="Wingdings" panose="05000000000000000000" pitchFamily="2" charset="2"/>
              <a:buChar char="q"/>
            </a:pPr>
            <a:r>
              <a:rPr lang="lt-LT" sz="2000" dirty="0" smtClean="0"/>
              <a:t>Jei tirpale vandenilio H</a:t>
            </a:r>
            <a:r>
              <a:rPr lang="lt-LT" sz="2000" baseline="30000" dirty="0" smtClean="0"/>
              <a:t>+</a:t>
            </a:r>
            <a:r>
              <a:rPr lang="lt-LT" sz="2000" dirty="0" smtClean="0"/>
              <a:t> jonų ir </a:t>
            </a:r>
            <a:r>
              <a:rPr lang="lt-LT" sz="2000" dirty="0" err="1" smtClean="0"/>
              <a:t>hidroksido</a:t>
            </a:r>
            <a:r>
              <a:rPr lang="lt-LT" sz="2000" dirty="0" smtClean="0"/>
              <a:t> OH</a:t>
            </a:r>
            <a:r>
              <a:rPr lang="lt-LT" sz="2000" baseline="30000" dirty="0" smtClean="0"/>
              <a:t>-</a:t>
            </a:r>
            <a:r>
              <a:rPr lang="lt-LT" sz="2000" dirty="0" smtClean="0"/>
              <a:t> jonų koncentracijos yra </a:t>
            </a:r>
            <a:r>
              <a:rPr lang="lt-LT" sz="2000" b="1" dirty="0" smtClean="0"/>
              <a:t>vienodos</a:t>
            </a:r>
            <a:r>
              <a:rPr lang="lt-LT" sz="2000" dirty="0" smtClean="0"/>
              <a:t>, tai terpė – </a:t>
            </a:r>
            <a:r>
              <a:rPr lang="lt-LT" sz="2000" b="1" dirty="0" smtClean="0"/>
              <a:t>neutrali.</a:t>
            </a:r>
          </a:p>
          <a:p>
            <a:pPr marL="342900" lvl="0">
              <a:buSzPts val="2000"/>
              <a:buFont typeface="Wingdings" panose="05000000000000000000" pitchFamily="2" charset="2"/>
              <a:buChar char="q"/>
            </a:pPr>
            <a:r>
              <a:rPr lang="lt-LT" sz="2000" dirty="0"/>
              <a:t>Jei tirpale vandenilio H</a:t>
            </a:r>
            <a:r>
              <a:rPr lang="lt-LT" sz="2000" baseline="30000" dirty="0"/>
              <a:t>+</a:t>
            </a:r>
            <a:r>
              <a:rPr lang="lt-LT" sz="2000" dirty="0"/>
              <a:t> jonų </a:t>
            </a:r>
            <a:r>
              <a:rPr lang="lt-LT" sz="2000" dirty="0" smtClean="0"/>
              <a:t>koncentracija </a:t>
            </a:r>
            <a:r>
              <a:rPr lang="lt-LT" sz="2000" b="1" dirty="0" smtClean="0"/>
              <a:t>didesnė</a:t>
            </a:r>
            <a:r>
              <a:rPr lang="lt-LT" sz="2000" dirty="0" smtClean="0"/>
              <a:t> už </a:t>
            </a:r>
            <a:r>
              <a:rPr lang="lt-LT" sz="2000" dirty="0" err="1"/>
              <a:t>hidroksido</a:t>
            </a:r>
            <a:r>
              <a:rPr lang="lt-LT" sz="2000" dirty="0"/>
              <a:t> OH</a:t>
            </a:r>
            <a:r>
              <a:rPr lang="lt-LT" sz="2000" baseline="30000" dirty="0"/>
              <a:t>-</a:t>
            </a:r>
            <a:r>
              <a:rPr lang="lt-LT" sz="2000" dirty="0"/>
              <a:t> jonų </a:t>
            </a:r>
            <a:r>
              <a:rPr lang="lt-LT" sz="2000" dirty="0" smtClean="0"/>
              <a:t>koncentraciją, </a:t>
            </a:r>
            <a:r>
              <a:rPr lang="lt-LT" sz="2000" dirty="0"/>
              <a:t>tai terpė – </a:t>
            </a:r>
            <a:r>
              <a:rPr lang="lt-LT" sz="2000" b="1" dirty="0" smtClean="0"/>
              <a:t>rūgštinė.</a:t>
            </a:r>
          </a:p>
          <a:p>
            <a:pPr marL="342900">
              <a:buSzPts val="2000"/>
              <a:buFont typeface="Wingdings" panose="05000000000000000000" pitchFamily="2" charset="2"/>
              <a:buChar char="q"/>
            </a:pPr>
            <a:r>
              <a:rPr lang="lt-LT" sz="2000" dirty="0"/>
              <a:t>Jei tirpale vandenilio H</a:t>
            </a:r>
            <a:r>
              <a:rPr lang="lt-LT" sz="2000" baseline="30000" dirty="0"/>
              <a:t>+</a:t>
            </a:r>
            <a:r>
              <a:rPr lang="lt-LT" sz="2000" dirty="0"/>
              <a:t> jonų koncentracija </a:t>
            </a:r>
            <a:r>
              <a:rPr lang="lt-LT" sz="2000" b="1" dirty="0" smtClean="0"/>
              <a:t>mažesnė</a:t>
            </a:r>
            <a:r>
              <a:rPr lang="lt-LT" sz="2000" dirty="0" smtClean="0"/>
              <a:t> </a:t>
            </a:r>
            <a:r>
              <a:rPr lang="lt-LT" sz="2000" dirty="0"/>
              <a:t>už </a:t>
            </a:r>
            <a:r>
              <a:rPr lang="lt-LT" sz="2000" dirty="0" err="1"/>
              <a:t>hidroksido</a:t>
            </a:r>
            <a:r>
              <a:rPr lang="lt-LT" sz="2000" dirty="0"/>
              <a:t> OH</a:t>
            </a:r>
            <a:r>
              <a:rPr lang="lt-LT" sz="2000" baseline="30000" dirty="0"/>
              <a:t>-</a:t>
            </a:r>
            <a:r>
              <a:rPr lang="lt-LT" sz="2000" dirty="0"/>
              <a:t> jonų koncentraciją, tai terpė – </a:t>
            </a:r>
            <a:r>
              <a:rPr lang="lt-LT" sz="2000" b="1" dirty="0" smtClean="0"/>
              <a:t>bazinė.</a:t>
            </a:r>
            <a:endParaRPr lang="lt-LT" sz="2000" b="1" dirty="0"/>
          </a:p>
          <a:p>
            <a:pPr marL="342900" lvl="0">
              <a:buSzPts val="2000"/>
              <a:buFont typeface="Wingdings" panose="05000000000000000000" pitchFamily="2" charset="2"/>
              <a:buChar char="q"/>
            </a:pPr>
            <a:endParaRPr lang="lt-LT" sz="2000" b="1" dirty="0"/>
          </a:p>
          <a:p>
            <a:pPr marL="0" lvl="0" indent="0" algn="l" rtl="0">
              <a:lnSpc>
                <a:spcPct val="90000"/>
              </a:lnSpc>
              <a:spcBef>
                <a:spcPts val="1000"/>
              </a:spcBef>
              <a:spcAft>
                <a:spcPts val="0"/>
              </a:spcAft>
              <a:buClr>
                <a:schemeClr val="dk1"/>
              </a:buClr>
              <a:buSzPts val="2000"/>
              <a:buNone/>
            </a:pPr>
            <a:endParaRPr sz="2000" dirty="0"/>
          </a:p>
          <a:p>
            <a:pPr marL="0" lvl="0" indent="0" algn="l" rtl="0">
              <a:lnSpc>
                <a:spcPct val="90000"/>
              </a:lnSpc>
              <a:spcBef>
                <a:spcPts val="1000"/>
              </a:spcBef>
              <a:spcAft>
                <a:spcPts val="0"/>
              </a:spcAft>
              <a:buClr>
                <a:schemeClr val="dk1"/>
              </a:buClr>
              <a:buSzPts val="2000"/>
              <a:buNone/>
            </a:pPr>
            <a:endParaRPr sz="2000" dirty="0"/>
          </a:p>
          <a:p>
            <a:pPr marL="0" lvl="0" indent="0" algn="l" rtl="0">
              <a:lnSpc>
                <a:spcPct val="90000"/>
              </a:lnSpc>
              <a:spcBef>
                <a:spcPts val="1000"/>
              </a:spcBef>
              <a:spcAft>
                <a:spcPts val="0"/>
              </a:spcAft>
              <a:buClr>
                <a:schemeClr val="dk1"/>
              </a:buClr>
              <a:buSzPts val="2000"/>
              <a:buNone/>
            </a:pPr>
            <a:endParaRPr sz="2000" dirty="0"/>
          </a:p>
          <a:p>
            <a:pPr marL="0" lvl="0" indent="0" algn="l" rtl="0">
              <a:lnSpc>
                <a:spcPct val="90000"/>
              </a:lnSpc>
              <a:spcBef>
                <a:spcPts val="1000"/>
              </a:spcBef>
              <a:spcAft>
                <a:spcPts val="0"/>
              </a:spcAft>
              <a:buClr>
                <a:schemeClr val="dk1"/>
              </a:buClr>
              <a:buSzPts val="2000"/>
              <a:buNone/>
            </a:pPr>
            <a:endParaRPr sz="2000" dirty="0">
              <a:latin typeface="Times New Roman"/>
              <a:ea typeface="Times New Roman"/>
              <a:cs typeface="Times New Roman"/>
              <a:sym typeface="Times New Roman"/>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3278" y="1698742"/>
            <a:ext cx="6469712" cy="4430347"/>
          </a:xfrm>
          <a:prstGeom prst="rect">
            <a:avLst/>
          </a:prstGeom>
        </p:spPr>
      </p:pic>
    </p:spTree>
    <p:extLst>
      <p:ext uri="{BB962C8B-B14F-4D97-AF65-F5344CB8AC3E}">
        <p14:creationId xmlns:p14="http://schemas.microsoft.com/office/powerpoint/2010/main" val="3039772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926077" y="248393"/>
            <a:ext cx="7948349" cy="6332769"/>
          </a:xfrm>
          <a:prstGeom prst="rect">
            <a:avLst/>
          </a:prstGeom>
        </p:spPr>
      </p:pic>
    </p:spTree>
    <p:extLst>
      <p:ext uri="{BB962C8B-B14F-4D97-AF65-F5344CB8AC3E}">
        <p14:creationId xmlns:p14="http://schemas.microsoft.com/office/powerpoint/2010/main" val="2476829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lt-LT" dirty="0"/>
              <a:t>Įtvirtinimui</a:t>
            </a:r>
            <a:endParaRPr dirty="0"/>
          </a:p>
        </p:txBody>
      </p:sp>
      <p:sp>
        <p:nvSpPr>
          <p:cNvPr id="136" name="Google Shape;136;p9"/>
          <p:cNvSpPr txBox="1">
            <a:spLocks noGrp="1"/>
          </p:cNvSpPr>
          <p:nvPr>
            <p:ph type="body" idx="1"/>
          </p:nvPr>
        </p:nvSpPr>
        <p:spPr>
          <a:xfrm>
            <a:off x="838200" y="1410845"/>
            <a:ext cx="10515600" cy="4351338"/>
          </a:xfrm>
          <a:prstGeom prst="rect">
            <a:avLst/>
          </a:prstGeom>
          <a:noFill/>
          <a:ln>
            <a:noFill/>
          </a:ln>
        </p:spPr>
        <p:txBody>
          <a:bodyPr spcFirstLastPara="1" wrap="square" lIns="91425" tIns="45700" rIns="91425" bIns="45700" anchor="t" anchorCtr="0">
            <a:normAutofit fontScale="85000" lnSpcReduction="10000"/>
          </a:bodyPr>
          <a:lstStyle/>
          <a:p>
            <a:pPr lvl="0"/>
            <a:r>
              <a:rPr lang="lt-LT" dirty="0"/>
              <a:t>Klausimai apibendrinimui</a:t>
            </a:r>
            <a:r>
              <a:rPr lang="lt-LT" dirty="0" smtClean="0"/>
              <a:t>: Visas </a:t>
            </a:r>
            <a:r>
              <a:rPr lang="lt-LT" dirty="0"/>
              <a:t>užduotis atlikite savo sąsiuviniuose.</a:t>
            </a:r>
            <a:endParaRPr lang="en-US" dirty="0"/>
          </a:p>
          <a:p>
            <a:pPr marL="628650" indent="-514350">
              <a:buAutoNum type="arabicPeriod"/>
            </a:pPr>
            <a:r>
              <a:rPr lang="lt-LT" dirty="0" smtClean="0"/>
              <a:t>Kas </a:t>
            </a:r>
            <a:r>
              <a:rPr lang="lt-LT" dirty="0"/>
              <a:t>yra </a:t>
            </a:r>
            <a:r>
              <a:rPr lang="lt-LT" dirty="0" smtClean="0"/>
              <a:t>indikatoriai?</a:t>
            </a:r>
          </a:p>
          <a:p>
            <a:pPr marL="628650" indent="-514350">
              <a:buAutoNum type="arabicPeriod"/>
            </a:pPr>
            <a:r>
              <a:rPr lang="lt-LT" dirty="0" smtClean="0"/>
              <a:t>Kokių </a:t>
            </a:r>
            <a:r>
              <a:rPr lang="lt-LT" dirty="0"/>
              <a:t>jonų yra tirpale jei </a:t>
            </a:r>
            <a:r>
              <a:rPr lang="lt-LT" dirty="0" err="1"/>
              <a:t>metiloranžas</a:t>
            </a:r>
            <a:r>
              <a:rPr lang="lt-LT" dirty="0"/>
              <a:t> nusidažo rožine </a:t>
            </a:r>
            <a:r>
              <a:rPr lang="lt-LT" dirty="0" smtClean="0"/>
              <a:t>spalva?</a:t>
            </a:r>
            <a:endParaRPr lang="lt-LT" dirty="0"/>
          </a:p>
          <a:p>
            <a:pPr marL="628650" indent="-514350">
              <a:buAutoNum type="arabicPeriod"/>
            </a:pPr>
            <a:r>
              <a:rPr lang="lt-LT" dirty="0" smtClean="0"/>
              <a:t>Kokia </a:t>
            </a:r>
            <a:r>
              <a:rPr lang="lt-LT" dirty="0"/>
              <a:t>tirpalo terpė, jei lakmusas yra violetinės </a:t>
            </a:r>
            <a:r>
              <a:rPr lang="lt-LT" dirty="0" smtClean="0"/>
              <a:t>spalvos?</a:t>
            </a:r>
            <a:endParaRPr lang="lt-LT" dirty="0"/>
          </a:p>
          <a:p>
            <a:pPr marL="628650" indent="-514350">
              <a:buAutoNum type="arabicPeriod"/>
            </a:pPr>
            <a:r>
              <a:rPr lang="lt-LT" dirty="0" smtClean="0"/>
              <a:t>Įrašykite </a:t>
            </a:r>
            <a:r>
              <a:rPr lang="lt-LT" dirty="0"/>
              <a:t>trūkstamus žodžius, skliaustuose įrašykite junginių formules:</a:t>
            </a:r>
            <a:endParaRPr lang="en-US" dirty="0"/>
          </a:p>
          <a:p>
            <a:pPr marL="114300" lvl="0" indent="0">
              <a:buNone/>
            </a:pPr>
            <a:r>
              <a:rPr lang="lt-LT" dirty="0" smtClean="0"/>
              <a:t>Druskos </a:t>
            </a:r>
            <a:r>
              <a:rPr lang="lt-LT" dirty="0"/>
              <a:t>rūgšties (______) tirpale vandenilio </a:t>
            </a:r>
            <a:r>
              <a:rPr lang="lt-LT" dirty="0" smtClean="0"/>
              <a:t>jonų koncentracija </a:t>
            </a:r>
            <a:r>
              <a:rPr lang="lt-LT" u="sng" dirty="0"/>
              <a:t>___________</a:t>
            </a:r>
            <a:r>
              <a:rPr lang="lt-LT" dirty="0"/>
              <a:t> nei </a:t>
            </a:r>
            <a:r>
              <a:rPr lang="lt-LT" dirty="0" err="1"/>
              <a:t>hidroksido</a:t>
            </a:r>
            <a:r>
              <a:rPr lang="lt-LT" dirty="0"/>
              <a:t> jonų.</a:t>
            </a:r>
            <a:endParaRPr lang="en-US" dirty="0"/>
          </a:p>
          <a:p>
            <a:pPr marL="114300" lvl="0" indent="0">
              <a:buNone/>
            </a:pPr>
            <a:r>
              <a:rPr lang="lt-LT" dirty="0"/>
              <a:t>Į natrio šarmo (______) tirpalą pilant azoto rūgšties (_______), </a:t>
            </a:r>
            <a:r>
              <a:rPr lang="lt-LT" dirty="0" err="1"/>
              <a:t>hidroksido</a:t>
            </a:r>
            <a:r>
              <a:rPr lang="lt-LT" dirty="0"/>
              <a:t> jonų koncentracija </a:t>
            </a:r>
            <a:r>
              <a:rPr lang="lt-LT" u="sng" dirty="0" smtClean="0"/>
              <a:t>____________.</a:t>
            </a:r>
          </a:p>
          <a:p>
            <a:pPr marL="114300" lvl="0" indent="0">
              <a:buNone/>
            </a:pPr>
            <a:r>
              <a:rPr lang="lt-LT" dirty="0" smtClean="0"/>
              <a:t>Į sieros rūgšties (_______) tirpalą įpylus vandens, vandenilio jonų koncentracija </a:t>
            </a:r>
            <a:r>
              <a:rPr lang="lt-LT" u="sng" dirty="0" smtClean="0"/>
              <a:t>________</a:t>
            </a:r>
            <a:r>
              <a:rPr lang="lt-LT" dirty="0" smtClean="0"/>
              <a:t>, o įmerkus lakmuso popierėlį, jis nusidažo ________ spalva. </a:t>
            </a:r>
            <a:endParaRPr lang="en-US" dirty="0"/>
          </a:p>
          <a:p>
            <a:pPr marL="228600" lvl="0" indent="-50800" algn="l" rtl="0">
              <a:lnSpc>
                <a:spcPct val="90000"/>
              </a:lnSpc>
              <a:spcBef>
                <a:spcPts val="0"/>
              </a:spcBef>
              <a:spcAft>
                <a:spcPts val="0"/>
              </a:spcAft>
              <a:buClr>
                <a:schemeClr val="dk1"/>
              </a:buClr>
              <a:buSzPts val="2800"/>
              <a:buNone/>
            </a:pPr>
            <a:endParaRPr dirty="0">
              <a:highlight>
                <a:srgbClr val="00FF00"/>
              </a:highlight>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1281</Words>
  <Application>Microsoft Office PowerPoint</Application>
  <PresentationFormat>Widescreen</PresentationFormat>
  <Paragraphs>138</Paragraphs>
  <Slides>22</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Noto Sans Symbols</vt:lpstr>
      <vt:lpstr>Times New Roman</vt:lpstr>
      <vt:lpstr>Wingdings</vt:lpstr>
      <vt:lpstr>Office Theme</vt:lpstr>
      <vt:lpstr>Indikatoriai ir pH skalė</vt:lpstr>
      <vt:lpstr>Mokymosi turinys</vt:lpstr>
      <vt:lpstr>Pirmoji pamoka</vt:lpstr>
      <vt:lpstr>Pamokos sąsaja su programa</vt:lpstr>
      <vt:lpstr>Pamokos tikslas ir sėkmės kriterijai</vt:lpstr>
      <vt:lpstr>Kas yra indikatoriai?</vt:lpstr>
      <vt:lpstr>Tirpalų terpės</vt:lpstr>
      <vt:lpstr>PowerPoint Presentation</vt:lpstr>
      <vt:lpstr>Įtvirtinimui</vt:lpstr>
      <vt:lpstr>Reflekcija</vt:lpstr>
      <vt:lpstr>Antroji pamoka</vt:lpstr>
      <vt:lpstr>Pamokos sąsaja su programa</vt:lpstr>
      <vt:lpstr>Pamokos tikslas ir sėkmės kriterijai</vt:lpstr>
      <vt:lpstr>Kas yra pH?</vt:lpstr>
      <vt:lpstr>pH skalė</vt:lpstr>
      <vt:lpstr>Vanduo – silpnas elektrolitas</vt:lpstr>
      <vt:lpstr>Kodėl pH yra svarbus?</vt:lpstr>
      <vt:lpstr>pH ir tirpalo molinė koncentracija</vt:lpstr>
      <vt:lpstr>PowerPoint Presentation</vt:lpstr>
      <vt:lpstr>pH ir tirpalo molinė koncentracija</vt:lpstr>
      <vt:lpstr>Įtvirtinimas</vt:lpstr>
      <vt:lpstr>Namų darbas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Indikatoriai ir pH skalė</dc:title>
  <dc:creator>Roman Voronovič. KMM</dc:creator>
  <cp:lastModifiedBy>Virginija Barbaravičiūtė, KMM</cp:lastModifiedBy>
  <cp:revision>13</cp:revision>
  <dcterms:created xsi:type="dcterms:W3CDTF">2024-07-05T09:12:55Z</dcterms:created>
  <dcterms:modified xsi:type="dcterms:W3CDTF">2024-08-25T15:48:51Z</dcterms:modified>
</cp:coreProperties>
</file>