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2" roundtripDataSignature="AMtx7mhKQ3RLdyq0inLIy9UgxmqINN7b4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10" Type="http://schemas.openxmlformats.org/officeDocument/2006/relationships/slide" Target="slides/slide6.xml"/><Relationship Id="rId32"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3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3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7"/>
          <p:cNvSpPr/>
          <p:nvPr>
            <p:ph idx="2" type="pic"/>
          </p:nvPr>
        </p:nvSpPr>
        <p:spPr>
          <a:xfrm>
            <a:off x="5183188" y="987425"/>
            <a:ext cx="6172200" cy="4873625"/>
          </a:xfrm>
          <a:prstGeom prst="rect">
            <a:avLst/>
          </a:prstGeom>
          <a:noFill/>
          <a:ln>
            <a:noFill/>
          </a:ln>
        </p:spPr>
      </p:sp>
      <p:sp>
        <p:nvSpPr>
          <p:cNvPr id="64" name="Google Shape;64;p3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s://chemija.smp.emokykla.lt/grupes/grupe/moline-koncentracija/52/1#task1"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892629"/>
            <a:ext cx="9144000" cy="2617334"/>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6000"/>
              <a:buFont typeface="Times New Roman"/>
              <a:buNone/>
            </a:pPr>
            <a:r>
              <a:rPr lang="lt-LT">
                <a:latin typeface="Times New Roman"/>
                <a:ea typeface="Times New Roman"/>
                <a:cs typeface="Times New Roman"/>
                <a:sym typeface="Times New Roman"/>
              </a:rPr>
              <a:t>Tirpalų koncentracija</a:t>
            </a:r>
            <a:endParaRPr b="1"/>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lt-LT"/>
              <a:t>Chemija, 9 kl.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Times New Roman"/>
              <a:buNone/>
            </a:pPr>
            <a:r>
              <a:rPr lang="lt-LT">
                <a:latin typeface="Times New Roman"/>
                <a:ea typeface="Times New Roman"/>
                <a:cs typeface="Times New Roman"/>
                <a:sym typeface="Times New Roman"/>
              </a:rPr>
              <a:t>M</a:t>
            </a:r>
            <a:r>
              <a:rPr lang="lt-LT" sz="4400">
                <a:latin typeface="Times New Roman"/>
                <a:ea typeface="Times New Roman"/>
                <a:cs typeface="Times New Roman"/>
                <a:sym typeface="Times New Roman"/>
              </a:rPr>
              <a:t>olinė koncentracija (</a:t>
            </a:r>
            <a:r>
              <a:rPr i="1" lang="lt-LT" sz="4400">
                <a:latin typeface="Times New Roman"/>
                <a:ea typeface="Times New Roman"/>
                <a:cs typeface="Times New Roman"/>
                <a:sym typeface="Times New Roman"/>
              </a:rPr>
              <a:t>c</a:t>
            </a:r>
            <a:r>
              <a:rPr lang="lt-LT" sz="4400">
                <a:latin typeface="Times New Roman"/>
                <a:ea typeface="Times New Roman"/>
                <a:cs typeface="Times New Roman"/>
                <a:sym typeface="Times New Roman"/>
              </a:rPr>
              <a:t>, mol/L)</a:t>
            </a:r>
            <a:endParaRPr/>
          </a:p>
        </p:txBody>
      </p:sp>
      <p:sp>
        <p:nvSpPr>
          <p:cNvPr id="139" name="Google Shape;139;p10"/>
          <p:cNvSpPr txBox="1"/>
          <p:nvPr>
            <p:ph idx="1" type="body"/>
          </p:nvPr>
        </p:nvSpPr>
        <p:spPr>
          <a:xfrm>
            <a:off x="838200" y="1825625"/>
            <a:ext cx="10515600" cy="4351338"/>
          </a:xfrm>
          <a:prstGeom prst="rect">
            <a:avLst/>
          </a:prstGeom>
          <a:blipFill rotWithShape="1">
            <a:blip r:embed="rId3">
              <a:alphaModFix/>
            </a:blip>
            <a:stretch>
              <a:fillRect b="0" l="-1042" r="0" t="-2240"/>
            </a:stretch>
          </a:blip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lt-LT"/>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Times New Roman"/>
              <a:buNone/>
            </a:pPr>
            <a:r>
              <a:rPr lang="lt-LT" sz="4400">
                <a:latin typeface="Times New Roman"/>
                <a:ea typeface="Times New Roman"/>
                <a:cs typeface="Times New Roman"/>
                <a:sym typeface="Times New Roman"/>
              </a:rPr>
              <a:t>Masės koncentracija (</a:t>
            </a:r>
            <a:r>
              <a:rPr i="1" lang="lt-LT" sz="4400">
                <a:latin typeface="Times New Roman"/>
                <a:ea typeface="Times New Roman"/>
                <a:cs typeface="Times New Roman"/>
                <a:sym typeface="Times New Roman"/>
              </a:rPr>
              <a:t>c</a:t>
            </a:r>
            <a:r>
              <a:rPr baseline="-25000" lang="lt-LT" sz="4400">
                <a:latin typeface="Times New Roman"/>
                <a:ea typeface="Times New Roman"/>
                <a:cs typeface="Times New Roman"/>
                <a:sym typeface="Times New Roman"/>
              </a:rPr>
              <a:t>w</a:t>
            </a:r>
            <a:r>
              <a:rPr lang="lt-LT" sz="4400">
                <a:latin typeface="Times New Roman"/>
                <a:ea typeface="Times New Roman"/>
                <a:cs typeface="Times New Roman"/>
                <a:sym typeface="Times New Roman"/>
              </a:rPr>
              <a:t>, g/L)</a:t>
            </a:r>
            <a:endParaRPr/>
          </a:p>
        </p:txBody>
      </p:sp>
      <p:sp>
        <p:nvSpPr>
          <p:cNvPr id="145" name="Google Shape;145;p11"/>
          <p:cNvSpPr txBox="1"/>
          <p:nvPr>
            <p:ph idx="1" type="body"/>
          </p:nvPr>
        </p:nvSpPr>
        <p:spPr>
          <a:xfrm>
            <a:off x="838200" y="1825625"/>
            <a:ext cx="10515600" cy="4351338"/>
          </a:xfrm>
          <a:prstGeom prst="rect">
            <a:avLst/>
          </a:prstGeom>
          <a:blipFill rotWithShape="1">
            <a:blip r:embed="rId3">
              <a:alphaModFix/>
            </a:blip>
            <a:stretch>
              <a:fillRect b="0" l="-1042" r="0" t="-2240"/>
            </a:stretch>
          </a:blip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lt-LT"/>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2"/>
          <p:cNvSpPr txBox="1"/>
          <p:nvPr>
            <p:ph type="title"/>
          </p:nvPr>
        </p:nvSpPr>
        <p:spPr>
          <a:xfrm>
            <a:off x="838200" y="184376"/>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Koncentracijos pokytis tirpalą skiedžiant</a:t>
            </a:r>
            <a:endParaRPr/>
          </a:p>
        </p:txBody>
      </p:sp>
      <p:sp>
        <p:nvSpPr>
          <p:cNvPr id="151" name="Google Shape;151;p12"/>
          <p:cNvSpPr txBox="1"/>
          <p:nvPr>
            <p:ph idx="1" type="body"/>
          </p:nvPr>
        </p:nvSpPr>
        <p:spPr>
          <a:xfrm>
            <a:off x="838200" y="1509939"/>
            <a:ext cx="10515600" cy="4351338"/>
          </a:xfrm>
          <a:prstGeom prst="rect">
            <a:avLst/>
          </a:prstGeom>
          <a:blipFill rotWithShape="1">
            <a:blip r:embed="rId3">
              <a:alphaModFix/>
            </a:blip>
            <a:stretch>
              <a:fillRect b="0" l="-753" r="-1447" t="-2944"/>
            </a:stretch>
          </a:blip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lt-LT"/>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Koncentracijos pokytis maišant tirpalus</a:t>
            </a:r>
            <a:endParaRPr/>
          </a:p>
        </p:txBody>
      </p:sp>
      <p:sp>
        <p:nvSpPr>
          <p:cNvPr id="157" name="Google Shape;157;p13"/>
          <p:cNvSpPr txBox="1"/>
          <p:nvPr>
            <p:ph idx="1" type="body"/>
          </p:nvPr>
        </p:nvSpPr>
        <p:spPr>
          <a:xfrm>
            <a:off x="707572" y="1390196"/>
            <a:ext cx="10515600" cy="5010603"/>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lt-LT"/>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Įtvirtinimui</a:t>
            </a:r>
            <a:endParaRPr/>
          </a:p>
        </p:txBody>
      </p:sp>
      <p:sp>
        <p:nvSpPr>
          <p:cNvPr id="163" name="Google Shape;163;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lt-LT"/>
              <a:t>Duokite mokiniams spręsti uždavinių, kur jie naudosis koncentracijos reiškimo formulėmis.</a:t>
            </a:r>
            <a:endParaRPr/>
          </a:p>
          <a:p>
            <a:pPr indent="0" lvl="0" marL="0" rtl="0" algn="l">
              <a:lnSpc>
                <a:spcPct val="90000"/>
              </a:lnSpc>
              <a:spcBef>
                <a:spcPts val="1000"/>
              </a:spcBef>
              <a:spcAft>
                <a:spcPts val="0"/>
              </a:spcAft>
              <a:buClr>
                <a:schemeClr val="dk1"/>
              </a:buClr>
              <a:buSzPts val="2800"/>
              <a:buNone/>
            </a:pPr>
            <a:r>
              <a:rPr lang="lt-LT">
                <a:highlight>
                  <a:srgbClr val="00FF00"/>
                </a:highlight>
              </a:rPr>
              <a:t>Uždavinių užduotys pridedamos.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Reflekcija</a:t>
            </a:r>
            <a:endParaRPr/>
          </a:p>
        </p:txBody>
      </p:sp>
      <p:sp>
        <p:nvSpPr>
          <p:cNvPr id="169" name="Google Shape;169;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Pamokos pabaigoje pritaikykite „Išėjimo bilieto“ metodą ir paprašykite mokinių atlikti trumpą užduotį ir tik mokiniui pasakius atsakymą – jis galės išeiti iš pamokos. </a:t>
            </a:r>
            <a:endParaRPr/>
          </a:p>
          <a:p>
            <a:pPr indent="0" lvl="0" marL="0" rtl="0" algn="just">
              <a:lnSpc>
                <a:spcPct val="90000"/>
              </a:lnSpc>
              <a:spcBef>
                <a:spcPts val="1000"/>
              </a:spcBef>
              <a:spcAft>
                <a:spcPts val="0"/>
              </a:spcAft>
              <a:buClr>
                <a:schemeClr val="dk1"/>
              </a:buClr>
              <a:buSzPts val="2800"/>
              <a:buNone/>
            </a:pPr>
            <a:r>
              <a:rPr lang="lt-LT"/>
              <a:t>Pavyzdžiui: </a:t>
            </a:r>
            <a:endParaRPr/>
          </a:p>
          <a:p>
            <a:pPr indent="0" lvl="0" marL="0" rtl="0" algn="just">
              <a:lnSpc>
                <a:spcPct val="90000"/>
              </a:lnSpc>
              <a:spcBef>
                <a:spcPts val="1000"/>
              </a:spcBef>
              <a:spcAft>
                <a:spcPts val="0"/>
              </a:spcAft>
              <a:buClr>
                <a:schemeClr val="dk1"/>
              </a:buClr>
              <a:buSzPts val="2800"/>
              <a:buNone/>
            </a:pPr>
            <a:r>
              <a:rPr lang="lt-LT"/>
              <a:t>Kokie yra molinės koncentracijos matavimo vienetai?</a:t>
            </a:r>
            <a:endParaRPr/>
          </a:p>
          <a:p>
            <a:pPr indent="0" lvl="0" marL="0" rtl="0" algn="just">
              <a:lnSpc>
                <a:spcPct val="90000"/>
              </a:lnSpc>
              <a:spcBef>
                <a:spcPts val="1000"/>
              </a:spcBef>
              <a:spcAft>
                <a:spcPts val="0"/>
              </a:spcAft>
              <a:buClr>
                <a:schemeClr val="dk1"/>
              </a:buClr>
              <a:buSzPts val="2800"/>
              <a:buNone/>
            </a:pPr>
            <a:r>
              <a:rPr lang="lt-LT"/>
              <a:t>Kieno yra matavimo vienetas g/L?</a:t>
            </a:r>
            <a:endParaRPr/>
          </a:p>
          <a:p>
            <a:pPr indent="0" lvl="0" marL="0" rtl="0" algn="just">
              <a:lnSpc>
                <a:spcPct val="90000"/>
              </a:lnSpc>
              <a:spcBef>
                <a:spcPts val="1000"/>
              </a:spcBef>
              <a:spcAft>
                <a:spcPts val="0"/>
              </a:spcAft>
              <a:buClr>
                <a:schemeClr val="dk1"/>
              </a:buClr>
              <a:buSzPts val="2800"/>
              <a:buNone/>
            </a:pPr>
            <a:r>
              <a:rPr lang="lt-LT"/>
              <a:t>Kokia raide žymima procentinė koncentracija?</a:t>
            </a:r>
            <a:endParaRPr/>
          </a:p>
          <a:p>
            <a:pPr indent="0" lvl="0" marL="0" rtl="0" algn="just">
              <a:lnSpc>
                <a:spcPct val="90000"/>
              </a:lnSpc>
              <a:spcBef>
                <a:spcPts val="1000"/>
              </a:spcBef>
              <a:spcAft>
                <a:spcPts val="0"/>
              </a:spcAft>
              <a:buClr>
                <a:schemeClr val="dk1"/>
              </a:buClr>
              <a:buSzPts val="2800"/>
              <a:buNone/>
            </a:pPr>
            <a:r>
              <a:rPr lang="lt-LT"/>
              <a:t>5 g druskos buvo ištirpinti 95 gramuose vandens, kiek procentų druskos yra tirpale?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6"/>
          <p:cNvSpPr txBox="1"/>
          <p:nvPr>
            <p:ph type="title"/>
          </p:nvPr>
        </p:nvSpPr>
        <p:spPr>
          <a:xfrm>
            <a:off x="831850" y="1709738"/>
            <a:ext cx="10515600" cy="137091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lang="lt-LT"/>
              <a:t>Antroji pamoka</a:t>
            </a:r>
            <a:endParaRPr/>
          </a:p>
        </p:txBody>
      </p:sp>
      <p:sp>
        <p:nvSpPr>
          <p:cNvPr id="175" name="Google Shape;175;p16"/>
          <p:cNvSpPr txBox="1"/>
          <p:nvPr>
            <p:ph idx="1" type="body"/>
          </p:nvPr>
        </p:nvSpPr>
        <p:spPr>
          <a:xfrm>
            <a:off x="844550" y="2678906"/>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rPr lang="lt-LT">
                <a:latin typeface="Times New Roman"/>
                <a:ea typeface="Times New Roman"/>
                <a:cs typeface="Times New Roman"/>
                <a:sym typeface="Times New Roman"/>
              </a:rPr>
              <a:t>Praktiškai ruošiami procentinės, molinės ir masės koncentracijos tirpalai, tirpinant kietąsias medžiagas vandenyje. </a:t>
            </a:r>
            <a:endParaRPr/>
          </a:p>
          <a:p>
            <a:pPr indent="0" lvl="0" marL="0" rtl="0" algn="l">
              <a:lnSpc>
                <a:spcPct val="90000"/>
              </a:lnSpc>
              <a:spcBef>
                <a:spcPts val="1000"/>
              </a:spcBef>
              <a:spcAft>
                <a:spcPts val="0"/>
              </a:spcAft>
              <a:buClr>
                <a:srgbClr val="888888"/>
              </a:buClr>
              <a:buSzPts val="24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7"/>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sąsaja su programa</a:t>
            </a:r>
            <a:endParaRPr/>
          </a:p>
        </p:txBody>
      </p:sp>
      <p:sp>
        <p:nvSpPr>
          <p:cNvPr id="181" name="Google Shape;181;p17"/>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400"/>
              <a:buChar char="•"/>
            </a:pPr>
            <a:r>
              <a:rPr lang="lt-LT" sz="2400"/>
              <a:t>Pasiekimų sritis</a:t>
            </a:r>
            <a:endParaRPr/>
          </a:p>
          <a:p>
            <a:pPr indent="-228600" lvl="0" marL="228600" rtl="0" algn="just">
              <a:lnSpc>
                <a:spcPct val="90000"/>
              </a:lnSpc>
              <a:spcBef>
                <a:spcPts val="1000"/>
              </a:spcBef>
              <a:spcAft>
                <a:spcPts val="0"/>
              </a:spcAft>
              <a:buClr>
                <a:srgbClr val="000000"/>
              </a:buClr>
              <a:buSzPts val="2400"/>
              <a:buFont typeface="Noto Sans Symbols"/>
              <a:buChar char="❑"/>
            </a:pPr>
            <a:r>
              <a:rPr lang="lt-LT" sz="2400">
                <a:solidFill>
                  <a:srgbClr val="000000"/>
                </a:solidFill>
              </a:rPr>
              <a:t> Gamtamokslinis komunikavimas </a:t>
            </a:r>
            <a:r>
              <a:rPr lang="lt-LT" sz="2400"/>
              <a:t>(B) </a:t>
            </a:r>
            <a:endParaRPr sz="2400"/>
          </a:p>
          <a:p>
            <a:pPr indent="0" lvl="0" marL="0" rtl="0" algn="just">
              <a:lnSpc>
                <a:spcPct val="90000"/>
              </a:lnSpc>
              <a:spcBef>
                <a:spcPts val="1000"/>
              </a:spcBef>
              <a:spcAft>
                <a:spcPts val="0"/>
              </a:spcAft>
              <a:buClr>
                <a:schemeClr val="dk1"/>
              </a:buClr>
              <a:buSzPts val="2400"/>
              <a:buNone/>
            </a:pPr>
            <a:r>
              <a:rPr lang="lt-LT" sz="2400"/>
              <a:t>Tinkamai taiko chemijos sąvokas, terminus, sutartinius ženklus, aiškindamas reiškinius, tinkamai užrašo ir naudoja fizikinių dydžių ir cheminių elementų simbolius, užrašo chemines formules, jungia kelias skaičiavimo formules, matavimo vienetus verčia daliniais ir kartotiniais </a:t>
            </a:r>
            <a:endParaRPr sz="2400">
              <a:highlight>
                <a:srgbClr val="FFFF00"/>
              </a:highlight>
            </a:endParaRPr>
          </a:p>
          <a:p>
            <a:pPr indent="-228600" lvl="0" marL="228600" rtl="0" algn="just">
              <a:lnSpc>
                <a:spcPct val="90000"/>
              </a:lnSpc>
              <a:spcBef>
                <a:spcPts val="1000"/>
              </a:spcBef>
              <a:spcAft>
                <a:spcPts val="0"/>
              </a:spcAft>
              <a:buClr>
                <a:srgbClr val="000000"/>
              </a:buClr>
              <a:buSzPts val="2400"/>
              <a:buFont typeface="Noto Sans Symbols"/>
              <a:buChar char="❑"/>
            </a:pPr>
            <a:r>
              <a:rPr lang="lt-LT" sz="2400">
                <a:solidFill>
                  <a:srgbClr val="000000"/>
                </a:solidFill>
              </a:rPr>
              <a:t> Gamtamokslinis tyrinėjimas (C)</a:t>
            </a:r>
            <a:endParaRPr/>
          </a:p>
          <a:p>
            <a:pPr indent="0" lvl="0" marL="0" rtl="0" algn="just">
              <a:lnSpc>
                <a:spcPct val="90000"/>
              </a:lnSpc>
              <a:spcBef>
                <a:spcPts val="1000"/>
              </a:spcBef>
              <a:spcAft>
                <a:spcPts val="0"/>
              </a:spcAft>
              <a:buClr>
                <a:schemeClr val="dk1"/>
              </a:buClr>
              <a:buSzPts val="2400"/>
              <a:buNone/>
            </a:pPr>
            <a:r>
              <a:rPr lang="lt-LT" sz="2400"/>
              <a:t>Paaiškina, kas yra tyrimas, apibūdina skirtingus tyrimo būdus, nurodo, kada jie taikomi, įvardija tyrimo etapų seką.</a:t>
            </a:r>
            <a:endParaRPr sz="2400">
              <a:solidFill>
                <a:srgbClr val="000000"/>
              </a:solidFill>
            </a:endParaRPr>
          </a:p>
          <a:p>
            <a:pPr indent="0" lvl="0" marL="0" rtl="0" algn="l">
              <a:lnSpc>
                <a:spcPct val="90000"/>
              </a:lnSpc>
              <a:spcBef>
                <a:spcPts val="1000"/>
              </a:spcBef>
              <a:spcAft>
                <a:spcPts val="0"/>
              </a:spcAft>
              <a:buClr>
                <a:schemeClr val="dk1"/>
              </a:buClr>
              <a:buSzPts val="3200"/>
              <a:buNone/>
            </a:pPr>
            <a:r>
              <a:t/>
            </a:r>
            <a:endParaRPr sz="3200">
              <a:highlight>
                <a:srgbClr val="FFFF00"/>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8"/>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87" name="Google Shape;187;p18"/>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Tikslas. Dirbdami grupėse ir atlikdami interaktyviasias užduotis, pasiruošia tirpalų ruošimo praktiniam darbui. </a:t>
            </a:r>
            <a:endParaRPr/>
          </a:p>
          <a:p>
            <a:pPr indent="0" lvl="0" marL="0" rtl="0" algn="l">
              <a:lnSpc>
                <a:spcPct val="90000"/>
              </a:lnSpc>
              <a:spcBef>
                <a:spcPts val="1000"/>
              </a:spcBef>
              <a:spcAft>
                <a:spcPts val="0"/>
              </a:spcAft>
              <a:buClr>
                <a:schemeClr val="dk1"/>
              </a:buClr>
              <a:buSzPts val="2000"/>
              <a:buNone/>
            </a:pPr>
            <a:r>
              <a:t/>
            </a:r>
            <a:endParaRPr sz="2000"/>
          </a:p>
          <a:p>
            <a:pPr indent="-228600" lvl="0" marL="228600" rtl="0" algn="l">
              <a:lnSpc>
                <a:spcPct val="90000"/>
              </a:lnSpc>
              <a:spcBef>
                <a:spcPts val="1000"/>
              </a:spcBef>
              <a:spcAft>
                <a:spcPts val="0"/>
              </a:spcAft>
              <a:buClr>
                <a:schemeClr val="dk1"/>
              </a:buClr>
              <a:buSzPts val="2800"/>
              <a:buChar char="•"/>
            </a:pPr>
            <a:r>
              <a:rPr lang="lt-LT"/>
              <a:t>Sėkmės kriterijai:</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Apskaičiuoja tirpalui paruošti reikalingą tirpinio masę.</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Atlieka interaktyvias užduotis.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Pasiruošia praktikos darbo „Tirpalų ruošimas“ aprašą.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000"/>
              <a:buNone/>
            </a:pPr>
            <a:r>
              <a:rPr lang="lt-LT" sz="2000"/>
              <a:t> </a:t>
            </a:r>
            <a:endParaRPr>
              <a:highlight>
                <a:srgbClr val="FFFF00"/>
              </a:high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9"/>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veiklos turinys ir metodai</a:t>
            </a:r>
            <a:endParaRPr/>
          </a:p>
        </p:txBody>
      </p:sp>
      <p:sp>
        <p:nvSpPr>
          <p:cNvPr id="193" name="Google Shape;193;p19"/>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514350" lvl="0" marL="514350" rtl="0" algn="just">
              <a:lnSpc>
                <a:spcPct val="90000"/>
              </a:lnSpc>
              <a:spcBef>
                <a:spcPts val="0"/>
              </a:spcBef>
              <a:spcAft>
                <a:spcPts val="0"/>
              </a:spcAft>
              <a:buClr>
                <a:schemeClr val="dk1"/>
              </a:buClr>
              <a:buSzPts val="2800"/>
              <a:buFont typeface="Calibri"/>
              <a:buAutoNum type="arabicPeriod"/>
            </a:pPr>
            <a:r>
              <a:rPr lang="lt-LT"/>
              <a:t>Atlieka interaktyvias užduotis.</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Pasiruošia praktiniam darbui tirpalų ruošimas.</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Pristato grupės paruoštą praktinio darbo aprašą. </a:t>
            </a:r>
            <a:endParaRPr/>
          </a:p>
          <a:p>
            <a:pPr indent="-336550" lvl="0" marL="514350" rtl="0" algn="just">
              <a:lnSpc>
                <a:spcPct val="90000"/>
              </a:lnSpc>
              <a:spcBef>
                <a:spcPts val="1000"/>
              </a:spcBef>
              <a:spcAft>
                <a:spcPts val="0"/>
              </a:spcAft>
              <a:buClr>
                <a:schemeClr val="dk1"/>
              </a:buClr>
              <a:buSzPts val="2800"/>
              <a:buFont typeface="Calibri"/>
              <a:buNone/>
            </a:pPr>
            <a:r>
              <a:t/>
            </a:r>
            <a:endParaRPr/>
          </a:p>
          <a:p>
            <a:pPr indent="-336550" lvl="0" marL="514350" rtl="0" algn="just">
              <a:lnSpc>
                <a:spcPct val="90000"/>
              </a:lnSpc>
              <a:spcBef>
                <a:spcPts val="1000"/>
              </a:spcBef>
              <a:spcAft>
                <a:spcPts val="0"/>
              </a:spcAft>
              <a:buClr>
                <a:schemeClr val="dk1"/>
              </a:buClr>
              <a:buSzPts val="2800"/>
              <a:buFont typeface="Calibri"/>
              <a:buNone/>
            </a:pPr>
            <a:r>
              <a:t/>
            </a:r>
            <a:endParaRPr/>
          </a:p>
          <a:p>
            <a:pPr indent="0" lvl="0" marL="0" rtl="0" algn="just">
              <a:lnSpc>
                <a:spcPct val="90000"/>
              </a:lnSpc>
              <a:spcBef>
                <a:spcPts val="1000"/>
              </a:spcBef>
              <a:spcAft>
                <a:spcPts val="0"/>
              </a:spcAft>
              <a:buClr>
                <a:schemeClr val="dk1"/>
              </a:buClr>
              <a:buSzPts val="2800"/>
              <a:buNone/>
            </a:pPr>
            <a:r>
              <a:rPr lang="lt-LT"/>
              <a:t>Metodai taikomi pamokoje: Darbas grupėse, interaktyvios užduotys, praktinis darbas.</a:t>
            </a:r>
            <a:endParaRPr/>
          </a:p>
          <a:p>
            <a:pPr indent="0" lvl="0" marL="0" rtl="0" algn="just">
              <a:lnSpc>
                <a:spcPct val="90000"/>
              </a:lnSpc>
              <a:spcBef>
                <a:spcPts val="1000"/>
              </a:spcBef>
              <a:spcAft>
                <a:spcPts val="0"/>
              </a:spcAft>
              <a:buClr>
                <a:schemeClr val="dk1"/>
              </a:buClr>
              <a:buSzPts val="2800"/>
              <a:buNone/>
            </a:pPr>
            <a:r>
              <a:t/>
            </a:r>
            <a:endParaRPr/>
          </a:p>
          <a:p>
            <a:pPr indent="-336550" lvl="0" marL="514350" rtl="0" algn="just">
              <a:lnSpc>
                <a:spcPct val="90000"/>
              </a:lnSpc>
              <a:spcBef>
                <a:spcPts val="1000"/>
              </a:spcBef>
              <a:spcAft>
                <a:spcPts val="0"/>
              </a:spcAft>
              <a:buClr>
                <a:schemeClr val="dk1"/>
              </a:buClr>
              <a:buSzPts val="2800"/>
              <a:buFont typeface="Calibri"/>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lt-LT"/>
              <a:t>Mokymosi turinys</a:t>
            </a:r>
            <a:endParaRPr/>
          </a:p>
        </p:txBody>
      </p:sp>
      <p:sp>
        <p:nvSpPr>
          <p:cNvPr id="91" name="Google Shape;9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latin typeface="Times New Roman"/>
                <a:ea typeface="Times New Roman"/>
                <a:cs typeface="Times New Roman"/>
                <a:sym typeface="Times New Roman"/>
              </a:rPr>
              <a:t>Aiškinamasi, kas yra tirpalo koncentracija. </a:t>
            </a:r>
            <a:endParaRPr>
              <a:latin typeface="Times New Roman"/>
              <a:ea typeface="Times New Roman"/>
              <a:cs typeface="Times New Roman"/>
              <a:sym typeface="Times New Roman"/>
            </a:endParaRPr>
          </a:p>
          <a:p>
            <a:pPr indent="-228600" lvl="0" marL="228600" rtl="0" algn="just">
              <a:lnSpc>
                <a:spcPct val="90000"/>
              </a:lnSpc>
              <a:spcBef>
                <a:spcPts val="1000"/>
              </a:spcBef>
              <a:spcAft>
                <a:spcPts val="0"/>
              </a:spcAft>
              <a:buClr>
                <a:schemeClr val="dk1"/>
              </a:buClr>
              <a:buSzPts val="2800"/>
              <a:buChar char="•"/>
            </a:pPr>
            <a:r>
              <a:rPr lang="lt-LT">
                <a:latin typeface="Times New Roman"/>
                <a:ea typeface="Times New Roman"/>
                <a:cs typeface="Times New Roman"/>
                <a:sym typeface="Times New Roman"/>
              </a:rPr>
              <a:t>Mokomasi apskaičiuoti medžiagos procentinę (ω, %), molinę (</a:t>
            </a:r>
            <a:r>
              <a:rPr i="1" lang="lt-LT">
                <a:latin typeface="Times New Roman"/>
                <a:ea typeface="Times New Roman"/>
                <a:cs typeface="Times New Roman"/>
                <a:sym typeface="Times New Roman"/>
              </a:rPr>
              <a:t>c</a:t>
            </a:r>
            <a:r>
              <a:rPr lang="lt-LT">
                <a:latin typeface="Times New Roman"/>
                <a:ea typeface="Times New Roman"/>
                <a:cs typeface="Times New Roman"/>
                <a:sym typeface="Times New Roman"/>
              </a:rPr>
              <a:t>, mol/L) ir masės koncentraciją (</a:t>
            </a:r>
            <a:r>
              <a:rPr i="1" lang="lt-LT">
                <a:latin typeface="Times New Roman"/>
                <a:ea typeface="Times New Roman"/>
                <a:cs typeface="Times New Roman"/>
                <a:sym typeface="Times New Roman"/>
              </a:rPr>
              <a:t>c</a:t>
            </a:r>
            <a:r>
              <a:rPr baseline="-25000" lang="lt-LT">
                <a:latin typeface="Times New Roman"/>
                <a:ea typeface="Times New Roman"/>
                <a:cs typeface="Times New Roman"/>
                <a:sym typeface="Times New Roman"/>
              </a:rPr>
              <a:t>w</a:t>
            </a:r>
            <a:r>
              <a:rPr lang="lt-LT">
                <a:latin typeface="Times New Roman"/>
                <a:ea typeface="Times New Roman"/>
                <a:cs typeface="Times New Roman"/>
                <a:sym typeface="Times New Roman"/>
              </a:rPr>
              <a:t>, g/L) tirpale. </a:t>
            </a:r>
            <a:endParaRPr/>
          </a:p>
          <a:p>
            <a:pPr indent="-228600" lvl="0" marL="228600" rtl="0" algn="just">
              <a:lnSpc>
                <a:spcPct val="90000"/>
              </a:lnSpc>
              <a:spcBef>
                <a:spcPts val="1000"/>
              </a:spcBef>
              <a:spcAft>
                <a:spcPts val="0"/>
              </a:spcAft>
              <a:buClr>
                <a:schemeClr val="dk1"/>
              </a:buClr>
              <a:buSzPts val="2800"/>
              <a:buChar char="•"/>
            </a:pPr>
            <a:r>
              <a:rPr lang="lt-LT">
                <a:latin typeface="Times New Roman"/>
                <a:ea typeface="Times New Roman"/>
                <a:cs typeface="Times New Roman"/>
                <a:sym typeface="Times New Roman"/>
              </a:rPr>
              <a:t>Sprendžiami uždaviniai apskaičiuojant tirpalų koncentracijas, kai tirpalai skiedžiami arba sumaišomi.</a:t>
            </a:r>
            <a:endParaRPr/>
          </a:p>
          <a:p>
            <a:pPr indent="-228600" lvl="0" marL="228600" rtl="0" algn="just">
              <a:lnSpc>
                <a:spcPct val="90000"/>
              </a:lnSpc>
              <a:spcBef>
                <a:spcPts val="1000"/>
              </a:spcBef>
              <a:spcAft>
                <a:spcPts val="0"/>
              </a:spcAft>
              <a:buClr>
                <a:schemeClr val="dk1"/>
              </a:buClr>
              <a:buSzPts val="2800"/>
              <a:buChar char="•"/>
            </a:pPr>
            <a:r>
              <a:rPr lang="lt-LT">
                <a:latin typeface="Times New Roman"/>
                <a:ea typeface="Times New Roman"/>
                <a:cs typeface="Times New Roman"/>
                <a:sym typeface="Times New Roman"/>
              </a:rPr>
              <a:t>Praktiškai ruošiami procentinės, molinės ir masės koncentracijos tirpalai, tirpinant kietąsias medžiagas vandenyje. </a:t>
            </a:r>
            <a:endParaRPr/>
          </a:p>
          <a:p>
            <a:pPr indent="-228600" lvl="0" marL="228600" rtl="0" algn="just">
              <a:lnSpc>
                <a:spcPct val="90000"/>
              </a:lnSpc>
              <a:spcBef>
                <a:spcPts val="1000"/>
              </a:spcBef>
              <a:spcAft>
                <a:spcPts val="0"/>
              </a:spcAft>
              <a:buClr>
                <a:schemeClr val="dk1"/>
              </a:buClr>
              <a:buSzPts val="2800"/>
              <a:buChar char="•"/>
            </a:pPr>
            <a:r>
              <a:rPr lang="lt-LT">
                <a:latin typeface="Times New Roman"/>
                <a:ea typeface="Times New Roman"/>
                <a:cs typeface="Times New Roman"/>
                <a:sym typeface="Times New Roman"/>
              </a:rPr>
              <a:t>Mokomasi nustatyti tirpalo tankį, išmatavus tirpalo masę ir tūrį.</a:t>
            </a:r>
            <a:endParaRPr>
              <a:latin typeface="Calibri"/>
              <a:ea typeface="Calibri"/>
              <a:cs typeface="Calibri"/>
              <a:sym typeface="Calibri"/>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0"/>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veiklos turinys</a:t>
            </a:r>
            <a:endParaRPr/>
          </a:p>
        </p:txBody>
      </p:sp>
      <p:sp>
        <p:nvSpPr>
          <p:cNvPr id="199" name="Google Shape;199;p20"/>
          <p:cNvSpPr txBox="1"/>
          <p:nvPr>
            <p:ph idx="1" type="body"/>
          </p:nvPr>
        </p:nvSpPr>
        <p:spPr>
          <a:xfrm>
            <a:off x="838199" y="1824576"/>
            <a:ext cx="11005457" cy="424965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Font typeface="Noto Sans Symbols"/>
              <a:buChar char="❑"/>
            </a:pPr>
            <a:r>
              <a:rPr lang="lt-LT"/>
              <a:t> Mokiniai atlieka interaktyviasias užduotis čia:</a:t>
            </a:r>
            <a:endParaRPr/>
          </a:p>
          <a:p>
            <a:pPr indent="-50800" lvl="0" marL="228600" rtl="0" algn="l">
              <a:lnSpc>
                <a:spcPct val="90000"/>
              </a:lnSpc>
              <a:spcBef>
                <a:spcPts val="1000"/>
              </a:spcBef>
              <a:spcAft>
                <a:spcPts val="0"/>
              </a:spcAft>
              <a:buClr>
                <a:schemeClr val="dk1"/>
              </a:buClr>
              <a:buSzPts val="2800"/>
              <a:buFont typeface="Noto Sans Symbols"/>
              <a:buNone/>
            </a:pPr>
            <a:r>
              <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Font typeface="Noto Sans Symbols"/>
              <a:buChar char="❑"/>
            </a:pPr>
            <a:r>
              <a:rPr lang="lt-LT"/>
              <a:t> Ir dirbdami grupėse sudaro praktinio darbo aprašą pagal tai, kaip ruošė tirpalus interaktyvioje užduotyje.</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Font typeface="Noto Sans Symbols"/>
              <a:buChar char="❑"/>
            </a:pPr>
            <a:r>
              <a:rPr lang="lt-LT"/>
              <a:t> Savo grupės aprašą pristato visai klasei. </a:t>
            </a:r>
            <a:endParaRPr/>
          </a:p>
        </p:txBody>
      </p:sp>
      <p:sp>
        <p:nvSpPr>
          <p:cNvPr id="200" name="Google Shape;200;p20"/>
          <p:cNvSpPr txBox="1"/>
          <p:nvPr/>
        </p:nvSpPr>
        <p:spPr>
          <a:xfrm>
            <a:off x="4049486" y="2303547"/>
            <a:ext cx="505097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lt-LT" sz="1800" u="sng" cap="none" strike="noStrike">
                <a:solidFill>
                  <a:schemeClr val="dk1"/>
                </a:solidFill>
                <a:latin typeface="Calibri"/>
                <a:ea typeface="Calibri"/>
                <a:cs typeface="Calibri"/>
                <a:sym typeface="Calibri"/>
                <a:hlinkClick r:id="rId3">
                  <a:extLst>
                    <a:ext uri="{A12FA001-AC4F-418D-AE19-62706E023703}">
                      <ahyp:hlinkClr val="tx"/>
                    </a:ext>
                  </a:extLst>
                </a:hlinkClick>
              </a:rPr>
              <a:t>Molinė ir masės koncentracija (emokykla.lt)</a:t>
            </a:r>
            <a:endParaRPr sz="18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Reflekcija</a:t>
            </a:r>
            <a:endParaRPr/>
          </a:p>
        </p:txBody>
      </p:sp>
      <p:sp>
        <p:nvSpPr>
          <p:cNvPr id="206" name="Google Shape;206;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Pamokos pabaigoje pritaikykite „Minutės užrašai“ metodą. </a:t>
            </a:r>
            <a:endParaRPr/>
          </a:p>
          <a:p>
            <a:pPr indent="-228600" lvl="0" marL="228600" rtl="0" algn="just">
              <a:lnSpc>
                <a:spcPct val="90000"/>
              </a:lnSpc>
              <a:spcBef>
                <a:spcPts val="1000"/>
              </a:spcBef>
              <a:spcAft>
                <a:spcPts val="0"/>
              </a:spcAft>
              <a:buClr>
                <a:schemeClr val="dk1"/>
              </a:buClr>
              <a:buSzPts val="2800"/>
              <a:buChar char="•"/>
            </a:pPr>
            <a:r>
              <a:rPr lang="lt-LT">
                <a:latin typeface="Calibri"/>
                <a:ea typeface="Calibri"/>
                <a:cs typeface="Calibri"/>
                <a:sym typeface="Calibri"/>
              </a:rPr>
              <a:t>Per paskutines pamokos minutes paprašykite mokinių ant lapelių (A5) parašyti atsakymus į šiuos du klausimus: „Ką svarbiausio išmokau šiandien?“, „Kas liko mažiausiai aišku?“. </a:t>
            </a:r>
            <a:endParaRPr/>
          </a:p>
          <a:p>
            <a:pPr indent="-228600" lvl="0" marL="228600" rtl="0" algn="just">
              <a:lnSpc>
                <a:spcPct val="90000"/>
              </a:lnSpc>
              <a:spcBef>
                <a:spcPts val="1000"/>
              </a:spcBef>
              <a:spcAft>
                <a:spcPts val="0"/>
              </a:spcAft>
              <a:buClr>
                <a:schemeClr val="dk1"/>
              </a:buClr>
              <a:buSzPts val="2800"/>
              <a:buChar char="•"/>
            </a:pPr>
            <a:r>
              <a:rPr lang="lt-LT">
                <a:latin typeface="Calibri"/>
                <a:ea typeface="Calibri"/>
                <a:cs typeface="Calibri"/>
                <a:sym typeface="Calibri"/>
              </a:rPr>
              <a:t>Tai jums padės matyti, kaip mokiniai pasiruošė praktikos darbui ir žinosite, kad kitos pamokos metu skirsite laiko aptarti dalykus, kurie pagal mokinių komentarus liko mažiausiai aiškūs.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2"/>
          <p:cNvSpPr txBox="1"/>
          <p:nvPr>
            <p:ph type="title"/>
          </p:nvPr>
        </p:nvSpPr>
        <p:spPr>
          <a:xfrm>
            <a:off x="831850" y="1709738"/>
            <a:ext cx="10515600" cy="137091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lang="lt-LT"/>
              <a:t>Trečioji pamoka</a:t>
            </a:r>
            <a:endParaRPr/>
          </a:p>
        </p:txBody>
      </p:sp>
      <p:sp>
        <p:nvSpPr>
          <p:cNvPr id="212" name="Google Shape;212;p22"/>
          <p:cNvSpPr txBox="1"/>
          <p:nvPr>
            <p:ph idx="1" type="body"/>
          </p:nvPr>
        </p:nvSpPr>
        <p:spPr>
          <a:xfrm>
            <a:off x="844550" y="2678906"/>
            <a:ext cx="10515600" cy="1500187"/>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888888"/>
              </a:buClr>
              <a:buSzPts val="2400"/>
              <a:buNone/>
            </a:pPr>
            <a:r>
              <a:rPr lang="lt-LT">
                <a:latin typeface="Times New Roman"/>
                <a:ea typeface="Times New Roman"/>
                <a:cs typeface="Times New Roman"/>
                <a:sym typeface="Times New Roman"/>
              </a:rPr>
              <a:t>Praktiškai ruošiami procentinės, molinės ir masės koncentracijos tirpalai, tirpinant kietąsias medžiagas vandenyje. </a:t>
            </a:r>
            <a:endParaRPr/>
          </a:p>
          <a:p>
            <a:pPr indent="0" lvl="0" marL="0" rtl="0" algn="just">
              <a:lnSpc>
                <a:spcPct val="90000"/>
              </a:lnSpc>
              <a:spcBef>
                <a:spcPts val="1000"/>
              </a:spcBef>
              <a:spcAft>
                <a:spcPts val="0"/>
              </a:spcAft>
              <a:buClr>
                <a:srgbClr val="888888"/>
              </a:buClr>
              <a:buSzPts val="2400"/>
              <a:buNone/>
            </a:pPr>
            <a:r>
              <a:rPr lang="lt-LT">
                <a:latin typeface="Times New Roman"/>
                <a:ea typeface="Times New Roman"/>
                <a:cs typeface="Times New Roman"/>
                <a:sym typeface="Times New Roman"/>
              </a:rPr>
              <a:t>Mokomasi nustatyti tirpalo tankį, išmatavus tirpalo masę ir tūrį.</a:t>
            </a:r>
            <a:endParaRPr>
              <a:latin typeface="Calibri"/>
              <a:ea typeface="Calibri"/>
              <a:cs typeface="Calibri"/>
              <a:sym typeface="Calibri"/>
            </a:endParaRPr>
          </a:p>
          <a:p>
            <a:pPr indent="0" lvl="0" marL="0" rtl="0" algn="just">
              <a:lnSpc>
                <a:spcPct val="90000"/>
              </a:lnSpc>
              <a:spcBef>
                <a:spcPts val="1000"/>
              </a:spcBef>
              <a:spcAft>
                <a:spcPts val="0"/>
              </a:spcAft>
              <a:buClr>
                <a:srgbClr val="888888"/>
              </a:buClr>
              <a:buSzPts val="2400"/>
              <a:buNone/>
            </a:pPr>
            <a:r>
              <a:t/>
            </a:r>
            <a:endParaRPr sz="2400">
              <a:latin typeface="Times New Roman"/>
              <a:ea typeface="Times New Roman"/>
              <a:cs typeface="Times New Roman"/>
              <a:sym typeface="Times New Roman"/>
            </a:endParaRPr>
          </a:p>
          <a:p>
            <a:pPr indent="0" lvl="0" marL="0" rtl="0" algn="l">
              <a:lnSpc>
                <a:spcPct val="90000"/>
              </a:lnSpc>
              <a:spcBef>
                <a:spcPts val="1000"/>
              </a:spcBef>
              <a:spcAft>
                <a:spcPts val="0"/>
              </a:spcAft>
              <a:buClr>
                <a:srgbClr val="888888"/>
              </a:buClr>
              <a:buSzPts val="24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3"/>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sąsaja su programa</a:t>
            </a:r>
            <a:endParaRPr/>
          </a:p>
        </p:txBody>
      </p:sp>
      <p:sp>
        <p:nvSpPr>
          <p:cNvPr id="218" name="Google Shape;218;p23"/>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lt-LT"/>
              <a:t>Pasiekimų sritis</a:t>
            </a:r>
            <a:endParaRPr/>
          </a:p>
          <a:p>
            <a:pPr indent="-228600" lvl="0" marL="228600" rtl="0" algn="l">
              <a:lnSpc>
                <a:spcPct val="90000"/>
              </a:lnSpc>
              <a:spcBef>
                <a:spcPts val="1000"/>
              </a:spcBef>
              <a:spcAft>
                <a:spcPts val="0"/>
              </a:spcAft>
              <a:buClr>
                <a:srgbClr val="000000"/>
              </a:buClr>
              <a:buSzPts val="1800"/>
              <a:buFont typeface="Noto Sans Symbols"/>
              <a:buChar char="❑"/>
            </a:pPr>
            <a:r>
              <a:rPr lang="lt-LT" sz="1800">
                <a:solidFill>
                  <a:srgbClr val="000000"/>
                </a:solidFill>
                <a:latin typeface="Times New Roman"/>
                <a:ea typeface="Times New Roman"/>
                <a:cs typeface="Times New Roman"/>
                <a:sym typeface="Times New Roman"/>
              </a:rPr>
              <a:t> Gamtamokslinis komunikavimas </a:t>
            </a:r>
            <a:r>
              <a:rPr lang="lt-LT" sz="2000"/>
              <a:t>(B) </a:t>
            </a:r>
            <a:endParaRPr sz="2000"/>
          </a:p>
          <a:p>
            <a:pPr indent="0" lvl="0" marL="0" rtl="0" algn="l">
              <a:lnSpc>
                <a:spcPct val="90000"/>
              </a:lnSpc>
              <a:spcBef>
                <a:spcPts val="1000"/>
              </a:spcBef>
              <a:spcAft>
                <a:spcPts val="0"/>
              </a:spcAft>
              <a:buClr>
                <a:schemeClr val="dk1"/>
              </a:buClr>
              <a:buSzPts val="1800"/>
              <a:buNone/>
            </a:pPr>
            <a:r>
              <a:rPr lang="lt-LT" sz="1800">
                <a:latin typeface="Times New Roman"/>
                <a:ea typeface="Times New Roman"/>
                <a:cs typeface="Times New Roman"/>
                <a:sym typeface="Times New Roman"/>
              </a:rPr>
              <a:t>Tinkamai taiko chemijos sąvokas, terminus, sutartinius ženklus, aiškindamas reiškinius, tinkamai užrašo ir naudoja fizikinių dydžių ir cheminių elementų simbolius, užrašo chemines formules, jungia kelias skaičiavimo formules, matavimo vienetus verčia daliniais ir kartotiniais </a:t>
            </a:r>
            <a:endParaRPr/>
          </a:p>
          <a:p>
            <a:pPr indent="-228600" lvl="0" marL="228600" rtl="0" algn="l">
              <a:lnSpc>
                <a:spcPct val="90000"/>
              </a:lnSpc>
              <a:spcBef>
                <a:spcPts val="1000"/>
              </a:spcBef>
              <a:spcAft>
                <a:spcPts val="0"/>
              </a:spcAft>
              <a:buClr>
                <a:srgbClr val="000000"/>
              </a:buClr>
              <a:buSzPts val="1800"/>
              <a:buFont typeface="Noto Sans Symbols"/>
              <a:buChar char="❑"/>
            </a:pPr>
            <a:r>
              <a:rPr lang="lt-LT" sz="1800">
                <a:solidFill>
                  <a:srgbClr val="000000"/>
                </a:solidFill>
                <a:latin typeface="Times New Roman"/>
                <a:ea typeface="Times New Roman"/>
                <a:cs typeface="Times New Roman"/>
                <a:sym typeface="Times New Roman"/>
              </a:rPr>
              <a:t> Gamtamokslinis tyrinėjimas (C)</a:t>
            </a:r>
            <a:endParaRPr sz="1800">
              <a:solidFill>
                <a:srgbClr val="000000"/>
              </a:solidFill>
              <a:latin typeface="Times New Roman"/>
              <a:ea typeface="Times New Roman"/>
              <a:cs typeface="Times New Roman"/>
              <a:sym typeface="Times New Roman"/>
            </a:endParaRPr>
          </a:p>
          <a:p>
            <a:pPr indent="0" lvl="0" marL="0" rtl="0" algn="l">
              <a:lnSpc>
                <a:spcPct val="90000"/>
              </a:lnSpc>
              <a:spcBef>
                <a:spcPts val="1000"/>
              </a:spcBef>
              <a:spcAft>
                <a:spcPts val="0"/>
              </a:spcAft>
              <a:buClr>
                <a:schemeClr val="dk1"/>
              </a:buClr>
              <a:buSzPts val="1800"/>
              <a:buNone/>
            </a:pPr>
            <a:r>
              <a:rPr lang="lt-LT" sz="1800">
                <a:latin typeface="Times New Roman"/>
                <a:ea typeface="Times New Roman"/>
                <a:cs typeface="Times New Roman"/>
                <a:sym typeface="Times New Roman"/>
              </a:rPr>
              <a:t>Planuoja tyrimą: pasirenka tinkamą tyrimo būdą, priemones, medžiagas, tyrimo atlikimo vietą, laiką bei trukmę, numato, kaip užtikrins tyrimo rezultatų patikimumą.</a:t>
            </a:r>
            <a:endParaRPr/>
          </a:p>
          <a:p>
            <a:pPr indent="0" lvl="0" marL="0" rtl="0" algn="l">
              <a:lnSpc>
                <a:spcPct val="90000"/>
              </a:lnSpc>
              <a:spcBef>
                <a:spcPts val="1000"/>
              </a:spcBef>
              <a:spcAft>
                <a:spcPts val="0"/>
              </a:spcAft>
              <a:buClr>
                <a:schemeClr val="dk1"/>
              </a:buClr>
              <a:buSzPts val="1800"/>
              <a:buNone/>
            </a:pPr>
            <a:r>
              <a:rPr lang="lt-LT" sz="1800">
                <a:latin typeface="Times New Roman"/>
                <a:ea typeface="Times New Roman"/>
                <a:cs typeface="Times New Roman"/>
                <a:sym typeface="Times New Roman"/>
              </a:rPr>
              <a:t>Konsultuodamasis atlieka tyrimą: saugiai naudojasi priemonėmis ir medžiagomis, laikosi etikos reikalavimų, tikslingai stebi vykstančius procesus ir fiksuoja pokyčius, tiksliai nuskaito matavimo priemonių rodmenis, nurodo absoliutines matavimo paklaidas </a:t>
            </a:r>
            <a:endParaRPr sz="3200">
              <a:highlight>
                <a:srgbClr val="FFFF00"/>
              </a:high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4"/>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224" name="Google Shape;224;p24"/>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Tikslas. Dirbdami porose iš duotų cheminių priemonių ir medžiagų atlieka paruošia molinės, masės ir procentinės koncentracijos tirpalus. </a:t>
            </a:r>
            <a:endParaRPr/>
          </a:p>
          <a:p>
            <a:pPr indent="0" lvl="0" marL="0" rtl="0" algn="l">
              <a:lnSpc>
                <a:spcPct val="90000"/>
              </a:lnSpc>
              <a:spcBef>
                <a:spcPts val="1000"/>
              </a:spcBef>
              <a:spcAft>
                <a:spcPts val="0"/>
              </a:spcAft>
              <a:buClr>
                <a:schemeClr val="dk1"/>
              </a:buClr>
              <a:buSzPts val="2000"/>
              <a:buNone/>
            </a:pPr>
            <a:r>
              <a:t/>
            </a:r>
            <a:endParaRPr sz="2000"/>
          </a:p>
          <a:p>
            <a:pPr indent="-228600" lvl="0" marL="228600" rtl="0" algn="l">
              <a:lnSpc>
                <a:spcPct val="90000"/>
              </a:lnSpc>
              <a:spcBef>
                <a:spcPts val="1000"/>
              </a:spcBef>
              <a:spcAft>
                <a:spcPts val="0"/>
              </a:spcAft>
              <a:buClr>
                <a:schemeClr val="dk1"/>
              </a:buClr>
              <a:buSzPts val="2800"/>
              <a:buChar char="•"/>
            </a:pPr>
            <a:r>
              <a:rPr lang="lt-LT"/>
              <a:t>Sėkmės kriterijai:</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Taikydami taikydami molinės, masės ir procentinės koncentracijos reiškimo būdus, apskaičiuoja tirpinio mases.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Naudodami duotas chemines medžiagas ir prietaisus atlieka paruošia tirpalus.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Atlieka duotas teorines užduotis. </a:t>
            </a:r>
            <a:endParaRPr/>
          </a:p>
          <a:p>
            <a:pPr indent="-336550" lvl="0" marL="514350" rtl="0" algn="l">
              <a:lnSpc>
                <a:spcPct val="90000"/>
              </a:lnSpc>
              <a:spcBef>
                <a:spcPts val="1000"/>
              </a:spcBef>
              <a:spcAft>
                <a:spcPts val="0"/>
              </a:spcAft>
              <a:buClr>
                <a:schemeClr val="dk1"/>
              </a:buClr>
              <a:buSzPts val="2800"/>
              <a:buFont typeface="Calibri"/>
              <a:buNone/>
            </a:pPr>
            <a:r>
              <a:t/>
            </a:r>
            <a:endParaRPr/>
          </a:p>
          <a:p>
            <a:pPr indent="0" lvl="0" marL="0" rtl="0" algn="l">
              <a:lnSpc>
                <a:spcPct val="90000"/>
              </a:lnSpc>
              <a:spcBef>
                <a:spcPts val="1000"/>
              </a:spcBef>
              <a:spcAft>
                <a:spcPts val="0"/>
              </a:spcAft>
              <a:buClr>
                <a:schemeClr val="dk1"/>
              </a:buClr>
              <a:buSzPts val="2000"/>
              <a:buNone/>
            </a:pPr>
            <a:r>
              <a:rPr lang="lt-LT" sz="2000"/>
              <a:t> </a:t>
            </a:r>
            <a:endParaRPr>
              <a:highlight>
                <a:srgbClr val="FFFF00"/>
              </a:highlight>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5"/>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veiklos turinys ir metodai</a:t>
            </a:r>
            <a:endParaRPr/>
          </a:p>
        </p:txBody>
      </p:sp>
      <p:sp>
        <p:nvSpPr>
          <p:cNvPr id="230" name="Google Shape;230;p25"/>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514350" lvl="0" marL="514350" rtl="0" algn="just">
              <a:lnSpc>
                <a:spcPct val="90000"/>
              </a:lnSpc>
              <a:spcBef>
                <a:spcPts val="0"/>
              </a:spcBef>
              <a:spcAft>
                <a:spcPts val="0"/>
              </a:spcAft>
              <a:buClr>
                <a:schemeClr val="dk1"/>
              </a:buClr>
              <a:buSzPts val="2800"/>
              <a:buFont typeface="Calibri"/>
              <a:buAutoNum type="arabicPeriod"/>
            </a:pPr>
            <a:r>
              <a:rPr lang="lt-LT"/>
              <a:t>Atlieka skaičiavimo užduotis, kad galėtų atlikti praktinius darbus ir paruošti tirpalus. </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Atlieka praktikos darbus pagal duotus aprašus. </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Atlieka teorines užduotis. </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highlight>
                  <a:srgbClr val="00FF00"/>
                </a:highlight>
              </a:rPr>
              <a:t>Praktikos darbo aprašas</a:t>
            </a:r>
            <a:endParaRPr/>
          </a:p>
          <a:p>
            <a:pPr indent="0" lvl="0" marL="0" rtl="0" algn="just">
              <a:lnSpc>
                <a:spcPct val="90000"/>
              </a:lnSpc>
              <a:spcBef>
                <a:spcPts val="1000"/>
              </a:spcBef>
              <a:spcAft>
                <a:spcPts val="0"/>
              </a:spcAft>
              <a:buClr>
                <a:schemeClr val="dk1"/>
              </a:buClr>
              <a:buSzPts val="2800"/>
              <a:buNone/>
            </a:pPr>
            <a:r>
              <a:t/>
            </a:r>
            <a:endParaRPr/>
          </a:p>
          <a:p>
            <a:pPr indent="0" lvl="0" marL="0" rtl="0" algn="just">
              <a:lnSpc>
                <a:spcPct val="90000"/>
              </a:lnSpc>
              <a:spcBef>
                <a:spcPts val="1000"/>
              </a:spcBef>
              <a:spcAft>
                <a:spcPts val="0"/>
              </a:spcAft>
              <a:buClr>
                <a:schemeClr val="dk1"/>
              </a:buClr>
              <a:buSzPts val="2800"/>
              <a:buNone/>
            </a:pPr>
            <a:r>
              <a:rPr lang="lt-LT"/>
              <a:t>Metodai taikomi pamokoje: Praktinis darbas porose.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lt-LT"/>
              <a:t>Reflekcija</a:t>
            </a:r>
            <a:endParaRPr/>
          </a:p>
        </p:txBody>
      </p:sp>
      <p:sp>
        <p:nvSpPr>
          <p:cNvPr id="236" name="Google Shape;236;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Pamokos pabaigoje pritaikykite „Minutės užrašai“ metodą. </a:t>
            </a:r>
            <a:endParaRPr/>
          </a:p>
          <a:p>
            <a:pPr indent="-228600" lvl="0" marL="228600" rtl="0" algn="just">
              <a:lnSpc>
                <a:spcPct val="90000"/>
              </a:lnSpc>
              <a:spcBef>
                <a:spcPts val="1000"/>
              </a:spcBef>
              <a:spcAft>
                <a:spcPts val="0"/>
              </a:spcAft>
              <a:buClr>
                <a:schemeClr val="dk1"/>
              </a:buClr>
              <a:buSzPts val="2800"/>
              <a:buChar char="•"/>
            </a:pPr>
            <a:r>
              <a:rPr lang="lt-LT">
                <a:latin typeface="Calibri"/>
                <a:ea typeface="Calibri"/>
                <a:cs typeface="Calibri"/>
                <a:sym typeface="Calibri"/>
              </a:rPr>
              <a:t>Per paskutines pamokos minutes paprašykite mokinių ant lapelių (A5) parašyti atsakymus į šiuos du klausimus: „Ką svarbiausio išmokau šiandien?“, „Kas liko mažiausiai aišku?“. </a:t>
            </a:r>
            <a:endParaRPr/>
          </a:p>
          <a:p>
            <a:pPr indent="-228600" lvl="0" marL="228600" rtl="0" algn="just">
              <a:lnSpc>
                <a:spcPct val="90000"/>
              </a:lnSpc>
              <a:spcBef>
                <a:spcPts val="1000"/>
              </a:spcBef>
              <a:spcAft>
                <a:spcPts val="0"/>
              </a:spcAft>
              <a:buClr>
                <a:schemeClr val="dk1"/>
              </a:buClr>
              <a:buSzPts val="2800"/>
              <a:buChar char="•"/>
            </a:pPr>
            <a:r>
              <a:rPr lang="lt-LT">
                <a:latin typeface="Calibri"/>
                <a:ea typeface="Calibri"/>
                <a:cs typeface="Calibri"/>
                <a:sym typeface="Calibri"/>
              </a:rPr>
              <a:t>Tai jums padės matyti, kaip mokiniams sekėsi atlikti praktikos darbą ir žinosite, kad kitos pamokos metu skirsite laiko aptarti dalykus, kurie pagal mokinių komentarus liko mažiausiai aiškūs.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7"/>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Papildoma medžiaga pamokai</a:t>
            </a:r>
            <a:endParaRPr/>
          </a:p>
        </p:txBody>
      </p:sp>
      <p:sp>
        <p:nvSpPr>
          <p:cNvPr id="242" name="Google Shape;242;p27"/>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highlight>
                  <a:srgbClr val="FFFF00"/>
                </a:highlight>
              </a:rPr>
              <a:t>Pasiūlome mokytojui papildomą medžiagą, literatūrą, skaitmenines mokymo priemones.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831850" y="1709738"/>
            <a:ext cx="10515600" cy="137091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lang="lt-LT"/>
              <a:t>Pirmoji pamoka</a:t>
            </a:r>
            <a:endParaRPr/>
          </a:p>
        </p:txBody>
      </p:sp>
      <p:sp>
        <p:nvSpPr>
          <p:cNvPr id="97" name="Google Shape;97;p3"/>
          <p:cNvSpPr txBox="1"/>
          <p:nvPr>
            <p:ph idx="1" type="body"/>
          </p:nvPr>
        </p:nvSpPr>
        <p:spPr>
          <a:xfrm>
            <a:off x="844550" y="2678906"/>
            <a:ext cx="10515600" cy="1500187"/>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888888"/>
              </a:buClr>
              <a:buSzPts val="2400"/>
              <a:buNone/>
            </a:pPr>
            <a:r>
              <a:rPr lang="lt-LT" sz="2400">
                <a:latin typeface="Times New Roman"/>
                <a:ea typeface="Times New Roman"/>
                <a:cs typeface="Times New Roman"/>
                <a:sym typeface="Times New Roman"/>
              </a:rPr>
              <a:t>Aiškinamasi, kas yra tirpalo koncentracija. Mokomasi apskaičiuoti medžiagos procentinę (ω, %), molinę (</a:t>
            </a:r>
            <a:r>
              <a:rPr i="1" lang="lt-LT" sz="2400">
                <a:latin typeface="Times New Roman"/>
                <a:ea typeface="Times New Roman"/>
                <a:cs typeface="Times New Roman"/>
                <a:sym typeface="Times New Roman"/>
              </a:rPr>
              <a:t>c</a:t>
            </a:r>
            <a:r>
              <a:rPr lang="lt-LT" sz="2400">
                <a:latin typeface="Times New Roman"/>
                <a:ea typeface="Times New Roman"/>
                <a:cs typeface="Times New Roman"/>
                <a:sym typeface="Times New Roman"/>
              </a:rPr>
              <a:t>, mol/L) ir masės koncentraciją (</a:t>
            </a:r>
            <a:r>
              <a:rPr i="1" lang="lt-LT" sz="2400">
                <a:latin typeface="Times New Roman"/>
                <a:ea typeface="Times New Roman"/>
                <a:cs typeface="Times New Roman"/>
                <a:sym typeface="Times New Roman"/>
              </a:rPr>
              <a:t>c</a:t>
            </a:r>
            <a:r>
              <a:rPr baseline="-25000" lang="lt-LT" sz="2400">
                <a:latin typeface="Times New Roman"/>
                <a:ea typeface="Times New Roman"/>
                <a:cs typeface="Times New Roman"/>
                <a:sym typeface="Times New Roman"/>
              </a:rPr>
              <a:t>w</a:t>
            </a:r>
            <a:r>
              <a:rPr lang="lt-LT" sz="2400">
                <a:latin typeface="Times New Roman"/>
                <a:ea typeface="Times New Roman"/>
                <a:cs typeface="Times New Roman"/>
                <a:sym typeface="Times New Roman"/>
              </a:rPr>
              <a:t>, g/L) tirpale. </a:t>
            </a:r>
            <a:r>
              <a:rPr lang="lt-LT">
                <a:latin typeface="Times New Roman"/>
                <a:ea typeface="Times New Roman"/>
                <a:cs typeface="Times New Roman"/>
                <a:sym typeface="Times New Roman"/>
              </a:rPr>
              <a:t>Sprendžiami uždaviniai apskaičiuojant tirpalų koncentracijas, kai tirpalai skiedžiami arba sumaišomi.</a:t>
            </a:r>
            <a:endParaRPr/>
          </a:p>
          <a:p>
            <a:pPr indent="0" lvl="0" marL="0" rtl="0" algn="just">
              <a:lnSpc>
                <a:spcPct val="90000"/>
              </a:lnSpc>
              <a:spcBef>
                <a:spcPts val="1000"/>
              </a:spcBef>
              <a:spcAft>
                <a:spcPts val="0"/>
              </a:spcAft>
              <a:buClr>
                <a:srgbClr val="888888"/>
              </a:buClr>
              <a:buSzPts val="2400"/>
              <a:buNone/>
            </a:pPr>
            <a:r>
              <a:t/>
            </a:r>
            <a:endParaRPr sz="2400">
              <a:latin typeface="Times New Roman"/>
              <a:ea typeface="Times New Roman"/>
              <a:cs typeface="Times New Roman"/>
              <a:sym typeface="Times New Roman"/>
            </a:endParaRPr>
          </a:p>
          <a:p>
            <a:pPr indent="0" lvl="0" marL="0" rtl="0" algn="l">
              <a:lnSpc>
                <a:spcPct val="90000"/>
              </a:lnSpc>
              <a:spcBef>
                <a:spcPts val="1000"/>
              </a:spcBef>
              <a:spcAft>
                <a:spcPts val="0"/>
              </a:spcAft>
              <a:buClr>
                <a:srgbClr val="888888"/>
              </a:buClr>
              <a:buSzPts val="24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sąsaja su programa</a:t>
            </a:r>
            <a:endParaRPr/>
          </a:p>
        </p:txBody>
      </p:sp>
      <p:sp>
        <p:nvSpPr>
          <p:cNvPr id="103" name="Google Shape;103;p4"/>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lt-LT"/>
              <a:t>Pasiekimų sritis</a:t>
            </a:r>
            <a:endParaRPr/>
          </a:p>
          <a:p>
            <a:pPr indent="-228600" lvl="0" marL="228600" rtl="0" algn="just">
              <a:lnSpc>
                <a:spcPct val="90000"/>
              </a:lnSpc>
              <a:spcBef>
                <a:spcPts val="1000"/>
              </a:spcBef>
              <a:spcAft>
                <a:spcPts val="0"/>
              </a:spcAft>
              <a:buClr>
                <a:srgbClr val="000000"/>
              </a:buClr>
              <a:buSzPts val="2400"/>
              <a:buFont typeface="Noto Sans Symbols"/>
              <a:buChar char="❑"/>
            </a:pPr>
            <a:r>
              <a:rPr lang="lt-LT" sz="2400">
                <a:solidFill>
                  <a:srgbClr val="000000"/>
                </a:solidFill>
              </a:rPr>
              <a:t> Gamtamokslinis komunikavimas </a:t>
            </a:r>
            <a:r>
              <a:rPr lang="lt-LT" sz="2400"/>
              <a:t>(B) </a:t>
            </a:r>
            <a:endParaRPr sz="2400"/>
          </a:p>
          <a:p>
            <a:pPr indent="0" lvl="0" marL="0" rtl="0" algn="just">
              <a:lnSpc>
                <a:spcPct val="90000"/>
              </a:lnSpc>
              <a:spcBef>
                <a:spcPts val="1000"/>
              </a:spcBef>
              <a:spcAft>
                <a:spcPts val="0"/>
              </a:spcAft>
              <a:buClr>
                <a:schemeClr val="dk1"/>
              </a:buClr>
              <a:buSzPts val="2400"/>
              <a:buNone/>
            </a:pPr>
            <a:r>
              <a:rPr lang="lt-LT" sz="2400"/>
              <a:t>Tinkamai taiko chemijos sąvokas, terminus, sutartinius ženklus, aiškindamas reiškinius, tinkamai užrašo ir naudoja fizikinių dydžių ir cheminių elementų simbolius, užrašo chemines formules, jungia kelias skaičiavimo formules, matavimo vienetus verčia daliniais ir kartotiniais.</a:t>
            </a:r>
            <a:endParaRPr/>
          </a:p>
          <a:p>
            <a:pPr indent="-228600" lvl="0" marL="228600" rtl="0" algn="just">
              <a:lnSpc>
                <a:spcPct val="90000"/>
              </a:lnSpc>
              <a:spcBef>
                <a:spcPts val="1000"/>
              </a:spcBef>
              <a:spcAft>
                <a:spcPts val="0"/>
              </a:spcAft>
              <a:buClr>
                <a:schemeClr val="dk1"/>
              </a:buClr>
              <a:buSzPts val="2400"/>
              <a:buFont typeface="Noto Sans Symbols"/>
              <a:buChar char="❑"/>
            </a:pPr>
            <a:r>
              <a:rPr lang="lt-LT" sz="2400"/>
              <a:t> Problemų sprendimas ir refleksija (E) </a:t>
            </a:r>
            <a:endParaRPr sz="2400"/>
          </a:p>
          <a:p>
            <a:pPr indent="0" lvl="0" marL="0" rtl="0" algn="just">
              <a:lnSpc>
                <a:spcPct val="90000"/>
              </a:lnSpc>
              <a:spcBef>
                <a:spcPts val="1000"/>
              </a:spcBef>
              <a:spcAft>
                <a:spcPts val="0"/>
              </a:spcAft>
              <a:buClr>
                <a:schemeClr val="dk1"/>
              </a:buClr>
              <a:buSzPts val="2400"/>
              <a:buNone/>
            </a:pPr>
            <a:r>
              <a:rPr lang="lt-LT" sz="2400"/>
              <a:t>Pasirenka strategiją įvairių chemijos probleminių užduočių sprendimui, prognozuoja jų rezultatus ir siūlo problemos sprendimo alternatyvą.</a:t>
            </a:r>
            <a:endParaRPr sz="2400">
              <a:highlight>
                <a:srgbClr val="FFFF00"/>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09" name="Google Shape;109;p5"/>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lnSpcReduction="10000"/>
          </a:bodyPr>
          <a:lstStyle/>
          <a:p>
            <a:pPr indent="-228600" lvl="0" marL="228600" rtl="0" algn="just">
              <a:lnSpc>
                <a:spcPct val="90000"/>
              </a:lnSpc>
              <a:spcBef>
                <a:spcPts val="0"/>
              </a:spcBef>
              <a:spcAft>
                <a:spcPts val="0"/>
              </a:spcAft>
              <a:buClr>
                <a:schemeClr val="dk1"/>
              </a:buClr>
              <a:buSzPts val="2800"/>
              <a:buChar char="•"/>
            </a:pPr>
            <a:r>
              <a:rPr lang="lt-LT"/>
              <a:t>Tikslas. Taikydami koncentracijos reiškimo formules sprendžia uždavinius ir apibūdina koncentracijos sąvoką. </a:t>
            </a:r>
            <a:endParaRPr/>
          </a:p>
          <a:p>
            <a:pPr indent="0" lvl="0" marL="0" rtl="0" algn="l">
              <a:lnSpc>
                <a:spcPct val="90000"/>
              </a:lnSpc>
              <a:spcBef>
                <a:spcPts val="1000"/>
              </a:spcBef>
              <a:spcAft>
                <a:spcPts val="0"/>
              </a:spcAft>
              <a:buClr>
                <a:schemeClr val="dk1"/>
              </a:buClr>
              <a:buSzPts val="2000"/>
              <a:buNone/>
            </a:pPr>
            <a:r>
              <a:t/>
            </a:r>
            <a:endParaRPr sz="2000"/>
          </a:p>
          <a:p>
            <a:pPr indent="-228600" lvl="0" marL="228600" rtl="0" algn="l">
              <a:lnSpc>
                <a:spcPct val="90000"/>
              </a:lnSpc>
              <a:spcBef>
                <a:spcPts val="1000"/>
              </a:spcBef>
              <a:spcAft>
                <a:spcPts val="0"/>
              </a:spcAft>
              <a:buClr>
                <a:schemeClr val="dk1"/>
              </a:buClr>
              <a:buSzPts val="2800"/>
              <a:buChar char="•"/>
            </a:pPr>
            <a:r>
              <a:rPr lang="lt-LT"/>
              <a:t>Sėkmės kriterijai:</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Sprendžia uždavinius taikydami molinės, masės ir procentinės koncentracijos reiškimo būdus.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Pagal duotus matavimo vienetus atpažįsta koncentracijos reiškimo būdą.</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Sprendžia uždavinius, kai tirpalai yra skiedžiami arba sumaišomi. </a:t>
            </a:r>
            <a:endParaRPr/>
          </a:p>
          <a:p>
            <a:pPr indent="0" lvl="0" marL="0" rtl="0" algn="l">
              <a:lnSpc>
                <a:spcPct val="90000"/>
              </a:lnSpc>
              <a:spcBef>
                <a:spcPts val="1000"/>
              </a:spcBef>
              <a:spcAft>
                <a:spcPts val="0"/>
              </a:spcAft>
              <a:buClr>
                <a:schemeClr val="dk1"/>
              </a:buClr>
              <a:buSzPts val="2800"/>
              <a:buNone/>
            </a:pPr>
            <a:r>
              <a:t/>
            </a:r>
            <a:endParaRPr/>
          </a:p>
          <a:p>
            <a:pPr indent="-336550" lvl="0" marL="514350" rtl="0" algn="l">
              <a:lnSpc>
                <a:spcPct val="90000"/>
              </a:lnSpc>
              <a:spcBef>
                <a:spcPts val="1000"/>
              </a:spcBef>
              <a:spcAft>
                <a:spcPts val="0"/>
              </a:spcAft>
              <a:buClr>
                <a:schemeClr val="dk1"/>
              </a:buClr>
              <a:buSzPts val="2800"/>
              <a:buFont typeface="Calibri"/>
              <a:buNone/>
            </a:pPr>
            <a:r>
              <a:t/>
            </a:r>
            <a:endParaRPr/>
          </a:p>
          <a:p>
            <a:pPr indent="0" lvl="0" marL="0" rtl="0" algn="l">
              <a:lnSpc>
                <a:spcPct val="90000"/>
              </a:lnSpc>
              <a:spcBef>
                <a:spcPts val="1000"/>
              </a:spcBef>
              <a:spcAft>
                <a:spcPts val="0"/>
              </a:spcAft>
              <a:buClr>
                <a:schemeClr val="dk1"/>
              </a:buClr>
              <a:buSzPts val="2000"/>
              <a:buNone/>
            </a:pPr>
            <a:r>
              <a:rPr lang="lt-LT" sz="2000"/>
              <a:t> </a:t>
            </a:r>
            <a:endParaRPr>
              <a:highlight>
                <a:srgbClr val="FFFF00"/>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veiklos turinys ir metodai</a:t>
            </a:r>
            <a:endParaRPr/>
          </a:p>
        </p:txBody>
      </p:sp>
      <p:sp>
        <p:nvSpPr>
          <p:cNvPr id="115" name="Google Shape;115;p6"/>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514350" lvl="0" marL="514350" rtl="0" algn="just">
              <a:lnSpc>
                <a:spcPct val="90000"/>
              </a:lnSpc>
              <a:spcBef>
                <a:spcPts val="0"/>
              </a:spcBef>
              <a:spcAft>
                <a:spcPts val="0"/>
              </a:spcAft>
              <a:buClr>
                <a:schemeClr val="dk1"/>
              </a:buClr>
              <a:buSzPts val="2800"/>
              <a:buFont typeface="Calibri"/>
              <a:buAutoNum type="arabicPeriod"/>
            </a:pPr>
            <a:r>
              <a:rPr lang="lt-LT"/>
              <a:t>Paklausti mokinių, kaip keičiasi, pavyzdžiui, arbatos skonis, kai keičiame cukraus kiekį joje. </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Kartu su mokiniais suformuluoti koncentracijos sąvoką ir paaiškinti jos matavimo vienetus.</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Diskusija apie tai, kur mokiniai kasdieniame gyvenime susiduria su koncentracija. </a:t>
            </a:r>
            <a:endParaRPr/>
          </a:p>
          <a:p>
            <a:pPr indent="-514350" lvl="0" marL="514350" rtl="0" algn="just">
              <a:lnSpc>
                <a:spcPct val="90000"/>
              </a:lnSpc>
              <a:spcBef>
                <a:spcPts val="1000"/>
              </a:spcBef>
              <a:spcAft>
                <a:spcPts val="0"/>
              </a:spcAft>
              <a:buClr>
                <a:schemeClr val="dk1"/>
              </a:buClr>
              <a:buSzPts val="2800"/>
              <a:buFont typeface="Calibri"/>
              <a:buAutoNum type="arabicPeriod"/>
            </a:pPr>
            <a:r>
              <a:rPr lang="lt-LT"/>
              <a:t>Uždavinių sprendimas taikant koncentracijų skaičiavimo formules. </a:t>
            </a:r>
            <a:endParaRPr/>
          </a:p>
          <a:p>
            <a:pPr indent="-336550" lvl="0" marL="514350" rtl="0" algn="just">
              <a:lnSpc>
                <a:spcPct val="90000"/>
              </a:lnSpc>
              <a:spcBef>
                <a:spcPts val="1000"/>
              </a:spcBef>
              <a:spcAft>
                <a:spcPts val="0"/>
              </a:spcAft>
              <a:buClr>
                <a:schemeClr val="dk1"/>
              </a:buClr>
              <a:buSzPts val="2800"/>
              <a:buFont typeface="Calibri"/>
              <a:buNone/>
            </a:pPr>
            <a:r>
              <a:t/>
            </a:r>
            <a:endParaRPr/>
          </a:p>
          <a:p>
            <a:pPr indent="0" lvl="0" marL="0" rtl="0" algn="just">
              <a:lnSpc>
                <a:spcPct val="90000"/>
              </a:lnSpc>
              <a:spcBef>
                <a:spcPts val="1000"/>
              </a:spcBef>
              <a:spcAft>
                <a:spcPts val="0"/>
              </a:spcAft>
              <a:buClr>
                <a:schemeClr val="dk1"/>
              </a:buClr>
              <a:buSzPts val="2800"/>
              <a:buNone/>
            </a:pPr>
            <a:r>
              <a:rPr lang="lt-LT"/>
              <a:t>Metodai taikomi pamokoje: Darbas grupėse, Minčių lietus.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Kas yra koncentracija?</a:t>
            </a:r>
            <a:endParaRPr/>
          </a:p>
        </p:txBody>
      </p:sp>
      <p:sp>
        <p:nvSpPr>
          <p:cNvPr id="121" name="Google Shape;121;p7"/>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514350" lvl="0" marL="514350" rtl="0" algn="just">
              <a:lnSpc>
                <a:spcPct val="90000"/>
              </a:lnSpc>
              <a:spcBef>
                <a:spcPts val="0"/>
              </a:spcBef>
              <a:spcAft>
                <a:spcPts val="0"/>
              </a:spcAft>
              <a:buClr>
                <a:schemeClr val="dk1"/>
              </a:buClr>
              <a:buSzPts val="2400"/>
              <a:buFont typeface="Calibri"/>
              <a:buAutoNum type="arabicPeriod"/>
            </a:pPr>
            <a:r>
              <a:rPr lang="lt-LT" sz="2400"/>
              <a:t>Kaip keičiasi, pavyzdžiui, arbatos skonis, kai keičiame cukraus kiekį joje?</a:t>
            </a:r>
            <a:endParaRPr/>
          </a:p>
          <a:p>
            <a:pPr indent="-514350" lvl="0" marL="514350" rtl="0" algn="just">
              <a:lnSpc>
                <a:spcPct val="90000"/>
              </a:lnSpc>
              <a:spcBef>
                <a:spcPts val="1000"/>
              </a:spcBef>
              <a:spcAft>
                <a:spcPts val="0"/>
              </a:spcAft>
              <a:buClr>
                <a:schemeClr val="dk1"/>
              </a:buClr>
              <a:buSzPts val="2400"/>
              <a:buFont typeface="Calibri"/>
              <a:buAutoNum type="arabicPeriod"/>
            </a:pPr>
            <a:r>
              <a:rPr lang="lt-LT" sz="2400"/>
              <a:t>Pabandykime apibūdinti, kas yra koncentracija. </a:t>
            </a:r>
            <a:endParaRPr/>
          </a:p>
          <a:p>
            <a:pPr indent="-514350" lvl="0" marL="514350" rtl="0" algn="just">
              <a:lnSpc>
                <a:spcPct val="90000"/>
              </a:lnSpc>
              <a:spcBef>
                <a:spcPts val="1000"/>
              </a:spcBef>
              <a:spcAft>
                <a:spcPts val="0"/>
              </a:spcAft>
              <a:buClr>
                <a:schemeClr val="dk1"/>
              </a:buClr>
              <a:buSzPts val="2400"/>
              <a:buFont typeface="Calibri"/>
              <a:buAutoNum type="arabicPeriod"/>
            </a:pPr>
            <a:r>
              <a:rPr lang="lt-LT" sz="2400"/>
              <a:t>Kas atsitinka su tirpalo koncentracija, kai į jį įpilame vandens arba įdedame dar tirpinio?</a:t>
            </a:r>
            <a:endParaRPr/>
          </a:p>
          <a:p>
            <a:pPr indent="-361950" lvl="0" marL="514350" rtl="0" algn="just">
              <a:lnSpc>
                <a:spcPct val="90000"/>
              </a:lnSpc>
              <a:spcBef>
                <a:spcPts val="1000"/>
              </a:spcBef>
              <a:spcAft>
                <a:spcPts val="0"/>
              </a:spcAft>
              <a:buClr>
                <a:schemeClr val="dk1"/>
              </a:buClr>
              <a:buSzPts val="2400"/>
              <a:buFont typeface="Calibri"/>
              <a:buNone/>
            </a:pPr>
            <a:r>
              <a:t/>
            </a:r>
            <a:endParaRPr sz="2400"/>
          </a:p>
          <a:p>
            <a:pPr indent="0" lvl="0" marL="0" rtl="0" algn="just">
              <a:lnSpc>
                <a:spcPct val="90000"/>
              </a:lnSpc>
              <a:spcBef>
                <a:spcPts val="1000"/>
              </a:spcBef>
              <a:spcAft>
                <a:spcPts val="0"/>
              </a:spcAft>
              <a:buClr>
                <a:schemeClr val="dk1"/>
              </a:buClr>
              <a:buSzPts val="2600"/>
              <a:buNone/>
            </a:pPr>
            <a:r>
              <a:t/>
            </a:r>
            <a:endParaRPr sz="2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Kas yra koncentracija?</a:t>
            </a:r>
            <a:endParaRPr/>
          </a:p>
        </p:txBody>
      </p:sp>
      <p:sp>
        <p:nvSpPr>
          <p:cNvPr id="127" name="Google Shape;127;p8"/>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600"/>
              <a:buChar char="•"/>
            </a:pPr>
            <a:r>
              <a:rPr lang="lt-LT" sz="2600">
                <a:latin typeface="Times New Roman"/>
                <a:ea typeface="Times New Roman"/>
                <a:cs typeface="Times New Roman"/>
                <a:sym typeface="Times New Roman"/>
              </a:rPr>
              <a:t>Koncentracija chemijoje yra vienas iš svarbiausių parametrų, apibūdinantis tirpalo sudėtį. </a:t>
            </a:r>
            <a:endParaRPr/>
          </a:p>
          <a:p>
            <a:pPr indent="-228600" lvl="0" marL="228600" rtl="0" algn="l">
              <a:lnSpc>
                <a:spcPct val="90000"/>
              </a:lnSpc>
              <a:spcBef>
                <a:spcPts val="1000"/>
              </a:spcBef>
              <a:spcAft>
                <a:spcPts val="0"/>
              </a:spcAft>
              <a:buClr>
                <a:schemeClr val="dk1"/>
              </a:buClr>
              <a:buSzPts val="2600"/>
              <a:buChar char="•"/>
            </a:pPr>
            <a:r>
              <a:rPr lang="lt-LT" sz="2600">
                <a:latin typeface="Times New Roman"/>
                <a:ea typeface="Times New Roman"/>
                <a:cs typeface="Times New Roman"/>
                <a:sym typeface="Times New Roman"/>
              </a:rPr>
              <a:t>Koncentracija nurodo, kiek tam tikros medžiagos (tirpinio) yra tirpale. </a:t>
            </a:r>
            <a:endParaRPr/>
          </a:p>
          <a:p>
            <a:pPr indent="-228600" lvl="0" marL="228600" rtl="0" algn="l">
              <a:lnSpc>
                <a:spcPct val="90000"/>
              </a:lnSpc>
              <a:spcBef>
                <a:spcPts val="1000"/>
              </a:spcBef>
              <a:spcAft>
                <a:spcPts val="0"/>
              </a:spcAft>
              <a:buClr>
                <a:schemeClr val="dk1"/>
              </a:buClr>
              <a:buSzPts val="2600"/>
              <a:buChar char="•"/>
            </a:pPr>
            <a:r>
              <a:rPr lang="lt-LT" sz="2600">
                <a:latin typeface="Times New Roman"/>
                <a:ea typeface="Times New Roman"/>
                <a:cs typeface="Times New Roman"/>
                <a:sym typeface="Times New Roman"/>
              </a:rPr>
              <a:t>Koncentracija tirpale gali būti: </a:t>
            </a:r>
            <a:endParaRPr/>
          </a:p>
          <a:p>
            <a:pPr indent="-228600" lvl="0" marL="228600" rtl="0" algn="l">
              <a:lnSpc>
                <a:spcPct val="90000"/>
              </a:lnSpc>
              <a:spcBef>
                <a:spcPts val="1000"/>
              </a:spcBef>
              <a:spcAft>
                <a:spcPts val="0"/>
              </a:spcAft>
              <a:buClr>
                <a:schemeClr val="dk1"/>
              </a:buClr>
              <a:buSzPts val="2600"/>
              <a:buFont typeface="Noto Sans Symbols"/>
              <a:buChar char="❑"/>
            </a:pPr>
            <a:r>
              <a:rPr lang="lt-LT" sz="2600">
                <a:latin typeface="Times New Roman"/>
                <a:ea typeface="Times New Roman"/>
                <a:cs typeface="Times New Roman"/>
                <a:sym typeface="Times New Roman"/>
              </a:rPr>
              <a:t> </a:t>
            </a:r>
            <a:r>
              <a:rPr lang="lt-LT" sz="2800">
                <a:latin typeface="Times New Roman"/>
                <a:ea typeface="Times New Roman"/>
                <a:cs typeface="Times New Roman"/>
                <a:sym typeface="Times New Roman"/>
              </a:rPr>
              <a:t>medžiagos procentinė (ω, %);</a:t>
            </a:r>
            <a:endParaRPr/>
          </a:p>
          <a:p>
            <a:pPr indent="-228600" lvl="0" marL="228600" rtl="0" algn="l">
              <a:lnSpc>
                <a:spcPct val="90000"/>
              </a:lnSpc>
              <a:spcBef>
                <a:spcPts val="1000"/>
              </a:spcBef>
              <a:spcAft>
                <a:spcPts val="0"/>
              </a:spcAft>
              <a:buClr>
                <a:schemeClr val="dk1"/>
              </a:buClr>
              <a:buSzPts val="2800"/>
              <a:buFont typeface="Noto Sans Symbols"/>
              <a:buChar char="❑"/>
            </a:pPr>
            <a:r>
              <a:rPr lang="lt-LT" sz="2800">
                <a:latin typeface="Times New Roman"/>
                <a:ea typeface="Times New Roman"/>
                <a:cs typeface="Times New Roman"/>
                <a:sym typeface="Times New Roman"/>
              </a:rPr>
              <a:t> molinė (</a:t>
            </a:r>
            <a:r>
              <a:rPr i="1" lang="lt-LT" sz="2800">
                <a:latin typeface="Times New Roman"/>
                <a:ea typeface="Times New Roman"/>
                <a:cs typeface="Times New Roman"/>
                <a:sym typeface="Times New Roman"/>
              </a:rPr>
              <a:t>c</a:t>
            </a:r>
            <a:r>
              <a:rPr lang="lt-LT" sz="2800">
                <a:latin typeface="Times New Roman"/>
                <a:ea typeface="Times New Roman"/>
                <a:cs typeface="Times New Roman"/>
                <a:sym typeface="Times New Roman"/>
              </a:rPr>
              <a:t>, mol/L);</a:t>
            </a:r>
            <a:endParaRPr/>
          </a:p>
          <a:p>
            <a:pPr indent="-228600" lvl="0" marL="228600" rtl="0" algn="l">
              <a:lnSpc>
                <a:spcPct val="90000"/>
              </a:lnSpc>
              <a:spcBef>
                <a:spcPts val="1000"/>
              </a:spcBef>
              <a:spcAft>
                <a:spcPts val="0"/>
              </a:spcAft>
              <a:buClr>
                <a:schemeClr val="dk1"/>
              </a:buClr>
              <a:buSzPts val="2800"/>
              <a:buFont typeface="Noto Sans Symbols"/>
              <a:buChar char="❑"/>
            </a:pPr>
            <a:r>
              <a:rPr lang="lt-LT" sz="2800">
                <a:latin typeface="Times New Roman"/>
                <a:ea typeface="Times New Roman"/>
                <a:cs typeface="Times New Roman"/>
                <a:sym typeface="Times New Roman"/>
              </a:rPr>
              <a:t> masės koncentracija (</a:t>
            </a:r>
            <a:r>
              <a:rPr i="1" lang="lt-LT" sz="2800">
                <a:latin typeface="Times New Roman"/>
                <a:ea typeface="Times New Roman"/>
                <a:cs typeface="Times New Roman"/>
                <a:sym typeface="Times New Roman"/>
              </a:rPr>
              <a:t>c</a:t>
            </a:r>
            <a:r>
              <a:rPr baseline="-25000" lang="lt-LT" sz="2800">
                <a:latin typeface="Times New Roman"/>
                <a:ea typeface="Times New Roman"/>
                <a:cs typeface="Times New Roman"/>
                <a:sym typeface="Times New Roman"/>
              </a:rPr>
              <a:t>w</a:t>
            </a:r>
            <a:r>
              <a:rPr lang="lt-LT" sz="2800">
                <a:latin typeface="Times New Roman"/>
                <a:ea typeface="Times New Roman"/>
                <a:cs typeface="Times New Roman"/>
                <a:sym typeface="Times New Roman"/>
              </a:rPr>
              <a:t>, g/L).</a:t>
            </a:r>
            <a:endParaRPr sz="2600">
              <a:latin typeface="Times New Roman"/>
              <a:ea typeface="Times New Roman"/>
              <a:cs typeface="Times New Roman"/>
              <a:sym typeface="Times New Roman"/>
            </a:endParaRPr>
          </a:p>
          <a:p>
            <a:pPr indent="0" lvl="0" marL="0" rtl="0" algn="l">
              <a:lnSpc>
                <a:spcPct val="90000"/>
              </a:lnSpc>
              <a:spcBef>
                <a:spcPts val="1000"/>
              </a:spcBef>
              <a:spcAft>
                <a:spcPts val="0"/>
              </a:spcAft>
              <a:buClr>
                <a:schemeClr val="dk1"/>
              </a:buClr>
              <a:buSzPts val="2600"/>
              <a:buNone/>
            </a:pPr>
            <a:r>
              <a:t/>
            </a:r>
            <a:endParaRPr sz="260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Procentinė koncentracija (ω, %)</a:t>
            </a:r>
            <a:endParaRPr/>
          </a:p>
        </p:txBody>
      </p:sp>
      <p:sp>
        <p:nvSpPr>
          <p:cNvPr id="133" name="Google Shape;133;p9"/>
          <p:cNvSpPr txBox="1"/>
          <p:nvPr>
            <p:ph idx="1" type="body"/>
          </p:nvPr>
        </p:nvSpPr>
        <p:spPr>
          <a:xfrm>
            <a:off x="838200" y="1825625"/>
            <a:ext cx="10515600" cy="4351338"/>
          </a:xfrm>
          <a:prstGeom prst="rect">
            <a:avLst/>
          </a:prstGeom>
          <a:blipFill rotWithShape="1">
            <a:blip r:embed="rId3">
              <a:alphaModFix/>
            </a:blip>
            <a:stretch>
              <a:fillRect b="0" l="-1042" r="-1853" t="-2240"/>
            </a:stretch>
          </a:blip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lt-LT"/>
              <a:t>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2024-07-05T09:12:55Z</dcterms:created>
  <dc:creator>Roman Voronovič. KMM</dc:creator>
</cp:coreProperties>
</file>