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9144000" cy="6858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6575" y="150874"/>
            <a:ext cx="9070848" cy="655624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3952" y="25400"/>
            <a:ext cx="8896095" cy="1659889"/>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a:xfrm>
            <a:off x="371322" y="1473453"/>
            <a:ext cx="8401354" cy="4318000"/>
          </a:xfrm>
          <a:prstGeom prst="rect">
            <a:avLst/>
          </a:prstGeom>
        </p:spPr>
        <p:txBody>
          <a:bodyPr wrap="square" lIns="0" tIns="0" rIns="0" bIns="0">
            <a:spAutoFit/>
          </a:bodyPr>
          <a:lstStyle>
            <a:lvl1pPr>
              <a:defRPr sz="2400" b="0" i="0">
                <a:solidFill>
                  <a:schemeClr val="tx1"/>
                </a:solidFill>
                <a:latin typeface="Cambria"/>
                <a:cs typeface="Cambri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3/22/2024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yWBWzIUCNpw&amp;t=39" TargetMode="External"/><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hyperlink" Target="https://www.youtube.com/watch?v=CvDwu86yan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hyperlink" Target="http://virtual-tours.web.cern.ch/virtual-tours/vtours/CMS/CMS.html"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jpg"/><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hyperlink" Target="https://www.youtube.com/watch?v=uemulzkZ66c" TargetMode="External"/><Relationship Id="rId1" Type="http://schemas.openxmlformats.org/officeDocument/2006/relationships/slideLayout" Target="../slideLayouts/slideLayout4.xml"/><Relationship Id="rId6" Type="http://schemas.openxmlformats.org/officeDocument/2006/relationships/image" Target="../media/image93.jpg"/><Relationship Id="rId5" Type="http://schemas.openxmlformats.org/officeDocument/2006/relationships/image" Target="../media/image92.jpg"/><Relationship Id="rId4" Type="http://schemas.openxmlformats.org/officeDocument/2006/relationships/image" Target="../media/image9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6.xml.rels><?xml version="1.0" encoding="UTF-8" standalone="yes"?>
<Relationships xmlns="http://schemas.openxmlformats.org/package/2006/relationships"><Relationship Id="rId8" Type="http://schemas.openxmlformats.org/officeDocument/2006/relationships/hyperlink" Target="https://www.youtube.com/watch?v=Zjg9CMVhbbU" TargetMode="External"/><Relationship Id="rId3" Type="http://schemas.openxmlformats.org/officeDocument/2006/relationships/hyperlink" Target="http://www.atlas.ch/" TargetMode="External"/><Relationship Id="rId7" Type="http://schemas.openxmlformats.org/officeDocument/2006/relationships/hyperlink" Target="http://virtual-tours.web.cern.ch/virtual-tours/vtours/CMS/CMS.html" TargetMode="External"/><Relationship Id="rId2" Type="http://schemas.openxmlformats.org/officeDocument/2006/relationships/hyperlink" Target="https://indico.cern.ch/event/358281/other-view?view=standard" TargetMode="External"/><Relationship Id="rId1" Type="http://schemas.openxmlformats.org/officeDocument/2006/relationships/slideLayout" Target="../slideLayouts/slideLayout2.xml"/><Relationship Id="rId6" Type="http://schemas.openxmlformats.org/officeDocument/2006/relationships/hyperlink" Target="http://aliceinfo.cern.ch/" TargetMode="External"/><Relationship Id="rId5" Type="http://schemas.openxmlformats.org/officeDocument/2006/relationships/hyperlink" Target="https://www.youtube.com/watch?v=AHT9RTlCqjQ" TargetMode="External"/><Relationship Id="rId10" Type="http://schemas.openxmlformats.org/officeDocument/2006/relationships/hyperlink" Target="http://www.delfi.lt/mokslas/mokslas/nauja-lhc-uzduotis-issiaiskinti-kodel-egzistuojame.d?id=68142324" TargetMode="External"/><Relationship Id="rId4" Type="http://schemas.openxmlformats.org/officeDocument/2006/relationships/hyperlink" Target="https://www.youtube.com/user/TheATLASExperiment" TargetMode="External"/><Relationship Id="rId9" Type="http://schemas.openxmlformats.org/officeDocument/2006/relationships/hyperlink" Target="https://www.youtube.com/watch?v=X3tvgyrb2X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pQhbhpU9Wrg" TargetMode="External"/><Relationship Id="rId3" Type="http://schemas.openxmlformats.org/officeDocument/2006/relationships/image" Target="../media/image10.png"/><Relationship Id="rId7" Type="http://schemas.openxmlformats.org/officeDocument/2006/relationships/hyperlink" Target="https://www.youtube.com/watch?v=knKyr2OWcM8" TargetMode="External"/><Relationship Id="rId12" Type="http://schemas.openxmlformats.org/officeDocument/2006/relationships/image" Target="../media/image17.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jpg"/><Relationship Id="rId4" Type="http://schemas.openxmlformats.org/officeDocument/2006/relationships/image" Target="../media/image11.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89853" y="2301636"/>
            <a:ext cx="4822201" cy="576598"/>
          </a:xfrm>
          <a:prstGeom prst="rect">
            <a:avLst/>
          </a:prstGeom>
        </p:spPr>
      </p:pic>
      <p:sp>
        <p:nvSpPr>
          <p:cNvPr id="3" name="object 3"/>
          <p:cNvSpPr txBox="1"/>
          <p:nvPr/>
        </p:nvSpPr>
        <p:spPr>
          <a:xfrm>
            <a:off x="2131314" y="2047747"/>
            <a:ext cx="4883785" cy="939800"/>
          </a:xfrm>
          <a:prstGeom prst="rect">
            <a:avLst/>
          </a:prstGeom>
        </p:spPr>
        <p:txBody>
          <a:bodyPr vert="horz" wrap="square" lIns="0" tIns="12700" rIns="0" bIns="0" rtlCol="0">
            <a:spAutoFit/>
          </a:bodyPr>
          <a:lstStyle/>
          <a:p>
            <a:pPr marL="12700">
              <a:lnSpc>
                <a:spcPct val="100000"/>
              </a:lnSpc>
              <a:spcBef>
                <a:spcPts val="100"/>
              </a:spcBef>
            </a:pPr>
            <a:r>
              <a:rPr sz="6000" b="1" dirty="0">
                <a:solidFill>
                  <a:srgbClr val="385622"/>
                </a:solidFill>
                <a:latin typeface="Calibri"/>
                <a:cs typeface="Calibri"/>
              </a:rPr>
              <a:t>LHC</a:t>
            </a:r>
            <a:r>
              <a:rPr sz="6000" b="1" spc="-80" dirty="0">
                <a:solidFill>
                  <a:srgbClr val="385622"/>
                </a:solidFill>
                <a:latin typeface="Calibri"/>
                <a:cs typeface="Calibri"/>
              </a:rPr>
              <a:t> </a:t>
            </a:r>
            <a:r>
              <a:rPr sz="6000" b="1" spc="-20" dirty="0">
                <a:solidFill>
                  <a:srgbClr val="385622"/>
                </a:solidFill>
                <a:latin typeface="Calibri"/>
                <a:cs typeface="Calibri"/>
              </a:rPr>
              <a:t>detektoriai</a:t>
            </a:r>
            <a:endParaRPr sz="6000">
              <a:latin typeface="Calibri"/>
              <a:cs typeface="Calibri"/>
            </a:endParaRPr>
          </a:p>
        </p:txBody>
      </p:sp>
      <p:sp>
        <p:nvSpPr>
          <p:cNvPr id="4" name="object 4"/>
          <p:cNvSpPr txBox="1"/>
          <p:nvPr/>
        </p:nvSpPr>
        <p:spPr>
          <a:xfrm>
            <a:off x="3008757" y="3713734"/>
            <a:ext cx="5744845" cy="1420495"/>
          </a:xfrm>
          <a:prstGeom prst="rect">
            <a:avLst/>
          </a:prstGeom>
        </p:spPr>
        <p:txBody>
          <a:bodyPr vert="horz" wrap="square" lIns="0" tIns="12700" rIns="0" bIns="0" rtlCol="0">
            <a:spAutoFit/>
          </a:bodyPr>
          <a:lstStyle/>
          <a:p>
            <a:pPr marL="476250" marR="5080" indent="4486910" algn="r">
              <a:lnSpc>
                <a:spcPct val="127200"/>
              </a:lnSpc>
              <a:spcBef>
                <a:spcPts val="100"/>
              </a:spcBef>
            </a:pPr>
            <a:r>
              <a:rPr sz="1800" b="1" spc="-35" dirty="0">
                <a:latin typeface="Calibri"/>
                <a:cs typeface="Calibri"/>
              </a:rPr>
              <a:t>P</a:t>
            </a:r>
            <a:r>
              <a:rPr sz="1800" b="1" dirty="0">
                <a:latin typeface="Calibri"/>
                <a:cs typeface="Calibri"/>
              </a:rPr>
              <a:t>a</a:t>
            </a:r>
            <a:r>
              <a:rPr sz="1800" b="1" spc="-30" dirty="0">
                <a:latin typeface="Calibri"/>
                <a:cs typeface="Calibri"/>
              </a:rPr>
              <a:t>r</a:t>
            </a:r>
            <a:r>
              <a:rPr sz="1800" b="1" dirty="0">
                <a:latin typeface="Calibri"/>
                <a:cs typeface="Calibri"/>
              </a:rPr>
              <a:t>en</a:t>
            </a:r>
            <a:r>
              <a:rPr sz="1800" b="1" spc="-30" dirty="0">
                <a:latin typeface="Calibri"/>
                <a:cs typeface="Calibri"/>
              </a:rPr>
              <a:t>g</a:t>
            </a:r>
            <a:r>
              <a:rPr sz="1800" b="1" dirty="0">
                <a:latin typeface="Calibri"/>
                <a:cs typeface="Calibri"/>
              </a:rPr>
              <a:t>ė  </a:t>
            </a:r>
            <a:r>
              <a:rPr sz="1800" b="1" spc="-5" dirty="0">
                <a:latin typeface="Calibri"/>
                <a:cs typeface="Calibri"/>
              </a:rPr>
              <a:t>Ugdymo</a:t>
            </a:r>
            <a:r>
              <a:rPr sz="1800" b="1" spc="-25" dirty="0">
                <a:latin typeface="Calibri"/>
                <a:cs typeface="Calibri"/>
              </a:rPr>
              <a:t> </a:t>
            </a:r>
            <a:r>
              <a:rPr sz="1800" b="1" spc="-10" dirty="0">
                <a:latin typeface="Calibri"/>
                <a:cs typeface="Calibri"/>
              </a:rPr>
              <a:t>plėtotės</a:t>
            </a:r>
            <a:r>
              <a:rPr sz="1800" b="1" spc="-40" dirty="0">
                <a:latin typeface="Calibri"/>
                <a:cs typeface="Calibri"/>
              </a:rPr>
              <a:t> </a:t>
            </a:r>
            <a:r>
              <a:rPr sz="1800" b="1" spc="-10" dirty="0">
                <a:latin typeface="Calibri"/>
                <a:cs typeface="Calibri"/>
              </a:rPr>
              <a:t>centro</a:t>
            </a:r>
            <a:r>
              <a:rPr sz="1800" b="1" spc="-40" dirty="0">
                <a:latin typeface="Calibri"/>
                <a:cs typeface="Calibri"/>
              </a:rPr>
              <a:t> </a:t>
            </a:r>
            <a:r>
              <a:rPr sz="1800" b="1" spc="-10" dirty="0">
                <a:latin typeface="Calibri"/>
                <a:cs typeface="Calibri"/>
              </a:rPr>
              <a:t>metodininkė</a:t>
            </a:r>
            <a:r>
              <a:rPr sz="1800" b="1" spc="-15" dirty="0">
                <a:latin typeface="Calibri"/>
                <a:cs typeface="Calibri"/>
              </a:rPr>
              <a:t> </a:t>
            </a:r>
            <a:r>
              <a:rPr sz="1800" b="1" spc="-5" dirty="0">
                <a:latin typeface="Calibri"/>
                <a:cs typeface="Calibri"/>
              </a:rPr>
              <a:t>Ona</a:t>
            </a:r>
            <a:r>
              <a:rPr sz="1800" b="1" spc="-45" dirty="0">
                <a:latin typeface="Calibri"/>
                <a:cs typeface="Calibri"/>
              </a:rPr>
              <a:t> </a:t>
            </a:r>
            <a:r>
              <a:rPr sz="1800" b="1" spc="-10" dirty="0">
                <a:latin typeface="Calibri"/>
                <a:cs typeface="Calibri"/>
              </a:rPr>
              <a:t>Vaščenkienė,</a:t>
            </a:r>
            <a:endParaRPr sz="1800">
              <a:latin typeface="Calibri"/>
              <a:cs typeface="Calibri"/>
            </a:endParaRPr>
          </a:p>
          <a:p>
            <a:pPr marR="7620" algn="r">
              <a:lnSpc>
                <a:spcPct val="100000"/>
              </a:lnSpc>
              <a:spcBef>
                <a:spcPts val="590"/>
              </a:spcBef>
            </a:pPr>
            <a:r>
              <a:rPr sz="1800" b="1" spc="-10" dirty="0">
                <a:latin typeface="Calibri"/>
                <a:cs typeface="Calibri"/>
              </a:rPr>
              <a:t>Panevėžio</a:t>
            </a:r>
            <a:r>
              <a:rPr sz="1800" b="1" spc="-45" dirty="0">
                <a:latin typeface="Calibri"/>
                <a:cs typeface="Calibri"/>
              </a:rPr>
              <a:t> </a:t>
            </a:r>
            <a:r>
              <a:rPr sz="1800" b="1" spc="-10" dirty="0">
                <a:latin typeface="Calibri"/>
                <a:cs typeface="Calibri"/>
              </a:rPr>
              <a:t>Margaritos</a:t>
            </a:r>
            <a:r>
              <a:rPr sz="1800" b="1" spc="-5" dirty="0">
                <a:latin typeface="Calibri"/>
                <a:cs typeface="Calibri"/>
              </a:rPr>
              <a:t> </a:t>
            </a:r>
            <a:r>
              <a:rPr sz="1800" b="1" spc="-10" dirty="0">
                <a:latin typeface="Calibri"/>
                <a:cs typeface="Calibri"/>
              </a:rPr>
              <a:t>Rimkevičaitės</a:t>
            </a:r>
            <a:r>
              <a:rPr sz="1800" b="1" spc="-35" dirty="0">
                <a:latin typeface="Calibri"/>
                <a:cs typeface="Calibri"/>
              </a:rPr>
              <a:t> </a:t>
            </a:r>
            <a:r>
              <a:rPr sz="1800" b="1" spc="-10" dirty="0">
                <a:latin typeface="Calibri"/>
                <a:cs typeface="Calibri"/>
              </a:rPr>
              <a:t>technologinės</a:t>
            </a:r>
            <a:r>
              <a:rPr sz="1800" b="1" spc="-45" dirty="0">
                <a:latin typeface="Calibri"/>
                <a:cs typeface="Calibri"/>
              </a:rPr>
              <a:t> </a:t>
            </a:r>
            <a:r>
              <a:rPr sz="1800" b="1" spc="-5" dirty="0">
                <a:latin typeface="Calibri"/>
                <a:cs typeface="Calibri"/>
              </a:rPr>
              <a:t>mokyklos</a:t>
            </a:r>
            <a:endParaRPr sz="1800">
              <a:latin typeface="Calibri"/>
              <a:cs typeface="Calibri"/>
            </a:endParaRPr>
          </a:p>
          <a:p>
            <a:pPr marR="5080" algn="r">
              <a:lnSpc>
                <a:spcPct val="100000"/>
              </a:lnSpc>
              <a:spcBef>
                <a:spcPts val="575"/>
              </a:spcBef>
            </a:pPr>
            <a:r>
              <a:rPr sz="1800" b="1" spc="-10" dirty="0">
                <a:latin typeface="Calibri"/>
                <a:cs typeface="Calibri"/>
              </a:rPr>
              <a:t>fizikos</a:t>
            </a:r>
            <a:r>
              <a:rPr sz="1800" b="1" spc="-35" dirty="0">
                <a:latin typeface="Calibri"/>
                <a:cs typeface="Calibri"/>
              </a:rPr>
              <a:t> </a:t>
            </a:r>
            <a:r>
              <a:rPr sz="1800" b="1" spc="-5" dirty="0">
                <a:latin typeface="Calibri"/>
                <a:cs typeface="Calibri"/>
              </a:rPr>
              <a:t>mokytojas</a:t>
            </a:r>
            <a:r>
              <a:rPr sz="1800" b="1" spc="-45" dirty="0">
                <a:latin typeface="Calibri"/>
                <a:cs typeface="Calibri"/>
              </a:rPr>
              <a:t> </a:t>
            </a:r>
            <a:r>
              <a:rPr sz="1800" b="1" dirty="0">
                <a:latin typeface="Calibri"/>
                <a:cs typeface="Calibri"/>
              </a:rPr>
              <a:t>Dainius</a:t>
            </a:r>
            <a:r>
              <a:rPr sz="1800" b="1" spc="-40" dirty="0">
                <a:latin typeface="Calibri"/>
                <a:cs typeface="Calibri"/>
              </a:rPr>
              <a:t> </a:t>
            </a:r>
            <a:r>
              <a:rPr sz="1800" b="1" spc="-10" dirty="0">
                <a:latin typeface="Calibri"/>
                <a:cs typeface="Calibri"/>
              </a:rPr>
              <a:t>Levanas</a:t>
            </a:r>
            <a:endParaRPr sz="1800">
              <a:latin typeface="Calibri"/>
              <a:cs typeface="Calibri"/>
            </a:endParaRPr>
          </a:p>
        </p:txBody>
      </p:sp>
      <p:sp>
        <p:nvSpPr>
          <p:cNvPr id="5" name="object 5"/>
          <p:cNvSpPr txBox="1">
            <a:spLocks noGrp="1"/>
          </p:cNvSpPr>
          <p:nvPr>
            <p:ph type="title"/>
          </p:nvPr>
        </p:nvSpPr>
        <p:spPr>
          <a:prstGeom prst="rect">
            <a:avLst/>
          </a:prstGeom>
        </p:spPr>
        <p:txBody>
          <a:bodyPr vert="horz" wrap="square" lIns="0" tIns="194055" rIns="0" bIns="0" rtlCol="0">
            <a:spAutoFit/>
          </a:bodyPr>
          <a:lstStyle/>
          <a:p>
            <a:pPr marL="2941320" marR="5080" indent="-2764155">
              <a:lnSpc>
                <a:spcPct val="100000"/>
              </a:lnSpc>
              <a:spcBef>
                <a:spcPts val="100"/>
              </a:spcBef>
            </a:pPr>
            <a:r>
              <a:rPr sz="1800" b="0" spc="-15" dirty="0">
                <a:solidFill>
                  <a:srgbClr val="000000"/>
                </a:solidFill>
                <a:latin typeface="Calibri"/>
                <a:cs typeface="Calibri"/>
              </a:rPr>
              <a:t>Projektas</a:t>
            </a:r>
            <a:r>
              <a:rPr sz="1800" b="0" dirty="0">
                <a:solidFill>
                  <a:srgbClr val="000000"/>
                </a:solidFill>
                <a:latin typeface="Calibri"/>
                <a:cs typeface="Calibri"/>
              </a:rPr>
              <a:t> </a:t>
            </a:r>
            <a:r>
              <a:rPr sz="1800" b="0" spc="-10" dirty="0">
                <a:solidFill>
                  <a:srgbClr val="000000"/>
                </a:solidFill>
                <a:latin typeface="Calibri"/>
                <a:cs typeface="Calibri"/>
              </a:rPr>
              <a:t>„Pedagogų</a:t>
            </a:r>
            <a:r>
              <a:rPr sz="1800" b="0" spc="15" dirty="0">
                <a:solidFill>
                  <a:srgbClr val="000000"/>
                </a:solidFill>
                <a:latin typeface="Calibri"/>
                <a:cs typeface="Calibri"/>
              </a:rPr>
              <a:t> </a:t>
            </a:r>
            <a:r>
              <a:rPr sz="1800" b="0" spc="-10" dirty="0">
                <a:solidFill>
                  <a:srgbClr val="000000"/>
                </a:solidFill>
                <a:latin typeface="Calibri"/>
                <a:cs typeface="Calibri"/>
              </a:rPr>
              <a:t>kvalifikacijos</a:t>
            </a:r>
            <a:r>
              <a:rPr sz="1800" b="0" spc="15" dirty="0">
                <a:solidFill>
                  <a:srgbClr val="000000"/>
                </a:solidFill>
                <a:latin typeface="Calibri"/>
                <a:cs typeface="Calibri"/>
              </a:rPr>
              <a:t> </a:t>
            </a:r>
            <a:r>
              <a:rPr sz="1800" b="0" spc="-10" dirty="0">
                <a:solidFill>
                  <a:srgbClr val="000000"/>
                </a:solidFill>
                <a:latin typeface="Calibri"/>
                <a:cs typeface="Calibri"/>
              </a:rPr>
              <a:t>tobulinimo</a:t>
            </a:r>
            <a:r>
              <a:rPr sz="1800" b="0" spc="30" dirty="0">
                <a:solidFill>
                  <a:srgbClr val="000000"/>
                </a:solidFill>
                <a:latin typeface="Calibri"/>
                <a:cs typeface="Calibri"/>
              </a:rPr>
              <a:t> </a:t>
            </a:r>
            <a:r>
              <a:rPr sz="1800" b="0" spc="-5" dirty="0">
                <a:solidFill>
                  <a:srgbClr val="000000"/>
                </a:solidFill>
                <a:latin typeface="Calibri"/>
                <a:cs typeface="Calibri"/>
              </a:rPr>
              <a:t>ir</a:t>
            </a:r>
            <a:r>
              <a:rPr sz="1800" b="0" spc="20" dirty="0">
                <a:solidFill>
                  <a:srgbClr val="000000"/>
                </a:solidFill>
                <a:latin typeface="Calibri"/>
                <a:cs typeface="Calibri"/>
              </a:rPr>
              <a:t> </a:t>
            </a:r>
            <a:r>
              <a:rPr sz="1800" b="0" spc="-10" dirty="0">
                <a:solidFill>
                  <a:srgbClr val="000000"/>
                </a:solidFill>
                <a:latin typeface="Calibri"/>
                <a:cs typeface="Calibri"/>
              </a:rPr>
              <a:t>perkvalifikavimo</a:t>
            </a:r>
            <a:r>
              <a:rPr sz="1800" b="0" spc="15" dirty="0">
                <a:solidFill>
                  <a:srgbClr val="000000"/>
                </a:solidFill>
                <a:latin typeface="Calibri"/>
                <a:cs typeface="Calibri"/>
              </a:rPr>
              <a:t> </a:t>
            </a:r>
            <a:r>
              <a:rPr sz="1800" b="0" spc="-10" dirty="0">
                <a:solidFill>
                  <a:srgbClr val="000000"/>
                </a:solidFill>
                <a:latin typeface="Calibri"/>
                <a:cs typeface="Calibri"/>
              </a:rPr>
              <a:t>sistemos</a:t>
            </a:r>
            <a:r>
              <a:rPr sz="1800" b="0" spc="5" dirty="0">
                <a:solidFill>
                  <a:srgbClr val="000000"/>
                </a:solidFill>
                <a:latin typeface="Calibri"/>
                <a:cs typeface="Calibri"/>
              </a:rPr>
              <a:t> </a:t>
            </a:r>
            <a:r>
              <a:rPr sz="1800" b="0" spc="-15" dirty="0">
                <a:solidFill>
                  <a:srgbClr val="000000"/>
                </a:solidFill>
                <a:latin typeface="Calibri"/>
                <a:cs typeface="Calibri"/>
              </a:rPr>
              <a:t>plėtra</a:t>
            </a:r>
            <a:r>
              <a:rPr sz="1800" b="0" spc="25" dirty="0">
                <a:solidFill>
                  <a:srgbClr val="000000"/>
                </a:solidFill>
                <a:latin typeface="Calibri"/>
                <a:cs typeface="Calibri"/>
              </a:rPr>
              <a:t> </a:t>
            </a:r>
            <a:r>
              <a:rPr sz="1800" b="0" spc="-5" dirty="0">
                <a:solidFill>
                  <a:srgbClr val="000000"/>
                </a:solidFill>
                <a:latin typeface="Calibri"/>
                <a:cs typeface="Calibri"/>
              </a:rPr>
              <a:t>(III</a:t>
            </a:r>
            <a:r>
              <a:rPr sz="1800" b="0" spc="10" dirty="0">
                <a:solidFill>
                  <a:srgbClr val="000000"/>
                </a:solidFill>
                <a:latin typeface="Calibri"/>
                <a:cs typeface="Calibri"/>
              </a:rPr>
              <a:t> </a:t>
            </a:r>
            <a:r>
              <a:rPr sz="1800" b="0" spc="-10" dirty="0">
                <a:solidFill>
                  <a:srgbClr val="000000"/>
                </a:solidFill>
                <a:latin typeface="Calibri"/>
                <a:cs typeface="Calibri"/>
              </a:rPr>
              <a:t>etapas)“ </a:t>
            </a:r>
            <a:r>
              <a:rPr sz="1800" b="0" spc="-395" dirty="0">
                <a:solidFill>
                  <a:srgbClr val="000000"/>
                </a:solidFill>
                <a:latin typeface="Calibri"/>
                <a:cs typeface="Calibri"/>
              </a:rPr>
              <a:t> </a:t>
            </a:r>
            <a:r>
              <a:rPr sz="1800" b="0" spc="-50" dirty="0">
                <a:solidFill>
                  <a:srgbClr val="000000"/>
                </a:solidFill>
                <a:latin typeface="Calibri"/>
                <a:cs typeface="Calibri"/>
              </a:rPr>
              <a:t>(Nr.</a:t>
            </a:r>
            <a:r>
              <a:rPr sz="1800" b="0" spc="5" dirty="0">
                <a:solidFill>
                  <a:srgbClr val="000000"/>
                </a:solidFill>
                <a:latin typeface="Calibri"/>
                <a:cs typeface="Calibri"/>
              </a:rPr>
              <a:t> </a:t>
            </a:r>
            <a:r>
              <a:rPr sz="1800" b="0" spc="-5" dirty="0">
                <a:solidFill>
                  <a:srgbClr val="000000"/>
                </a:solidFill>
                <a:latin typeface="Calibri"/>
                <a:cs typeface="Calibri"/>
              </a:rPr>
              <a:t>VP1-2.2-ŠMM -02-V-01-010)</a:t>
            </a:r>
            <a:endParaRPr sz="1800">
              <a:latin typeface="Calibri"/>
              <a:cs typeface="Calibri"/>
            </a:endParaRPr>
          </a:p>
        </p:txBody>
      </p:sp>
      <p:pic>
        <p:nvPicPr>
          <p:cNvPr id="6" name="object 6"/>
          <p:cNvPicPr/>
          <p:nvPr/>
        </p:nvPicPr>
        <p:blipFill>
          <a:blip r:embed="rId3" cstate="print"/>
          <a:stretch>
            <a:fillRect/>
          </a:stretch>
        </p:blipFill>
        <p:spPr>
          <a:xfrm>
            <a:off x="0" y="6181342"/>
            <a:ext cx="5402580" cy="6233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61127" y="776115"/>
            <a:ext cx="6445121" cy="462468"/>
          </a:xfrm>
          <a:prstGeom prst="rect">
            <a:avLst/>
          </a:prstGeom>
        </p:spPr>
      </p:pic>
      <p:sp>
        <p:nvSpPr>
          <p:cNvPr id="3" name="object 3"/>
          <p:cNvSpPr txBox="1">
            <a:spLocks noGrp="1"/>
          </p:cNvSpPr>
          <p:nvPr>
            <p:ph type="title"/>
          </p:nvPr>
        </p:nvSpPr>
        <p:spPr>
          <a:xfrm>
            <a:off x="353364" y="630377"/>
            <a:ext cx="6452235" cy="574675"/>
          </a:xfrm>
          <a:prstGeom prst="rect">
            <a:avLst/>
          </a:prstGeom>
        </p:spPr>
        <p:txBody>
          <a:bodyPr vert="horz" wrap="square" lIns="0" tIns="12700" rIns="0" bIns="0" rtlCol="0">
            <a:spAutoFit/>
          </a:bodyPr>
          <a:lstStyle/>
          <a:p>
            <a:pPr marL="12700">
              <a:lnSpc>
                <a:spcPct val="100000"/>
              </a:lnSpc>
              <a:spcBef>
                <a:spcPts val="100"/>
              </a:spcBef>
            </a:pPr>
            <a:r>
              <a:rPr sz="3600" spc="-70" dirty="0">
                <a:solidFill>
                  <a:srgbClr val="385622"/>
                </a:solidFill>
                <a:latin typeface="Cambria"/>
                <a:cs typeface="Cambria"/>
              </a:rPr>
              <a:t>ATLAS</a:t>
            </a:r>
            <a:r>
              <a:rPr sz="3600" spc="-35" dirty="0">
                <a:solidFill>
                  <a:srgbClr val="385622"/>
                </a:solidFill>
                <a:latin typeface="Cambria"/>
                <a:cs typeface="Cambria"/>
              </a:rPr>
              <a:t> </a:t>
            </a:r>
            <a:r>
              <a:rPr sz="3600" spc="-5" dirty="0">
                <a:solidFill>
                  <a:srgbClr val="385622"/>
                </a:solidFill>
                <a:latin typeface="Cambria"/>
                <a:cs typeface="Cambria"/>
              </a:rPr>
              <a:t>duomenų</a:t>
            </a:r>
            <a:r>
              <a:rPr sz="3600" spc="-25" dirty="0">
                <a:solidFill>
                  <a:srgbClr val="385622"/>
                </a:solidFill>
                <a:latin typeface="Cambria"/>
                <a:cs typeface="Cambria"/>
              </a:rPr>
              <a:t> </a:t>
            </a:r>
            <a:r>
              <a:rPr sz="3600" spc="-20" dirty="0">
                <a:solidFill>
                  <a:srgbClr val="385622"/>
                </a:solidFill>
                <a:latin typeface="Cambria"/>
                <a:cs typeface="Cambria"/>
              </a:rPr>
              <a:t>registravimas</a:t>
            </a:r>
            <a:endParaRPr sz="3600">
              <a:latin typeface="Cambria"/>
              <a:cs typeface="Cambria"/>
            </a:endParaRPr>
          </a:p>
        </p:txBody>
      </p:sp>
      <p:sp>
        <p:nvSpPr>
          <p:cNvPr id="4" name="object 4"/>
          <p:cNvSpPr txBox="1"/>
          <p:nvPr/>
        </p:nvSpPr>
        <p:spPr>
          <a:xfrm>
            <a:off x="329590" y="1438783"/>
            <a:ext cx="8456295" cy="3622675"/>
          </a:xfrm>
          <a:prstGeom prst="rect">
            <a:avLst/>
          </a:prstGeom>
        </p:spPr>
        <p:txBody>
          <a:bodyPr vert="horz" wrap="square" lIns="0" tIns="12700" rIns="0" bIns="0" rtlCol="0">
            <a:spAutoFit/>
          </a:bodyPr>
          <a:lstStyle/>
          <a:p>
            <a:pPr marL="12700">
              <a:lnSpc>
                <a:spcPct val="100000"/>
              </a:lnSpc>
              <a:spcBef>
                <a:spcPts val="100"/>
              </a:spcBef>
            </a:pPr>
            <a:r>
              <a:rPr sz="2400" dirty="0">
                <a:latin typeface="Cambria"/>
                <a:cs typeface="Cambria"/>
              </a:rPr>
              <a:t>Jei</a:t>
            </a:r>
            <a:r>
              <a:rPr sz="2400" spc="-15" dirty="0">
                <a:latin typeface="Cambria"/>
                <a:cs typeface="Cambria"/>
              </a:rPr>
              <a:t> </a:t>
            </a:r>
            <a:r>
              <a:rPr sz="2400" spc="-5" dirty="0">
                <a:latin typeface="Cambria"/>
                <a:cs typeface="Cambria"/>
              </a:rPr>
              <a:t>absoliučiai</a:t>
            </a:r>
            <a:r>
              <a:rPr sz="2400" dirty="0">
                <a:latin typeface="Cambria"/>
                <a:cs typeface="Cambria"/>
              </a:rPr>
              <a:t> visi</a:t>
            </a:r>
            <a:r>
              <a:rPr sz="2400" spc="-20" dirty="0">
                <a:latin typeface="Cambria"/>
                <a:cs typeface="Cambria"/>
              </a:rPr>
              <a:t> </a:t>
            </a:r>
            <a:r>
              <a:rPr sz="2400" spc="-35" dirty="0">
                <a:latin typeface="Cambria"/>
                <a:cs typeface="Cambria"/>
              </a:rPr>
              <a:t>ATLAS</a:t>
            </a:r>
            <a:r>
              <a:rPr sz="2400" dirty="0">
                <a:latin typeface="Cambria"/>
                <a:cs typeface="Cambria"/>
              </a:rPr>
              <a:t> </a:t>
            </a:r>
            <a:r>
              <a:rPr sz="2400" spc="-5" dirty="0">
                <a:latin typeface="Cambria"/>
                <a:cs typeface="Cambria"/>
              </a:rPr>
              <a:t>eksperimento</a:t>
            </a:r>
            <a:r>
              <a:rPr sz="2400" spc="-15" dirty="0">
                <a:latin typeface="Cambria"/>
                <a:cs typeface="Cambria"/>
              </a:rPr>
              <a:t> duomenys</a:t>
            </a:r>
            <a:r>
              <a:rPr sz="2400" spc="10" dirty="0">
                <a:latin typeface="Cambria"/>
                <a:cs typeface="Cambria"/>
              </a:rPr>
              <a:t> </a:t>
            </a:r>
            <a:r>
              <a:rPr sz="2400" spc="-10" dirty="0">
                <a:latin typeface="Cambria"/>
                <a:cs typeface="Cambria"/>
              </a:rPr>
              <a:t>būtų</a:t>
            </a:r>
            <a:endParaRPr sz="2400">
              <a:latin typeface="Cambria"/>
              <a:cs typeface="Cambria"/>
            </a:endParaRPr>
          </a:p>
          <a:p>
            <a:pPr marL="12700" marR="130175">
              <a:lnSpc>
                <a:spcPct val="100000"/>
              </a:lnSpc>
            </a:pPr>
            <a:r>
              <a:rPr sz="2400" spc="-5" dirty="0">
                <a:latin typeface="Cambria"/>
                <a:cs typeface="Cambria"/>
              </a:rPr>
              <a:t>registruojami, </a:t>
            </a:r>
            <a:r>
              <a:rPr sz="2400" dirty="0">
                <a:latin typeface="Cambria"/>
                <a:cs typeface="Cambria"/>
              </a:rPr>
              <a:t>tai </a:t>
            </a:r>
            <a:r>
              <a:rPr sz="2400" spc="-5" dirty="0">
                <a:latin typeface="Cambria"/>
                <a:cs typeface="Cambria"/>
              </a:rPr>
              <a:t>per sekundę </a:t>
            </a:r>
            <a:r>
              <a:rPr sz="2400" spc="-10" dirty="0">
                <a:latin typeface="Cambria"/>
                <a:cs typeface="Cambria"/>
              </a:rPr>
              <a:t>galima būtų užpildyti </a:t>
            </a:r>
            <a:r>
              <a:rPr sz="2400" dirty="0">
                <a:latin typeface="Cambria"/>
                <a:cs typeface="Cambria"/>
              </a:rPr>
              <a:t>100 000 CD </a:t>
            </a:r>
            <a:r>
              <a:rPr sz="2400" spc="-515" dirty="0">
                <a:latin typeface="Cambria"/>
                <a:cs typeface="Cambria"/>
              </a:rPr>
              <a:t> </a:t>
            </a:r>
            <a:r>
              <a:rPr sz="2400" dirty="0">
                <a:latin typeface="Cambria"/>
                <a:cs typeface="Cambria"/>
              </a:rPr>
              <a:t>ir iš </a:t>
            </a:r>
            <a:r>
              <a:rPr sz="2400" spc="-5" dirty="0">
                <a:latin typeface="Cambria"/>
                <a:cs typeface="Cambria"/>
              </a:rPr>
              <a:t>jų pastatyti </a:t>
            </a:r>
            <a:r>
              <a:rPr sz="2400" dirty="0">
                <a:latin typeface="Cambria"/>
                <a:cs typeface="Cambria"/>
              </a:rPr>
              <a:t>450 </a:t>
            </a:r>
            <a:r>
              <a:rPr sz="2400" spc="-5" dirty="0">
                <a:latin typeface="Cambria"/>
                <a:cs typeface="Cambria"/>
              </a:rPr>
              <a:t>pėdų </a:t>
            </a:r>
            <a:r>
              <a:rPr sz="2400" dirty="0">
                <a:latin typeface="Cambria"/>
                <a:cs typeface="Cambria"/>
              </a:rPr>
              <a:t>(137,16 </a:t>
            </a:r>
            <a:r>
              <a:rPr sz="2400" spc="-5" dirty="0">
                <a:latin typeface="Cambria"/>
                <a:cs typeface="Cambria"/>
              </a:rPr>
              <a:t>m) aukščio bokštą, </a:t>
            </a:r>
            <a:r>
              <a:rPr sz="2400" dirty="0">
                <a:latin typeface="Cambria"/>
                <a:cs typeface="Cambria"/>
              </a:rPr>
              <a:t>o </a:t>
            </a:r>
            <a:r>
              <a:rPr sz="2400" spc="-5" dirty="0">
                <a:latin typeface="Cambria"/>
                <a:cs typeface="Cambria"/>
              </a:rPr>
              <a:t>per </a:t>
            </a:r>
            <a:r>
              <a:rPr sz="2400" dirty="0">
                <a:latin typeface="Cambria"/>
                <a:cs typeface="Cambria"/>
              </a:rPr>
              <a:t> </a:t>
            </a:r>
            <a:r>
              <a:rPr sz="2400" spc="-5" dirty="0">
                <a:latin typeface="Cambria"/>
                <a:cs typeface="Cambria"/>
              </a:rPr>
              <a:t>metus</a:t>
            </a:r>
            <a:r>
              <a:rPr sz="2400" dirty="0">
                <a:latin typeface="Cambria"/>
                <a:cs typeface="Cambria"/>
              </a:rPr>
              <a:t> –</a:t>
            </a:r>
            <a:r>
              <a:rPr sz="2400" spc="-5" dirty="0">
                <a:latin typeface="Cambria"/>
                <a:cs typeface="Cambria"/>
              </a:rPr>
              <a:t> </a:t>
            </a:r>
            <a:r>
              <a:rPr sz="2400" spc="-10" dirty="0">
                <a:latin typeface="Cambria"/>
                <a:cs typeface="Cambria"/>
              </a:rPr>
              <a:t>keturis</a:t>
            </a:r>
            <a:r>
              <a:rPr sz="2400" spc="-30" dirty="0">
                <a:latin typeface="Cambria"/>
                <a:cs typeface="Cambria"/>
              </a:rPr>
              <a:t> </a:t>
            </a:r>
            <a:r>
              <a:rPr sz="2400" spc="-5" dirty="0">
                <a:latin typeface="Cambria"/>
                <a:cs typeface="Cambria"/>
              </a:rPr>
              <a:t>Mėnulį </a:t>
            </a:r>
            <a:r>
              <a:rPr sz="2400" dirty="0">
                <a:latin typeface="Cambria"/>
                <a:cs typeface="Cambria"/>
              </a:rPr>
              <a:t>siekiančius</a:t>
            </a:r>
            <a:r>
              <a:rPr sz="2400" spc="-30" dirty="0">
                <a:latin typeface="Cambria"/>
                <a:cs typeface="Cambria"/>
              </a:rPr>
              <a:t> </a:t>
            </a:r>
            <a:r>
              <a:rPr sz="2400" spc="-5" dirty="0">
                <a:latin typeface="Cambria"/>
                <a:cs typeface="Cambria"/>
              </a:rPr>
              <a:t>bokštus.</a:t>
            </a:r>
            <a:endParaRPr sz="2400">
              <a:latin typeface="Cambria"/>
              <a:cs typeface="Cambria"/>
            </a:endParaRPr>
          </a:p>
          <a:p>
            <a:pPr marL="12700" marR="100330">
              <a:lnSpc>
                <a:spcPct val="100000"/>
              </a:lnSpc>
              <a:spcBef>
                <a:spcPts val="1200"/>
              </a:spcBef>
            </a:pPr>
            <a:r>
              <a:rPr sz="2400" spc="-5" dirty="0">
                <a:latin typeface="Cambria"/>
                <a:cs typeface="Cambria"/>
              </a:rPr>
              <a:t>Duomenų </a:t>
            </a:r>
            <a:r>
              <a:rPr sz="2400" spc="-10" dirty="0">
                <a:latin typeface="Cambria"/>
                <a:cs typeface="Cambria"/>
              </a:rPr>
              <a:t>perdavimo </a:t>
            </a:r>
            <a:r>
              <a:rPr sz="2400" spc="-5" dirty="0">
                <a:latin typeface="Cambria"/>
                <a:cs typeface="Cambria"/>
              </a:rPr>
              <a:t>greitis </a:t>
            </a:r>
            <a:r>
              <a:rPr sz="2400" spc="-15" dirty="0">
                <a:latin typeface="Cambria"/>
                <a:cs typeface="Cambria"/>
              </a:rPr>
              <a:t>yra </a:t>
            </a:r>
            <a:r>
              <a:rPr sz="2400" spc="-20" dirty="0">
                <a:latin typeface="Cambria"/>
                <a:cs typeface="Cambria"/>
              </a:rPr>
              <a:t>lygiavertis </a:t>
            </a:r>
            <a:r>
              <a:rPr sz="2400" dirty="0">
                <a:latin typeface="Cambria"/>
                <a:cs typeface="Cambria"/>
              </a:rPr>
              <a:t>50 </a:t>
            </a:r>
            <a:r>
              <a:rPr sz="2400" spc="-10" dirty="0">
                <a:latin typeface="Cambria"/>
                <a:cs typeface="Cambria"/>
              </a:rPr>
              <a:t>milijardų </a:t>
            </a:r>
            <a:r>
              <a:rPr sz="2400" spc="-5" dirty="0">
                <a:latin typeface="Cambria"/>
                <a:cs typeface="Cambria"/>
              </a:rPr>
              <a:t>telefono </a:t>
            </a:r>
            <a:r>
              <a:rPr sz="2400" spc="-515" dirty="0">
                <a:latin typeface="Cambria"/>
                <a:cs typeface="Cambria"/>
              </a:rPr>
              <a:t> </a:t>
            </a:r>
            <a:r>
              <a:rPr sz="2400" spc="-5" dirty="0">
                <a:latin typeface="Cambria"/>
                <a:cs typeface="Cambria"/>
              </a:rPr>
              <a:t>skambučių</a:t>
            </a:r>
            <a:r>
              <a:rPr sz="2400" dirty="0">
                <a:latin typeface="Cambria"/>
                <a:cs typeface="Cambria"/>
              </a:rPr>
              <a:t> </a:t>
            </a:r>
            <a:r>
              <a:rPr sz="2400" spc="-5" dirty="0">
                <a:latin typeface="Cambria"/>
                <a:cs typeface="Cambria"/>
              </a:rPr>
              <a:t>tuo</a:t>
            </a:r>
            <a:r>
              <a:rPr sz="2400" dirty="0">
                <a:latin typeface="Cambria"/>
                <a:cs typeface="Cambria"/>
              </a:rPr>
              <a:t> </a:t>
            </a:r>
            <a:r>
              <a:rPr sz="2400" spc="-5" dirty="0">
                <a:latin typeface="Cambria"/>
                <a:cs typeface="Cambria"/>
              </a:rPr>
              <a:t>pačiu metu.</a:t>
            </a:r>
            <a:endParaRPr sz="2400">
              <a:latin typeface="Cambria"/>
              <a:cs typeface="Cambria"/>
            </a:endParaRPr>
          </a:p>
          <a:p>
            <a:pPr marL="12700" marR="5080">
              <a:lnSpc>
                <a:spcPct val="100000"/>
              </a:lnSpc>
              <a:spcBef>
                <a:spcPts val="1200"/>
              </a:spcBef>
            </a:pPr>
            <a:r>
              <a:rPr sz="2400" spc="-40" dirty="0">
                <a:latin typeface="Cambria"/>
                <a:cs typeface="Cambria"/>
              </a:rPr>
              <a:t>ATLAS</a:t>
            </a:r>
            <a:r>
              <a:rPr sz="2400" dirty="0">
                <a:latin typeface="Cambria"/>
                <a:cs typeface="Cambria"/>
              </a:rPr>
              <a:t> </a:t>
            </a:r>
            <a:r>
              <a:rPr sz="2400" spc="-10" dirty="0">
                <a:latin typeface="Cambria"/>
                <a:cs typeface="Cambria"/>
              </a:rPr>
              <a:t>įrašo</a:t>
            </a:r>
            <a:r>
              <a:rPr sz="2400" spc="-15" dirty="0">
                <a:latin typeface="Cambria"/>
                <a:cs typeface="Cambria"/>
              </a:rPr>
              <a:t> </a:t>
            </a:r>
            <a:r>
              <a:rPr sz="2400" spc="-5" dirty="0">
                <a:latin typeface="Cambria"/>
                <a:cs typeface="Cambria"/>
              </a:rPr>
              <a:t>tik</a:t>
            </a:r>
            <a:r>
              <a:rPr sz="2400" spc="-30" dirty="0">
                <a:latin typeface="Cambria"/>
                <a:cs typeface="Cambria"/>
              </a:rPr>
              <a:t> </a:t>
            </a:r>
            <a:r>
              <a:rPr sz="2400" dirty="0">
                <a:latin typeface="Cambria"/>
                <a:cs typeface="Cambria"/>
              </a:rPr>
              <a:t>dalį</a:t>
            </a:r>
            <a:r>
              <a:rPr sz="2400" spc="10" dirty="0">
                <a:latin typeface="Cambria"/>
                <a:cs typeface="Cambria"/>
              </a:rPr>
              <a:t> </a:t>
            </a:r>
            <a:r>
              <a:rPr sz="2400" spc="-5" dirty="0">
                <a:latin typeface="Cambria"/>
                <a:cs typeface="Cambria"/>
              </a:rPr>
              <a:t>duomenų,</a:t>
            </a:r>
            <a:r>
              <a:rPr sz="2400" dirty="0">
                <a:latin typeface="Cambria"/>
                <a:cs typeface="Cambria"/>
              </a:rPr>
              <a:t> </a:t>
            </a:r>
            <a:r>
              <a:rPr sz="2400" spc="-10" dirty="0">
                <a:latin typeface="Cambria"/>
                <a:cs typeface="Cambria"/>
              </a:rPr>
              <a:t>kurie</a:t>
            </a:r>
            <a:r>
              <a:rPr sz="2400" spc="-20" dirty="0">
                <a:latin typeface="Cambria"/>
                <a:cs typeface="Cambria"/>
              </a:rPr>
              <a:t> </a:t>
            </a:r>
            <a:r>
              <a:rPr sz="2400" spc="-5" dirty="0">
                <a:latin typeface="Cambria"/>
                <a:cs typeface="Cambria"/>
              </a:rPr>
              <a:t>turi</a:t>
            </a:r>
            <a:r>
              <a:rPr sz="2400" spc="-10" dirty="0">
                <a:latin typeface="Cambria"/>
                <a:cs typeface="Cambria"/>
              </a:rPr>
              <a:t> atradimo</a:t>
            </a:r>
            <a:r>
              <a:rPr sz="2400" spc="-35" dirty="0">
                <a:latin typeface="Cambria"/>
                <a:cs typeface="Cambria"/>
              </a:rPr>
              <a:t> </a:t>
            </a:r>
            <a:r>
              <a:rPr sz="2400" spc="-5" dirty="0">
                <a:latin typeface="Cambria"/>
                <a:cs typeface="Cambria"/>
              </a:rPr>
              <a:t>požymių:</a:t>
            </a:r>
            <a:r>
              <a:rPr sz="2400" spc="20" dirty="0">
                <a:latin typeface="Cambria"/>
                <a:cs typeface="Cambria"/>
              </a:rPr>
              <a:t> </a:t>
            </a:r>
            <a:r>
              <a:rPr sz="2400" dirty="0">
                <a:latin typeface="Cambria"/>
                <a:cs typeface="Cambria"/>
              </a:rPr>
              <a:t>100 </a:t>
            </a:r>
            <a:r>
              <a:rPr sz="2400" spc="5" dirty="0">
                <a:latin typeface="Cambria"/>
                <a:cs typeface="Cambria"/>
              </a:rPr>
              <a:t> </a:t>
            </a:r>
            <a:r>
              <a:rPr sz="2400" dirty="0">
                <a:latin typeface="Cambria"/>
                <a:cs typeface="Cambria"/>
              </a:rPr>
              <a:t>įdomių </a:t>
            </a:r>
            <a:r>
              <a:rPr sz="2400" spc="-15" dirty="0">
                <a:latin typeface="Cambria"/>
                <a:cs typeface="Cambria"/>
              </a:rPr>
              <a:t>įvykių </a:t>
            </a:r>
            <a:r>
              <a:rPr sz="2400" spc="-5" dirty="0">
                <a:latin typeface="Cambria"/>
                <a:cs typeface="Cambria"/>
              </a:rPr>
              <a:t>per sekundę </a:t>
            </a:r>
            <a:r>
              <a:rPr sz="2400" dirty="0">
                <a:latin typeface="Cambria"/>
                <a:cs typeface="Cambria"/>
              </a:rPr>
              <a:t>iš 1 000 </a:t>
            </a:r>
            <a:r>
              <a:rPr sz="2400" spc="-5" dirty="0">
                <a:latin typeface="Cambria"/>
                <a:cs typeface="Cambria"/>
              </a:rPr>
              <a:t>milijonų. Šia informacija </a:t>
            </a:r>
            <a:r>
              <a:rPr sz="2400" spc="-10" dirty="0">
                <a:latin typeface="Cambria"/>
                <a:cs typeface="Cambria"/>
              </a:rPr>
              <a:t>būtų </a:t>
            </a:r>
            <a:r>
              <a:rPr sz="2400" spc="-515" dirty="0">
                <a:latin typeface="Cambria"/>
                <a:cs typeface="Cambria"/>
              </a:rPr>
              <a:t> </a:t>
            </a:r>
            <a:r>
              <a:rPr sz="2400" spc="-5" dirty="0">
                <a:latin typeface="Cambria"/>
                <a:cs typeface="Cambria"/>
              </a:rPr>
              <a:t>užpildoma</a:t>
            </a:r>
            <a:r>
              <a:rPr sz="2400" dirty="0">
                <a:latin typeface="Cambria"/>
                <a:cs typeface="Cambria"/>
              </a:rPr>
              <a:t> tik</a:t>
            </a:r>
            <a:r>
              <a:rPr sz="2400" spc="-15" dirty="0">
                <a:latin typeface="Cambria"/>
                <a:cs typeface="Cambria"/>
              </a:rPr>
              <a:t> </a:t>
            </a:r>
            <a:r>
              <a:rPr sz="2400" dirty="0">
                <a:latin typeface="Cambria"/>
                <a:cs typeface="Cambria"/>
              </a:rPr>
              <a:t>27</a:t>
            </a:r>
            <a:r>
              <a:rPr sz="2400" spc="-20" dirty="0">
                <a:latin typeface="Cambria"/>
                <a:cs typeface="Cambria"/>
              </a:rPr>
              <a:t> </a:t>
            </a:r>
            <a:r>
              <a:rPr sz="2400" dirty="0">
                <a:latin typeface="Cambria"/>
                <a:cs typeface="Cambria"/>
              </a:rPr>
              <a:t>CD </a:t>
            </a:r>
            <a:r>
              <a:rPr sz="2400" spc="-5" dirty="0">
                <a:latin typeface="Cambria"/>
                <a:cs typeface="Cambria"/>
              </a:rPr>
              <a:t>per</a:t>
            </a:r>
            <a:r>
              <a:rPr sz="2400" spc="-10" dirty="0">
                <a:latin typeface="Cambria"/>
                <a:cs typeface="Cambria"/>
              </a:rPr>
              <a:t> minutę.</a:t>
            </a:r>
            <a:endParaRPr sz="2400">
              <a:latin typeface="Cambria"/>
              <a:cs typeface="Cambri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41142" y="199644"/>
            <a:ext cx="8063865" cy="789940"/>
            <a:chOff x="341142" y="199644"/>
            <a:chExt cx="8063865" cy="789940"/>
          </a:xfrm>
        </p:grpSpPr>
        <p:pic>
          <p:nvPicPr>
            <p:cNvPr id="3" name="object 3"/>
            <p:cNvPicPr/>
            <p:nvPr/>
          </p:nvPicPr>
          <p:blipFill>
            <a:blip r:embed="rId2" cstate="print"/>
            <a:stretch>
              <a:fillRect/>
            </a:stretch>
          </p:blipFill>
          <p:spPr>
            <a:xfrm>
              <a:off x="341142" y="418677"/>
              <a:ext cx="977366" cy="273791"/>
            </a:xfrm>
            <a:prstGeom prst="rect">
              <a:avLst/>
            </a:prstGeom>
          </p:spPr>
        </p:pic>
        <p:pic>
          <p:nvPicPr>
            <p:cNvPr id="4" name="object 4"/>
            <p:cNvPicPr/>
            <p:nvPr/>
          </p:nvPicPr>
          <p:blipFill>
            <a:blip r:embed="rId3" cstate="print"/>
            <a:stretch>
              <a:fillRect/>
            </a:stretch>
          </p:blipFill>
          <p:spPr>
            <a:xfrm>
              <a:off x="1158239" y="199644"/>
              <a:ext cx="647699" cy="789431"/>
            </a:xfrm>
            <a:prstGeom prst="rect">
              <a:avLst/>
            </a:prstGeom>
          </p:spPr>
        </p:pic>
        <p:pic>
          <p:nvPicPr>
            <p:cNvPr id="5" name="object 5"/>
            <p:cNvPicPr/>
            <p:nvPr/>
          </p:nvPicPr>
          <p:blipFill>
            <a:blip r:embed="rId4" cstate="print"/>
            <a:stretch>
              <a:fillRect/>
            </a:stretch>
          </p:blipFill>
          <p:spPr>
            <a:xfrm>
              <a:off x="1414272" y="199644"/>
              <a:ext cx="681228" cy="789431"/>
            </a:xfrm>
            <a:prstGeom prst="rect">
              <a:avLst/>
            </a:prstGeom>
          </p:spPr>
        </p:pic>
        <p:pic>
          <p:nvPicPr>
            <p:cNvPr id="6" name="object 6"/>
            <p:cNvPicPr/>
            <p:nvPr/>
          </p:nvPicPr>
          <p:blipFill>
            <a:blip r:embed="rId5" cstate="print"/>
            <a:stretch>
              <a:fillRect/>
            </a:stretch>
          </p:blipFill>
          <p:spPr>
            <a:xfrm>
              <a:off x="1626108" y="199644"/>
              <a:ext cx="1484376" cy="789431"/>
            </a:xfrm>
            <a:prstGeom prst="rect">
              <a:avLst/>
            </a:prstGeom>
          </p:spPr>
        </p:pic>
        <p:pic>
          <p:nvPicPr>
            <p:cNvPr id="7" name="object 7"/>
            <p:cNvPicPr/>
            <p:nvPr/>
          </p:nvPicPr>
          <p:blipFill>
            <a:blip r:embed="rId6" cstate="print"/>
            <a:stretch>
              <a:fillRect/>
            </a:stretch>
          </p:blipFill>
          <p:spPr>
            <a:xfrm>
              <a:off x="2641092" y="199644"/>
              <a:ext cx="5763767" cy="789431"/>
            </a:xfrm>
            <a:prstGeom prst="rect">
              <a:avLst/>
            </a:prstGeom>
          </p:spPr>
        </p:pic>
      </p:grpSp>
      <p:sp>
        <p:nvSpPr>
          <p:cNvPr id="8" name="object 8"/>
          <p:cNvSpPr txBox="1">
            <a:spLocks noGrp="1"/>
          </p:cNvSpPr>
          <p:nvPr>
            <p:ph type="title"/>
          </p:nvPr>
        </p:nvSpPr>
        <p:spPr>
          <a:xfrm>
            <a:off x="329590" y="292099"/>
            <a:ext cx="7755890"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385622"/>
                </a:solidFill>
                <a:latin typeface="Cambria"/>
                <a:cs typeface="Cambria"/>
              </a:rPr>
              <a:t>ALICE</a:t>
            </a:r>
            <a:r>
              <a:rPr sz="2800" spc="-5" dirty="0">
                <a:solidFill>
                  <a:srgbClr val="385622"/>
                </a:solidFill>
                <a:latin typeface="Cambria"/>
                <a:cs typeface="Cambria"/>
              </a:rPr>
              <a:t> –</a:t>
            </a:r>
            <a:r>
              <a:rPr sz="2800" dirty="0">
                <a:solidFill>
                  <a:srgbClr val="385622"/>
                </a:solidFill>
                <a:latin typeface="Cambria"/>
                <a:cs typeface="Cambria"/>
              </a:rPr>
              <a:t> </a:t>
            </a:r>
            <a:r>
              <a:rPr sz="2800" spc="-25" dirty="0">
                <a:solidFill>
                  <a:srgbClr val="385622"/>
                </a:solidFill>
                <a:latin typeface="Cambria"/>
                <a:cs typeface="Cambria"/>
              </a:rPr>
              <a:t>didysis</a:t>
            </a:r>
            <a:r>
              <a:rPr sz="2800" spc="20" dirty="0">
                <a:solidFill>
                  <a:srgbClr val="385622"/>
                </a:solidFill>
                <a:latin typeface="Cambria"/>
                <a:cs typeface="Cambria"/>
              </a:rPr>
              <a:t> </a:t>
            </a:r>
            <a:r>
              <a:rPr sz="2800" spc="-10" dirty="0">
                <a:solidFill>
                  <a:srgbClr val="385622"/>
                </a:solidFill>
                <a:latin typeface="Cambria"/>
                <a:cs typeface="Cambria"/>
              </a:rPr>
              <a:t>jonų</a:t>
            </a:r>
            <a:r>
              <a:rPr sz="2800" spc="10" dirty="0">
                <a:solidFill>
                  <a:srgbClr val="385622"/>
                </a:solidFill>
                <a:latin typeface="Cambria"/>
                <a:cs typeface="Cambria"/>
              </a:rPr>
              <a:t> </a:t>
            </a:r>
            <a:r>
              <a:rPr sz="2800" spc="-5" dirty="0">
                <a:solidFill>
                  <a:srgbClr val="385622"/>
                </a:solidFill>
                <a:latin typeface="Cambria"/>
                <a:cs typeface="Cambria"/>
              </a:rPr>
              <a:t>susidūrimų</a:t>
            </a:r>
            <a:r>
              <a:rPr sz="2800" spc="10" dirty="0">
                <a:solidFill>
                  <a:srgbClr val="385622"/>
                </a:solidFill>
                <a:latin typeface="Cambria"/>
                <a:cs typeface="Cambria"/>
              </a:rPr>
              <a:t> </a:t>
            </a:r>
            <a:r>
              <a:rPr sz="2800" spc="-5" dirty="0">
                <a:solidFill>
                  <a:srgbClr val="385622"/>
                </a:solidFill>
                <a:latin typeface="Cambria"/>
                <a:cs typeface="Cambria"/>
              </a:rPr>
              <a:t>eksperimentas</a:t>
            </a:r>
            <a:endParaRPr sz="2800">
              <a:latin typeface="Cambria"/>
              <a:cs typeface="Cambria"/>
            </a:endParaRPr>
          </a:p>
        </p:txBody>
      </p:sp>
      <p:sp>
        <p:nvSpPr>
          <p:cNvPr id="9" name="object 9"/>
          <p:cNvSpPr txBox="1"/>
          <p:nvPr/>
        </p:nvSpPr>
        <p:spPr>
          <a:xfrm>
            <a:off x="186029" y="988314"/>
            <a:ext cx="8766810" cy="2190115"/>
          </a:xfrm>
          <a:prstGeom prst="rect">
            <a:avLst/>
          </a:prstGeom>
        </p:spPr>
        <p:txBody>
          <a:bodyPr vert="horz" wrap="square" lIns="0" tIns="53975" rIns="0" bIns="0" rtlCol="0">
            <a:spAutoFit/>
          </a:bodyPr>
          <a:lstStyle/>
          <a:p>
            <a:pPr marL="12700" marR="1005840">
              <a:lnSpc>
                <a:spcPts val="2590"/>
              </a:lnSpc>
              <a:spcBef>
                <a:spcPts val="425"/>
              </a:spcBef>
            </a:pPr>
            <a:r>
              <a:rPr sz="2400" spc="-5" dirty="0">
                <a:latin typeface="Cambria"/>
                <a:cs typeface="Cambria"/>
              </a:rPr>
              <a:t>ALICE </a:t>
            </a:r>
            <a:r>
              <a:rPr sz="2400" dirty="0">
                <a:latin typeface="Cambria"/>
                <a:cs typeface="Cambria"/>
              </a:rPr>
              <a:t>skirtas tyrinėti </a:t>
            </a:r>
            <a:r>
              <a:rPr sz="2400" spc="-5" dirty="0">
                <a:latin typeface="Cambria"/>
                <a:cs typeface="Cambria"/>
              </a:rPr>
              <a:t>stipriai </a:t>
            </a:r>
            <a:r>
              <a:rPr sz="2400" spc="-10" dirty="0">
                <a:latin typeface="Cambria"/>
                <a:cs typeface="Cambria"/>
              </a:rPr>
              <a:t>sąveikaujančių </a:t>
            </a:r>
            <a:r>
              <a:rPr sz="2400" spc="-5" dirty="0">
                <a:latin typeface="Cambria"/>
                <a:cs typeface="Cambria"/>
              </a:rPr>
              <a:t>sunkiųjų švino </a:t>
            </a:r>
            <a:r>
              <a:rPr sz="2400" spc="-515" dirty="0">
                <a:latin typeface="Cambria"/>
                <a:cs typeface="Cambria"/>
              </a:rPr>
              <a:t> </a:t>
            </a:r>
            <a:r>
              <a:rPr sz="2400" spc="-5" dirty="0">
                <a:latin typeface="Cambria"/>
                <a:cs typeface="Cambria"/>
              </a:rPr>
              <a:t>jonų susidūrimus,</a:t>
            </a:r>
            <a:r>
              <a:rPr sz="2400" spc="10" dirty="0">
                <a:latin typeface="Cambria"/>
                <a:cs typeface="Cambria"/>
              </a:rPr>
              <a:t> </a:t>
            </a:r>
            <a:r>
              <a:rPr sz="2400" dirty="0">
                <a:latin typeface="Cambria"/>
                <a:cs typeface="Cambria"/>
              </a:rPr>
              <a:t>esant</a:t>
            </a:r>
            <a:r>
              <a:rPr sz="2400" spc="-10" dirty="0">
                <a:latin typeface="Cambria"/>
                <a:cs typeface="Cambria"/>
              </a:rPr>
              <a:t> </a:t>
            </a:r>
            <a:r>
              <a:rPr sz="2400" dirty="0">
                <a:latin typeface="Cambria"/>
                <a:cs typeface="Cambria"/>
              </a:rPr>
              <a:t>itin</a:t>
            </a:r>
            <a:r>
              <a:rPr sz="2400" spc="-30" dirty="0">
                <a:latin typeface="Cambria"/>
                <a:cs typeface="Cambria"/>
              </a:rPr>
              <a:t> </a:t>
            </a:r>
            <a:r>
              <a:rPr sz="2400" spc="-10" dirty="0">
                <a:latin typeface="Cambria"/>
                <a:cs typeface="Cambria"/>
              </a:rPr>
              <a:t>aukštoms</a:t>
            </a:r>
            <a:r>
              <a:rPr sz="2400" spc="25" dirty="0">
                <a:latin typeface="Cambria"/>
                <a:cs typeface="Cambria"/>
              </a:rPr>
              <a:t> </a:t>
            </a:r>
            <a:r>
              <a:rPr sz="2400" spc="-5" dirty="0">
                <a:latin typeface="Cambria"/>
                <a:cs typeface="Cambria"/>
              </a:rPr>
              <a:t>energijoms.</a:t>
            </a:r>
            <a:endParaRPr sz="2400">
              <a:latin typeface="Cambria"/>
              <a:cs typeface="Cambria"/>
            </a:endParaRPr>
          </a:p>
          <a:p>
            <a:pPr marL="12700" marR="5080">
              <a:lnSpc>
                <a:spcPts val="2590"/>
              </a:lnSpc>
              <a:spcBef>
                <a:spcPts val="605"/>
              </a:spcBef>
            </a:pPr>
            <a:r>
              <a:rPr sz="2400" spc="-5" dirty="0">
                <a:latin typeface="Cambria"/>
                <a:cs typeface="Cambria"/>
              </a:rPr>
              <a:t>Manoma, kad jų metu </a:t>
            </a:r>
            <a:r>
              <a:rPr sz="2400" dirty="0">
                <a:latin typeface="Cambria"/>
                <a:cs typeface="Cambria"/>
              </a:rPr>
              <a:t>susidariusio </a:t>
            </a:r>
            <a:r>
              <a:rPr sz="2400" spc="-10" dirty="0">
                <a:latin typeface="Cambria"/>
                <a:cs typeface="Cambria"/>
              </a:rPr>
              <a:t>temperatūros </a:t>
            </a:r>
            <a:r>
              <a:rPr sz="2400" dirty="0">
                <a:latin typeface="Cambria"/>
                <a:cs typeface="Cambria"/>
              </a:rPr>
              <a:t>ir energijos </a:t>
            </a:r>
            <a:r>
              <a:rPr sz="2400" spc="-5" dirty="0">
                <a:latin typeface="Cambria"/>
                <a:cs typeface="Cambria"/>
              </a:rPr>
              <a:t>tankio </a:t>
            </a:r>
            <a:r>
              <a:rPr sz="2400" spc="-515" dirty="0">
                <a:latin typeface="Cambria"/>
                <a:cs typeface="Cambria"/>
              </a:rPr>
              <a:t> </a:t>
            </a:r>
            <a:r>
              <a:rPr sz="2400" spc="-10" dirty="0">
                <a:latin typeface="Cambria"/>
                <a:cs typeface="Cambria"/>
              </a:rPr>
              <a:t>pakaks</a:t>
            </a:r>
            <a:r>
              <a:rPr sz="2400" spc="-5" dirty="0">
                <a:latin typeface="Cambria"/>
                <a:cs typeface="Cambria"/>
              </a:rPr>
              <a:t> </a:t>
            </a:r>
            <a:r>
              <a:rPr sz="2400" spc="-10" dirty="0">
                <a:latin typeface="Cambria"/>
                <a:cs typeface="Cambria"/>
              </a:rPr>
              <a:t>sukurti kvarkų-gliuonų</a:t>
            </a:r>
            <a:r>
              <a:rPr sz="2400" spc="-15" dirty="0">
                <a:latin typeface="Cambria"/>
                <a:cs typeface="Cambria"/>
              </a:rPr>
              <a:t> </a:t>
            </a:r>
            <a:r>
              <a:rPr sz="2400" spc="-5" dirty="0">
                <a:latin typeface="Cambria"/>
                <a:cs typeface="Cambria"/>
              </a:rPr>
              <a:t>plazmai.</a:t>
            </a:r>
            <a:endParaRPr sz="2400">
              <a:latin typeface="Cambria"/>
              <a:cs typeface="Cambria"/>
            </a:endParaRPr>
          </a:p>
          <a:p>
            <a:pPr marL="12700" marR="210185">
              <a:lnSpc>
                <a:spcPts val="2590"/>
              </a:lnSpc>
              <a:spcBef>
                <a:spcPts val="605"/>
              </a:spcBef>
            </a:pPr>
            <a:r>
              <a:rPr sz="2400" spc="-5" dirty="0">
                <a:latin typeface="Cambria"/>
                <a:cs typeface="Cambria"/>
              </a:rPr>
              <a:t>Šiuo</a:t>
            </a:r>
            <a:r>
              <a:rPr sz="2400" dirty="0">
                <a:latin typeface="Cambria"/>
                <a:cs typeface="Cambria"/>
              </a:rPr>
              <a:t> </a:t>
            </a:r>
            <a:r>
              <a:rPr sz="2400" spc="-5" dirty="0">
                <a:latin typeface="Cambria"/>
                <a:cs typeface="Cambria"/>
              </a:rPr>
              <a:t>eksperimentu</a:t>
            </a:r>
            <a:r>
              <a:rPr sz="2400" spc="-15" dirty="0">
                <a:latin typeface="Cambria"/>
                <a:cs typeface="Cambria"/>
              </a:rPr>
              <a:t> </a:t>
            </a:r>
            <a:r>
              <a:rPr sz="2400" spc="-5" dirty="0">
                <a:latin typeface="Cambria"/>
                <a:cs typeface="Cambria"/>
              </a:rPr>
              <a:t>siekiama</a:t>
            </a:r>
            <a:r>
              <a:rPr sz="2400" spc="-10" dirty="0">
                <a:latin typeface="Cambria"/>
                <a:cs typeface="Cambria"/>
              </a:rPr>
              <a:t> sukurti</a:t>
            </a:r>
            <a:r>
              <a:rPr sz="2400" spc="-5" dirty="0">
                <a:latin typeface="Cambria"/>
                <a:cs typeface="Cambria"/>
              </a:rPr>
              <a:t> </a:t>
            </a:r>
            <a:r>
              <a:rPr sz="2400" spc="-15" dirty="0">
                <a:latin typeface="Cambria"/>
                <a:cs typeface="Cambria"/>
              </a:rPr>
              <a:t>sąlygas,</a:t>
            </a:r>
            <a:r>
              <a:rPr sz="2400" spc="5" dirty="0">
                <a:latin typeface="Cambria"/>
                <a:cs typeface="Cambria"/>
              </a:rPr>
              <a:t> </a:t>
            </a:r>
            <a:r>
              <a:rPr sz="2400" spc="-10" dirty="0">
                <a:latin typeface="Cambria"/>
                <a:cs typeface="Cambria"/>
              </a:rPr>
              <a:t>kurios, </a:t>
            </a:r>
            <a:r>
              <a:rPr sz="2400" spc="-5" dirty="0">
                <a:latin typeface="Cambria"/>
                <a:cs typeface="Cambria"/>
              </a:rPr>
              <a:t>kaip</a:t>
            </a:r>
            <a:r>
              <a:rPr sz="2400" spc="-15" dirty="0">
                <a:latin typeface="Cambria"/>
                <a:cs typeface="Cambria"/>
              </a:rPr>
              <a:t> </a:t>
            </a:r>
            <a:r>
              <a:rPr sz="2400" dirty="0">
                <a:latin typeface="Cambria"/>
                <a:cs typeface="Cambria"/>
              </a:rPr>
              <a:t>spėjama, </a:t>
            </a:r>
            <a:r>
              <a:rPr sz="2400" spc="-515" dirty="0">
                <a:latin typeface="Cambria"/>
                <a:cs typeface="Cambria"/>
              </a:rPr>
              <a:t> </a:t>
            </a:r>
            <a:r>
              <a:rPr sz="2400" spc="-30" dirty="0">
                <a:latin typeface="Cambria"/>
                <a:cs typeface="Cambria"/>
              </a:rPr>
              <a:t>buvo</a:t>
            </a:r>
            <a:r>
              <a:rPr sz="2400" dirty="0">
                <a:latin typeface="Cambria"/>
                <a:cs typeface="Cambria"/>
              </a:rPr>
              <a:t> iškart</a:t>
            </a:r>
            <a:r>
              <a:rPr sz="2400" spc="-20" dirty="0">
                <a:latin typeface="Cambria"/>
                <a:cs typeface="Cambria"/>
              </a:rPr>
              <a:t> </a:t>
            </a:r>
            <a:r>
              <a:rPr sz="2400" spc="-5" dirty="0">
                <a:latin typeface="Cambria"/>
                <a:cs typeface="Cambria"/>
              </a:rPr>
              <a:t>po</a:t>
            </a:r>
            <a:r>
              <a:rPr sz="2400" spc="-10" dirty="0">
                <a:latin typeface="Cambria"/>
                <a:cs typeface="Cambria"/>
              </a:rPr>
              <a:t> </a:t>
            </a:r>
            <a:r>
              <a:rPr sz="2400" dirty="0">
                <a:latin typeface="Cambria"/>
                <a:cs typeface="Cambria"/>
              </a:rPr>
              <a:t>Didžiojo</a:t>
            </a:r>
            <a:r>
              <a:rPr sz="2400" spc="-5" dirty="0">
                <a:latin typeface="Cambria"/>
                <a:cs typeface="Cambria"/>
              </a:rPr>
              <a:t> sprogimo.</a:t>
            </a:r>
            <a:endParaRPr sz="2400">
              <a:latin typeface="Cambria"/>
              <a:cs typeface="Cambria"/>
            </a:endParaRPr>
          </a:p>
        </p:txBody>
      </p:sp>
      <p:pic>
        <p:nvPicPr>
          <p:cNvPr id="10" name="object 10"/>
          <p:cNvPicPr/>
          <p:nvPr/>
        </p:nvPicPr>
        <p:blipFill>
          <a:blip r:embed="rId7" cstate="print"/>
          <a:stretch>
            <a:fillRect/>
          </a:stretch>
        </p:blipFill>
        <p:spPr>
          <a:xfrm>
            <a:off x="4572" y="3284219"/>
            <a:ext cx="6876288" cy="3573778"/>
          </a:xfrm>
          <a:prstGeom prst="rect">
            <a:avLst/>
          </a:prstGeom>
        </p:spPr>
      </p:pic>
      <p:sp>
        <p:nvSpPr>
          <p:cNvPr id="11" name="object 11"/>
          <p:cNvSpPr txBox="1"/>
          <p:nvPr/>
        </p:nvSpPr>
        <p:spPr>
          <a:xfrm>
            <a:off x="6961123" y="4688585"/>
            <a:ext cx="2063750" cy="1974850"/>
          </a:xfrm>
          <a:prstGeom prst="rect">
            <a:avLst/>
          </a:prstGeom>
        </p:spPr>
        <p:txBody>
          <a:bodyPr vert="horz" wrap="square" lIns="0" tIns="12065" rIns="0" bIns="0" rtlCol="0">
            <a:spAutoFit/>
          </a:bodyPr>
          <a:lstStyle/>
          <a:p>
            <a:pPr marL="12700" marR="7620">
              <a:lnSpc>
                <a:spcPct val="100000"/>
              </a:lnSpc>
              <a:spcBef>
                <a:spcPts val="95"/>
              </a:spcBef>
            </a:pPr>
            <a:r>
              <a:rPr sz="1600" u="sng" spc="-10" dirty="0">
                <a:solidFill>
                  <a:srgbClr val="0462C1"/>
                </a:solidFill>
                <a:uFill>
                  <a:solidFill>
                    <a:srgbClr val="0462C1"/>
                  </a:solidFill>
                </a:uFill>
                <a:latin typeface="Cambria"/>
                <a:cs typeface="Cambria"/>
                <a:hlinkClick r:id="rId8"/>
              </a:rPr>
              <a:t>https://ww</a:t>
            </a:r>
            <a:r>
              <a:rPr sz="1600" u="sng" spc="-125" dirty="0">
                <a:solidFill>
                  <a:srgbClr val="0462C1"/>
                </a:solidFill>
                <a:uFill>
                  <a:solidFill>
                    <a:srgbClr val="0462C1"/>
                  </a:solidFill>
                </a:uFill>
                <a:latin typeface="Cambria"/>
                <a:cs typeface="Cambria"/>
                <a:hlinkClick r:id="rId8"/>
              </a:rPr>
              <a:t>w</a:t>
            </a:r>
            <a:r>
              <a:rPr sz="1600" u="sng" spc="-10" dirty="0">
                <a:solidFill>
                  <a:srgbClr val="0462C1"/>
                </a:solidFill>
                <a:uFill>
                  <a:solidFill>
                    <a:srgbClr val="0462C1"/>
                  </a:solidFill>
                </a:uFill>
                <a:latin typeface="Cambria"/>
                <a:cs typeface="Cambria"/>
                <a:hlinkClick r:id="rId8"/>
              </a:rPr>
              <a:t>.</a:t>
            </a:r>
            <a:r>
              <a:rPr sz="1600" u="sng" spc="-45" dirty="0">
                <a:solidFill>
                  <a:srgbClr val="0462C1"/>
                </a:solidFill>
                <a:uFill>
                  <a:solidFill>
                    <a:srgbClr val="0462C1"/>
                  </a:solidFill>
                </a:uFill>
                <a:latin typeface="Cambria"/>
                <a:cs typeface="Cambria"/>
                <a:hlinkClick r:id="rId8"/>
              </a:rPr>
              <a:t>y</a:t>
            </a:r>
            <a:r>
              <a:rPr sz="1600" u="sng" spc="-5" dirty="0">
                <a:solidFill>
                  <a:srgbClr val="0462C1"/>
                </a:solidFill>
                <a:uFill>
                  <a:solidFill>
                    <a:srgbClr val="0462C1"/>
                  </a:solidFill>
                </a:uFill>
                <a:latin typeface="Cambria"/>
                <a:cs typeface="Cambria"/>
                <a:hlinkClick r:id="rId8"/>
              </a:rPr>
              <a:t>ou</a:t>
            </a:r>
            <a:r>
              <a:rPr sz="1600" u="sng" spc="5" dirty="0">
                <a:solidFill>
                  <a:srgbClr val="0462C1"/>
                </a:solidFill>
                <a:uFill>
                  <a:solidFill>
                    <a:srgbClr val="0462C1"/>
                  </a:solidFill>
                </a:uFill>
                <a:latin typeface="Cambria"/>
                <a:cs typeface="Cambria"/>
                <a:hlinkClick r:id="rId8"/>
              </a:rPr>
              <a:t>t</a:t>
            </a:r>
            <a:r>
              <a:rPr sz="1600" u="sng" spc="-15" dirty="0">
                <a:solidFill>
                  <a:srgbClr val="0462C1"/>
                </a:solidFill>
                <a:uFill>
                  <a:solidFill>
                    <a:srgbClr val="0462C1"/>
                  </a:solidFill>
                </a:uFill>
                <a:latin typeface="Cambria"/>
                <a:cs typeface="Cambria"/>
                <a:hlinkClick r:id="rId8"/>
              </a:rPr>
              <a:t>u</a:t>
            </a:r>
            <a:r>
              <a:rPr sz="1600" u="sng" spc="-10" dirty="0">
                <a:solidFill>
                  <a:srgbClr val="0462C1"/>
                </a:solidFill>
                <a:uFill>
                  <a:solidFill>
                    <a:srgbClr val="0462C1"/>
                  </a:solidFill>
                </a:uFill>
                <a:latin typeface="Cambria"/>
                <a:cs typeface="Cambria"/>
                <a:hlinkClick r:id="rId8"/>
              </a:rPr>
              <a:t>be.c </a:t>
            </a:r>
            <a:r>
              <a:rPr sz="1600" spc="-10" dirty="0">
                <a:solidFill>
                  <a:srgbClr val="0462C1"/>
                </a:solidFill>
                <a:latin typeface="Cambria"/>
                <a:cs typeface="Cambria"/>
                <a:hlinkClick r:id="rId8"/>
              </a:rPr>
              <a:t> </a:t>
            </a:r>
            <a:r>
              <a:rPr sz="1600" u="sng" spc="-10" dirty="0">
                <a:solidFill>
                  <a:srgbClr val="0462C1"/>
                </a:solidFill>
                <a:uFill>
                  <a:solidFill>
                    <a:srgbClr val="0462C1"/>
                  </a:solidFill>
                </a:uFill>
                <a:latin typeface="Cambria"/>
                <a:cs typeface="Cambria"/>
                <a:hlinkClick r:id="rId8"/>
              </a:rPr>
              <a:t>om/watch?v=yWBWzI </a:t>
            </a:r>
            <a:r>
              <a:rPr sz="1600" spc="-5" dirty="0">
                <a:solidFill>
                  <a:srgbClr val="0462C1"/>
                </a:solidFill>
                <a:latin typeface="Cambria"/>
                <a:cs typeface="Cambria"/>
                <a:hlinkClick r:id="rId8"/>
              </a:rPr>
              <a:t> </a:t>
            </a:r>
            <a:r>
              <a:rPr sz="1600" u="sng" spc="-10" dirty="0">
                <a:solidFill>
                  <a:srgbClr val="0462C1"/>
                </a:solidFill>
                <a:uFill>
                  <a:solidFill>
                    <a:srgbClr val="0462C1"/>
                  </a:solidFill>
                </a:uFill>
                <a:latin typeface="Cambria"/>
                <a:cs typeface="Cambria"/>
                <a:hlinkClick r:id="rId8"/>
              </a:rPr>
              <a:t>UCNpw#t=39</a:t>
            </a:r>
            <a:endParaRPr sz="1600">
              <a:latin typeface="Cambria"/>
              <a:cs typeface="Cambria"/>
            </a:endParaRPr>
          </a:p>
          <a:p>
            <a:pPr>
              <a:lnSpc>
                <a:spcPct val="100000"/>
              </a:lnSpc>
            </a:pPr>
            <a:endParaRPr sz="1800">
              <a:latin typeface="Cambria"/>
              <a:cs typeface="Cambria"/>
            </a:endParaRPr>
          </a:p>
          <a:p>
            <a:pPr>
              <a:lnSpc>
                <a:spcPct val="100000"/>
              </a:lnSpc>
              <a:spcBef>
                <a:spcPts val="25"/>
              </a:spcBef>
            </a:pPr>
            <a:endParaRPr sz="1450">
              <a:latin typeface="Cambria"/>
              <a:cs typeface="Cambria"/>
            </a:endParaRPr>
          </a:p>
          <a:p>
            <a:pPr marL="12700" marR="5080" algn="just">
              <a:lnSpc>
                <a:spcPct val="100000"/>
              </a:lnSpc>
            </a:pPr>
            <a:r>
              <a:rPr sz="1600" u="sng" spc="-15" dirty="0">
                <a:solidFill>
                  <a:srgbClr val="0462C1"/>
                </a:solidFill>
                <a:uFill>
                  <a:solidFill>
                    <a:srgbClr val="0462C1"/>
                  </a:solidFill>
                </a:uFill>
                <a:latin typeface="Cambria"/>
                <a:cs typeface="Cambria"/>
                <a:hlinkClick r:id="rId9"/>
              </a:rPr>
              <a:t>https://www.youtube.c </a:t>
            </a:r>
            <a:r>
              <a:rPr sz="1600" spc="-345" dirty="0">
                <a:solidFill>
                  <a:srgbClr val="0462C1"/>
                </a:solidFill>
                <a:latin typeface="Cambria"/>
                <a:cs typeface="Cambria"/>
                <a:hlinkClick r:id="rId9"/>
              </a:rPr>
              <a:t> </a:t>
            </a:r>
            <a:r>
              <a:rPr sz="1600" u="sng" spc="-5" dirty="0">
                <a:solidFill>
                  <a:srgbClr val="0462C1"/>
                </a:solidFill>
                <a:uFill>
                  <a:solidFill>
                    <a:srgbClr val="0462C1"/>
                  </a:solidFill>
                </a:uFill>
                <a:latin typeface="Cambria"/>
                <a:cs typeface="Cambria"/>
                <a:hlinkClick r:id="rId9"/>
              </a:rPr>
              <a:t>o</a:t>
            </a:r>
            <a:r>
              <a:rPr sz="1600" u="sng" dirty="0">
                <a:solidFill>
                  <a:srgbClr val="0462C1"/>
                </a:solidFill>
                <a:uFill>
                  <a:solidFill>
                    <a:srgbClr val="0462C1"/>
                  </a:solidFill>
                </a:uFill>
                <a:latin typeface="Cambria"/>
                <a:cs typeface="Cambria"/>
                <a:hlinkClick r:id="rId9"/>
              </a:rPr>
              <a:t>m</a:t>
            </a:r>
            <a:r>
              <a:rPr sz="1600" u="sng" spc="-10" dirty="0">
                <a:solidFill>
                  <a:srgbClr val="0462C1"/>
                </a:solidFill>
                <a:uFill>
                  <a:solidFill>
                    <a:srgbClr val="0462C1"/>
                  </a:solidFill>
                </a:uFill>
                <a:latin typeface="Cambria"/>
                <a:cs typeface="Cambria"/>
                <a:hlinkClick r:id="rId9"/>
              </a:rPr>
              <a:t>/</a:t>
            </a:r>
            <a:r>
              <a:rPr sz="1600" u="sng" spc="-35" dirty="0">
                <a:solidFill>
                  <a:srgbClr val="0462C1"/>
                </a:solidFill>
                <a:uFill>
                  <a:solidFill>
                    <a:srgbClr val="0462C1"/>
                  </a:solidFill>
                </a:uFill>
                <a:latin typeface="Cambria"/>
                <a:cs typeface="Cambria"/>
                <a:hlinkClick r:id="rId9"/>
              </a:rPr>
              <a:t>w</a:t>
            </a:r>
            <a:r>
              <a:rPr sz="1600" u="sng" spc="-10" dirty="0">
                <a:solidFill>
                  <a:srgbClr val="0462C1"/>
                </a:solidFill>
                <a:uFill>
                  <a:solidFill>
                    <a:srgbClr val="0462C1"/>
                  </a:solidFill>
                </a:uFill>
                <a:latin typeface="Cambria"/>
                <a:cs typeface="Cambria"/>
                <a:hlinkClick r:id="rId9"/>
              </a:rPr>
              <a:t>a</a:t>
            </a:r>
            <a:r>
              <a:rPr sz="1600" u="sng" spc="-15" dirty="0">
                <a:solidFill>
                  <a:srgbClr val="0462C1"/>
                </a:solidFill>
                <a:uFill>
                  <a:solidFill>
                    <a:srgbClr val="0462C1"/>
                  </a:solidFill>
                </a:uFill>
                <a:latin typeface="Cambria"/>
                <a:cs typeface="Cambria"/>
                <a:hlinkClick r:id="rId9"/>
              </a:rPr>
              <a:t>t</a:t>
            </a:r>
            <a:r>
              <a:rPr sz="1600" u="sng" spc="-5" dirty="0">
                <a:solidFill>
                  <a:srgbClr val="0462C1"/>
                </a:solidFill>
                <a:uFill>
                  <a:solidFill>
                    <a:srgbClr val="0462C1"/>
                  </a:solidFill>
                </a:uFill>
                <a:latin typeface="Cambria"/>
                <a:cs typeface="Cambria"/>
                <a:hlinkClick r:id="rId9"/>
              </a:rPr>
              <a:t>ch?v=</a:t>
            </a:r>
            <a:r>
              <a:rPr sz="1600" u="sng" spc="-30" dirty="0">
                <a:solidFill>
                  <a:srgbClr val="0462C1"/>
                </a:solidFill>
                <a:uFill>
                  <a:solidFill>
                    <a:srgbClr val="0462C1"/>
                  </a:solidFill>
                </a:uFill>
                <a:latin typeface="Cambria"/>
                <a:cs typeface="Cambria"/>
                <a:hlinkClick r:id="rId9"/>
              </a:rPr>
              <a:t>C</a:t>
            </a:r>
            <a:r>
              <a:rPr sz="1600" u="sng" spc="-5" dirty="0">
                <a:solidFill>
                  <a:srgbClr val="0462C1"/>
                </a:solidFill>
                <a:uFill>
                  <a:solidFill>
                    <a:srgbClr val="0462C1"/>
                  </a:solidFill>
                </a:uFill>
                <a:latin typeface="Cambria"/>
                <a:cs typeface="Cambria"/>
                <a:hlinkClick r:id="rId9"/>
              </a:rPr>
              <a:t>vDw</a:t>
            </a:r>
            <a:r>
              <a:rPr sz="1600" u="sng" spc="-10" dirty="0">
                <a:solidFill>
                  <a:srgbClr val="0462C1"/>
                </a:solidFill>
                <a:uFill>
                  <a:solidFill>
                    <a:srgbClr val="0462C1"/>
                  </a:solidFill>
                </a:uFill>
                <a:latin typeface="Cambria"/>
                <a:cs typeface="Cambria"/>
                <a:hlinkClick r:id="rId9"/>
              </a:rPr>
              <a:t>u</a:t>
            </a:r>
            <a:r>
              <a:rPr sz="1600" u="sng" spc="-5" dirty="0">
                <a:solidFill>
                  <a:srgbClr val="0462C1"/>
                </a:solidFill>
                <a:uFill>
                  <a:solidFill>
                    <a:srgbClr val="0462C1"/>
                  </a:solidFill>
                </a:uFill>
                <a:latin typeface="Cambria"/>
                <a:cs typeface="Cambria"/>
                <a:hlinkClick r:id="rId9"/>
              </a:rPr>
              <a:t>86 </a:t>
            </a:r>
            <a:r>
              <a:rPr sz="1600" spc="-5" dirty="0">
                <a:solidFill>
                  <a:srgbClr val="0462C1"/>
                </a:solidFill>
                <a:latin typeface="Cambria"/>
                <a:cs typeface="Cambria"/>
                <a:hlinkClick r:id="rId9"/>
              </a:rPr>
              <a:t> </a:t>
            </a:r>
            <a:r>
              <a:rPr sz="1600" u="sng" spc="-20" dirty="0">
                <a:solidFill>
                  <a:srgbClr val="0462C1"/>
                </a:solidFill>
                <a:uFill>
                  <a:solidFill>
                    <a:srgbClr val="0462C1"/>
                  </a:solidFill>
                </a:uFill>
                <a:latin typeface="Cambria"/>
                <a:cs typeface="Cambria"/>
                <a:hlinkClick r:id="rId9"/>
              </a:rPr>
              <a:t>yanE</a:t>
            </a:r>
            <a:endParaRPr sz="1600">
              <a:latin typeface="Cambria"/>
              <a:cs typeface="Cambri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6639" y="62396"/>
            <a:ext cx="8361045" cy="2128520"/>
          </a:xfrm>
          <a:prstGeom prst="rect">
            <a:avLst/>
          </a:prstGeom>
        </p:spPr>
        <p:txBody>
          <a:bodyPr vert="horz" wrap="square" lIns="0" tIns="127635" rIns="0" bIns="0" rtlCol="0">
            <a:spAutoFit/>
          </a:bodyPr>
          <a:lstStyle/>
          <a:p>
            <a:pPr marL="12700">
              <a:lnSpc>
                <a:spcPct val="100000"/>
              </a:lnSpc>
              <a:spcBef>
                <a:spcPts val="1005"/>
              </a:spcBef>
            </a:pPr>
            <a:r>
              <a:rPr sz="2400" spc="-5" dirty="0">
                <a:latin typeface="Cambria"/>
                <a:cs typeface="Cambria"/>
              </a:rPr>
              <a:t>ALICE</a:t>
            </a:r>
            <a:r>
              <a:rPr sz="2400" spc="-15" dirty="0">
                <a:latin typeface="Cambria"/>
                <a:cs typeface="Cambria"/>
              </a:rPr>
              <a:t> yra</a:t>
            </a:r>
            <a:r>
              <a:rPr sz="2400" spc="-35" dirty="0">
                <a:latin typeface="Cambria"/>
                <a:cs typeface="Cambria"/>
              </a:rPr>
              <a:t> </a:t>
            </a:r>
            <a:r>
              <a:rPr sz="2400" spc="-5" dirty="0">
                <a:latin typeface="Cambria"/>
                <a:cs typeface="Cambria"/>
              </a:rPr>
              <a:t>įrengtas</a:t>
            </a:r>
            <a:r>
              <a:rPr sz="2400" spc="-35" dirty="0">
                <a:latin typeface="Cambria"/>
                <a:cs typeface="Cambria"/>
              </a:rPr>
              <a:t> </a:t>
            </a:r>
            <a:r>
              <a:rPr sz="2400" dirty="0">
                <a:latin typeface="Cambria"/>
                <a:cs typeface="Cambria"/>
              </a:rPr>
              <a:t>50</a:t>
            </a:r>
            <a:r>
              <a:rPr sz="2400" spc="-15" dirty="0">
                <a:latin typeface="Cambria"/>
                <a:cs typeface="Cambria"/>
              </a:rPr>
              <a:t> </a:t>
            </a:r>
            <a:r>
              <a:rPr sz="2400" dirty="0">
                <a:latin typeface="Cambria"/>
                <a:cs typeface="Cambria"/>
              </a:rPr>
              <a:t>m</a:t>
            </a:r>
            <a:r>
              <a:rPr sz="2400" spc="-15" dirty="0">
                <a:latin typeface="Cambria"/>
                <a:cs typeface="Cambria"/>
              </a:rPr>
              <a:t> gylyje </a:t>
            </a:r>
            <a:r>
              <a:rPr sz="2400" spc="-5" dirty="0">
                <a:latin typeface="Cambria"/>
                <a:cs typeface="Cambria"/>
              </a:rPr>
              <a:t>po</a:t>
            </a:r>
            <a:r>
              <a:rPr sz="2400" spc="-15" dirty="0">
                <a:latin typeface="Cambria"/>
                <a:cs typeface="Cambria"/>
              </a:rPr>
              <a:t> </a:t>
            </a:r>
            <a:r>
              <a:rPr sz="2400" dirty="0">
                <a:latin typeface="Cambria"/>
                <a:cs typeface="Cambria"/>
              </a:rPr>
              <a:t>žeme.</a:t>
            </a:r>
            <a:endParaRPr sz="2400">
              <a:latin typeface="Cambria"/>
              <a:cs typeface="Cambria"/>
            </a:endParaRPr>
          </a:p>
          <a:p>
            <a:pPr marL="12700">
              <a:lnSpc>
                <a:spcPts val="2735"/>
              </a:lnSpc>
              <a:spcBef>
                <a:spcPts val="915"/>
              </a:spcBef>
            </a:pPr>
            <a:r>
              <a:rPr sz="2400" spc="-5" dirty="0">
                <a:latin typeface="Cambria"/>
                <a:cs typeface="Cambria"/>
              </a:rPr>
              <a:t>ALICE</a:t>
            </a:r>
            <a:r>
              <a:rPr sz="2400" spc="-15" dirty="0">
                <a:latin typeface="Cambria"/>
                <a:cs typeface="Cambria"/>
              </a:rPr>
              <a:t> yra</a:t>
            </a:r>
            <a:r>
              <a:rPr sz="2400" spc="-25" dirty="0">
                <a:latin typeface="Cambria"/>
                <a:cs typeface="Cambria"/>
              </a:rPr>
              <a:t> </a:t>
            </a:r>
            <a:r>
              <a:rPr sz="2400" dirty="0">
                <a:latin typeface="Cambria"/>
                <a:cs typeface="Cambria"/>
              </a:rPr>
              <a:t>26</a:t>
            </a:r>
            <a:r>
              <a:rPr sz="2400" spc="-5" dirty="0">
                <a:latin typeface="Cambria"/>
                <a:cs typeface="Cambria"/>
              </a:rPr>
              <a:t> metrų </a:t>
            </a:r>
            <a:r>
              <a:rPr sz="2400" dirty="0">
                <a:latin typeface="Cambria"/>
                <a:cs typeface="Cambria"/>
              </a:rPr>
              <a:t>ilgio</a:t>
            </a:r>
            <a:r>
              <a:rPr sz="2400" spc="-25" dirty="0">
                <a:latin typeface="Cambria"/>
                <a:cs typeface="Cambria"/>
              </a:rPr>
              <a:t> </a:t>
            </a:r>
            <a:r>
              <a:rPr sz="2400" dirty="0">
                <a:latin typeface="Cambria"/>
                <a:cs typeface="Cambria"/>
              </a:rPr>
              <a:t>ir</a:t>
            </a:r>
            <a:r>
              <a:rPr sz="2400" spc="-20" dirty="0">
                <a:latin typeface="Cambria"/>
                <a:cs typeface="Cambria"/>
              </a:rPr>
              <a:t> </a:t>
            </a:r>
            <a:r>
              <a:rPr sz="2400" dirty="0">
                <a:latin typeface="Cambria"/>
                <a:cs typeface="Cambria"/>
              </a:rPr>
              <a:t>16</a:t>
            </a:r>
            <a:r>
              <a:rPr sz="2400" spc="-10" dirty="0">
                <a:latin typeface="Cambria"/>
                <a:cs typeface="Cambria"/>
              </a:rPr>
              <a:t> </a:t>
            </a:r>
            <a:r>
              <a:rPr sz="2400" spc="-5" dirty="0">
                <a:latin typeface="Cambria"/>
                <a:cs typeface="Cambria"/>
              </a:rPr>
              <a:t>metrų skersmens,</a:t>
            </a:r>
            <a:r>
              <a:rPr sz="2400" dirty="0">
                <a:latin typeface="Cambria"/>
                <a:cs typeface="Cambria"/>
              </a:rPr>
              <a:t> 10</a:t>
            </a:r>
            <a:r>
              <a:rPr sz="2400" spc="-30" dirty="0">
                <a:latin typeface="Cambria"/>
                <a:cs typeface="Cambria"/>
              </a:rPr>
              <a:t> </a:t>
            </a:r>
            <a:r>
              <a:rPr sz="2400" dirty="0">
                <a:latin typeface="Cambria"/>
                <a:cs typeface="Cambria"/>
              </a:rPr>
              <a:t>000</a:t>
            </a:r>
            <a:r>
              <a:rPr sz="2400" spc="-20" dirty="0">
                <a:latin typeface="Cambria"/>
                <a:cs typeface="Cambria"/>
              </a:rPr>
              <a:t> </a:t>
            </a:r>
            <a:r>
              <a:rPr sz="2400" spc="-10" dirty="0">
                <a:latin typeface="Cambria"/>
                <a:cs typeface="Cambria"/>
              </a:rPr>
              <a:t>tonų</a:t>
            </a:r>
            <a:endParaRPr sz="2400">
              <a:latin typeface="Cambria"/>
              <a:cs typeface="Cambria"/>
            </a:endParaRPr>
          </a:p>
          <a:p>
            <a:pPr marL="12700">
              <a:lnSpc>
                <a:spcPts val="2735"/>
              </a:lnSpc>
            </a:pPr>
            <a:r>
              <a:rPr sz="2400" spc="-5" dirty="0">
                <a:latin typeface="Cambria"/>
                <a:cs typeface="Cambria"/>
              </a:rPr>
              <a:t>masės.</a:t>
            </a:r>
            <a:endParaRPr sz="2400">
              <a:latin typeface="Cambria"/>
              <a:cs typeface="Cambria"/>
            </a:endParaRPr>
          </a:p>
          <a:p>
            <a:pPr marL="12700" marR="5080">
              <a:lnSpc>
                <a:spcPts val="2590"/>
              </a:lnSpc>
              <a:spcBef>
                <a:spcPts val="1240"/>
              </a:spcBef>
            </a:pPr>
            <a:r>
              <a:rPr sz="2400" spc="-5" dirty="0">
                <a:latin typeface="Cambria"/>
                <a:cs typeface="Cambria"/>
              </a:rPr>
              <a:t>ALICE naudoja didžiausią</a:t>
            </a:r>
            <a:r>
              <a:rPr sz="2400" spc="-10" dirty="0">
                <a:latin typeface="Cambria"/>
                <a:cs typeface="Cambria"/>
              </a:rPr>
              <a:t> pasaulyje</a:t>
            </a:r>
            <a:r>
              <a:rPr sz="2400" spc="15" dirty="0">
                <a:latin typeface="Cambria"/>
                <a:cs typeface="Cambria"/>
              </a:rPr>
              <a:t> </a:t>
            </a:r>
            <a:r>
              <a:rPr sz="2400" dirty="0">
                <a:latin typeface="Cambria"/>
                <a:cs typeface="Cambria"/>
              </a:rPr>
              <a:t>šiltąjį</a:t>
            </a:r>
            <a:r>
              <a:rPr sz="2400" spc="-20" dirty="0">
                <a:latin typeface="Cambria"/>
                <a:cs typeface="Cambria"/>
              </a:rPr>
              <a:t> </a:t>
            </a:r>
            <a:r>
              <a:rPr sz="2400" spc="-5" dirty="0">
                <a:latin typeface="Cambria"/>
                <a:cs typeface="Cambria"/>
              </a:rPr>
              <a:t>elektromagnetą,</a:t>
            </a:r>
            <a:r>
              <a:rPr sz="2400" dirty="0">
                <a:latin typeface="Cambria"/>
                <a:cs typeface="Cambria"/>
              </a:rPr>
              <a:t> </a:t>
            </a:r>
            <a:r>
              <a:rPr sz="2400" spc="-10" dirty="0">
                <a:latin typeface="Cambria"/>
                <a:cs typeface="Cambria"/>
              </a:rPr>
              <a:t>kurio </a:t>
            </a:r>
            <a:r>
              <a:rPr sz="2400" spc="-509" dirty="0">
                <a:latin typeface="Cambria"/>
                <a:cs typeface="Cambria"/>
              </a:rPr>
              <a:t> </a:t>
            </a:r>
            <a:r>
              <a:rPr sz="2400" spc="-10" dirty="0">
                <a:latin typeface="Cambria"/>
                <a:cs typeface="Cambria"/>
              </a:rPr>
              <a:t>apvija teka</a:t>
            </a:r>
            <a:r>
              <a:rPr sz="2400" dirty="0">
                <a:latin typeface="Cambria"/>
                <a:cs typeface="Cambria"/>
              </a:rPr>
              <a:t> 30</a:t>
            </a:r>
            <a:r>
              <a:rPr sz="2400" spc="-20" dirty="0">
                <a:latin typeface="Cambria"/>
                <a:cs typeface="Cambria"/>
              </a:rPr>
              <a:t> </a:t>
            </a:r>
            <a:r>
              <a:rPr sz="2400" dirty="0">
                <a:latin typeface="Cambria"/>
                <a:cs typeface="Cambria"/>
              </a:rPr>
              <a:t>000</a:t>
            </a:r>
            <a:r>
              <a:rPr sz="2400" spc="-20" dirty="0">
                <a:latin typeface="Cambria"/>
                <a:cs typeface="Cambria"/>
              </a:rPr>
              <a:t> </a:t>
            </a:r>
            <a:r>
              <a:rPr sz="2400" spc="-5" dirty="0">
                <a:latin typeface="Cambria"/>
                <a:cs typeface="Cambria"/>
              </a:rPr>
              <a:t>amperų</a:t>
            </a:r>
            <a:r>
              <a:rPr sz="2400" spc="5" dirty="0">
                <a:latin typeface="Cambria"/>
                <a:cs typeface="Cambria"/>
              </a:rPr>
              <a:t> </a:t>
            </a:r>
            <a:r>
              <a:rPr sz="2400" spc="-5" dirty="0">
                <a:latin typeface="Cambria"/>
                <a:cs typeface="Cambria"/>
              </a:rPr>
              <a:t>stiprio</a:t>
            </a:r>
            <a:r>
              <a:rPr sz="2400" spc="-25" dirty="0">
                <a:latin typeface="Cambria"/>
                <a:cs typeface="Cambria"/>
              </a:rPr>
              <a:t> </a:t>
            </a:r>
            <a:r>
              <a:rPr sz="2400" spc="-5" dirty="0">
                <a:latin typeface="Cambria"/>
                <a:cs typeface="Cambria"/>
              </a:rPr>
              <a:t>elektros</a:t>
            </a:r>
            <a:r>
              <a:rPr sz="2400" dirty="0">
                <a:latin typeface="Cambria"/>
                <a:cs typeface="Cambria"/>
              </a:rPr>
              <a:t> </a:t>
            </a:r>
            <a:r>
              <a:rPr sz="2400" spc="-25" dirty="0">
                <a:latin typeface="Cambria"/>
                <a:cs typeface="Cambria"/>
              </a:rPr>
              <a:t>srovė.</a:t>
            </a:r>
            <a:endParaRPr sz="2400">
              <a:latin typeface="Cambria"/>
              <a:cs typeface="Cambria"/>
            </a:endParaRPr>
          </a:p>
        </p:txBody>
      </p:sp>
      <p:pic>
        <p:nvPicPr>
          <p:cNvPr id="3" name="object 3"/>
          <p:cNvPicPr/>
          <p:nvPr/>
        </p:nvPicPr>
        <p:blipFill>
          <a:blip r:embed="rId2" cstate="print"/>
          <a:stretch>
            <a:fillRect/>
          </a:stretch>
        </p:blipFill>
        <p:spPr>
          <a:xfrm>
            <a:off x="2141220" y="2010155"/>
            <a:ext cx="6606540" cy="484784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9590" y="1041653"/>
            <a:ext cx="7982584" cy="5508625"/>
          </a:xfrm>
          <a:prstGeom prst="rect">
            <a:avLst/>
          </a:prstGeom>
        </p:spPr>
        <p:txBody>
          <a:bodyPr vert="horz" wrap="square" lIns="0" tIns="53975" rIns="0" bIns="0" rtlCol="0">
            <a:spAutoFit/>
          </a:bodyPr>
          <a:lstStyle/>
          <a:p>
            <a:pPr marL="184785" marR="199390" indent="-172720">
              <a:lnSpc>
                <a:spcPts val="2590"/>
              </a:lnSpc>
              <a:spcBef>
                <a:spcPts val="425"/>
              </a:spcBef>
              <a:buFont typeface="Arial MT"/>
              <a:buChar char="•"/>
              <a:tabLst>
                <a:tab pos="185420" algn="l"/>
              </a:tabLst>
            </a:pPr>
            <a:r>
              <a:rPr sz="2400" spc="-5" dirty="0">
                <a:latin typeface="Cambria"/>
                <a:cs typeface="Cambria"/>
              </a:rPr>
              <a:t>Milijonai jutiklių registruoja tūkstančius </a:t>
            </a:r>
            <a:r>
              <a:rPr sz="2400" dirty="0">
                <a:latin typeface="Cambria"/>
                <a:cs typeface="Cambria"/>
              </a:rPr>
              <a:t>vienetų </a:t>
            </a:r>
            <a:r>
              <a:rPr sz="2400" spc="-5" dirty="0">
                <a:latin typeface="Cambria"/>
                <a:cs typeface="Cambria"/>
              </a:rPr>
              <a:t>kiekvieno </a:t>
            </a:r>
            <a:r>
              <a:rPr sz="2400" spc="-515" dirty="0">
                <a:latin typeface="Cambria"/>
                <a:cs typeface="Cambria"/>
              </a:rPr>
              <a:t> </a:t>
            </a:r>
            <a:r>
              <a:rPr sz="2400" dirty="0">
                <a:latin typeface="Cambria"/>
                <a:cs typeface="Cambria"/>
              </a:rPr>
              <a:t>susidūrimo</a:t>
            </a:r>
            <a:r>
              <a:rPr sz="2400" spc="-5" dirty="0">
                <a:latin typeface="Cambria"/>
                <a:cs typeface="Cambria"/>
              </a:rPr>
              <a:t> </a:t>
            </a:r>
            <a:r>
              <a:rPr sz="2400" dirty="0">
                <a:latin typeface="Cambria"/>
                <a:cs typeface="Cambria"/>
              </a:rPr>
              <a:t>duomenų.</a:t>
            </a:r>
            <a:endParaRPr sz="2400">
              <a:latin typeface="Cambria"/>
              <a:cs typeface="Cambria"/>
            </a:endParaRPr>
          </a:p>
          <a:p>
            <a:pPr marL="184785" marR="223520" indent="-172720">
              <a:lnSpc>
                <a:spcPts val="2590"/>
              </a:lnSpc>
              <a:spcBef>
                <a:spcPts val="800"/>
              </a:spcBef>
              <a:buFont typeface="Arial MT"/>
              <a:buChar char="•"/>
              <a:tabLst>
                <a:tab pos="185420" algn="l"/>
              </a:tabLst>
            </a:pPr>
            <a:r>
              <a:rPr sz="2400" spc="-5" dirty="0">
                <a:latin typeface="Cambria"/>
                <a:cs typeface="Cambria"/>
              </a:rPr>
              <a:t>Detektoriai atsirenka tūkstančių dalelių </a:t>
            </a:r>
            <a:r>
              <a:rPr sz="2400" spc="-10" dirty="0">
                <a:latin typeface="Cambria"/>
                <a:cs typeface="Cambria"/>
              </a:rPr>
              <a:t>sukurtų </a:t>
            </a:r>
            <a:r>
              <a:rPr sz="2400" spc="-5" dirty="0">
                <a:latin typeface="Cambria"/>
                <a:cs typeface="Cambria"/>
              </a:rPr>
              <a:t>kiekvieno </a:t>
            </a:r>
            <a:r>
              <a:rPr sz="2400" spc="-515" dirty="0">
                <a:latin typeface="Cambria"/>
                <a:cs typeface="Cambria"/>
              </a:rPr>
              <a:t> </a:t>
            </a:r>
            <a:r>
              <a:rPr sz="2400" dirty="0">
                <a:latin typeface="Cambria"/>
                <a:cs typeface="Cambria"/>
              </a:rPr>
              <a:t>susidūrimo </a:t>
            </a:r>
            <a:r>
              <a:rPr sz="2400" spc="-5" dirty="0">
                <a:latin typeface="Cambria"/>
                <a:cs typeface="Cambria"/>
              </a:rPr>
              <a:t>metu duomenų</a:t>
            </a:r>
            <a:r>
              <a:rPr sz="2400" dirty="0">
                <a:latin typeface="Cambria"/>
                <a:cs typeface="Cambria"/>
              </a:rPr>
              <a:t> </a:t>
            </a:r>
            <a:r>
              <a:rPr sz="2400" spc="-5" dirty="0">
                <a:latin typeface="Cambria"/>
                <a:cs typeface="Cambria"/>
              </a:rPr>
              <a:t>informacijos</a:t>
            </a:r>
            <a:r>
              <a:rPr sz="2400" spc="-30" dirty="0">
                <a:latin typeface="Cambria"/>
                <a:cs typeface="Cambria"/>
              </a:rPr>
              <a:t> </a:t>
            </a:r>
            <a:r>
              <a:rPr sz="2400" spc="-10" dirty="0">
                <a:latin typeface="Cambria"/>
                <a:cs typeface="Cambria"/>
              </a:rPr>
              <a:t>ištrauką.</a:t>
            </a:r>
            <a:endParaRPr sz="2400">
              <a:latin typeface="Cambria"/>
              <a:cs typeface="Cambria"/>
            </a:endParaRPr>
          </a:p>
          <a:p>
            <a:pPr marL="184785" marR="273050" indent="-172720">
              <a:lnSpc>
                <a:spcPts val="2590"/>
              </a:lnSpc>
              <a:spcBef>
                <a:spcPts val="810"/>
              </a:spcBef>
              <a:buFont typeface="Arial MT"/>
              <a:buChar char="•"/>
              <a:tabLst>
                <a:tab pos="185420" algn="l"/>
              </a:tabLst>
            </a:pPr>
            <a:r>
              <a:rPr sz="2400" spc="-5" dirty="0">
                <a:latin typeface="Cambria"/>
                <a:cs typeface="Cambria"/>
              </a:rPr>
              <a:t>Dešimtys tūkstančių </a:t>
            </a:r>
            <a:r>
              <a:rPr sz="2400" spc="-10" dirty="0">
                <a:latin typeface="Cambria"/>
                <a:cs typeface="Cambria"/>
              </a:rPr>
              <a:t>kompiuterių </a:t>
            </a:r>
            <a:r>
              <a:rPr sz="2400" dirty="0">
                <a:latin typeface="Cambria"/>
                <a:cs typeface="Cambria"/>
              </a:rPr>
              <a:t>visame </a:t>
            </a:r>
            <a:r>
              <a:rPr sz="2400" spc="-10" dirty="0">
                <a:latin typeface="Cambria"/>
                <a:cs typeface="Cambria"/>
              </a:rPr>
              <a:t>pasaulyje </a:t>
            </a:r>
            <a:r>
              <a:rPr sz="2400" spc="-5" dirty="0">
                <a:latin typeface="Cambria"/>
                <a:cs typeface="Cambria"/>
              </a:rPr>
              <a:t>nuolat </a:t>
            </a:r>
            <a:r>
              <a:rPr sz="2400" spc="-515" dirty="0">
                <a:latin typeface="Cambria"/>
                <a:cs typeface="Cambria"/>
              </a:rPr>
              <a:t> </a:t>
            </a:r>
            <a:r>
              <a:rPr sz="2400" spc="-5" dirty="0">
                <a:latin typeface="Cambria"/>
                <a:cs typeface="Cambria"/>
              </a:rPr>
              <a:t>dirba,</a:t>
            </a:r>
            <a:r>
              <a:rPr sz="2400" spc="-20" dirty="0">
                <a:latin typeface="Cambria"/>
                <a:cs typeface="Cambria"/>
              </a:rPr>
              <a:t> </a:t>
            </a:r>
            <a:r>
              <a:rPr sz="2400" spc="-10" dirty="0">
                <a:latin typeface="Cambria"/>
                <a:cs typeface="Cambria"/>
              </a:rPr>
              <a:t>apdorodami</a:t>
            </a:r>
            <a:r>
              <a:rPr sz="2400" dirty="0">
                <a:latin typeface="Cambria"/>
                <a:cs typeface="Cambria"/>
              </a:rPr>
              <a:t> </a:t>
            </a:r>
            <a:r>
              <a:rPr sz="2400" spc="-5" dirty="0">
                <a:latin typeface="Cambria"/>
                <a:cs typeface="Cambria"/>
              </a:rPr>
              <a:t>didžiulį </a:t>
            </a:r>
            <a:r>
              <a:rPr sz="2400" dirty="0">
                <a:latin typeface="Cambria"/>
                <a:cs typeface="Cambria"/>
              </a:rPr>
              <a:t>surinktą</a:t>
            </a:r>
            <a:r>
              <a:rPr sz="2400" spc="-20" dirty="0">
                <a:latin typeface="Cambria"/>
                <a:cs typeface="Cambria"/>
              </a:rPr>
              <a:t> </a:t>
            </a:r>
            <a:r>
              <a:rPr sz="2400" spc="-5" dirty="0">
                <a:latin typeface="Cambria"/>
                <a:cs typeface="Cambria"/>
              </a:rPr>
              <a:t>duomenų</a:t>
            </a:r>
            <a:r>
              <a:rPr sz="2400" spc="25" dirty="0">
                <a:latin typeface="Cambria"/>
                <a:cs typeface="Cambria"/>
              </a:rPr>
              <a:t> </a:t>
            </a:r>
            <a:r>
              <a:rPr sz="2400" spc="-5" dirty="0">
                <a:latin typeface="Cambria"/>
                <a:cs typeface="Cambria"/>
              </a:rPr>
              <a:t>kiekį.</a:t>
            </a:r>
            <a:endParaRPr sz="2400">
              <a:latin typeface="Cambria"/>
              <a:cs typeface="Cambria"/>
            </a:endParaRPr>
          </a:p>
          <a:p>
            <a:pPr marL="184785" indent="-172720">
              <a:lnSpc>
                <a:spcPts val="2735"/>
              </a:lnSpc>
              <a:spcBef>
                <a:spcPts val="480"/>
              </a:spcBef>
              <a:buFont typeface="Arial MT"/>
              <a:buChar char="•"/>
              <a:tabLst>
                <a:tab pos="185420" algn="l"/>
              </a:tabLst>
            </a:pPr>
            <a:r>
              <a:rPr sz="2400" spc="-5" dirty="0">
                <a:latin typeface="Cambria"/>
                <a:cs typeface="Cambria"/>
              </a:rPr>
              <a:t>Kiekviena</a:t>
            </a:r>
            <a:r>
              <a:rPr sz="2400" spc="-25" dirty="0">
                <a:latin typeface="Cambria"/>
                <a:cs typeface="Cambria"/>
              </a:rPr>
              <a:t> </a:t>
            </a:r>
            <a:r>
              <a:rPr sz="2400" dirty="0">
                <a:latin typeface="Cambria"/>
                <a:cs typeface="Cambria"/>
              </a:rPr>
              <a:t>dalelė</a:t>
            </a:r>
            <a:r>
              <a:rPr sz="2400" spc="5" dirty="0">
                <a:latin typeface="Cambria"/>
                <a:cs typeface="Cambria"/>
              </a:rPr>
              <a:t> </a:t>
            </a:r>
            <a:r>
              <a:rPr sz="2400" spc="-15" dirty="0">
                <a:latin typeface="Cambria"/>
                <a:cs typeface="Cambria"/>
              </a:rPr>
              <a:t>yra</a:t>
            </a:r>
            <a:r>
              <a:rPr sz="2400" spc="-10" dirty="0">
                <a:latin typeface="Cambria"/>
                <a:cs typeface="Cambria"/>
              </a:rPr>
              <a:t> </a:t>
            </a:r>
            <a:r>
              <a:rPr sz="2400" spc="-5" dirty="0">
                <a:latin typeface="Cambria"/>
                <a:cs typeface="Cambria"/>
              </a:rPr>
              <a:t>identifikuojama</a:t>
            </a:r>
            <a:r>
              <a:rPr sz="2400" spc="-25" dirty="0">
                <a:latin typeface="Cambria"/>
                <a:cs typeface="Cambria"/>
              </a:rPr>
              <a:t> </a:t>
            </a:r>
            <a:r>
              <a:rPr sz="2400" dirty="0">
                <a:latin typeface="Cambria"/>
                <a:cs typeface="Cambria"/>
              </a:rPr>
              <a:t>ir</a:t>
            </a:r>
            <a:r>
              <a:rPr sz="2400" spc="5" dirty="0">
                <a:latin typeface="Cambria"/>
                <a:cs typeface="Cambria"/>
              </a:rPr>
              <a:t> </a:t>
            </a:r>
            <a:r>
              <a:rPr sz="2400" dirty="0">
                <a:latin typeface="Cambria"/>
                <a:cs typeface="Cambria"/>
              </a:rPr>
              <a:t>iš </a:t>
            </a:r>
            <a:r>
              <a:rPr sz="2400" spc="-5" dirty="0">
                <a:latin typeface="Cambria"/>
                <a:cs typeface="Cambria"/>
              </a:rPr>
              <a:t>surinktos</a:t>
            </a:r>
            <a:endParaRPr sz="2400">
              <a:latin typeface="Cambria"/>
              <a:cs typeface="Cambria"/>
            </a:endParaRPr>
          </a:p>
          <a:p>
            <a:pPr marL="184785" marR="187960">
              <a:lnSpc>
                <a:spcPts val="2590"/>
              </a:lnSpc>
              <a:spcBef>
                <a:spcPts val="185"/>
              </a:spcBef>
            </a:pPr>
            <a:r>
              <a:rPr sz="2400" spc="-5" dirty="0">
                <a:latin typeface="Cambria"/>
                <a:cs typeface="Cambria"/>
              </a:rPr>
              <a:t>informacijos </a:t>
            </a:r>
            <a:r>
              <a:rPr sz="2400" spc="-10" dirty="0">
                <a:latin typeface="Cambria"/>
                <a:cs typeface="Cambria"/>
              </a:rPr>
              <a:t>rekonstruojama </a:t>
            </a:r>
            <a:r>
              <a:rPr sz="2400" spc="-5" dirty="0">
                <a:latin typeface="Cambria"/>
                <a:cs typeface="Cambria"/>
              </a:rPr>
              <a:t>jos trajektorija. </a:t>
            </a:r>
            <a:r>
              <a:rPr sz="2400" dirty="0">
                <a:latin typeface="Cambria"/>
                <a:cs typeface="Cambria"/>
              </a:rPr>
              <a:t>Dalelės </a:t>
            </a:r>
            <a:r>
              <a:rPr sz="2400" spc="5" dirty="0">
                <a:latin typeface="Cambria"/>
                <a:cs typeface="Cambria"/>
              </a:rPr>
              <a:t> </a:t>
            </a:r>
            <a:r>
              <a:rPr sz="2400" spc="-10" dirty="0">
                <a:latin typeface="Cambria"/>
                <a:cs typeface="Cambria"/>
              </a:rPr>
              <a:t>trajektorija</a:t>
            </a:r>
            <a:r>
              <a:rPr sz="2400" spc="-25" dirty="0">
                <a:latin typeface="Cambria"/>
                <a:cs typeface="Cambria"/>
              </a:rPr>
              <a:t> </a:t>
            </a:r>
            <a:r>
              <a:rPr sz="2400" spc="-5" dirty="0">
                <a:latin typeface="Cambria"/>
                <a:cs typeface="Cambria"/>
              </a:rPr>
              <a:t>magnetiniame</a:t>
            </a:r>
            <a:r>
              <a:rPr sz="2400" spc="-15" dirty="0">
                <a:latin typeface="Cambria"/>
                <a:cs typeface="Cambria"/>
              </a:rPr>
              <a:t> lauke</a:t>
            </a:r>
            <a:r>
              <a:rPr sz="2400" spc="10" dirty="0">
                <a:latin typeface="Cambria"/>
                <a:cs typeface="Cambria"/>
              </a:rPr>
              <a:t> </a:t>
            </a:r>
            <a:r>
              <a:rPr sz="2400" spc="-5" dirty="0">
                <a:latin typeface="Cambria"/>
                <a:cs typeface="Cambria"/>
              </a:rPr>
              <a:t>priklauso</a:t>
            </a:r>
            <a:r>
              <a:rPr sz="2400" dirty="0">
                <a:latin typeface="Cambria"/>
                <a:cs typeface="Cambria"/>
              </a:rPr>
              <a:t> </a:t>
            </a:r>
            <a:r>
              <a:rPr sz="2400" spc="-5" dirty="0">
                <a:latin typeface="Cambria"/>
                <a:cs typeface="Cambria"/>
              </a:rPr>
              <a:t>nuo</a:t>
            </a:r>
            <a:r>
              <a:rPr sz="2400" spc="5" dirty="0">
                <a:latin typeface="Cambria"/>
                <a:cs typeface="Cambria"/>
              </a:rPr>
              <a:t> </a:t>
            </a:r>
            <a:r>
              <a:rPr sz="2400" spc="-5" dirty="0">
                <a:latin typeface="Cambria"/>
                <a:cs typeface="Cambria"/>
              </a:rPr>
              <a:t>jos</a:t>
            </a:r>
            <a:r>
              <a:rPr sz="2400" spc="15" dirty="0">
                <a:latin typeface="Cambria"/>
                <a:cs typeface="Cambria"/>
              </a:rPr>
              <a:t> </a:t>
            </a:r>
            <a:r>
              <a:rPr sz="2400" spc="-5" dirty="0">
                <a:latin typeface="Cambria"/>
                <a:cs typeface="Cambria"/>
              </a:rPr>
              <a:t>elektros </a:t>
            </a:r>
            <a:r>
              <a:rPr sz="2400" spc="-515" dirty="0">
                <a:latin typeface="Cambria"/>
                <a:cs typeface="Cambria"/>
              </a:rPr>
              <a:t> </a:t>
            </a:r>
            <a:r>
              <a:rPr sz="2400" spc="-10" dirty="0">
                <a:latin typeface="Cambria"/>
                <a:cs typeface="Cambria"/>
              </a:rPr>
              <a:t>krūvio,</a:t>
            </a:r>
            <a:r>
              <a:rPr sz="2400" spc="-15" dirty="0">
                <a:latin typeface="Cambria"/>
                <a:cs typeface="Cambria"/>
              </a:rPr>
              <a:t> </a:t>
            </a:r>
            <a:r>
              <a:rPr sz="2400" spc="-5" dirty="0">
                <a:latin typeface="Cambria"/>
                <a:cs typeface="Cambria"/>
              </a:rPr>
              <a:t>masės</a:t>
            </a:r>
            <a:r>
              <a:rPr sz="2400" spc="10" dirty="0">
                <a:latin typeface="Cambria"/>
                <a:cs typeface="Cambria"/>
              </a:rPr>
              <a:t> </a:t>
            </a:r>
            <a:r>
              <a:rPr sz="2400" dirty="0">
                <a:latin typeface="Cambria"/>
                <a:cs typeface="Cambria"/>
              </a:rPr>
              <a:t>ir</a:t>
            </a:r>
            <a:r>
              <a:rPr sz="2400" spc="-20" dirty="0">
                <a:latin typeface="Cambria"/>
                <a:cs typeface="Cambria"/>
              </a:rPr>
              <a:t> </a:t>
            </a:r>
            <a:r>
              <a:rPr sz="2400" spc="-5" dirty="0">
                <a:latin typeface="Cambria"/>
                <a:cs typeface="Cambria"/>
              </a:rPr>
              <a:t>greičio.</a:t>
            </a:r>
            <a:endParaRPr sz="2400">
              <a:latin typeface="Cambria"/>
              <a:cs typeface="Cambria"/>
            </a:endParaRPr>
          </a:p>
          <a:p>
            <a:pPr marL="184785" marR="812165" indent="-172720">
              <a:lnSpc>
                <a:spcPts val="2590"/>
              </a:lnSpc>
              <a:spcBef>
                <a:spcPts val="800"/>
              </a:spcBef>
              <a:buFont typeface="Arial MT"/>
              <a:buChar char="•"/>
              <a:tabLst>
                <a:tab pos="185420" algn="l"/>
              </a:tabLst>
            </a:pPr>
            <a:r>
              <a:rPr sz="2400" dirty="0">
                <a:latin typeface="Cambria"/>
                <a:cs typeface="Cambria"/>
              </a:rPr>
              <a:t>Dalelių </a:t>
            </a:r>
            <a:r>
              <a:rPr sz="2400" spc="-5" dirty="0">
                <a:latin typeface="Cambria"/>
                <a:cs typeface="Cambria"/>
              </a:rPr>
              <a:t>tapatybė</a:t>
            </a:r>
            <a:r>
              <a:rPr sz="2400" dirty="0">
                <a:latin typeface="Cambria"/>
                <a:cs typeface="Cambria"/>
              </a:rPr>
              <a:t> </a:t>
            </a:r>
            <a:r>
              <a:rPr sz="2400" spc="-15" dirty="0">
                <a:latin typeface="Cambria"/>
                <a:cs typeface="Cambria"/>
              </a:rPr>
              <a:t>yra</a:t>
            </a:r>
            <a:r>
              <a:rPr sz="2400" spc="-5" dirty="0">
                <a:latin typeface="Cambria"/>
                <a:cs typeface="Cambria"/>
              </a:rPr>
              <a:t> visiškai</a:t>
            </a:r>
            <a:r>
              <a:rPr sz="2400" spc="-15" dirty="0">
                <a:latin typeface="Cambria"/>
                <a:cs typeface="Cambria"/>
              </a:rPr>
              <a:t> </a:t>
            </a:r>
            <a:r>
              <a:rPr sz="2400" spc="-10" dirty="0">
                <a:latin typeface="Cambria"/>
                <a:cs typeface="Cambria"/>
              </a:rPr>
              <a:t>nustatoma</a:t>
            </a:r>
            <a:r>
              <a:rPr sz="2400" dirty="0">
                <a:latin typeface="Cambria"/>
                <a:cs typeface="Cambria"/>
              </a:rPr>
              <a:t> </a:t>
            </a:r>
            <a:r>
              <a:rPr sz="2400" spc="-5" dirty="0">
                <a:latin typeface="Cambria"/>
                <a:cs typeface="Cambria"/>
              </a:rPr>
              <a:t>per</a:t>
            </a:r>
            <a:r>
              <a:rPr sz="2400" spc="5" dirty="0">
                <a:latin typeface="Cambria"/>
                <a:cs typeface="Cambria"/>
              </a:rPr>
              <a:t> </a:t>
            </a:r>
            <a:r>
              <a:rPr sz="2400" spc="-5" dirty="0">
                <a:latin typeface="Cambria"/>
                <a:cs typeface="Cambria"/>
              </a:rPr>
              <a:t>specialius </a:t>
            </a:r>
            <a:r>
              <a:rPr sz="2400" spc="-509" dirty="0">
                <a:latin typeface="Cambria"/>
                <a:cs typeface="Cambria"/>
              </a:rPr>
              <a:t> </a:t>
            </a:r>
            <a:r>
              <a:rPr sz="2400" spc="-5" dirty="0">
                <a:latin typeface="Cambria"/>
                <a:cs typeface="Cambria"/>
              </a:rPr>
              <a:t>papildomus</a:t>
            </a:r>
            <a:r>
              <a:rPr sz="2400" spc="15" dirty="0">
                <a:latin typeface="Cambria"/>
                <a:cs typeface="Cambria"/>
              </a:rPr>
              <a:t> </a:t>
            </a:r>
            <a:r>
              <a:rPr sz="2400" spc="-10" dirty="0">
                <a:latin typeface="Cambria"/>
                <a:cs typeface="Cambria"/>
              </a:rPr>
              <a:t>matavimus.</a:t>
            </a:r>
            <a:endParaRPr sz="2400">
              <a:latin typeface="Cambria"/>
              <a:cs typeface="Cambria"/>
            </a:endParaRPr>
          </a:p>
          <a:p>
            <a:pPr marL="184785" marR="5080" indent="-172720">
              <a:lnSpc>
                <a:spcPct val="90000"/>
              </a:lnSpc>
              <a:spcBef>
                <a:spcPts val="765"/>
              </a:spcBef>
              <a:buFont typeface="Arial MT"/>
              <a:buChar char="•"/>
              <a:tabLst>
                <a:tab pos="185420" algn="l"/>
              </a:tabLst>
            </a:pPr>
            <a:r>
              <a:rPr sz="2400" spc="-5" dirty="0">
                <a:latin typeface="Cambria"/>
                <a:cs typeface="Cambria"/>
              </a:rPr>
              <a:t>ALICE eksperimento </a:t>
            </a:r>
            <a:r>
              <a:rPr sz="2400" spc="-10" dirty="0">
                <a:latin typeface="Cambria"/>
                <a:cs typeface="Cambria"/>
              </a:rPr>
              <a:t>gautus </a:t>
            </a:r>
            <a:r>
              <a:rPr sz="2400" spc="-5" dirty="0">
                <a:latin typeface="Cambria"/>
                <a:cs typeface="Cambria"/>
              </a:rPr>
              <a:t>duomenis analizuoja apie </a:t>
            </a:r>
            <a:r>
              <a:rPr sz="2400" dirty="0">
                <a:latin typeface="Cambria"/>
                <a:cs typeface="Cambria"/>
              </a:rPr>
              <a:t>1 500 </a:t>
            </a:r>
            <a:r>
              <a:rPr sz="2400" spc="-515" dirty="0">
                <a:latin typeface="Cambria"/>
                <a:cs typeface="Cambria"/>
              </a:rPr>
              <a:t> </a:t>
            </a:r>
            <a:r>
              <a:rPr sz="2400" spc="-5" dirty="0">
                <a:latin typeface="Cambria"/>
                <a:cs typeface="Cambria"/>
              </a:rPr>
              <a:t>mokslininkų, </a:t>
            </a:r>
            <a:r>
              <a:rPr sz="2400" dirty="0">
                <a:latin typeface="Cambria"/>
                <a:cs typeface="Cambria"/>
              </a:rPr>
              <a:t>inžinierių ir studentų iš 154 </a:t>
            </a:r>
            <a:r>
              <a:rPr sz="2400" spc="-10" dirty="0">
                <a:latin typeface="Cambria"/>
                <a:cs typeface="Cambria"/>
              </a:rPr>
              <a:t>universitetų </a:t>
            </a:r>
            <a:r>
              <a:rPr sz="2400" dirty="0">
                <a:latin typeface="Cambria"/>
                <a:cs typeface="Cambria"/>
              </a:rPr>
              <a:t>ir </a:t>
            </a:r>
            <a:r>
              <a:rPr sz="2400" spc="5" dirty="0">
                <a:latin typeface="Cambria"/>
                <a:cs typeface="Cambria"/>
              </a:rPr>
              <a:t> </a:t>
            </a:r>
            <a:r>
              <a:rPr sz="2400" spc="-10" dirty="0">
                <a:latin typeface="Cambria"/>
                <a:cs typeface="Cambria"/>
              </a:rPr>
              <a:t>laboratorijų</a:t>
            </a:r>
            <a:r>
              <a:rPr sz="2400" spc="-20" dirty="0">
                <a:latin typeface="Cambria"/>
                <a:cs typeface="Cambria"/>
              </a:rPr>
              <a:t> </a:t>
            </a:r>
            <a:r>
              <a:rPr sz="2400" dirty="0">
                <a:latin typeface="Cambria"/>
                <a:cs typeface="Cambria"/>
              </a:rPr>
              <a:t>37</a:t>
            </a:r>
            <a:r>
              <a:rPr sz="2400" spc="-25" dirty="0">
                <a:latin typeface="Cambria"/>
                <a:cs typeface="Cambria"/>
              </a:rPr>
              <a:t> </a:t>
            </a:r>
            <a:r>
              <a:rPr sz="2400" spc="-10" dirty="0">
                <a:latin typeface="Cambria"/>
                <a:cs typeface="Cambria"/>
              </a:rPr>
              <a:t>šalyse.</a:t>
            </a:r>
            <a:endParaRPr sz="2400">
              <a:latin typeface="Cambria"/>
              <a:cs typeface="Cambria"/>
            </a:endParaRPr>
          </a:p>
        </p:txBody>
      </p:sp>
      <p:pic>
        <p:nvPicPr>
          <p:cNvPr id="3" name="object 3"/>
          <p:cNvPicPr/>
          <p:nvPr/>
        </p:nvPicPr>
        <p:blipFill>
          <a:blip r:embed="rId2" cstate="print"/>
          <a:stretch>
            <a:fillRect/>
          </a:stretch>
        </p:blipFill>
        <p:spPr>
          <a:xfrm>
            <a:off x="172212" y="51815"/>
            <a:ext cx="7691628" cy="1121664"/>
          </a:xfrm>
          <a:prstGeom prst="rect">
            <a:avLst/>
          </a:prstGeom>
        </p:spPr>
      </p:pic>
      <p:sp>
        <p:nvSpPr>
          <p:cNvPr id="4" name="object 4"/>
          <p:cNvSpPr txBox="1">
            <a:spLocks noGrp="1"/>
          </p:cNvSpPr>
          <p:nvPr>
            <p:ph type="title"/>
          </p:nvPr>
        </p:nvSpPr>
        <p:spPr>
          <a:xfrm>
            <a:off x="474065" y="187832"/>
            <a:ext cx="705104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385622"/>
                </a:solidFill>
                <a:latin typeface="Cambria"/>
                <a:cs typeface="Cambria"/>
              </a:rPr>
              <a:t>ALICE</a:t>
            </a:r>
            <a:r>
              <a:rPr sz="4000" dirty="0">
                <a:solidFill>
                  <a:srgbClr val="385622"/>
                </a:solidFill>
                <a:latin typeface="Cambria"/>
                <a:cs typeface="Cambria"/>
              </a:rPr>
              <a:t> </a:t>
            </a:r>
            <a:r>
              <a:rPr sz="4000" spc="-10" dirty="0">
                <a:solidFill>
                  <a:srgbClr val="385622"/>
                </a:solidFill>
                <a:latin typeface="Cambria"/>
                <a:cs typeface="Cambria"/>
              </a:rPr>
              <a:t>duomenų </a:t>
            </a:r>
            <a:r>
              <a:rPr sz="4000" spc="-25" dirty="0">
                <a:solidFill>
                  <a:srgbClr val="385622"/>
                </a:solidFill>
                <a:latin typeface="Cambria"/>
                <a:cs typeface="Cambria"/>
              </a:rPr>
              <a:t>registravimas</a:t>
            </a:r>
            <a:endParaRPr sz="4000">
              <a:latin typeface="Cambria"/>
              <a:cs typeface="Cambri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92040" y="161544"/>
            <a:ext cx="8702675" cy="1009015"/>
            <a:chOff x="292040" y="161544"/>
            <a:chExt cx="8702675" cy="1009015"/>
          </a:xfrm>
        </p:grpSpPr>
        <p:pic>
          <p:nvPicPr>
            <p:cNvPr id="3" name="object 3"/>
            <p:cNvPicPr/>
            <p:nvPr/>
          </p:nvPicPr>
          <p:blipFill>
            <a:blip r:embed="rId2" cstate="print"/>
            <a:stretch>
              <a:fillRect/>
            </a:stretch>
          </p:blipFill>
          <p:spPr>
            <a:xfrm>
              <a:off x="292040" y="440015"/>
              <a:ext cx="880685" cy="346947"/>
            </a:xfrm>
            <a:prstGeom prst="rect">
              <a:avLst/>
            </a:prstGeom>
          </p:spPr>
        </p:pic>
        <p:pic>
          <p:nvPicPr>
            <p:cNvPr id="4" name="object 4"/>
            <p:cNvPicPr/>
            <p:nvPr/>
          </p:nvPicPr>
          <p:blipFill>
            <a:blip r:embed="rId3" cstate="print"/>
            <a:stretch>
              <a:fillRect/>
            </a:stretch>
          </p:blipFill>
          <p:spPr>
            <a:xfrm>
              <a:off x="972311" y="161544"/>
              <a:ext cx="826008" cy="1008888"/>
            </a:xfrm>
            <a:prstGeom prst="rect">
              <a:avLst/>
            </a:prstGeom>
          </p:spPr>
        </p:pic>
        <p:pic>
          <p:nvPicPr>
            <p:cNvPr id="5" name="object 5"/>
            <p:cNvPicPr/>
            <p:nvPr/>
          </p:nvPicPr>
          <p:blipFill>
            <a:blip r:embed="rId4" cstate="print"/>
            <a:stretch>
              <a:fillRect/>
            </a:stretch>
          </p:blipFill>
          <p:spPr>
            <a:xfrm>
              <a:off x="1299972" y="161544"/>
              <a:ext cx="5433059" cy="1008888"/>
            </a:xfrm>
            <a:prstGeom prst="rect">
              <a:avLst/>
            </a:prstGeom>
          </p:spPr>
        </p:pic>
        <p:pic>
          <p:nvPicPr>
            <p:cNvPr id="6" name="object 6"/>
            <p:cNvPicPr/>
            <p:nvPr/>
          </p:nvPicPr>
          <p:blipFill>
            <a:blip r:embed="rId5" cstate="print"/>
            <a:stretch>
              <a:fillRect/>
            </a:stretch>
          </p:blipFill>
          <p:spPr>
            <a:xfrm>
              <a:off x="6135624" y="161544"/>
              <a:ext cx="2859024" cy="1008888"/>
            </a:xfrm>
            <a:prstGeom prst="rect">
              <a:avLst/>
            </a:prstGeom>
          </p:spPr>
        </p:pic>
      </p:grpSp>
      <p:sp>
        <p:nvSpPr>
          <p:cNvPr id="7" name="object 7"/>
          <p:cNvSpPr txBox="1">
            <a:spLocks noGrp="1"/>
          </p:cNvSpPr>
          <p:nvPr>
            <p:ph type="title"/>
          </p:nvPr>
        </p:nvSpPr>
        <p:spPr>
          <a:xfrm>
            <a:off x="258267" y="280542"/>
            <a:ext cx="843724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385622"/>
                </a:solidFill>
                <a:latin typeface="Cambria"/>
                <a:cs typeface="Cambria"/>
              </a:rPr>
              <a:t>CMS </a:t>
            </a:r>
            <a:r>
              <a:rPr sz="3600" dirty="0">
                <a:solidFill>
                  <a:srgbClr val="385622"/>
                </a:solidFill>
                <a:latin typeface="Cambria"/>
                <a:cs typeface="Cambria"/>
              </a:rPr>
              <a:t>–</a:t>
            </a:r>
            <a:r>
              <a:rPr sz="3600" spc="-25" dirty="0">
                <a:solidFill>
                  <a:srgbClr val="385622"/>
                </a:solidFill>
                <a:latin typeface="Cambria"/>
                <a:cs typeface="Cambria"/>
              </a:rPr>
              <a:t> </a:t>
            </a:r>
            <a:r>
              <a:rPr sz="3600" spc="-10" dirty="0">
                <a:solidFill>
                  <a:srgbClr val="385622"/>
                </a:solidFill>
                <a:latin typeface="Cambria"/>
                <a:cs typeface="Cambria"/>
              </a:rPr>
              <a:t>Kompaktiškas</a:t>
            </a:r>
            <a:r>
              <a:rPr sz="3600" spc="-55" dirty="0">
                <a:solidFill>
                  <a:srgbClr val="385622"/>
                </a:solidFill>
                <a:latin typeface="Cambria"/>
                <a:cs typeface="Cambria"/>
              </a:rPr>
              <a:t> </a:t>
            </a:r>
            <a:r>
              <a:rPr sz="3600" spc="-5" dirty="0">
                <a:solidFill>
                  <a:srgbClr val="385622"/>
                </a:solidFill>
                <a:latin typeface="Cambria"/>
                <a:cs typeface="Cambria"/>
              </a:rPr>
              <a:t>miuonų</a:t>
            </a:r>
            <a:r>
              <a:rPr sz="3600" spc="5" dirty="0">
                <a:solidFill>
                  <a:srgbClr val="385622"/>
                </a:solidFill>
                <a:latin typeface="Cambria"/>
                <a:cs typeface="Cambria"/>
              </a:rPr>
              <a:t> </a:t>
            </a:r>
            <a:r>
              <a:rPr sz="3600" spc="-5" dirty="0">
                <a:solidFill>
                  <a:srgbClr val="385622"/>
                </a:solidFill>
                <a:latin typeface="Cambria"/>
                <a:cs typeface="Cambria"/>
              </a:rPr>
              <a:t>solenoidas</a:t>
            </a:r>
            <a:endParaRPr sz="3600">
              <a:latin typeface="Cambria"/>
              <a:cs typeface="Cambria"/>
            </a:endParaRPr>
          </a:p>
        </p:txBody>
      </p:sp>
      <p:sp>
        <p:nvSpPr>
          <p:cNvPr id="8" name="object 8"/>
          <p:cNvSpPr txBox="1">
            <a:spLocks noGrp="1"/>
          </p:cNvSpPr>
          <p:nvPr>
            <p:ph type="body" idx="1"/>
          </p:nvPr>
        </p:nvSpPr>
        <p:spPr>
          <a:prstGeom prst="rect">
            <a:avLst/>
          </a:prstGeom>
        </p:spPr>
        <p:txBody>
          <a:bodyPr vert="horz" wrap="square" lIns="0" tIns="53975" rIns="0" bIns="0" rtlCol="0">
            <a:spAutoFit/>
          </a:bodyPr>
          <a:lstStyle/>
          <a:p>
            <a:pPr marL="215900" marR="826135" indent="-172720">
              <a:lnSpc>
                <a:spcPts val="2590"/>
              </a:lnSpc>
              <a:spcBef>
                <a:spcPts val="425"/>
              </a:spcBef>
              <a:buFont typeface="Arial MT"/>
              <a:buChar char="•"/>
              <a:tabLst>
                <a:tab pos="216535" algn="l"/>
              </a:tabLst>
            </a:pPr>
            <a:r>
              <a:rPr dirty="0"/>
              <a:t>CMS </a:t>
            </a:r>
            <a:r>
              <a:rPr spc="-5" dirty="0"/>
              <a:t>suprojektuotas</a:t>
            </a:r>
            <a:r>
              <a:rPr spc="15" dirty="0"/>
              <a:t> </a:t>
            </a:r>
            <a:r>
              <a:rPr spc="-5" dirty="0"/>
              <a:t>kaip</a:t>
            </a:r>
            <a:r>
              <a:rPr spc="-15" dirty="0"/>
              <a:t> </a:t>
            </a:r>
            <a:r>
              <a:rPr spc="-10" dirty="0"/>
              <a:t>bendros</a:t>
            </a:r>
            <a:r>
              <a:rPr spc="5" dirty="0"/>
              <a:t> </a:t>
            </a:r>
            <a:r>
              <a:rPr spc="-5" dirty="0"/>
              <a:t>paskirties</a:t>
            </a:r>
            <a:r>
              <a:rPr spc="-10" dirty="0"/>
              <a:t> </a:t>
            </a:r>
            <a:r>
              <a:rPr spc="-5" dirty="0"/>
              <a:t>detektorius, </a:t>
            </a:r>
            <a:r>
              <a:rPr spc="-509" dirty="0"/>
              <a:t> </a:t>
            </a:r>
            <a:r>
              <a:rPr spc="-5" dirty="0"/>
              <a:t>gebantis </a:t>
            </a:r>
            <a:r>
              <a:rPr spc="-10" dirty="0"/>
              <a:t>įvairiapusiškai </a:t>
            </a:r>
            <a:r>
              <a:rPr dirty="0"/>
              <a:t>tyrinėti itin </a:t>
            </a:r>
            <a:r>
              <a:rPr spc="-10" dirty="0"/>
              <a:t>aukštos </a:t>
            </a:r>
            <a:r>
              <a:rPr dirty="0"/>
              <a:t>energijos </a:t>
            </a:r>
            <a:r>
              <a:rPr spc="5" dirty="0"/>
              <a:t> </a:t>
            </a:r>
            <a:r>
              <a:rPr spc="-15" dirty="0"/>
              <a:t>(teraelektronvoltų</a:t>
            </a:r>
            <a:r>
              <a:rPr spc="-30" dirty="0"/>
              <a:t> </a:t>
            </a:r>
            <a:r>
              <a:rPr spc="-5" dirty="0"/>
              <a:t>eilės) </a:t>
            </a:r>
            <a:r>
              <a:rPr spc="-10" dirty="0"/>
              <a:t>protonų</a:t>
            </a:r>
            <a:r>
              <a:rPr dirty="0"/>
              <a:t> </a:t>
            </a:r>
            <a:r>
              <a:rPr spc="-5" dirty="0"/>
              <a:t>susidūrimus.</a:t>
            </a:r>
          </a:p>
          <a:p>
            <a:pPr marL="215900" marR="137160" indent="-172720">
              <a:lnSpc>
                <a:spcPts val="2590"/>
              </a:lnSpc>
              <a:spcBef>
                <a:spcPts val="805"/>
              </a:spcBef>
              <a:buFont typeface="Arial MT"/>
              <a:buChar char="•"/>
              <a:tabLst>
                <a:tab pos="216535" algn="l"/>
              </a:tabLst>
            </a:pPr>
            <a:r>
              <a:rPr dirty="0"/>
              <a:t>Plati CMS </a:t>
            </a:r>
            <a:r>
              <a:rPr spc="-5" dirty="0"/>
              <a:t>fizikos </a:t>
            </a:r>
            <a:r>
              <a:rPr spc="-15" dirty="0"/>
              <a:t>programa </a:t>
            </a:r>
            <a:r>
              <a:rPr spc="-5" dirty="0"/>
              <a:t>svyruoja nuo </a:t>
            </a:r>
            <a:r>
              <a:rPr dirty="0"/>
              <a:t>standartinio </a:t>
            </a:r>
            <a:r>
              <a:rPr spc="-5" dirty="0"/>
              <a:t>modelio </a:t>
            </a:r>
            <a:r>
              <a:rPr spc="-515" dirty="0"/>
              <a:t> </a:t>
            </a:r>
            <a:r>
              <a:rPr spc="-5" dirty="0"/>
              <a:t>(įskaitant </a:t>
            </a:r>
            <a:r>
              <a:rPr dirty="0"/>
              <a:t>Higso </a:t>
            </a:r>
            <a:r>
              <a:rPr spc="-5" dirty="0"/>
              <a:t>bozoną) </a:t>
            </a:r>
            <a:r>
              <a:rPr dirty="0"/>
              <a:t>studijų iki </a:t>
            </a:r>
            <a:r>
              <a:rPr spc="-5" dirty="0"/>
              <a:t>papildomų </a:t>
            </a:r>
            <a:r>
              <a:rPr dirty="0"/>
              <a:t>dalelių, </a:t>
            </a:r>
            <a:r>
              <a:rPr spc="-10" dirty="0"/>
              <a:t>kurios </a:t>
            </a:r>
            <a:r>
              <a:rPr spc="-5" dirty="0"/>
              <a:t> </a:t>
            </a:r>
            <a:r>
              <a:rPr spc="-10" dirty="0"/>
              <a:t>galėtų </a:t>
            </a:r>
            <a:r>
              <a:rPr dirty="0"/>
              <a:t>sudaryti </a:t>
            </a:r>
            <a:r>
              <a:rPr spc="-5" dirty="0"/>
              <a:t>tamsiąją</a:t>
            </a:r>
            <a:r>
              <a:rPr spc="5" dirty="0"/>
              <a:t> </a:t>
            </a:r>
            <a:r>
              <a:rPr spc="-5" dirty="0"/>
              <a:t>materiją,</a:t>
            </a:r>
            <a:r>
              <a:rPr spc="-30" dirty="0"/>
              <a:t> </a:t>
            </a:r>
            <a:r>
              <a:rPr spc="-5" dirty="0"/>
              <a:t>paieškos.</a:t>
            </a:r>
          </a:p>
          <a:p>
            <a:pPr marL="215900" marR="5080" indent="-172720">
              <a:lnSpc>
                <a:spcPts val="2590"/>
              </a:lnSpc>
              <a:spcBef>
                <a:spcPts val="810"/>
              </a:spcBef>
              <a:buFont typeface="Arial MT"/>
              <a:buChar char="•"/>
              <a:tabLst>
                <a:tab pos="216535" algn="l"/>
              </a:tabLst>
            </a:pPr>
            <a:r>
              <a:rPr dirty="0"/>
              <a:t>Nors CMS </a:t>
            </a:r>
            <a:r>
              <a:rPr spc="-5" dirty="0"/>
              <a:t>moksliniai tikslai </a:t>
            </a:r>
            <a:r>
              <a:rPr spc="-15" dirty="0"/>
              <a:t>yra </a:t>
            </a:r>
            <a:r>
              <a:rPr spc="-5" dirty="0"/>
              <a:t>tokie </a:t>
            </a:r>
            <a:r>
              <a:rPr spc="-10" dirty="0"/>
              <a:t>patys </a:t>
            </a:r>
            <a:r>
              <a:rPr spc="-5" dirty="0"/>
              <a:t>kaip </a:t>
            </a:r>
            <a:r>
              <a:rPr dirty="0"/>
              <a:t>ir </a:t>
            </a:r>
            <a:r>
              <a:rPr spc="-40" dirty="0"/>
              <a:t>ATLAS </a:t>
            </a:r>
            <a:r>
              <a:rPr spc="-35" dirty="0"/>
              <a:t> </a:t>
            </a:r>
            <a:r>
              <a:rPr spc="-5" dirty="0"/>
              <a:t>eksperimento, jame naudojami kitokie techniniai sprendimai </a:t>
            </a:r>
            <a:r>
              <a:rPr dirty="0"/>
              <a:t>ir </a:t>
            </a:r>
            <a:r>
              <a:rPr spc="-515" dirty="0"/>
              <a:t> </a:t>
            </a:r>
            <a:r>
              <a:rPr spc="-15" dirty="0"/>
              <a:t>yra</a:t>
            </a:r>
            <a:r>
              <a:rPr spc="-10" dirty="0"/>
              <a:t> </a:t>
            </a:r>
            <a:r>
              <a:rPr spc="-5" dirty="0"/>
              <a:t>kitas</a:t>
            </a:r>
            <a:r>
              <a:rPr spc="-10" dirty="0"/>
              <a:t> </a:t>
            </a:r>
            <a:r>
              <a:rPr spc="-5" dirty="0"/>
              <a:t>magnetų sistemų</a:t>
            </a:r>
            <a:r>
              <a:rPr dirty="0"/>
              <a:t> </a:t>
            </a:r>
            <a:r>
              <a:rPr spc="-10" dirty="0"/>
              <a:t>projektavimas.</a:t>
            </a:r>
          </a:p>
          <a:p>
            <a:pPr marL="215900" marR="152400" indent="-172720">
              <a:lnSpc>
                <a:spcPts val="2590"/>
              </a:lnSpc>
              <a:spcBef>
                <a:spcPts val="810"/>
              </a:spcBef>
              <a:buFont typeface="Arial MT"/>
              <a:buChar char="•"/>
              <a:tabLst>
                <a:tab pos="216535" algn="l"/>
              </a:tabLst>
            </a:pPr>
            <a:r>
              <a:rPr dirty="0"/>
              <a:t>CMS </a:t>
            </a:r>
            <a:r>
              <a:rPr spc="-5" dirty="0"/>
              <a:t>eksperimentas </a:t>
            </a:r>
            <a:r>
              <a:rPr spc="-15" dirty="0"/>
              <a:t>yra </a:t>
            </a:r>
            <a:r>
              <a:rPr dirty="0"/>
              <a:t>vienas </a:t>
            </a:r>
            <a:r>
              <a:rPr spc="-5" dirty="0"/>
              <a:t>didžiausių tarptautinio mokslo </a:t>
            </a:r>
            <a:r>
              <a:rPr spc="-515" dirty="0"/>
              <a:t> </a:t>
            </a:r>
            <a:r>
              <a:rPr spc="-10" dirty="0"/>
              <a:t>bendradarbiavimo</a:t>
            </a:r>
            <a:r>
              <a:rPr spc="-35" dirty="0"/>
              <a:t> </a:t>
            </a:r>
            <a:r>
              <a:rPr spc="-5" dirty="0"/>
              <a:t>istorijoje</a:t>
            </a:r>
            <a:r>
              <a:rPr spc="-10" dirty="0"/>
              <a:t> </a:t>
            </a:r>
            <a:r>
              <a:rPr spc="-5" dirty="0"/>
              <a:t>pavyzdžių.</a:t>
            </a:r>
            <a:r>
              <a:rPr spc="-20" dirty="0"/>
              <a:t> </a:t>
            </a:r>
            <a:r>
              <a:rPr dirty="0"/>
              <a:t>Jis vienija</a:t>
            </a:r>
            <a:r>
              <a:rPr spc="-20" dirty="0"/>
              <a:t> </a:t>
            </a:r>
            <a:r>
              <a:rPr dirty="0"/>
              <a:t>3</a:t>
            </a:r>
            <a:r>
              <a:rPr spc="-15" dirty="0"/>
              <a:t> </a:t>
            </a:r>
            <a:r>
              <a:rPr dirty="0"/>
              <a:t>000</a:t>
            </a:r>
          </a:p>
          <a:p>
            <a:pPr marL="215900">
              <a:lnSpc>
                <a:spcPts val="2560"/>
              </a:lnSpc>
            </a:pPr>
            <a:r>
              <a:rPr spc="-5" dirty="0"/>
              <a:t>mokslininkų</a:t>
            </a:r>
            <a:r>
              <a:rPr spc="-35" dirty="0"/>
              <a:t> </a:t>
            </a:r>
            <a:r>
              <a:rPr dirty="0"/>
              <a:t>iš</a:t>
            </a:r>
            <a:r>
              <a:rPr spc="-15" dirty="0"/>
              <a:t> </a:t>
            </a:r>
            <a:r>
              <a:rPr dirty="0"/>
              <a:t>185</a:t>
            </a:r>
            <a:r>
              <a:rPr spc="-35" dirty="0"/>
              <a:t> </a:t>
            </a:r>
            <a:r>
              <a:rPr dirty="0"/>
              <a:t>institutų</a:t>
            </a:r>
            <a:r>
              <a:rPr spc="-35" dirty="0"/>
              <a:t> </a:t>
            </a:r>
            <a:r>
              <a:rPr dirty="0"/>
              <a:t>42</a:t>
            </a:r>
            <a:r>
              <a:rPr spc="-15" dirty="0"/>
              <a:t> </a:t>
            </a:r>
            <a:r>
              <a:rPr spc="-10" dirty="0"/>
              <a:t>šalyse.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7387" y="279291"/>
            <a:ext cx="2683764" cy="366311"/>
          </a:xfrm>
          <a:prstGeom prst="rect">
            <a:avLst/>
          </a:prstGeom>
        </p:spPr>
      </p:pic>
      <p:sp>
        <p:nvSpPr>
          <p:cNvPr id="3" name="object 3"/>
          <p:cNvSpPr txBox="1">
            <a:spLocks noGrp="1"/>
          </p:cNvSpPr>
          <p:nvPr>
            <p:ph type="title"/>
          </p:nvPr>
        </p:nvSpPr>
        <p:spPr>
          <a:xfrm>
            <a:off x="402742" y="133858"/>
            <a:ext cx="270764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385622"/>
                </a:solidFill>
                <a:latin typeface="Cambria"/>
                <a:cs typeface="Cambria"/>
              </a:rPr>
              <a:t>CMS</a:t>
            </a:r>
            <a:r>
              <a:rPr sz="3600" spc="-75" dirty="0">
                <a:solidFill>
                  <a:srgbClr val="385622"/>
                </a:solidFill>
                <a:latin typeface="Cambria"/>
                <a:cs typeface="Cambria"/>
              </a:rPr>
              <a:t> </a:t>
            </a:r>
            <a:r>
              <a:rPr sz="3600" spc="-10" dirty="0">
                <a:solidFill>
                  <a:srgbClr val="385622"/>
                </a:solidFill>
                <a:latin typeface="Cambria"/>
                <a:cs typeface="Cambria"/>
              </a:rPr>
              <a:t>sandara</a:t>
            </a:r>
            <a:endParaRPr sz="3600">
              <a:latin typeface="Cambria"/>
              <a:cs typeface="Cambria"/>
            </a:endParaRPr>
          </a:p>
        </p:txBody>
      </p:sp>
      <p:sp>
        <p:nvSpPr>
          <p:cNvPr id="4" name="object 4"/>
          <p:cNvSpPr txBox="1"/>
          <p:nvPr/>
        </p:nvSpPr>
        <p:spPr>
          <a:xfrm>
            <a:off x="258267" y="825753"/>
            <a:ext cx="8475345" cy="5878195"/>
          </a:xfrm>
          <a:prstGeom prst="rect">
            <a:avLst/>
          </a:prstGeom>
        </p:spPr>
        <p:txBody>
          <a:bodyPr vert="horz" wrap="square" lIns="0" tIns="53975" rIns="0" bIns="0" rtlCol="0">
            <a:spAutoFit/>
          </a:bodyPr>
          <a:lstStyle/>
          <a:p>
            <a:pPr marL="184785" marR="537845" indent="-172720">
              <a:lnSpc>
                <a:spcPts val="2590"/>
              </a:lnSpc>
              <a:spcBef>
                <a:spcPts val="425"/>
              </a:spcBef>
              <a:buFont typeface="Arial MT"/>
              <a:buChar char="•"/>
              <a:tabLst>
                <a:tab pos="185420" algn="l"/>
              </a:tabLst>
            </a:pPr>
            <a:r>
              <a:rPr sz="2400" spc="-5" dirty="0">
                <a:latin typeface="Cambria"/>
                <a:cs typeface="Cambria"/>
              </a:rPr>
              <a:t>Skirtingai negu kiti detektoriai, </a:t>
            </a:r>
            <a:r>
              <a:rPr sz="2400" dirty="0">
                <a:latin typeface="Cambria"/>
                <a:cs typeface="Cambria"/>
              </a:rPr>
              <a:t>CMS </a:t>
            </a:r>
            <a:r>
              <a:rPr sz="2400" spc="-30" dirty="0">
                <a:latin typeface="Cambria"/>
                <a:cs typeface="Cambria"/>
              </a:rPr>
              <a:t>buvo </a:t>
            </a:r>
            <a:r>
              <a:rPr sz="2400" spc="-10" dirty="0">
                <a:latin typeface="Cambria"/>
                <a:cs typeface="Cambria"/>
              </a:rPr>
              <a:t>renkamas </a:t>
            </a:r>
            <a:r>
              <a:rPr sz="2400" dirty="0">
                <a:latin typeface="Cambria"/>
                <a:cs typeface="Cambria"/>
              </a:rPr>
              <a:t>žemės </a:t>
            </a:r>
            <a:r>
              <a:rPr sz="2400" spc="5" dirty="0">
                <a:latin typeface="Cambria"/>
                <a:cs typeface="Cambria"/>
              </a:rPr>
              <a:t> </a:t>
            </a:r>
            <a:r>
              <a:rPr sz="2400" spc="-5" dirty="0">
                <a:latin typeface="Cambria"/>
                <a:cs typeface="Cambria"/>
              </a:rPr>
              <a:t>paviršiuje:</a:t>
            </a:r>
            <a:r>
              <a:rPr sz="2400" spc="-20" dirty="0">
                <a:latin typeface="Cambria"/>
                <a:cs typeface="Cambria"/>
              </a:rPr>
              <a:t> </a:t>
            </a:r>
            <a:r>
              <a:rPr sz="2400" spc="-5" dirty="0">
                <a:latin typeface="Cambria"/>
                <a:cs typeface="Cambria"/>
              </a:rPr>
              <a:t>surinktos</a:t>
            </a:r>
            <a:r>
              <a:rPr sz="2400" spc="-20" dirty="0">
                <a:latin typeface="Cambria"/>
                <a:cs typeface="Cambria"/>
              </a:rPr>
              <a:t> </a:t>
            </a:r>
            <a:r>
              <a:rPr sz="2400" dirty="0">
                <a:latin typeface="Cambria"/>
                <a:cs typeface="Cambria"/>
              </a:rPr>
              <a:t>15</a:t>
            </a:r>
            <a:r>
              <a:rPr sz="2400" spc="-15" dirty="0">
                <a:latin typeface="Cambria"/>
                <a:cs typeface="Cambria"/>
              </a:rPr>
              <a:t> </a:t>
            </a:r>
            <a:r>
              <a:rPr sz="2400" spc="-5" dirty="0">
                <a:latin typeface="Cambria"/>
                <a:cs typeface="Cambria"/>
              </a:rPr>
              <a:t>jo</a:t>
            </a:r>
            <a:r>
              <a:rPr sz="2400" spc="-10" dirty="0">
                <a:latin typeface="Cambria"/>
                <a:cs typeface="Cambria"/>
              </a:rPr>
              <a:t> </a:t>
            </a:r>
            <a:r>
              <a:rPr sz="2400" spc="-5" dirty="0">
                <a:latin typeface="Cambria"/>
                <a:cs typeface="Cambria"/>
              </a:rPr>
              <a:t>sekcijų</a:t>
            </a:r>
            <a:r>
              <a:rPr sz="2400" spc="-10" dirty="0">
                <a:latin typeface="Cambria"/>
                <a:cs typeface="Cambria"/>
              </a:rPr>
              <a:t> </a:t>
            </a:r>
            <a:r>
              <a:rPr sz="2400" spc="-30" dirty="0">
                <a:latin typeface="Cambria"/>
                <a:cs typeface="Cambria"/>
              </a:rPr>
              <a:t>buvo</a:t>
            </a:r>
            <a:r>
              <a:rPr sz="2400" dirty="0">
                <a:latin typeface="Cambria"/>
                <a:cs typeface="Cambria"/>
              </a:rPr>
              <a:t> </a:t>
            </a:r>
            <a:r>
              <a:rPr sz="2400" spc="-5" dirty="0">
                <a:latin typeface="Cambria"/>
                <a:cs typeface="Cambria"/>
              </a:rPr>
              <a:t>nuleistos po </a:t>
            </a:r>
            <a:r>
              <a:rPr sz="2400" dirty="0">
                <a:latin typeface="Cambria"/>
                <a:cs typeface="Cambria"/>
              </a:rPr>
              <a:t>žeme</a:t>
            </a:r>
            <a:r>
              <a:rPr sz="2400" spc="-5" dirty="0">
                <a:latin typeface="Cambria"/>
                <a:cs typeface="Cambria"/>
              </a:rPr>
              <a:t> </a:t>
            </a:r>
            <a:r>
              <a:rPr sz="2400" dirty="0">
                <a:latin typeface="Cambria"/>
                <a:cs typeface="Cambria"/>
              </a:rPr>
              <a:t>ir</a:t>
            </a:r>
            <a:endParaRPr sz="2400">
              <a:latin typeface="Cambria"/>
              <a:cs typeface="Cambria"/>
            </a:endParaRPr>
          </a:p>
          <a:p>
            <a:pPr marL="184785" marR="5080">
              <a:lnSpc>
                <a:spcPts val="2590"/>
              </a:lnSpc>
              <a:spcBef>
                <a:spcPts val="5"/>
              </a:spcBef>
            </a:pPr>
            <a:r>
              <a:rPr sz="2400" spc="-5" dirty="0">
                <a:latin typeface="Cambria"/>
                <a:cs typeface="Cambria"/>
              </a:rPr>
              <a:t>sujungtos.</a:t>
            </a:r>
            <a:r>
              <a:rPr sz="2400" spc="5" dirty="0">
                <a:latin typeface="Cambria"/>
                <a:cs typeface="Cambria"/>
              </a:rPr>
              <a:t> </a:t>
            </a:r>
            <a:r>
              <a:rPr sz="2400" spc="-65" dirty="0">
                <a:latin typeface="Cambria"/>
                <a:cs typeface="Cambria"/>
              </a:rPr>
              <a:t>Tai</a:t>
            </a:r>
            <a:r>
              <a:rPr sz="2400" spc="-10" dirty="0">
                <a:latin typeface="Cambria"/>
                <a:cs typeface="Cambria"/>
              </a:rPr>
              <a:t> </a:t>
            </a:r>
            <a:r>
              <a:rPr sz="2400" spc="-5" dirty="0">
                <a:latin typeface="Cambria"/>
                <a:cs typeface="Cambria"/>
              </a:rPr>
              <a:t>leido</a:t>
            </a:r>
            <a:r>
              <a:rPr sz="2400" dirty="0">
                <a:latin typeface="Cambria"/>
                <a:cs typeface="Cambria"/>
              </a:rPr>
              <a:t> </a:t>
            </a:r>
            <a:r>
              <a:rPr sz="2400" spc="-10" dirty="0">
                <a:latin typeface="Cambria"/>
                <a:cs typeface="Cambria"/>
              </a:rPr>
              <a:t>sutaupyti</a:t>
            </a:r>
            <a:r>
              <a:rPr sz="2400" dirty="0">
                <a:latin typeface="Cambria"/>
                <a:cs typeface="Cambria"/>
              </a:rPr>
              <a:t> </a:t>
            </a:r>
            <a:r>
              <a:rPr sz="2400" spc="-10" dirty="0">
                <a:latin typeface="Cambria"/>
                <a:cs typeface="Cambria"/>
              </a:rPr>
              <a:t>laiko,</a:t>
            </a:r>
            <a:r>
              <a:rPr sz="2400" spc="-15" dirty="0">
                <a:latin typeface="Cambria"/>
                <a:cs typeface="Cambria"/>
              </a:rPr>
              <a:t> </a:t>
            </a:r>
            <a:r>
              <a:rPr sz="2400" dirty="0">
                <a:latin typeface="Cambria"/>
                <a:cs typeface="Cambria"/>
              </a:rPr>
              <a:t>nes</a:t>
            </a:r>
            <a:r>
              <a:rPr sz="2400" spc="-15" dirty="0">
                <a:latin typeface="Cambria"/>
                <a:cs typeface="Cambria"/>
              </a:rPr>
              <a:t> </a:t>
            </a:r>
            <a:r>
              <a:rPr sz="2400" spc="-5" dirty="0">
                <a:latin typeface="Cambria"/>
                <a:cs typeface="Cambria"/>
              </a:rPr>
              <a:t>gilios</a:t>
            </a:r>
            <a:r>
              <a:rPr sz="2400" spc="-15" dirty="0">
                <a:latin typeface="Cambria"/>
                <a:cs typeface="Cambria"/>
              </a:rPr>
              <a:t> </a:t>
            </a:r>
            <a:r>
              <a:rPr sz="2400" spc="-5" dirty="0">
                <a:latin typeface="Cambria"/>
                <a:cs typeface="Cambria"/>
              </a:rPr>
              <a:t>šachtos</a:t>
            </a:r>
            <a:r>
              <a:rPr sz="2400" spc="15" dirty="0">
                <a:latin typeface="Cambria"/>
                <a:cs typeface="Cambria"/>
              </a:rPr>
              <a:t> </a:t>
            </a:r>
            <a:r>
              <a:rPr sz="2400" spc="-5" dirty="0">
                <a:latin typeface="Cambria"/>
                <a:cs typeface="Cambria"/>
              </a:rPr>
              <a:t>kasimas </a:t>
            </a:r>
            <a:r>
              <a:rPr sz="2400" dirty="0">
                <a:latin typeface="Cambria"/>
                <a:cs typeface="Cambria"/>
              </a:rPr>
              <a:t>ir </a:t>
            </a:r>
            <a:r>
              <a:rPr sz="2400" spc="-509" dirty="0">
                <a:latin typeface="Cambria"/>
                <a:cs typeface="Cambria"/>
              </a:rPr>
              <a:t> </a:t>
            </a:r>
            <a:r>
              <a:rPr sz="2400" spc="-5" dirty="0">
                <a:latin typeface="Cambria"/>
                <a:cs typeface="Cambria"/>
              </a:rPr>
              <a:t>detektoriaus</a:t>
            </a:r>
            <a:r>
              <a:rPr sz="2400" spc="-10" dirty="0">
                <a:latin typeface="Cambria"/>
                <a:cs typeface="Cambria"/>
              </a:rPr>
              <a:t> </a:t>
            </a:r>
            <a:r>
              <a:rPr sz="2400" spc="-5" dirty="0">
                <a:latin typeface="Cambria"/>
                <a:cs typeface="Cambria"/>
              </a:rPr>
              <a:t>surinkimas</a:t>
            </a:r>
            <a:r>
              <a:rPr sz="2400" spc="-15" dirty="0">
                <a:latin typeface="Cambria"/>
                <a:cs typeface="Cambria"/>
              </a:rPr>
              <a:t> vyko </a:t>
            </a:r>
            <a:r>
              <a:rPr sz="2400" spc="-5" dirty="0">
                <a:latin typeface="Cambria"/>
                <a:cs typeface="Cambria"/>
              </a:rPr>
              <a:t>tuo pačiu</a:t>
            </a:r>
            <a:r>
              <a:rPr sz="2400" spc="5" dirty="0">
                <a:latin typeface="Cambria"/>
                <a:cs typeface="Cambria"/>
              </a:rPr>
              <a:t> </a:t>
            </a:r>
            <a:r>
              <a:rPr sz="2400" spc="-5" dirty="0">
                <a:latin typeface="Cambria"/>
                <a:cs typeface="Cambria"/>
              </a:rPr>
              <a:t>metu.</a:t>
            </a:r>
            <a:endParaRPr sz="2400">
              <a:latin typeface="Cambria"/>
              <a:cs typeface="Cambria"/>
            </a:endParaRPr>
          </a:p>
          <a:p>
            <a:pPr marL="184785" marR="45720" indent="-172720">
              <a:lnSpc>
                <a:spcPts val="2590"/>
              </a:lnSpc>
              <a:spcBef>
                <a:spcPts val="800"/>
              </a:spcBef>
              <a:buFont typeface="Arial MT"/>
              <a:buChar char="•"/>
              <a:tabLst>
                <a:tab pos="185420" algn="l"/>
              </a:tabLst>
            </a:pPr>
            <a:r>
              <a:rPr sz="2400" spc="-5" dirty="0">
                <a:latin typeface="Cambria"/>
                <a:cs typeface="Cambria"/>
              </a:rPr>
              <a:t>Detektorius </a:t>
            </a:r>
            <a:r>
              <a:rPr sz="2400" dirty="0">
                <a:latin typeface="Cambria"/>
                <a:cs typeface="Cambria"/>
              </a:rPr>
              <a:t>susideda iš </a:t>
            </a:r>
            <a:r>
              <a:rPr sz="2400" spc="-10" dirty="0">
                <a:latin typeface="Cambria"/>
                <a:cs typeface="Cambria"/>
              </a:rPr>
              <a:t>kelių </a:t>
            </a:r>
            <a:r>
              <a:rPr sz="2400" spc="-5" dirty="0">
                <a:latin typeface="Cambria"/>
                <a:cs typeface="Cambria"/>
              </a:rPr>
              <a:t>posistemių, </a:t>
            </a:r>
            <a:r>
              <a:rPr sz="2400" spc="-10" dirty="0">
                <a:latin typeface="Cambria"/>
                <a:cs typeface="Cambria"/>
              </a:rPr>
              <a:t>kurios </a:t>
            </a:r>
            <a:r>
              <a:rPr sz="2400" spc="-5" dirty="0">
                <a:latin typeface="Cambria"/>
                <a:cs typeface="Cambria"/>
              </a:rPr>
              <a:t>suprojektuotos </a:t>
            </a:r>
            <a:r>
              <a:rPr sz="2400" spc="-515" dirty="0">
                <a:latin typeface="Cambria"/>
                <a:cs typeface="Cambria"/>
              </a:rPr>
              <a:t> </a:t>
            </a:r>
            <a:r>
              <a:rPr sz="2400" spc="-5" dirty="0">
                <a:latin typeface="Cambria"/>
                <a:cs typeface="Cambria"/>
              </a:rPr>
              <a:t>apskaičiuoti</a:t>
            </a:r>
            <a:r>
              <a:rPr sz="2400" spc="-15" dirty="0">
                <a:latin typeface="Cambria"/>
                <a:cs typeface="Cambria"/>
              </a:rPr>
              <a:t> </a:t>
            </a:r>
            <a:r>
              <a:rPr sz="2400" spc="-10" dirty="0">
                <a:latin typeface="Cambria"/>
                <a:cs typeface="Cambria"/>
              </a:rPr>
              <a:t>fotonų,</a:t>
            </a:r>
            <a:r>
              <a:rPr sz="2400" spc="-30" dirty="0">
                <a:latin typeface="Cambria"/>
                <a:cs typeface="Cambria"/>
              </a:rPr>
              <a:t> </a:t>
            </a:r>
            <a:r>
              <a:rPr sz="2400" spc="-5" dirty="0">
                <a:latin typeface="Cambria"/>
                <a:cs typeface="Cambria"/>
              </a:rPr>
              <a:t>elektronų,</a:t>
            </a:r>
            <a:r>
              <a:rPr sz="2400" spc="-15" dirty="0">
                <a:latin typeface="Cambria"/>
                <a:cs typeface="Cambria"/>
              </a:rPr>
              <a:t> </a:t>
            </a:r>
            <a:r>
              <a:rPr sz="2400" spc="-5" dirty="0">
                <a:latin typeface="Cambria"/>
                <a:cs typeface="Cambria"/>
              </a:rPr>
              <a:t>miuonų</a:t>
            </a:r>
            <a:r>
              <a:rPr sz="2400" spc="-10" dirty="0">
                <a:latin typeface="Cambria"/>
                <a:cs typeface="Cambria"/>
              </a:rPr>
              <a:t> </a:t>
            </a:r>
            <a:r>
              <a:rPr sz="2400" dirty="0">
                <a:latin typeface="Cambria"/>
                <a:cs typeface="Cambria"/>
              </a:rPr>
              <a:t>ir </a:t>
            </a:r>
            <a:r>
              <a:rPr sz="2400" spc="-5" dirty="0">
                <a:latin typeface="Cambria"/>
                <a:cs typeface="Cambria"/>
              </a:rPr>
              <a:t>kitų</a:t>
            </a:r>
            <a:r>
              <a:rPr sz="2400" spc="-20" dirty="0">
                <a:latin typeface="Cambria"/>
                <a:cs typeface="Cambria"/>
              </a:rPr>
              <a:t> </a:t>
            </a:r>
            <a:r>
              <a:rPr sz="2400" dirty="0">
                <a:latin typeface="Cambria"/>
                <a:cs typeface="Cambria"/>
              </a:rPr>
              <a:t>susidūrimų</a:t>
            </a:r>
            <a:endParaRPr sz="2400">
              <a:latin typeface="Cambria"/>
              <a:cs typeface="Cambria"/>
            </a:endParaRPr>
          </a:p>
          <a:p>
            <a:pPr marL="184785">
              <a:lnSpc>
                <a:spcPts val="2555"/>
              </a:lnSpc>
            </a:pPr>
            <a:r>
              <a:rPr sz="2400" spc="-10" dirty="0">
                <a:latin typeface="Cambria"/>
                <a:cs typeface="Cambria"/>
              </a:rPr>
              <a:t>produktų</a:t>
            </a:r>
            <a:r>
              <a:rPr sz="2400" spc="-15" dirty="0">
                <a:latin typeface="Cambria"/>
                <a:cs typeface="Cambria"/>
              </a:rPr>
              <a:t> </a:t>
            </a:r>
            <a:r>
              <a:rPr sz="2400" dirty="0">
                <a:latin typeface="Cambria"/>
                <a:cs typeface="Cambria"/>
              </a:rPr>
              <a:t>energiją</a:t>
            </a:r>
            <a:r>
              <a:rPr sz="2400" spc="-45" dirty="0">
                <a:latin typeface="Cambria"/>
                <a:cs typeface="Cambria"/>
              </a:rPr>
              <a:t> </a:t>
            </a:r>
            <a:r>
              <a:rPr sz="2400" dirty="0">
                <a:latin typeface="Cambria"/>
                <a:cs typeface="Cambria"/>
              </a:rPr>
              <a:t>ir</a:t>
            </a:r>
            <a:r>
              <a:rPr sz="2400" spc="-30" dirty="0">
                <a:latin typeface="Cambria"/>
                <a:cs typeface="Cambria"/>
              </a:rPr>
              <a:t> </a:t>
            </a:r>
            <a:r>
              <a:rPr sz="2400" spc="-5" dirty="0">
                <a:latin typeface="Cambria"/>
                <a:cs typeface="Cambria"/>
              </a:rPr>
              <a:t>judesio kiekį.</a:t>
            </a:r>
            <a:endParaRPr sz="2400">
              <a:latin typeface="Cambria"/>
              <a:cs typeface="Cambria"/>
            </a:endParaRPr>
          </a:p>
          <a:p>
            <a:pPr marL="184785" marR="53975" indent="-172720" algn="just">
              <a:lnSpc>
                <a:spcPts val="2590"/>
              </a:lnSpc>
              <a:spcBef>
                <a:spcPts val="844"/>
              </a:spcBef>
              <a:buFont typeface="Arial MT"/>
              <a:buChar char="•"/>
              <a:tabLst>
                <a:tab pos="185420" algn="l"/>
              </a:tabLst>
            </a:pPr>
            <a:r>
              <a:rPr sz="2400" spc="-10" dirty="0">
                <a:latin typeface="Cambria"/>
                <a:cs typeface="Cambria"/>
              </a:rPr>
              <a:t>Pačioje </a:t>
            </a:r>
            <a:r>
              <a:rPr sz="2400" dirty="0">
                <a:latin typeface="Cambria"/>
                <a:cs typeface="Cambria"/>
              </a:rPr>
              <a:t>CMS </a:t>
            </a:r>
            <a:r>
              <a:rPr sz="2400" spc="-5" dirty="0">
                <a:latin typeface="Cambria"/>
                <a:cs typeface="Cambria"/>
              </a:rPr>
              <a:t>gilumoje </a:t>
            </a:r>
            <a:r>
              <a:rPr sz="2400" spc="-15" dirty="0">
                <a:latin typeface="Cambria"/>
                <a:cs typeface="Cambria"/>
              </a:rPr>
              <a:t>yra </a:t>
            </a:r>
            <a:r>
              <a:rPr sz="2400" dirty="0">
                <a:latin typeface="Cambria"/>
                <a:cs typeface="Cambria"/>
              </a:rPr>
              <a:t>silicio </a:t>
            </a:r>
            <a:r>
              <a:rPr sz="2400" spc="-10" dirty="0">
                <a:latin typeface="Cambria"/>
                <a:cs typeface="Cambria"/>
              </a:rPr>
              <a:t>pėdsakų </a:t>
            </a:r>
            <a:r>
              <a:rPr sz="2400" spc="-5" dirty="0">
                <a:latin typeface="Cambria"/>
                <a:cs typeface="Cambria"/>
              </a:rPr>
              <a:t>detektorius, </a:t>
            </a:r>
            <a:r>
              <a:rPr sz="2400" spc="-10" dirty="0">
                <a:latin typeface="Cambria"/>
                <a:cs typeface="Cambria"/>
              </a:rPr>
              <a:t>aplinkui </a:t>
            </a:r>
            <a:r>
              <a:rPr sz="2400" dirty="0">
                <a:latin typeface="Cambria"/>
                <a:cs typeface="Cambria"/>
              </a:rPr>
              <a:t>– </a:t>
            </a:r>
            <a:r>
              <a:rPr sz="2400" spc="-515" dirty="0">
                <a:latin typeface="Cambria"/>
                <a:cs typeface="Cambria"/>
              </a:rPr>
              <a:t> </a:t>
            </a:r>
            <a:r>
              <a:rPr sz="2400" spc="-5" dirty="0">
                <a:latin typeface="Cambria"/>
                <a:cs typeface="Cambria"/>
              </a:rPr>
              <a:t>scintiliatorinis,</a:t>
            </a:r>
            <a:r>
              <a:rPr sz="2400" spc="-45" dirty="0">
                <a:latin typeface="Cambria"/>
                <a:cs typeface="Cambria"/>
              </a:rPr>
              <a:t> </a:t>
            </a:r>
            <a:r>
              <a:rPr sz="2400" spc="-5" dirty="0">
                <a:latin typeface="Cambria"/>
                <a:cs typeface="Cambria"/>
              </a:rPr>
              <a:t>elektromagnetinis</a:t>
            </a:r>
            <a:r>
              <a:rPr sz="2400" spc="-35" dirty="0">
                <a:latin typeface="Cambria"/>
                <a:cs typeface="Cambria"/>
              </a:rPr>
              <a:t> </a:t>
            </a:r>
            <a:r>
              <a:rPr sz="2400" dirty="0">
                <a:latin typeface="Cambria"/>
                <a:cs typeface="Cambria"/>
              </a:rPr>
              <a:t>ir</a:t>
            </a:r>
            <a:r>
              <a:rPr sz="2400" spc="15" dirty="0">
                <a:latin typeface="Cambria"/>
                <a:cs typeface="Cambria"/>
              </a:rPr>
              <a:t> </a:t>
            </a:r>
            <a:r>
              <a:rPr sz="2400" spc="-5" dirty="0">
                <a:latin typeface="Cambria"/>
                <a:cs typeface="Cambria"/>
              </a:rPr>
              <a:t>hadronų kalorimetrai.</a:t>
            </a:r>
            <a:endParaRPr sz="2400">
              <a:latin typeface="Cambria"/>
              <a:cs typeface="Cambria"/>
            </a:endParaRPr>
          </a:p>
          <a:p>
            <a:pPr marL="184785" marR="57785" indent="-172720" algn="just">
              <a:lnSpc>
                <a:spcPts val="2590"/>
              </a:lnSpc>
              <a:spcBef>
                <a:spcPts val="810"/>
              </a:spcBef>
              <a:buFont typeface="Arial MT"/>
              <a:buChar char="•"/>
              <a:tabLst>
                <a:tab pos="185420" algn="l"/>
              </a:tabLst>
            </a:pPr>
            <a:r>
              <a:rPr sz="2400" dirty="0">
                <a:latin typeface="Cambria"/>
                <a:cs typeface="Cambria"/>
              </a:rPr>
              <a:t>Visa tai </a:t>
            </a:r>
            <a:r>
              <a:rPr sz="2400" spc="-10" dirty="0">
                <a:latin typeface="Cambria"/>
                <a:cs typeface="Cambria"/>
              </a:rPr>
              <a:t>gaubia </a:t>
            </a:r>
            <a:r>
              <a:rPr sz="2400" dirty="0">
                <a:latin typeface="Cambria"/>
                <a:cs typeface="Cambria"/>
              </a:rPr>
              <a:t>didelis solenoidas, </a:t>
            </a:r>
            <a:r>
              <a:rPr sz="2400" spc="-5" dirty="0">
                <a:latin typeface="Cambria"/>
                <a:cs typeface="Cambria"/>
              </a:rPr>
              <a:t>kuriantis </a:t>
            </a:r>
            <a:r>
              <a:rPr sz="2400" spc="-10" dirty="0">
                <a:latin typeface="Cambria"/>
                <a:cs typeface="Cambria"/>
              </a:rPr>
              <a:t>galingą </a:t>
            </a:r>
            <a:r>
              <a:rPr sz="2400" spc="-5" dirty="0">
                <a:latin typeface="Cambria"/>
                <a:cs typeface="Cambria"/>
              </a:rPr>
              <a:t>(centre </a:t>
            </a:r>
            <a:r>
              <a:rPr sz="2400" dirty="0">
                <a:latin typeface="Cambria"/>
                <a:cs typeface="Cambria"/>
              </a:rPr>
              <a:t>iki 4 </a:t>
            </a:r>
            <a:r>
              <a:rPr sz="2400" spc="-515" dirty="0">
                <a:latin typeface="Cambria"/>
                <a:cs typeface="Cambria"/>
              </a:rPr>
              <a:t> </a:t>
            </a:r>
            <a:r>
              <a:rPr sz="2400" spc="-5" dirty="0">
                <a:latin typeface="Cambria"/>
                <a:cs typeface="Cambria"/>
              </a:rPr>
              <a:t>teslų) magnetinį </a:t>
            </a:r>
            <a:r>
              <a:rPr sz="2400" spc="-10" dirty="0">
                <a:latin typeface="Cambria"/>
                <a:cs typeface="Cambria"/>
              </a:rPr>
              <a:t>lauką. </a:t>
            </a:r>
            <a:r>
              <a:rPr sz="2400" spc="-5" dirty="0">
                <a:latin typeface="Cambria"/>
                <a:cs typeface="Cambria"/>
              </a:rPr>
              <a:t>Šis </a:t>
            </a:r>
            <a:r>
              <a:rPr sz="2400" spc="-10" dirty="0">
                <a:latin typeface="Cambria"/>
                <a:cs typeface="Cambria"/>
              </a:rPr>
              <a:t>laukas </a:t>
            </a:r>
            <a:r>
              <a:rPr sz="2400" spc="-5" dirty="0">
                <a:latin typeface="Cambria"/>
                <a:cs typeface="Cambria"/>
              </a:rPr>
              <a:t>apie </a:t>
            </a:r>
            <a:r>
              <a:rPr sz="2400" dirty="0">
                <a:latin typeface="Cambria"/>
                <a:cs typeface="Cambria"/>
              </a:rPr>
              <a:t>100 000 </a:t>
            </a:r>
            <a:r>
              <a:rPr sz="2400" spc="-5" dirty="0">
                <a:latin typeface="Cambria"/>
                <a:cs typeface="Cambria"/>
              </a:rPr>
              <a:t>kartų stipresnis </a:t>
            </a:r>
            <a:r>
              <a:rPr sz="2400" spc="-515" dirty="0">
                <a:latin typeface="Cambria"/>
                <a:cs typeface="Cambria"/>
              </a:rPr>
              <a:t> </a:t>
            </a:r>
            <a:r>
              <a:rPr sz="2400" spc="-5" dirty="0">
                <a:latin typeface="Cambria"/>
                <a:cs typeface="Cambria"/>
              </a:rPr>
              <a:t>už</a:t>
            </a:r>
            <a:r>
              <a:rPr sz="2400" spc="-10" dirty="0">
                <a:latin typeface="Cambria"/>
                <a:cs typeface="Cambria"/>
              </a:rPr>
              <a:t> </a:t>
            </a:r>
            <a:r>
              <a:rPr sz="2400" dirty="0">
                <a:latin typeface="Cambria"/>
                <a:cs typeface="Cambria"/>
              </a:rPr>
              <a:t>Žemės </a:t>
            </a:r>
            <a:r>
              <a:rPr sz="2400" spc="-5" dirty="0">
                <a:latin typeface="Cambria"/>
                <a:cs typeface="Cambria"/>
              </a:rPr>
              <a:t>magnetinį</a:t>
            </a:r>
            <a:r>
              <a:rPr sz="2400" spc="-30" dirty="0">
                <a:latin typeface="Cambria"/>
                <a:cs typeface="Cambria"/>
              </a:rPr>
              <a:t> </a:t>
            </a:r>
            <a:r>
              <a:rPr sz="2400" spc="-10" dirty="0">
                <a:latin typeface="Cambria"/>
                <a:cs typeface="Cambria"/>
              </a:rPr>
              <a:t>lauką.</a:t>
            </a:r>
            <a:endParaRPr sz="2400">
              <a:latin typeface="Cambria"/>
              <a:cs typeface="Cambria"/>
            </a:endParaRPr>
          </a:p>
          <a:p>
            <a:pPr marL="184785" indent="-172720" algn="just">
              <a:lnSpc>
                <a:spcPct val="100000"/>
              </a:lnSpc>
              <a:spcBef>
                <a:spcPts val="470"/>
              </a:spcBef>
              <a:buFont typeface="Arial MT"/>
              <a:buChar char="•"/>
              <a:tabLst>
                <a:tab pos="185420" algn="l"/>
              </a:tabLst>
            </a:pPr>
            <a:r>
              <a:rPr sz="2400" spc="-5" dirty="0">
                <a:latin typeface="Cambria"/>
                <a:cs typeface="Cambria"/>
              </a:rPr>
              <a:t>Aplink</a:t>
            </a:r>
            <a:r>
              <a:rPr sz="2400" spc="-20" dirty="0">
                <a:latin typeface="Cambria"/>
                <a:cs typeface="Cambria"/>
              </a:rPr>
              <a:t> </a:t>
            </a:r>
            <a:r>
              <a:rPr sz="2400" dirty="0">
                <a:latin typeface="Cambria"/>
                <a:cs typeface="Cambria"/>
              </a:rPr>
              <a:t>šį </a:t>
            </a:r>
            <a:r>
              <a:rPr sz="2400" spc="-5" dirty="0">
                <a:latin typeface="Cambria"/>
                <a:cs typeface="Cambria"/>
              </a:rPr>
              <a:t>magnetą</a:t>
            </a:r>
            <a:r>
              <a:rPr sz="2400" spc="-10" dirty="0">
                <a:latin typeface="Cambria"/>
                <a:cs typeface="Cambria"/>
              </a:rPr>
              <a:t> </a:t>
            </a:r>
            <a:r>
              <a:rPr sz="2400" dirty="0">
                <a:latin typeface="Cambria"/>
                <a:cs typeface="Cambria"/>
              </a:rPr>
              <a:t>išdėstyti</a:t>
            </a:r>
            <a:r>
              <a:rPr sz="2400" spc="-5" dirty="0">
                <a:latin typeface="Cambria"/>
                <a:cs typeface="Cambria"/>
              </a:rPr>
              <a:t> miuonų</a:t>
            </a:r>
            <a:r>
              <a:rPr sz="2400" dirty="0">
                <a:latin typeface="Cambria"/>
                <a:cs typeface="Cambria"/>
              </a:rPr>
              <a:t> </a:t>
            </a:r>
            <a:r>
              <a:rPr sz="2400" spc="-5" dirty="0">
                <a:latin typeface="Cambria"/>
                <a:cs typeface="Cambria"/>
              </a:rPr>
              <a:t>detektoriai.</a:t>
            </a:r>
            <a:endParaRPr sz="2400">
              <a:latin typeface="Cambria"/>
              <a:cs typeface="Cambria"/>
            </a:endParaRPr>
          </a:p>
          <a:p>
            <a:pPr marL="184785" marR="443230" indent="-172720" algn="just">
              <a:lnSpc>
                <a:spcPts val="2590"/>
              </a:lnSpc>
              <a:spcBef>
                <a:spcPts val="844"/>
              </a:spcBef>
              <a:buFont typeface="Arial MT"/>
              <a:buChar char="•"/>
              <a:tabLst>
                <a:tab pos="185420" algn="l"/>
              </a:tabLst>
            </a:pPr>
            <a:r>
              <a:rPr sz="2400" spc="-5" dirty="0">
                <a:latin typeface="Cambria"/>
                <a:cs typeface="Cambria"/>
              </a:rPr>
              <a:t>Detektorius </a:t>
            </a:r>
            <a:r>
              <a:rPr sz="2400" spc="-15" dirty="0">
                <a:latin typeface="Cambria"/>
                <a:cs typeface="Cambria"/>
              </a:rPr>
              <a:t>yra </a:t>
            </a:r>
            <a:r>
              <a:rPr sz="2400" dirty="0">
                <a:latin typeface="Cambria"/>
                <a:cs typeface="Cambria"/>
              </a:rPr>
              <a:t>21 </a:t>
            </a:r>
            <a:r>
              <a:rPr sz="2400" spc="-10" dirty="0">
                <a:latin typeface="Cambria"/>
                <a:cs typeface="Cambria"/>
              </a:rPr>
              <a:t>metro </a:t>
            </a:r>
            <a:r>
              <a:rPr sz="2400" dirty="0">
                <a:latin typeface="Cambria"/>
                <a:cs typeface="Cambria"/>
              </a:rPr>
              <a:t>ilgio, 15 </a:t>
            </a:r>
            <a:r>
              <a:rPr sz="2400" spc="-5" dirty="0">
                <a:latin typeface="Cambria"/>
                <a:cs typeface="Cambria"/>
              </a:rPr>
              <a:t>metrų skersmens </a:t>
            </a:r>
            <a:r>
              <a:rPr sz="2400" dirty="0">
                <a:latin typeface="Cambria"/>
                <a:cs typeface="Cambria"/>
              </a:rPr>
              <a:t>ir </a:t>
            </a:r>
            <a:r>
              <a:rPr sz="2400" spc="-10" dirty="0">
                <a:latin typeface="Cambria"/>
                <a:cs typeface="Cambria"/>
              </a:rPr>
              <a:t>sveria </a:t>
            </a:r>
            <a:r>
              <a:rPr sz="2400" spc="-520" dirty="0">
                <a:latin typeface="Cambria"/>
                <a:cs typeface="Cambria"/>
              </a:rPr>
              <a:t> </a:t>
            </a:r>
            <a:r>
              <a:rPr sz="2400" spc="-5" dirty="0">
                <a:latin typeface="Cambria"/>
                <a:cs typeface="Cambria"/>
              </a:rPr>
              <a:t>apie</a:t>
            </a:r>
            <a:r>
              <a:rPr sz="2400" spc="-10" dirty="0">
                <a:latin typeface="Cambria"/>
                <a:cs typeface="Cambria"/>
              </a:rPr>
              <a:t> </a:t>
            </a:r>
            <a:r>
              <a:rPr sz="2400" dirty="0">
                <a:latin typeface="Cambria"/>
                <a:cs typeface="Cambria"/>
              </a:rPr>
              <a:t>14</a:t>
            </a:r>
            <a:r>
              <a:rPr sz="2400" spc="-10" dirty="0">
                <a:latin typeface="Cambria"/>
                <a:cs typeface="Cambria"/>
              </a:rPr>
              <a:t> </a:t>
            </a:r>
            <a:r>
              <a:rPr sz="2400" dirty="0">
                <a:latin typeface="Cambria"/>
                <a:cs typeface="Cambria"/>
              </a:rPr>
              <a:t>000</a:t>
            </a:r>
            <a:r>
              <a:rPr sz="2400" spc="-20" dirty="0">
                <a:latin typeface="Cambria"/>
                <a:cs typeface="Cambria"/>
              </a:rPr>
              <a:t> </a:t>
            </a:r>
            <a:r>
              <a:rPr sz="2400" spc="-5" dirty="0">
                <a:latin typeface="Cambria"/>
                <a:cs typeface="Cambria"/>
              </a:rPr>
              <a:t>tonų.</a:t>
            </a:r>
            <a:endParaRPr sz="2400">
              <a:latin typeface="Cambria"/>
              <a:cs typeface="Cambria"/>
            </a:endParaRPr>
          </a:p>
          <a:p>
            <a:pPr marL="184785" indent="-172720" algn="just">
              <a:lnSpc>
                <a:spcPct val="100000"/>
              </a:lnSpc>
              <a:spcBef>
                <a:spcPts val="470"/>
              </a:spcBef>
              <a:buClr>
                <a:srgbClr val="000000"/>
              </a:buClr>
              <a:buFont typeface="Arial MT"/>
              <a:buChar char="•"/>
              <a:tabLst>
                <a:tab pos="185420" algn="l"/>
              </a:tabLst>
            </a:pPr>
            <a:r>
              <a:rPr sz="2000" u="heavy" spc="-5" dirty="0">
                <a:solidFill>
                  <a:srgbClr val="0462C1"/>
                </a:solidFill>
                <a:uFill>
                  <a:solidFill>
                    <a:srgbClr val="0462C1"/>
                  </a:solidFill>
                </a:uFill>
                <a:latin typeface="Cambria"/>
                <a:cs typeface="Cambria"/>
                <a:hlinkClick r:id="rId3"/>
              </a:rPr>
              <a:t>http://virtual-tours.web.cern.ch/virtual-tours/vtours/CMS/CMS.html</a:t>
            </a:r>
            <a:endParaRPr sz="2000">
              <a:latin typeface="Cambria"/>
              <a:cs typeface="Cambri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6576" y="150874"/>
            <a:ext cx="9070975" cy="6556375"/>
            <a:chOff x="36576" y="150874"/>
            <a:chExt cx="9070975" cy="6556375"/>
          </a:xfrm>
        </p:grpSpPr>
        <p:pic>
          <p:nvPicPr>
            <p:cNvPr id="3" name="object 3"/>
            <p:cNvPicPr/>
            <p:nvPr/>
          </p:nvPicPr>
          <p:blipFill>
            <a:blip r:embed="rId2" cstate="print"/>
            <a:stretch>
              <a:fillRect/>
            </a:stretch>
          </p:blipFill>
          <p:spPr>
            <a:xfrm>
              <a:off x="2481071" y="5788151"/>
              <a:ext cx="1519427" cy="350520"/>
            </a:xfrm>
            <a:prstGeom prst="rect">
              <a:avLst/>
            </a:prstGeom>
          </p:spPr>
        </p:pic>
        <p:pic>
          <p:nvPicPr>
            <p:cNvPr id="4" name="object 4"/>
            <p:cNvPicPr/>
            <p:nvPr/>
          </p:nvPicPr>
          <p:blipFill>
            <a:blip r:embed="rId3" cstate="print"/>
            <a:stretch>
              <a:fillRect/>
            </a:stretch>
          </p:blipFill>
          <p:spPr>
            <a:xfrm>
              <a:off x="371855" y="5794248"/>
              <a:ext cx="1269492" cy="342899"/>
            </a:xfrm>
            <a:prstGeom prst="rect">
              <a:avLst/>
            </a:prstGeom>
          </p:spPr>
        </p:pic>
        <p:pic>
          <p:nvPicPr>
            <p:cNvPr id="5" name="object 5"/>
            <p:cNvPicPr/>
            <p:nvPr/>
          </p:nvPicPr>
          <p:blipFill>
            <a:blip r:embed="rId4" cstate="print"/>
            <a:stretch>
              <a:fillRect/>
            </a:stretch>
          </p:blipFill>
          <p:spPr>
            <a:xfrm>
              <a:off x="4579620" y="5782055"/>
              <a:ext cx="3270504" cy="391667"/>
            </a:xfrm>
            <a:prstGeom prst="rect">
              <a:avLst/>
            </a:prstGeom>
          </p:spPr>
        </p:pic>
        <p:pic>
          <p:nvPicPr>
            <p:cNvPr id="6" name="object 6"/>
            <p:cNvPicPr/>
            <p:nvPr/>
          </p:nvPicPr>
          <p:blipFill>
            <a:blip r:embed="rId5" cstate="print"/>
            <a:stretch>
              <a:fillRect/>
            </a:stretch>
          </p:blipFill>
          <p:spPr>
            <a:xfrm>
              <a:off x="365760" y="6214872"/>
              <a:ext cx="3512820" cy="350520"/>
            </a:xfrm>
            <a:prstGeom prst="rect">
              <a:avLst/>
            </a:prstGeom>
          </p:spPr>
        </p:pic>
        <p:pic>
          <p:nvPicPr>
            <p:cNvPr id="7" name="object 7"/>
            <p:cNvPicPr/>
            <p:nvPr/>
          </p:nvPicPr>
          <p:blipFill>
            <a:blip r:embed="rId6" cstate="print"/>
            <a:stretch>
              <a:fillRect/>
            </a:stretch>
          </p:blipFill>
          <p:spPr>
            <a:xfrm>
              <a:off x="4594860" y="6227063"/>
              <a:ext cx="1446276" cy="365760"/>
            </a:xfrm>
            <a:prstGeom prst="rect">
              <a:avLst/>
            </a:prstGeom>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47" y="117347"/>
            <a:ext cx="9150350" cy="6654165"/>
            <a:chOff x="-3047" y="117347"/>
            <a:chExt cx="9150350" cy="6654165"/>
          </a:xfrm>
        </p:grpSpPr>
        <p:pic>
          <p:nvPicPr>
            <p:cNvPr id="3" name="object 3"/>
            <p:cNvPicPr/>
            <p:nvPr/>
          </p:nvPicPr>
          <p:blipFill>
            <a:blip r:embed="rId2" cstate="print"/>
            <a:stretch>
              <a:fillRect/>
            </a:stretch>
          </p:blipFill>
          <p:spPr>
            <a:xfrm>
              <a:off x="4664963" y="1569720"/>
              <a:ext cx="4258055" cy="1787652"/>
            </a:xfrm>
            <a:prstGeom prst="rect">
              <a:avLst/>
            </a:prstGeom>
          </p:spPr>
        </p:pic>
        <p:pic>
          <p:nvPicPr>
            <p:cNvPr id="4" name="object 4"/>
            <p:cNvPicPr/>
            <p:nvPr/>
          </p:nvPicPr>
          <p:blipFill>
            <a:blip r:embed="rId3" cstate="print"/>
            <a:stretch>
              <a:fillRect/>
            </a:stretch>
          </p:blipFill>
          <p:spPr>
            <a:xfrm>
              <a:off x="548639" y="2092452"/>
              <a:ext cx="8462772" cy="873251"/>
            </a:xfrm>
            <a:prstGeom prst="rect">
              <a:avLst/>
            </a:prstGeom>
          </p:spPr>
        </p:pic>
        <p:pic>
          <p:nvPicPr>
            <p:cNvPr id="5" name="object 5"/>
            <p:cNvPicPr/>
            <p:nvPr/>
          </p:nvPicPr>
          <p:blipFill>
            <a:blip r:embed="rId4" cstate="print"/>
            <a:stretch>
              <a:fillRect/>
            </a:stretch>
          </p:blipFill>
          <p:spPr>
            <a:xfrm>
              <a:off x="385572" y="2051303"/>
              <a:ext cx="1665731" cy="533400"/>
            </a:xfrm>
            <a:prstGeom prst="rect">
              <a:avLst/>
            </a:prstGeom>
          </p:spPr>
        </p:pic>
        <p:pic>
          <p:nvPicPr>
            <p:cNvPr id="6" name="object 6"/>
            <p:cNvPicPr/>
            <p:nvPr/>
          </p:nvPicPr>
          <p:blipFill>
            <a:blip r:embed="rId5" cstate="print"/>
            <a:stretch>
              <a:fillRect/>
            </a:stretch>
          </p:blipFill>
          <p:spPr>
            <a:xfrm>
              <a:off x="411479" y="5838444"/>
              <a:ext cx="1394459" cy="242315"/>
            </a:xfrm>
            <a:prstGeom prst="rect">
              <a:avLst/>
            </a:prstGeom>
          </p:spPr>
        </p:pic>
        <p:pic>
          <p:nvPicPr>
            <p:cNvPr id="7" name="object 7"/>
            <p:cNvPicPr/>
            <p:nvPr/>
          </p:nvPicPr>
          <p:blipFill>
            <a:blip r:embed="rId6" cstate="print"/>
            <a:stretch>
              <a:fillRect/>
            </a:stretch>
          </p:blipFill>
          <p:spPr>
            <a:xfrm>
              <a:off x="0" y="120395"/>
              <a:ext cx="9144000" cy="6647688"/>
            </a:xfrm>
            <a:prstGeom prst="rect">
              <a:avLst/>
            </a:prstGeom>
          </p:spPr>
        </p:pic>
        <p:sp>
          <p:nvSpPr>
            <p:cNvPr id="8" name="object 8"/>
            <p:cNvSpPr/>
            <p:nvPr/>
          </p:nvSpPr>
          <p:spPr>
            <a:xfrm>
              <a:off x="0" y="120395"/>
              <a:ext cx="9144000" cy="6647815"/>
            </a:xfrm>
            <a:custGeom>
              <a:avLst/>
              <a:gdLst/>
              <a:ahLst/>
              <a:cxnLst/>
              <a:rect l="l" t="t" r="r" b="b"/>
              <a:pathLst>
                <a:path w="9144000" h="6647815">
                  <a:moveTo>
                    <a:pt x="0" y="6647688"/>
                  </a:moveTo>
                  <a:lnTo>
                    <a:pt x="9144000" y="6647688"/>
                  </a:lnTo>
                  <a:lnTo>
                    <a:pt x="9144000" y="0"/>
                  </a:lnTo>
                  <a:lnTo>
                    <a:pt x="0" y="0"/>
                  </a:lnTo>
                  <a:lnTo>
                    <a:pt x="0" y="6647688"/>
                  </a:lnTo>
                  <a:close/>
                </a:path>
              </a:pathLst>
            </a:custGeom>
            <a:ln w="6095">
              <a:solidFill>
                <a:srgbClr val="5B9BD4"/>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47" y="117347"/>
            <a:ext cx="9150350" cy="6654165"/>
            <a:chOff x="-3047" y="117347"/>
            <a:chExt cx="9150350" cy="6654165"/>
          </a:xfrm>
        </p:grpSpPr>
        <p:pic>
          <p:nvPicPr>
            <p:cNvPr id="3" name="object 3"/>
            <p:cNvPicPr/>
            <p:nvPr/>
          </p:nvPicPr>
          <p:blipFill>
            <a:blip r:embed="rId2" cstate="print"/>
            <a:stretch>
              <a:fillRect/>
            </a:stretch>
          </p:blipFill>
          <p:spPr>
            <a:xfrm>
              <a:off x="534924" y="2369820"/>
              <a:ext cx="1324356" cy="527303"/>
            </a:xfrm>
            <a:prstGeom prst="rect">
              <a:avLst/>
            </a:prstGeom>
          </p:spPr>
        </p:pic>
        <p:pic>
          <p:nvPicPr>
            <p:cNvPr id="4" name="object 4"/>
            <p:cNvPicPr/>
            <p:nvPr/>
          </p:nvPicPr>
          <p:blipFill>
            <a:blip r:embed="rId3" cstate="print"/>
            <a:stretch>
              <a:fillRect/>
            </a:stretch>
          </p:blipFill>
          <p:spPr>
            <a:xfrm>
              <a:off x="557783" y="2359152"/>
              <a:ext cx="1522476" cy="635508"/>
            </a:xfrm>
            <a:prstGeom prst="rect">
              <a:avLst/>
            </a:prstGeom>
          </p:spPr>
        </p:pic>
        <p:pic>
          <p:nvPicPr>
            <p:cNvPr id="5" name="object 5"/>
            <p:cNvPicPr/>
            <p:nvPr/>
          </p:nvPicPr>
          <p:blipFill>
            <a:blip r:embed="rId4" cstate="print"/>
            <a:stretch>
              <a:fillRect/>
            </a:stretch>
          </p:blipFill>
          <p:spPr>
            <a:xfrm>
              <a:off x="2491740" y="5824727"/>
              <a:ext cx="1415796" cy="228600"/>
            </a:xfrm>
            <a:prstGeom prst="rect">
              <a:avLst/>
            </a:prstGeom>
          </p:spPr>
        </p:pic>
        <p:pic>
          <p:nvPicPr>
            <p:cNvPr id="6" name="object 6"/>
            <p:cNvPicPr/>
            <p:nvPr/>
          </p:nvPicPr>
          <p:blipFill>
            <a:blip r:embed="rId5" cstate="print"/>
            <a:stretch>
              <a:fillRect/>
            </a:stretch>
          </p:blipFill>
          <p:spPr>
            <a:xfrm>
              <a:off x="0" y="120395"/>
              <a:ext cx="9144000" cy="6647688"/>
            </a:xfrm>
            <a:prstGeom prst="rect">
              <a:avLst/>
            </a:prstGeom>
          </p:spPr>
        </p:pic>
        <p:sp>
          <p:nvSpPr>
            <p:cNvPr id="7" name="object 7"/>
            <p:cNvSpPr/>
            <p:nvPr/>
          </p:nvSpPr>
          <p:spPr>
            <a:xfrm>
              <a:off x="0" y="120395"/>
              <a:ext cx="9144000" cy="6647815"/>
            </a:xfrm>
            <a:custGeom>
              <a:avLst/>
              <a:gdLst/>
              <a:ahLst/>
              <a:cxnLst/>
              <a:rect l="l" t="t" r="r" b="b"/>
              <a:pathLst>
                <a:path w="9144000" h="6647815">
                  <a:moveTo>
                    <a:pt x="0" y="6647688"/>
                  </a:moveTo>
                  <a:lnTo>
                    <a:pt x="9144000" y="6647688"/>
                  </a:lnTo>
                  <a:lnTo>
                    <a:pt x="9144000" y="0"/>
                  </a:lnTo>
                  <a:lnTo>
                    <a:pt x="0" y="0"/>
                  </a:lnTo>
                  <a:lnTo>
                    <a:pt x="0" y="6647688"/>
                  </a:lnTo>
                  <a:close/>
                </a:path>
              </a:pathLst>
            </a:custGeom>
            <a:ln w="6095">
              <a:solidFill>
                <a:srgbClr val="5B9BD4"/>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47" y="117347"/>
            <a:ext cx="9150350" cy="6654165"/>
            <a:chOff x="-3047" y="117347"/>
            <a:chExt cx="9150350" cy="6654165"/>
          </a:xfrm>
        </p:grpSpPr>
        <p:pic>
          <p:nvPicPr>
            <p:cNvPr id="3" name="object 3"/>
            <p:cNvPicPr/>
            <p:nvPr/>
          </p:nvPicPr>
          <p:blipFill>
            <a:blip r:embed="rId2" cstate="print"/>
            <a:stretch>
              <a:fillRect/>
            </a:stretch>
          </p:blipFill>
          <p:spPr>
            <a:xfrm>
              <a:off x="563879" y="2400299"/>
              <a:ext cx="1859280" cy="862584"/>
            </a:xfrm>
            <a:prstGeom prst="rect">
              <a:avLst/>
            </a:prstGeom>
          </p:spPr>
        </p:pic>
        <p:pic>
          <p:nvPicPr>
            <p:cNvPr id="4" name="object 4"/>
            <p:cNvPicPr/>
            <p:nvPr/>
          </p:nvPicPr>
          <p:blipFill>
            <a:blip r:embed="rId3" cstate="print"/>
            <a:stretch>
              <a:fillRect/>
            </a:stretch>
          </p:blipFill>
          <p:spPr>
            <a:xfrm>
              <a:off x="708660" y="2362199"/>
              <a:ext cx="2706624" cy="1522476"/>
            </a:xfrm>
            <a:prstGeom prst="rect">
              <a:avLst/>
            </a:prstGeom>
          </p:spPr>
        </p:pic>
        <p:pic>
          <p:nvPicPr>
            <p:cNvPr id="5" name="object 5"/>
            <p:cNvPicPr/>
            <p:nvPr/>
          </p:nvPicPr>
          <p:blipFill>
            <a:blip r:embed="rId4" cstate="print"/>
            <a:stretch>
              <a:fillRect/>
            </a:stretch>
          </p:blipFill>
          <p:spPr>
            <a:xfrm>
              <a:off x="4547616" y="5757671"/>
              <a:ext cx="3261360" cy="403859"/>
            </a:xfrm>
            <a:prstGeom prst="rect">
              <a:avLst/>
            </a:prstGeom>
          </p:spPr>
        </p:pic>
        <p:pic>
          <p:nvPicPr>
            <p:cNvPr id="6" name="object 6"/>
            <p:cNvPicPr/>
            <p:nvPr/>
          </p:nvPicPr>
          <p:blipFill>
            <a:blip r:embed="rId5" cstate="print"/>
            <a:stretch>
              <a:fillRect/>
            </a:stretch>
          </p:blipFill>
          <p:spPr>
            <a:xfrm>
              <a:off x="0" y="120395"/>
              <a:ext cx="9144000" cy="6647688"/>
            </a:xfrm>
            <a:prstGeom prst="rect">
              <a:avLst/>
            </a:prstGeom>
          </p:spPr>
        </p:pic>
        <p:sp>
          <p:nvSpPr>
            <p:cNvPr id="7" name="object 7"/>
            <p:cNvSpPr/>
            <p:nvPr/>
          </p:nvSpPr>
          <p:spPr>
            <a:xfrm>
              <a:off x="0" y="120395"/>
              <a:ext cx="9144000" cy="6647815"/>
            </a:xfrm>
            <a:custGeom>
              <a:avLst/>
              <a:gdLst/>
              <a:ahLst/>
              <a:cxnLst/>
              <a:rect l="l" t="t" r="r" b="b"/>
              <a:pathLst>
                <a:path w="9144000" h="6647815">
                  <a:moveTo>
                    <a:pt x="0" y="6647688"/>
                  </a:moveTo>
                  <a:lnTo>
                    <a:pt x="9144000" y="6647688"/>
                  </a:lnTo>
                  <a:lnTo>
                    <a:pt x="9144000" y="0"/>
                  </a:lnTo>
                  <a:lnTo>
                    <a:pt x="0" y="0"/>
                  </a:lnTo>
                  <a:lnTo>
                    <a:pt x="0" y="6647688"/>
                  </a:lnTo>
                  <a:close/>
                </a:path>
              </a:pathLst>
            </a:custGeom>
            <a:ln w="6095">
              <a:solidFill>
                <a:srgbClr val="5B9BD4"/>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89610" rIns="0" bIns="0" rtlCol="0">
            <a:spAutoFit/>
          </a:bodyPr>
          <a:lstStyle/>
          <a:p>
            <a:pPr marL="291465" marR="5080">
              <a:lnSpc>
                <a:spcPts val="3020"/>
              </a:lnSpc>
              <a:spcBef>
                <a:spcPts val="480"/>
              </a:spcBef>
            </a:pPr>
            <a:r>
              <a:rPr sz="2800" spc="-5" dirty="0">
                <a:solidFill>
                  <a:srgbClr val="385622"/>
                </a:solidFill>
                <a:latin typeface="Cambria"/>
                <a:cs typeface="Cambria"/>
              </a:rPr>
              <a:t>Didžiojo</a:t>
            </a:r>
            <a:r>
              <a:rPr sz="2800" spc="15" dirty="0">
                <a:solidFill>
                  <a:srgbClr val="385622"/>
                </a:solidFill>
                <a:latin typeface="Cambria"/>
                <a:cs typeface="Cambria"/>
              </a:rPr>
              <a:t> </a:t>
            </a:r>
            <a:r>
              <a:rPr sz="2800" spc="-10" dirty="0">
                <a:solidFill>
                  <a:srgbClr val="385622"/>
                </a:solidFill>
                <a:latin typeface="Cambria"/>
                <a:cs typeface="Cambria"/>
              </a:rPr>
              <a:t>hadronų</a:t>
            </a:r>
            <a:r>
              <a:rPr sz="2800" spc="30" dirty="0">
                <a:solidFill>
                  <a:srgbClr val="385622"/>
                </a:solidFill>
                <a:latin typeface="Cambria"/>
                <a:cs typeface="Cambria"/>
              </a:rPr>
              <a:t> </a:t>
            </a:r>
            <a:r>
              <a:rPr sz="2800" spc="-10" dirty="0">
                <a:solidFill>
                  <a:srgbClr val="385622"/>
                </a:solidFill>
                <a:latin typeface="Cambria"/>
                <a:cs typeface="Cambria"/>
              </a:rPr>
              <a:t>priešpriešinių</a:t>
            </a:r>
            <a:r>
              <a:rPr sz="2800" spc="10" dirty="0">
                <a:solidFill>
                  <a:srgbClr val="385622"/>
                </a:solidFill>
                <a:latin typeface="Cambria"/>
                <a:cs typeface="Cambria"/>
              </a:rPr>
              <a:t> </a:t>
            </a:r>
            <a:r>
              <a:rPr sz="2800" spc="-15" dirty="0">
                <a:solidFill>
                  <a:srgbClr val="385622"/>
                </a:solidFill>
                <a:latin typeface="Cambria"/>
                <a:cs typeface="Cambria"/>
              </a:rPr>
              <a:t>srautų</a:t>
            </a:r>
            <a:r>
              <a:rPr sz="2800" spc="25" dirty="0">
                <a:solidFill>
                  <a:srgbClr val="385622"/>
                </a:solidFill>
                <a:latin typeface="Cambria"/>
                <a:cs typeface="Cambria"/>
              </a:rPr>
              <a:t> </a:t>
            </a:r>
            <a:r>
              <a:rPr sz="2800" spc="-25" dirty="0">
                <a:solidFill>
                  <a:srgbClr val="385622"/>
                </a:solidFill>
                <a:latin typeface="Cambria"/>
                <a:cs typeface="Cambria"/>
              </a:rPr>
              <a:t>greitintuvo </a:t>
            </a:r>
            <a:r>
              <a:rPr sz="2800" spc="-605" dirty="0">
                <a:solidFill>
                  <a:srgbClr val="385622"/>
                </a:solidFill>
                <a:latin typeface="Cambria"/>
                <a:cs typeface="Cambria"/>
              </a:rPr>
              <a:t> </a:t>
            </a:r>
            <a:r>
              <a:rPr sz="2800" spc="-5" dirty="0">
                <a:solidFill>
                  <a:srgbClr val="385622"/>
                </a:solidFill>
                <a:latin typeface="Cambria"/>
                <a:cs typeface="Cambria"/>
              </a:rPr>
              <a:t>LHC </a:t>
            </a:r>
            <a:r>
              <a:rPr sz="2800" spc="-15" dirty="0">
                <a:solidFill>
                  <a:srgbClr val="385622"/>
                </a:solidFill>
                <a:latin typeface="Cambria"/>
                <a:cs typeface="Cambria"/>
              </a:rPr>
              <a:t>(angl.</a:t>
            </a:r>
            <a:r>
              <a:rPr sz="2800" spc="-5" dirty="0">
                <a:solidFill>
                  <a:srgbClr val="385622"/>
                </a:solidFill>
                <a:latin typeface="Cambria"/>
                <a:cs typeface="Cambria"/>
              </a:rPr>
              <a:t> k.</a:t>
            </a:r>
            <a:r>
              <a:rPr sz="2800" spc="10" dirty="0">
                <a:solidFill>
                  <a:srgbClr val="385622"/>
                </a:solidFill>
                <a:latin typeface="Cambria"/>
                <a:cs typeface="Cambria"/>
              </a:rPr>
              <a:t> </a:t>
            </a:r>
            <a:r>
              <a:rPr sz="2800" i="1" spc="-15" dirty="0">
                <a:solidFill>
                  <a:srgbClr val="385622"/>
                </a:solidFill>
                <a:latin typeface="Cambria"/>
                <a:cs typeface="Cambria"/>
              </a:rPr>
              <a:t>Large</a:t>
            </a:r>
            <a:r>
              <a:rPr sz="2800" i="1" spc="15" dirty="0">
                <a:solidFill>
                  <a:srgbClr val="385622"/>
                </a:solidFill>
                <a:latin typeface="Cambria"/>
                <a:cs typeface="Cambria"/>
              </a:rPr>
              <a:t> </a:t>
            </a:r>
            <a:r>
              <a:rPr sz="2800" i="1" spc="-10" dirty="0">
                <a:solidFill>
                  <a:srgbClr val="385622"/>
                </a:solidFill>
                <a:latin typeface="Cambria"/>
                <a:cs typeface="Cambria"/>
              </a:rPr>
              <a:t>Hadron</a:t>
            </a:r>
            <a:r>
              <a:rPr sz="2800" i="1" spc="15" dirty="0">
                <a:solidFill>
                  <a:srgbClr val="385622"/>
                </a:solidFill>
                <a:latin typeface="Cambria"/>
                <a:cs typeface="Cambria"/>
              </a:rPr>
              <a:t> </a:t>
            </a:r>
            <a:r>
              <a:rPr sz="2800" i="1" spc="-15" dirty="0">
                <a:solidFill>
                  <a:srgbClr val="385622"/>
                </a:solidFill>
                <a:latin typeface="Cambria"/>
                <a:cs typeface="Cambria"/>
              </a:rPr>
              <a:t>Collider</a:t>
            </a:r>
            <a:r>
              <a:rPr sz="2800" spc="-15" dirty="0">
                <a:solidFill>
                  <a:srgbClr val="385622"/>
                </a:solidFill>
                <a:latin typeface="Cambria"/>
                <a:cs typeface="Cambria"/>
              </a:rPr>
              <a:t>)</a:t>
            </a:r>
            <a:r>
              <a:rPr sz="2800" spc="25" dirty="0">
                <a:solidFill>
                  <a:srgbClr val="385622"/>
                </a:solidFill>
                <a:latin typeface="Cambria"/>
                <a:cs typeface="Cambria"/>
              </a:rPr>
              <a:t> </a:t>
            </a:r>
            <a:r>
              <a:rPr sz="2800" spc="-5" dirty="0">
                <a:solidFill>
                  <a:srgbClr val="385622"/>
                </a:solidFill>
                <a:latin typeface="Cambria"/>
                <a:cs typeface="Cambria"/>
              </a:rPr>
              <a:t>schema</a:t>
            </a:r>
            <a:endParaRPr sz="2800">
              <a:latin typeface="Cambria"/>
              <a:cs typeface="Cambria"/>
            </a:endParaRPr>
          </a:p>
        </p:txBody>
      </p:sp>
      <p:pic>
        <p:nvPicPr>
          <p:cNvPr id="3" name="object 3"/>
          <p:cNvPicPr/>
          <p:nvPr/>
        </p:nvPicPr>
        <p:blipFill>
          <a:blip r:embed="rId2" cstate="print"/>
          <a:stretch>
            <a:fillRect/>
          </a:stretch>
        </p:blipFill>
        <p:spPr>
          <a:xfrm>
            <a:off x="324611" y="1126235"/>
            <a:ext cx="8584692" cy="573176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47" y="117347"/>
            <a:ext cx="9150350" cy="6654165"/>
            <a:chOff x="-3047" y="117347"/>
            <a:chExt cx="9150350" cy="6654165"/>
          </a:xfrm>
        </p:grpSpPr>
        <p:pic>
          <p:nvPicPr>
            <p:cNvPr id="3" name="object 3"/>
            <p:cNvPicPr/>
            <p:nvPr/>
          </p:nvPicPr>
          <p:blipFill>
            <a:blip r:embed="rId2" cstate="print"/>
            <a:stretch>
              <a:fillRect/>
            </a:stretch>
          </p:blipFill>
          <p:spPr>
            <a:xfrm>
              <a:off x="377952" y="6246876"/>
              <a:ext cx="3392424" cy="288036"/>
            </a:xfrm>
            <a:prstGeom prst="rect">
              <a:avLst/>
            </a:prstGeom>
          </p:spPr>
        </p:pic>
        <p:pic>
          <p:nvPicPr>
            <p:cNvPr id="4" name="object 4"/>
            <p:cNvPicPr/>
            <p:nvPr/>
          </p:nvPicPr>
          <p:blipFill>
            <a:blip r:embed="rId3" cstate="print"/>
            <a:stretch>
              <a:fillRect/>
            </a:stretch>
          </p:blipFill>
          <p:spPr>
            <a:xfrm>
              <a:off x="559307" y="1903475"/>
              <a:ext cx="1994916" cy="598932"/>
            </a:xfrm>
            <a:prstGeom prst="rect">
              <a:avLst/>
            </a:prstGeom>
          </p:spPr>
        </p:pic>
        <p:pic>
          <p:nvPicPr>
            <p:cNvPr id="5" name="object 5"/>
            <p:cNvPicPr/>
            <p:nvPr/>
          </p:nvPicPr>
          <p:blipFill>
            <a:blip r:embed="rId4" cstate="print"/>
            <a:stretch>
              <a:fillRect/>
            </a:stretch>
          </p:blipFill>
          <p:spPr>
            <a:xfrm>
              <a:off x="2183891" y="1377695"/>
              <a:ext cx="1211580" cy="886967"/>
            </a:xfrm>
            <a:prstGeom prst="rect">
              <a:avLst/>
            </a:prstGeom>
          </p:spPr>
        </p:pic>
        <p:pic>
          <p:nvPicPr>
            <p:cNvPr id="6" name="object 6"/>
            <p:cNvPicPr/>
            <p:nvPr/>
          </p:nvPicPr>
          <p:blipFill>
            <a:blip r:embed="rId5" cstate="print"/>
            <a:stretch>
              <a:fillRect/>
            </a:stretch>
          </p:blipFill>
          <p:spPr>
            <a:xfrm>
              <a:off x="0" y="120395"/>
              <a:ext cx="9144000" cy="6647688"/>
            </a:xfrm>
            <a:prstGeom prst="rect">
              <a:avLst/>
            </a:prstGeom>
          </p:spPr>
        </p:pic>
        <p:sp>
          <p:nvSpPr>
            <p:cNvPr id="7" name="object 7"/>
            <p:cNvSpPr/>
            <p:nvPr/>
          </p:nvSpPr>
          <p:spPr>
            <a:xfrm>
              <a:off x="0" y="120395"/>
              <a:ext cx="9144000" cy="6647815"/>
            </a:xfrm>
            <a:custGeom>
              <a:avLst/>
              <a:gdLst/>
              <a:ahLst/>
              <a:cxnLst/>
              <a:rect l="l" t="t" r="r" b="b"/>
              <a:pathLst>
                <a:path w="9144000" h="6647815">
                  <a:moveTo>
                    <a:pt x="0" y="6647688"/>
                  </a:moveTo>
                  <a:lnTo>
                    <a:pt x="9144000" y="6647688"/>
                  </a:lnTo>
                  <a:lnTo>
                    <a:pt x="9144000" y="0"/>
                  </a:lnTo>
                  <a:lnTo>
                    <a:pt x="0" y="0"/>
                  </a:lnTo>
                  <a:lnTo>
                    <a:pt x="0" y="6647688"/>
                  </a:lnTo>
                  <a:close/>
                </a:path>
              </a:pathLst>
            </a:custGeom>
            <a:ln w="6095">
              <a:solidFill>
                <a:srgbClr val="5B9BD4"/>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47" y="117347"/>
            <a:ext cx="9150350" cy="6654165"/>
            <a:chOff x="-3047" y="117347"/>
            <a:chExt cx="9150350" cy="6654165"/>
          </a:xfrm>
        </p:grpSpPr>
        <p:pic>
          <p:nvPicPr>
            <p:cNvPr id="3" name="object 3"/>
            <p:cNvPicPr/>
            <p:nvPr/>
          </p:nvPicPr>
          <p:blipFill>
            <a:blip r:embed="rId2" cstate="print"/>
            <a:stretch>
              <a:fillRect/>
            </a:stretch>
          </p:blipFill>
          <p:spPr>
            <a:xfrm>
              <a:off x="4579619" y="6262115"/>
              <a:ext cx="1351788" cy="234696"/>
            </a:xfrm>
            <a:prstGeom prst="rect">
              <a:avLst/>
            </a:prstGeom>
          </p:spPr>
        </p:pic>
        <p:pic>
          <p:nvPicPr>
            <p:cNvPr id="4" name="object 4"/>
            <p:cNvPicPr/>
            <p:nvPr/>
          </p:nvPicPr>
          <p:blipFill>
            <a:blip r:embed="rId3" cstate="print"/>
            <a:stretch>
              <a:fillRect/>
            </a:stretch>
          </p:blipFill>
          <p:spPr>
            <a:xfrm>
              <a:off x="490728" y="1813559"/>
              <a:ext cx="1184148" cy="736091"/>
            </a:xfrm>
            <a:prstGeom prst="rect">
              <a:avLst/>
            </a:prstGeom>
          </p:spPr>
        </p:pic>
        <p:pic>
          <p:nvPicPr>
            <p:cNvPr id="5" name="object 5"/>
            <p:cNvPicPr/>
            <p:nvPr/>
          </p:nvPicPr>
          <p:blipFill>
            <a:blip r:embed="rId4" cstate="print"/>
            <a:stretch>
              <a:fillRect/>
            </a:stretch>
          </p:blipFill>
          <p:spPr>
            <a:xfrm>
              <a:off x="1609343" y="1623059"/>
              <a:ext cx="348995" cy="318515"/>
            </a:xfrm>
            <a:prstGeom prst="rect">
              <a:avLst/>
            </a:prstGeom>
          </p:spPr>
        </p:pic>
        <p:pic>
          <p:nvPicPr>
            <p:cNvPr id="6" name="object 6"/>
            <p:cNvPicPr/>
            <p:nvPr/>
          </p:nvPicPr>
          <p:blipFill>
            <a:blip r:embed="rId5" cstate="print"/>
            <a:stretch>
              <a:fillRect/>
            </a:stretch>
          </p:blipFill>
          <p:spPr>
            <a:xfrm>
              <a:off x="0" y="120395"/>
              <a:ext cx="9144000" cy="6647688"/>
            </a:xfrm>
            <a:prstGeom prst="rect">
              <a:avLst/>
            </a:prstGeom>
          </p:spPr>
        </p:pic>
        <p:sp>
          <p:nvSpPr>
            <p:cNvPr id="7" name="object 7"/>
            <p:cNvSpPr/>
            <p:nvPr/>
          </p:nvSpPr>
          <p:spPr>
            <a:xfrm>
              <a:off x="0" y="120395"/>
              <a:ext cx="9144000" cy="6647815"/>
            </a:xfrm>
            <a:custGeom>
              <a:avLst/>
              <a:gdLst/>
              <a:ahLst/>
              <a:cxnLst/>
              <a:rect l="l" t="t" r="r" b="b"/>
              <a:pathLst>
                <a:path w="9144000" h="6647815">
                  <a:moveTo>
                    <a:pt x="0" y="6647688"/>
                  </a:moveTo>
                  <a:lnTo>
                    <a:pt x="9144000" y="6647688"/>
                  </a:lnTo>
                  <a:lnTo>
                    <a:pt x="9144000" y="0"/>
                  </a:lnTo>
                  <a:lnTo>
                    <a:pt x="0" y="0"/>
                  </a:lnTo>
                  <a:lnTo>
                    <a:pt x="0" y="6647688"/>
                  </a:lnTo>
                  <a:close/>
                </a:path>
              </a:pathLst>
            </a:custGeom>
            <a:ln w="6095">
              <a:solidFill>
                <a:srgbClr val="5B9BD4"/>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3999" cy="6857998"/>
            </a:xfrm>
            <a:prstGeom prst="rect">
              <a:avLst/>
            </a:prstGeom>
          </p:spPr>
        </p:pic>
        <p:pic>
          <p:nvPicPr>
            <p:cNvPr id="4" name="object 4"/>
            <p:cNvPicPr/>
            <p:nvPr/>
          </p:nvPicPr>
          <p:blipFill>
            <a:blip r:embed="rId3" cstate="print"/>
            <a:stretch>
              <a:fillRect/>
            </a:stretch>
          </p:blipFill>
          <p:spPr>
            <a:xfrm>
              <a:off x="4023359" y="2731007"/>
              <a:ext cx="4648199" cy="2604516"/>
            </a:xfrm>
            <a:prstGeom prst="rect">
              <a:avLst/>
            </a:prstGeom>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7996"/>
            </a:xfrm>
            <a:prstGeom prst="rect">
              <a:avLst/>
            </a:prstGeom>
          </p:spPr>
        </p:pic>
        <p:pic>
          <p:nvPicPr>
            <p:cNvPr id="4" name="object 4"/>
            <p:cNvPicPr/>
            <p:nvPr/>
          </p:nvPicPr>
          <p:blipFill>
            <a:blip r:embed="rId3" cstate="print"/>
            <a:stretch>
              <a:fillRect/>
            </a:stretch>
          </p:blipFill>
          <p:spPr>
            <a:xfrm>
              <a:off x="4044696" y="336804"/>
              <a:ext cx="3659124" cy="396240"/>
            </a:xfrm>
            <a:prstGeom prst="rect">
              <a:avLst/>
            </a:prstGeom>
          </p:spPr>
        </p:pic>
        <p:pic>
          <p:nvPicPr>
            <p:cNvPr id="5" name="object 5"/>
            <p:cNvPicPr/>
            <p:nvPr/>
          </p:nvPicPr>
          <p:blipFill>
            <a:blip r:embed="rId4" cstate="print"/>
            <a:stretch>
              <a:fillRect/>
            </a:stretch>
          </p:blipFill>
          <p:spPr>
            <a:xfrm>
              <a:off x="7328916" y="336804"/>
              <a:ext cx="1815083" cy="396240"/>
            </a:xfrm>
            <a:prstGeom prst="rect">
              <a:avLst/>
            </a:prstGeom>
          </p:spPr>
        </p:pic>
        <p:pic>
          <p:nvPicPr>
            <p:cNvPr id="6" name="object 6"/>
            <p:cNvPicPr/>
            <p:nvPr/>
          </p:nvPicPr>
          <p:blipFill>
            <a:blip r:embed="rId5" cstate="print"/>
            <a:stretch>
              <a:fillRect/>
            </a:stretch>
          </p:blipFill>
          <p:spPr>
            <a:xfrm>
              <a:off x="4044696" y="702563"/>
              <a:ext cx="1630679" cy="396239"/>
            </a:xfrm>
            <a:prstGeom prst="rect">
              <a:avLst/>
            </a:prstGeom>
          </p:spPr>
        </p:pic>
        <p:pic>
          <p:nvPicPr>
            <p:cNvPr id="7" name="object 7"/>
            <p:cNvPicPr/>
            <p:nvPr/>
          </p:nvPicPr>
          <p:blipFill>
            <a:blip r:embed="rId6" cstate="print"/>
            <a:stretch>
              <a:fillRect/>
            </a:stretch>
          </p:blipFill>
          <p:spPr>
            <a:xfrm>
              <a:off x="5300471" y="702563"/>
              <a:ext cx="1220724" cy="396239"/>
            </a:xfrm>
            <a:prstGeom prst="rect">
              <a:avLst/>
            </a:prstGeom>
          </p:spPr>
        </p:pic>
        <p:pic>
          <p:nvPicPr>
            <p:cNvPr id="8" name="object 8"/>
            <p:cNvPicPr/>
            <p:nvPr/>
          </p:nvPicPr>
          <p:blipFill>
            <a:blip r:embed="rId7" cstate="print"/>
            <a:stretch>
              <a:fillRect/>
            </a:stretch>
          </p:blipFill>
          <p:spPr>
            <a:xfrm>
              <a:off x="6230111" y="702563"/>
              <a:ext cx="1609343" cy="396239"/>
            </a:xfrm>
            <a:prstGeom prst="rect">
              <a:avLst/>
            </a:prstGeom>
          </p:spPr>
        </p:pic>
        <p:pic>
          <p:nvPicPr>
            <p:cNvPr id="9" name="object 9"/>
            <p:cNvPicPr/>
            <p:nvPr/>
          </p:nvPicPr>
          <p:blipFill>
            <a:blip r:embed="rId8" cstate="print"/>
            <a:stretch>
              <a:fillRect/>
            </a:stretch>
          </p:blipFill>
          <p:spPr>
            <a:xfrm>
              <a:off x="7086600" y="1510283"/>
              <a:ext cx="990600" cy="659891"/>
            </a:xfrm>
            <a:prstGeom prst="rect">
              <a:avLst/>
            </a:prstGeom>
          </p:spPr>
        </p:pic>
        <p:pic>
          <p:nvPicPr>
            <p:cNvPr id="10" name="object 10"/>
            <p:cNvPicPr/>
            <p:nvPr/>
          </p:nvPicPr>
          <p:blipFill>
            <a:blip r:embed="rId9" cstate="print"/>
            <a:stretch>
              <a:fillRect/>
            </a:stretch>
          </p:blipFill>
          <p:spPr>
            <a:xfrm>
              <a:off x="7685531" y="1510283"/>
              <a:ext cx="821435" cy="466344"/>
            </a:xfrm>
            <a:prstGeom prst="rect">
              <a:avLst/>
            </a:prstGeom>
          </p:spPr>
        </p:pic>
        <p:pic>
          <p:nvPicPr>
            <p:cNvPr id="11" name="object 11"/>
            <p:cNvPicPr/>
            <p:nvPr/>
          </p:nvPicPr>
          <p:blipFill>
            <a:blip r:embed="rId10" cstate="print"/>
            <a:stretch>
              <a:fillRect/>
            </a:stretch>
          </p:blipFill>
          <p:spPr>
            <a:xfrm>
              <a:off x="7821168" y="1510283"/>
              <a:ext cx="1322831" cy="992124"/>
            </a:xfrm>
            <a:prstGeom prst="rect">
              <a:avLst/>
            </a:prstGeom>
          </p:spPr>
        </p:pic>
      </p:grpSp>
      <p:sp>
        <p:nvSpPr>
          <p:cNvPr id="12" name="object 12"/>
          <p:cNvSpPr txBox="1">
            <a:spLocks noGrp="1"/>
          </p:cNvSpPr>
          <p:nvPr>
            <p:ph type="title"/>
          </p:nvPr>
        </p:nvSpPr>
        <p:spPr>
          <a:prstGeom prst="rect">
            <a:avLst/>
          </a:prstGeom>
        </p:spPr>
        <p:txBody>
          <a:bodyPr vert="horz" wrap="square" lIns="0" tIns="12700" rIns="0" bIns="0" rtlCol="0">
            <a:spAutoFit/>
          </a:bodyPr>
          <a:lstStyle/>
          <a:p>
            <a:pPr marL="4107815" marR="5080">
              <a:lnSpc>
                <a:spcPct val="100000"/>
              </a:lnSpc>
              <a:spcBef>
                <a:spcPts val="100"/>
              </a:spcBef>
            </a:pPr>
            <a:r>
              <a:rPr spc="-5" dirty="0"/>
              <a:t>2012 m.</a:t>
            </a:r>
            <a:r>
              <a:rPr spc="-15" dirty="0"/>
              <a:t> </a:t>
            </a:r>
            <a:r>
              <a:rPr spc="-5" dirty="0"/>
              <a:t>gegužės</a:t>
            </a:r>
            <a:r>
              <a:rPr spc="-20" dirty="0"/>
              <a:t> </a:t>
            </a:r>
            <a:r>
              <a:rPr spc="-5" dirty="0"/>
              <a:t>13</a:t>
            </a:r>
            <a:r>
              <a:rPr spc="-15" dirty="0"/>
              <a:t> </a:t>
            </a:r>
            <a:r>
              <a:rPr dirty="0"/>
              <a:t>d.</a:t>
            </a:r>
            <a:r>
              <a:rPr spc="-15" dirty="0"/>
              <a:t> </a:t>
            </a:r>
            <a:r>
              <a:rPr dirty="0"/>
              <a:t>CMS</a:t>
            </a:r>
            <a:r>
              <a:rPr spc="-10" dirty="0"/>
              <a:t> </a:t>
            </a:r>
            <a:r>
              <a:rPr dirty="0"/>
              <a:t>buvo </a:t>
            </a:r>
            <a:r>
              <a:rPr spc="-655" dirty="0"/>
              <a:t> </a:t>
            </a:r>
            <a:r>
              <a:rPr spc="-5" dirty="0"/>
              <a:t>atrastas</a:t>
            </a:r>
            <a:r>
              <a:rPr spc="10" dirty="0"/>
              <a:t> </a:t>
            </a:r>
            <a:r>
              <a:rPr spc="-5" dirty="0"/>
              <a:t>Higso</a:t>
            </a:r>
            <a:r>
              <a:rPr spc="-15" dirty="0"/>
              <a:t> </a:t>
            </a:r>
            <a:r>
              <a:rPr dirty="0"/>
              <a:t>bozonas</a:t>
            </a:r>
          </a:p>
          <a:p>
            <a:pPr marL="7275195">
              <a:lnSpc>
                <a:spcPts val="7105"/>
              </a:lnSpc>
            </a:pPr>
            <a:r>
              <a:rPr sz="4000" spc="-5" dirty="0"/>
              <a:t>H </a:t>
            </a:r>
            <a:r>
              <a:rPr sz="2800" b="0" dirty="0">
                <a:latin typeface="Wingdings"/>
                <a:cs typeface="Wingdings"/>
              </a:rPr>
              <a:t></a:t>
            </a:r>
            <a:r>
              <a:rPr sz="6000" b="0" dirty="0">
                <a:latin typeface="Symbol"/>
                <a:cs typeface="Symbol"/>
              </a:rPr>
              <a:t></a:t>
            </a:r>
            <a:endParaRPr sz="6000">
              <a:latin typeface="Symbol"/>
              <a:cs typeface="Symbo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92085" y="461772"/>
            <a:ext cx="4652010" cy="1012190"/>
            <a:chOff x="292085" y="461772"/>
            <a:chExt cx="4652010" cy="1012190"/>
          </a:xfrm>
        </p:grpSpPr>
        <p:pic>
          <p:nvPicPr>
            <p:cNvPr id="3" name="object 3"/>
            <p:cNvPicPr/>
            <p:nvPr/>
          </p:nvPicPr>
          <p:blipFill>
            <a:blip r:embed="rId2" cstate="print"/>
            <a:stretch>
              <a:fillRect/>
            </a:stretch>
          </p:blipFill>
          <p:spPr>
            <a:xfrm>
              <a:off x="292085" y="727347"/>
              <a:ext cx="1109010" cy="366311"/>
            </a:xfrm>
            <a:prstGeom prst="rect">
              <a:avLst/>
            </a:prstGeom>
          </p:spPr>
        </p:pic>
        <p:pic>
          <p:nvPicPr>
            <p:cNvPr id="4" name="object 4"/>
            <p:cNvPicPr/>
            <p:nvPr/>
          </p:nvPicPr>
          <p:blipFill>
            <a:blip r:embed="rId3" cstate="print"/>
            <a:stretch>
              <a:fillRect/>
            </a:stretch>
          </p:blipFill>
          <p:spPr>
            <a:xfrm>
              <a:off x="1202436" y="461772"/>
              <a:ext cx="3741420" cy="1011936"/>
            </a:xfrm>
            <a:prstGeom prst="rect">
              <a:avLst/>
            </a:prstGeom>
          </p:spPr>
        </p:pic>
      </p:grpSp>
      <p:sp>
        <p:nvSpPr>
          <p:cNvPr id="5" name="object 5"/>
          <p:cNvSpPr txBox="1">
            <a:spLocks noGrp="1"/>
          </p:cNvSpPr>
          <p:nvPr>
            <p:ph type="title"/>
          </p:nvPr>
        </p:nvSpPr>
        <p:spPr>
          <a:xfrm>
            <a:off x="258267" y="582295"/>
            <a:ext cx="438150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385622"/>
                </a:solidFill>
                <a:latin typeface="Cambria"/>
                <a:cs typeface="Cambria"/>
              </a:rPr>
              <a:t>LHCb</a:t>
            </a:r>
            <a:r>
              <a:rPr sz="3600" spc="-45" dirty="0">
                <a:solidFill>
                  <a:srgbClr val="385622"/>
                </a:solidFill>
                <a:latin typeface="Cambria"/>
                <a:cs typeface="Cambria"/>
              </a:rPr>
              <a:t> </a:t>
            </a:r>
            <a:r>
              <a:rPr sz="3600" spc="-5" dirty="0">
                <a:solidFill>
                  <a:srgbClr val="385622"/>
                </a:solidFill>
                <a:latin typeface="Cambria"/>
                <a:cs typeface="Cambria"/>
              </a:rPr>
              <a:t>eksperimentas</a:t>
            </a:r>
            <a:endParaRPr sz="3600">
              <a:latin typeface="Cambria"/>
              <a:cs typeface="Cambria"/>
            </a:endParaRPr>
          </a:p>
        </p:txBody>
      </p:sp>
      <p:sp>
        <p:nvSpPr>
          <p:cNvPr id="6" name="object 6"/>
          <p:cNvSpPr txBox="1"/>
          <p:nvPr/>
        </p:nvSpPr>
        <p:spPr>
          <a:xfrm>
            <a:off x="116839" y="1762125"/>
            <a:ext cx="8836660" cy="4140835"/>
          </a:xfrm>
          <a:prstGeom prst="rect">
            <a:avLst/>
          </a:prstGeom>
        </p:spPr>
        <p:txBody>
          <a:bodyPr vert="horz" wrap="square" lIns="0" tIns="53975" rIns="0" bIns="0" rtlCol="0">
            <a:spAutoFit/>
          </a:bodyPr>
          <a:lstStyle/>
          <a:p>
            <a:pPr marL="184785" marR="631825" indent="-172720">
              <a:lnSpc>
                <a:spcPts val="2590"/>
              </a:lnSpc>
              <a:spcBef>
                <a:spcPts val="425"/>
              </a:spcBef>
              <a:buFont typeface="Arial MT"/>
              <a:buChar char="•"/>
              <a:tabLst>
                <a:tab pos="185420" algn="l"/>
              </a:tabLst>
            </a:pPr>
            <a:r>
              <a:rPr sz="2400" spc="-5" dirty="0">
                <a:latin typeface="Cambria"/>
                <a:cs typeface="Cambria"/>
              </a:rPr>
              <a:t>LHCb eksperimento tikslas </a:t>
            </a:r>
            <a:r>
              <a:rPr sz="2400" dirty="0">
                <a:latin typeface="Cambria"/>
                <a:cs typeface="Cambria"/>
              </a:rPr>
              <a:t>– išsiaiškinti, </a:t>
            </a:r>
            <a:r>
              <a:rPr sz="2400" spc="-10" dirty="0">
                <a:latin typeface="Cambria"/>
                <a:cs typeface="Cambria"/>
              </a:rPr>
              <a:t>kodėl </a:t>
            </a:r>
            <a:r>
              <a:rPr sz="2400" spc="-5" dirty="0">
                <a:latin typeface="Cambria"/>
                <a:cs typeface="Cambria"/>
              </a:rPr>
              <a:t>mes </a:t>
            </a:r>
            <a:r>
              <a:rPr sz="2400" spc="-10" dirty="0">
                <a:latin typeface="Cambria"/>
                <a:cs typeface="Cambria"/>
              </a:rPr>
              <a:t>gyvename </a:t>
            </a:r>
            <a:r>
              <a:rPr sz="2400" spc="-515" dirty="0">
                <a:latin typeface="Cambria"/>
                <a:cs typeface="Cambria"/>
              </a:rPr>
              <a:t> </a:t>
            </a:r>
            <a:r>
              <a:rPr sz="2400" spc="-5" dirty="0">
                <a:latin typeface="Cambria"/>
                <a:cs typeface="Cambria"/>
              </a:rPr>
              <a:t>Visatoje, sudarytoje </a:t>
            </a:r>
            <a:r>
              <a:rPr sz="2400" spc="-15" dirty="0">
                <a:latin typeface="Cambria"/>
                <a:cs typeface="Cambria"/>
              </a:rPr>
              <a:t>beveik </a:t>
            </a:r>
            <a:r>
              <a:rPr sz="2400" dirty="0">
                <a:latin typeface="Cambria"/>
                <a:cs typeface="Cambria"/>
              </a:rPr>
              <a:t>vien tik iš </a:t>
            </a:r>
            <a:r>
              <a:rPr sz="2400" spc="-5" dirty="0">
                <a:latin typeface="Cambria"/>
                <a:cs typeface="Cambria"/>
              </a:rPr>
              <a:t>medžiagos, bet ne </a:t>
            </a:r>
            <a:r>
              <a:rPr sz="2400" dirty="0">
                <a:latin typeface="Cambria"/>
                <a:cs typeface="Cambria"/>
              </a:rPr>
              <a:t> </a:t>
            </a:r>
            <a:r>
              <a:rPr sz="2400" spc="-5" dirty="0">
                <a:latin typeface="Cambria"/>
                <a:cs typeface="Cambria"/>
              </a:rPr>
              <a:t>antimedžiagos.</a:t>
            </a:r>
            <a:endParaRPr sz="2400">
              <a:latin typeface="Cambria"/>
              <a:cs typeface="Cambria"/>
            </a:endParaRPr>
          </a:p>
          <a:p>
            <a:pPr marL="184785" marR="33655" indent="-172720">
              <a:lnSpc>
                <a:spcPts val="2590"/>
              </a:lnSpc>
              <a:spcBef>
                <a:spcPts val="1210"/>
              </a:spcBef>
              <a:buFont typeface="Arial MT"/>
              <a:buChar char="•"/>
              <a:tabLst>
                <a:tab pos="185420" algn="l"/>
              </a:tabLst>
            </a:pPr>
            <a:r>
              <a:rPr sz="2400" spc="-5" dirty="0">
                <a:latin typeface="Cambria"/>
                <a:cs typeface="Cambria"/>
              </a:rPr>
              <a:t>LHCb eksperimentas </a:t>
            </a:r>
            <a:r>
              <a:rPr sz="2400" dirty="0">
                <a:latin typeface="Cambria"/>
                <a:cs typeface="Cambria"/>
              </a:rPr>
              <a:t>tiria </a:t>
            </a:r>
            <a:r>
              <a:rPr sz="2400" spc="-5" dirty="0">
                <a:latin typeface="Cambria"/>
                <a:cs typeface="Cambria"/>
              </a:rPr>
              <a:t>skirtumus </a:t>
            </a:r>
            <a:r>
              <a:rPr sz="2400" dirty="0">
                <a:latin typeface="Cambria"/>
                <a:cs typeface="Cambria"/>
              </a:rPr>
              <a:t>tarp </a:t>
            </a:r>
            <a:r>
              <a:rPr sz="2400" spc="-5" dirty="0">
                <a:latin typeface="Cambria"/>
                <a:cs typeface="Cambria"/>
              </a:rPr>
              <a:t>medžiagos </a:t>
            </a:r>
            <a:r>
              <a:rPr sz="2400" dirty="0">
                <a:latin typeface="Cambria"/>
                <a:cs typeface="Cambria"/>
              </a:rPr>
              <a:t>ir </a:t>
            </a:r>
            <a:r>
              <a:rPr sz="2400" spc="5" dirty="0">
                <a:latin typeface="Cambria"/>
                <a:cs typeface="Cambria"/>
              </a:rPr>
              <a:t> </a:t>
            </a:r>
            <a:r>
              <a:rPr sz="2400" spc="-5" dirty="0">
                <a:latin typeface="Cambria"/>
                <a:cs typeface="Cambria"/>
              </a:rPr>
              <a:t>antimedžiagos,</a:t>
            </a:r>
            <a:r>
              <a:rPr sz="2400" spc="-25" dirty="0">
                <a:latin typeface="Cambria"/>
                <a:cs typeface="Cambria"/>
              </a:rPr>
              <a:t> </a:t>
            </a:r>
            <a:r>
              <a:rPr sz="2400" spc="-5" dirty="0">
                <a:latin typeface="Cambria"/>
                <a:cs typeface="Cambria"/>
              </a:rPr>
              <a:t>daugiausia</a:t>
            </a:r>
            <a:r>
              <a:rPr sz="2400" spc="10" dirty="0">
                <a:latin typeface="Cambria"/>
                <a:cs typeface="Cambria"/>
              </a:rPr>
              <a:t> </a:t>
            </a:r>
            <a:r>
              <a:rPr sz="2400" dirty="0">
                <a:latin typeface="Cambria"/>
                <a:cs typeface="Cambria"/>
              </a:rPr>
              <a:t>dėmesio</a:t>
            </a:r>
            <a:r>
              <a:rPr sz="2400" spc="5" dirty="0">
                <a:latin typeface="Cambria"/>
                <a:cs typeface="Cambria"/>
              </a:rPr>
              <a:t> </a:t>
            </a:r>
            <a:r>
              <a:rPr sz="2400" spc="-5" dirty="0">
                <a:latin typeface="Cambria"/>
                <a:cs typeface="Cambria"/>
              </a:rPr>
              <a:t>skirdamas</a:t>
            </a:r>
            <a:r>
              <a:rPr sz="2400" spc="20" dirty="0">
                <a:latin typeface="Cambria"/>
                <a:cs typeface="Cambria"/>
              </a:rPr>
              <a:t> </a:t>
            </a:r>
            <a:r>
              <a:rPr sz="2400" dirty="0">
                <a:latin typeface="Cambria"/>
                <a:cs typeface="Cambria"/>
              </a:rPr>
              <a:t>b </a:t>
            </a:r>
            <a:r>
              <a:rPr sz="2400" spc="-15" dirty="0">
                <a:latin typeface="Cambria"/>
                <a:cs typeface="Cambria"/>
              </a:rPr>
              <a:t>kvarkui,</a:t>
            </a:r>
            <a:r>
              <a:rPr sz="2400" spc="-25" dirty="0">
                <a:latin typeface="Cambria"/>
                <a:cs typeface="Cambria"/>
              </a:rPr>
              <a:t> </a:t>
            </a:r>
            <a:r>
              <a:rPr sz="2400" spc="-10" dirty="0">
                <a:latin typeface="Cambria"/>
                <a:cs typeface="Cambria"/>
              </a:rPr>
              <a:t>kuris </a:t>
            </a:r>
            <a:r>
              <a:rPr sz="2400" dirty="0">
                <a:latin typeface="Cambria"/>
                <a:cs typeface="Cambria"/>
              </a:rPr>
              <a:t>dar </a:t>
            </a:r>
            <a:r>
              <a:rPr sz="2400" spc="-509" dirty="0">
                <a:latin typeface="Cambria"/>
                <a:cs typeface="Cambria"/>
              </a:rPr>
              <a:t> </a:t>
            </a:r>
            <a:r>
              <a:rPr sz="2400" spc="-10" dirty="0">
                <a:latin typeface="Cambria"/>
                <a:cs typeface="Cambria"/>
              </a:rPr>
              <a:t>vadinamas</a:t>
            </a:r>
            <a:r>
              <a:rPr sz="2400" spc="-20" dirty="0">
                <a:latin typeface="Cambria"/>
                <a:cs typeface="Cambria"/>
              </a:rPr>
              <a:t> </a:t>
            </a:r>
            <a:r>
              <a:rPr sz="2400" spc="-5" dirty="0">
                <a:latin typeface="Cambria"/>
                <a:cs typeface="Cambria"/>
              </a:rPr>
              <a:t>„beauty“</a:t>
            </a:r>
            <a:r>
              <a:rPr sz="2400" spc="10" dirty="0">
                <a:latin typeface="Cambria"/>
                <a:cs typeface="Cambria"/>
              </a:rPr>
              <a:t> </a:t>
            </a:r>
            <a:r>
              <a:rPr sz="2400" dirty="0">
                <a:latin typeface="Cambria"/>
                <a:cs typeface="Cambria"/>
              </a:rPr>
              <a:t>–</a:t>
            </a:r>
            <a:r>
              <a:rPr sz="2400" spc="-15" dirty="0">
                <a:latin typeface="Cambria"/>
                <a:cs typeface="Cambria"/>
              </a:rPr>
              <a:t> </a:t>
            </a:r>
            <a:r>
              <a:rPr sz="2400" spc="-10" dirty="0">
                <a:latin typeface="Cambria"/>
                <a:cs typeface="Cambria"/>
              </a:rPr>
              <a:t>grožio</a:t>
            </a:r>
            <a:r>
              <a:rPr sz="2400" spc="-15" dirty="0">
                <a:latin typeface="Cambria"/>
                <a:cs typeface="Cambria"/>
              </a:rPr>
              <a:t> kvarku.</a:t>
            </a:r>
            <a:endParaRPr sz="2400">
              <a:latin typeface="Cambria"/>
              <a:cs typeface="Cambria"/>
            </a:endParaRPr>
          </a:p>
          <a:p>
            <a:pPr marL="184785" marR="5080" indent="-172720">
              <a:lnSpc>
                <a:spcPct val="90000"/>
              </a:lnSpc>
              <a:spcBef>
                <a:spcPts val="1165"/>
              </a:spcBef>
              <a:buFont typeface="Arial MT"/>
              <a:buChar char="•"/>
              <a:tabLst>
                <a:tab pos="185420" algn="l"/>
              </a:tabLst>
            </a:pPr>
            <a:r>
              <a:rPr sz="2400" spc="-5" dirty="0">
                <a:latin typeface="Cambria"/>
                <a:cs typeface="Cambria"/>
              </a:rPr>
              <a:t>Kitaip</a:t>
            </a:r>
            <a:r>
              <a:rPr sz="2400" spc="-25" dirty="0">
                <a:latin typeface="Cambria"/>
                <a:cs typeface="Cambria"/>
              </a:rPr>
              <a:t> </a:t>
            </a:r>
            <a:r>
              <a:rPr sz="2400" spc="-5" dirty="0">
                <a:latin typeface="Cambria"/>
                <a:cs typeface="Cambria"/>
              </a:rPr>
              <a:t>negu</a:t>
            </a:r>
            <a:r>
              <a:rPr sz="2400" spc="15" dirty="0">
                <a:latin typeface="Cambria"/>
                <a:cs typeface="Cambria"/>
              </a:rPr>
              <a:t> </a:t>
            </a:r>
            <a:r>
              <a:rPr sz="2400" dirty="0">
                <a:latin typeface="Cambria"/>
                <a:cs typeface="Cambria"/>
              </a:rPr>
              <a:t>cilindriški,</a:t>
            </a:r>
            <a:r>
              <a:rPr sz="2400" spc="-30" dirty="0">
                <a:latin typeface="Cambria"/>
                <a:cs typeface="Cambria"/>
              </a:rPr>
              <a:t> </a:t>
            </a:r>
            <a:r>
              <a:rPr sz="2400" spc="-5" dirty="0">
                <a:latin typeface="Cambria"/>
                <a:cs typeface="Cambria"/>
              </a:rPr>
              <a:t>visiškai</a:t>
            </a:r>
            <a:r>
              <a:rPr sz="2400" spc="-10" dirty="0">
                <a:latin typeface="Cambria"/>
                <a:cs typeface="Cambria"/>
              </a:rPr>
              <a:t> </a:t>
            </a:r>
            <a:r>
              <a:rPr sz="2400" spc="-5" dirty="0">
                <a:latin typeface="Cambria"/>
                <a:cs typeface="Cambria"/>
              </a:rPr>
              <a:t>supantys</a:t>
            </a:r>
            <a:r>
              <a:rPr sz="2400" spc="10" dirty="0">
                <a:latin typeface="Cambria"/>
                <a:cs typeface="Cambria"/>
              </a:rPr>
              <a:t> </a:t>
            </a:r>
            <a:r>
              <a:rPr sz="2400" spc="-10" dirty="0">
                <a:latin typeface="Cambria"/>
                <a:cs typeface="Cambria"/>
              </a:rPr>
              <a:t>protonų</a:t>
            </a:r>
            <a:r>
              <a:rPr sz="2400" spc="10" dirty="0">
                <a:latin typeface="Cambria"/>
                <a:cs typeface="Cambria"/>
              </a:rPr>
              <a:t> </a:t>
            </a:r>
            <a:r>
              <a:rPr sz="2400" spc="-5" dirty="0">
                <a:latin typeface="Cambria"/>
                <a:cs typeface="Cambria"/>
              </a:rPr>
              <a:t>susidūrimo</a:t>
            </a:r>
            <a:r>
              <a:rPr sz="2400" spc="10" dirty="0">
                <a:latin typeface="Cambria"/>
                <a:cs typeface="Cambria"/>
              </a:rPr>
              <a:t> </a:t>
            </a:r>
            <a:r>
              <a:rPr sz="2400" spc="-5" dirty="0">
                <a:latin typeface="Cambria"/>
                <a:cs typeface="Cambria"/>
              </a:rPr>
              <a:t>tašką </a:t>
            </a:r>
            <a:r>
              <a:rPr sz="2400" spc="-515" dirty="0">
                <a:latin typeface="Cambria"/>
                <a:cs typeface="Cambria"/>
              </a:rPr>
              <a:t> </a:t>
            </a:r>
            <a:r>
              <a:rPr sz="2400" spc="-10" dirty="0">
                <a:latin typeface="Cambria"/>
                <a:cs typeface="Cambria"/>
              </a:rPr>
              <a:t>bendros</a:t>
            </a:r>
            <a:r>
              <a:rPr sz="2400" dirty="0">
                <a:latin typeface="Cambria"/>
                <a:cs typeface="Cambria"/>
              </a:rPr>
              <a:t> </a:t>
            </a:r>
            <a:r>
              <a:rPr sz="2400" spc="-5" dirty="0">
                <a:latin typeface="Cambria"/>
                <a:cs typeface="Cambria"/>
              </a:rPr>
              <a:t>paskirties</a:t>
            </a:r>
            <a:r>
              <a:rPr sz="2400" spc="-15" dirty="0">
                <a:latin typeface="Cambria"/>
                <a:cs typeface="Cambria"/>
              </a:rPr>
              <a:t> </a:t>
            </a:r>
            <a:r>
              <a:rPr sz="2400" spc="-5" dirty="0">
                <a:latin typeface="Cambria"/>
                <a:cs typeface="Cambria"/>
              </a:rPr>
              <a:t>detektoriai</a:t>
            </a:r>
            <a:r>
              <a:rPr sz="2400" spc="-20" dirty="0">
                <a:latin typeface="Cambria"/>
                <a:cs typeface="Cambria"/>
              </a:rPr>
              <a:t> </a:t>
            </a:r>
            <a:r>
              <a:rPr sz="2400" spc="-35" dirty="0">
                <a:latin typeface="Cambria"/>
                <a:cs typeface="Cambria"/>
              </a:rPr>
              <a:t>ATLAS</a:t>
            </a:r>
            <a:r>
              <a:rPr sz="2400" spc="-5" dirty="0">
                <a:latin typeface="Cambria"/>
                <a:cs typeface="Cambria"/>
              </a:rPr>
              <a:t> </a:t>
            </a:r>
            <a:r>
              <a:rPr sz="2400" dirty="0">
                <a:latin typeface="Cambria"/>
                <a:cs typeface="Cambria"/>
              </a:rPr>
              <a:t>ir</a:t>
            </a:r>
            <a:r>
              <a:rPr sz="2400" spc="-20" dirty="0">
                <a:latin typeface="Cambria"/>
                <a:cs typeface="Cambria"/>
              </a:rPr>
              <a:t> </a:t>
            </a:r>
            <a:r>
              <a:rPr sz="2400" dirty="0">
                <a:latin typeface="Cambria"/>
                <a:cs typeface="Cambria"/>
              </a:rPr>
              <a:t>CMS, </a:t>
            </a:r>
            <a:r>
              <a:rPr sz="2400" spc="-5" dirty="0">
                <a:latin typeface="Cambria"/>
                <a:cs typeface="Cambria"/>
              </a:rPr>
              <a:t>LHCb</a:t>
            </a:r>
            <a:r>
              <a:rPr sz="2400" spc="10" dirty="0">
                <a:latin typeface="Cambria"/>
                <a:cs typeface="Cambria"/>
              </a:rPr>
              <a:t> </a:t>
            </a:r>
            <a:r>
              <a:rPr sz="2400" spc="-15" dirty="0">
                <a:latin typeface="Cambria"/>
                <a:cs typeface="Cambria"/>
              </a:rPr>
              <a:t>yra</a:t>
            </a:r>
            <a:r>
              <a:rPr sz="2400" spc="-25" dirty="0">
                <a:latin typeface="Cambria"/>
                <a:cs typeface="Cambria"/>
              </a:rPr>
              <a:t> </a:t>
            </a:r>
            <a:r>
              <a:rPr sz="2400" spc="-10" dirty="0">
                <a:latin typeface="Cambria"/>
                <a:cs typeface="Cambria"/>
              </a:rPr>
              <a:t>kūgio</a:t>
            </a:r>
            <a:r>
              <a:rPr sz="2400" spc="-5" dirty="0">
                <a:latin typeface="Cambria"/>
                <a:cs typeface="Cambria"/>
              </a:rPr>
              <a:t> ar </a:t>
            </a:r>
            <a:r>
              <a:rPr sz="2400" dirty="0">
                <a:latin typeface="Cambria"/>
                <a:cs typeface="Cambria"/>
              </a:rPr>
              <a:t> </a:t>
            </a:r>
            <a:r>
              <a:rPr sz="2400" spc="-10" dirty="0">
                <a:latin typeface="Cambria"/>
                <a:cs typeface="Cambria"/>
              </a:rPr>
              <a:t>pleišto</a:t>
            </a:r>
            <a:r>
              <a:rPr sz="2400" dirty="0">
                <a:latin typeface="Cambria"/>
                <a:cs typeface="Cambria"/>
              </a:rPr>
              <a:t> </a:t>
            </a:r>
            <a:r>
              <a:rPr sz="2400" spc="-5" dirty="0">
                <a:latin typeface="Cambria"/>
                <a:cs typeface="Cambria"/>
              </a:rPr>
              <a:t>formos,</a:t>
            </a:r>
            <a:r>
              <a:rPr sz="2400" spc="-15" dirty="0">
                <a:latin typeface="Cambria"/>
                <a:cs typeface="Cambria"/>
              </a:rPr>
              <a:t> </a:t>
            </a:r>
            <a:r>
              <a:rPr sz="2400" dirty="0">
                <a:latin typeface="Cambria"/>
                <a:cs typeface="Cambria"/>
              </a:rPr>
              <a:t>o </a:t>
            </a:r>
            <a:r>
              <a:rPr sz="2400" spc="-5" dirty="0">
                <a:latin typeface="Cambria"/>
                <a:cs typeface="Cambria"/>
              </a:rPr>
              <a:t>susidūrimai vyksta jo smailiajame </a:t>
            </a:r>
            <a:r>
              <a:rPr sz="2400" spc="-10" dirty="0">
                <a:latin typeface="Cambria"/>
                <a:cs typeface="Cambria"/>
              </a:rPr>
              <a:t>gale.</a:t>
            </a:r>
            <a:endParaRPr sz="2400">
              <a:latin typeface="Cambria"/>
              <a:cs typeface="Cambria"/>
            </a:endParaRPr>
          </a:p>
          <a:p>
            <a:pPr marL="184785" marR="1265555" indent="-172720">
              <a:lnSpc>
                <a:spcPts val="2590"/>
              </a:lnSpc>
              <a:spcBef>
                <a:spcPts val="1240"/>
              </a:spcBef>
              <a:buFont typeface="Arial MT"/>
              <a:buChar char="•"/>
              <a:tabLst>
                <a:tab pos="185420" algn="l"/>
              </a:tabLst>
            </a:pPr>
            <a:r>
              <a:rPr sz="2400" spc="-5" dirty="0">
                <a:latin typeface="Cambria"/>
                <a:cs typeface="Cambria"/>
              </a:rPr>
              <a:t>LHCb eksperimentas </a:t>
            </a:r>
            <a:r>
              <a:rPr sz="2400" dirty="0">
                <a:latin typeface="Cambria"/>
                <a:cs typeface="Cambria"/>
              </a:rPr>
              <a:t>vienija </a:t>
            </a:r>
            <a:r>
              <a:rPr sz="2400" spc="-5" dirty="0">
                <a:latin typeface="Cambria"/>
                <a:cs typeface="Cambria"/>
              </a:rPr>
              <a:t>apie </a:t>
            </a:r>
            <a:r>
              <a:rPr sz="2400" dirty="0">
                <a:latin typeface="Cambria"/>
                <a:cs typeface="Cambria"/>
              </a:rPr>
              <a:t>1128 </a:t>
            </a:r>
            <a:r>
              <a:rPr sz="2400" spc="-5" dirty="0">
                <a:latin typeface="Cambria"/>
                <a:cs typeface="Cambria"/>
              </a:rPr>
              <a:t>mokslininkų </a:t>
            </a:r>
            <a:r>
              <a:rPr sz="2400" dirty="0">
                <a:latin typeface="Cambria"/>
                <a:cs typeface="Cambria"/>
              </a:rPr>
              <a:t>iš 68 </a:t>
            </a:r>
            <a:r>
              <a:rPr sz="2400" spc="-515" dirty="0">
                <a:latin typeface="Cambria"/>
                <a:cs typeface="Cambria"/>
              </a:rPr>
              <a:t> </a:t>
            </a:r>
            <a:r>
              <a:rPr sz="2400" spc="-10" dirty="0">
                <a:latin typeface="Cambria"/>
                <a:cs typeface="Cambria"/>
              </a:rPr>
              <a:t>universitetų</a:t>
            </a:r>
            <a:r>
              <a:rPr sz="2400" spc="-40" dirty="0">
                <a:latin typeface="Cambria"/>
                <a:cs typeface="Cambria"/>
              </a:rPr>
              <a:t> </a:t>
            </a:r>
            <a:r>
              <a:rPr sz="2400" dirty="0">
                <a:latin typeface="Cambria"/>
                <a:cs typeface="Cambria"/>
              </a:rPr>
              <a:t>ir</a:t>
            </a:r>
            <a:r>
              <a:rPr sz="2400" spc="-20" dirty="0">
                <a:latin typeface="Cambria"/>
                <a:cs typeface="Cambria"/>
              </a:rPr>
              <a:t> </a:t>
            </a:r>
            <a:r>
              <a:rPr sz="2400" spc="-10" dirty="0">
                <a:latin typeface="Cambria"/>
                <a:cs typeface="Cambria"/>
              </a:rPr>
              <a:t>laboratorijų</a:t>
            </a:r>
            <a:r>
              <a:rPr sz="2400" spc="-15" dirty="0">
                <a:latin typeface="Cambria"/>
                <a:cs typeface="Cambria"/>
              </a:rPr>
              <a:t> </a:t>
            </a:r>
            <a:r>
              <a:rPr sz="2400" dirty="0">
                <a:latin typeface="Cambria"/>
                <a:cs typeface="Cambria"/>
              </a:rPr>
              <a:t>(iš</a:t>
            </a:r>
            <a:r>
              <a:rPr sz="2400" spc="-20" dirty="0">
                <a:latin typeface="Cambria"/>
                <a:cs typeface="Cambria"/>
              </a:rPr>
              <a:t> </a:t>
            </a:r>
            <a:r>
              <a:rPr sz="2400" dirty="0">
                <a:latin typeface="Cambria"/>
                <a:cs typeface="Cambria"/>
              </a:rPr>
              <a:t>16</a:t>
            </a:r>
            <a:r>
              <a:rPr sz="2400" spc="-10" dirty="0">
                <a:latin typeface="Cambria"/>
                <a:cs typeface="Cambria"/>
              </a:rPr>
              <a:t> </a:t>
            </a:r>
            <a:r>
              <a:rPr sz="2400" dirty="0">
                <a:latin typeface="Cambria"/>
                <a:cs typeface="Cambria"/>
              </a:rPr>
              <a:t>šalių).</a:t>
            </a:r>
            <a:endParaRPr sz="2400">
              <a:latin typeface="Cambria"/>
              <a:cs typeface="Cambri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8267" y="808990"/>
            <a:ext cx="8605520" cy="5970270"/>
          </a:xfrm>
          <a:prstGeom prst="rect">
            <a:avLst/>
          </a:prstGeom>
        </p:spPr>
        <p:txBody>
          <a:bodyPr vert="horz" wrap="square" lIns="0" tIns="12700" rIns="0" bIns="0" rtlCol="0">
            <a:spAutoFit/>
          </a:bodyPr>
          <a:lstStyle/>
          <a:p>
            <a:pPr marL="12700" marR="749300">
              <a:lnSpc>
                <a:spcPct val="100000"/>
              </a:lnSpc>
              <a:spcBef>
                <a:spcPts val="100"/>
              </a:spcBef>
              <a:buFont typeface="Arial MT"/>
              <a:buChar char="•"/>
              <a:tabLst>
                <a:tab pos="354965" algn="l"/>
                <a:tab pos="355600" algn="l"/>
              </a:tabLst>
            </a:pPr>
            <a:r>
              <a:rPr sz="2400" spc="-5" dirty="0">
                <a:latin typeface="Cambria"/>
                <a:cs typeface="Cambria"/>
              </a:rPr>
              <a:t>LHCb</a:t>
            </a:r>
            <a:r>
              <a:rPr sz="2400" dirty="0">
                <a:latin typeface="Cambria"/>
                <a:cs typeface="Cambria"/>
              </a:rPr>
              <a:t> </a:t>
            </a:r>
            <a:r>
              <a:rPr sz="2400" spc="-5" dirty="0">
                <a:latin typeface="Cambria"/>
                <a:cs typeface="Cambria"/>
              </a:rPr>
              <a:t>eksperimentas</a:t>
            </a:r>
            <a:r>
              <a:rPr sz="2400" spc="-10" dirty="0">
                <a:latin typeface="Cambria"/>
                <a:cs typeface="Cambria"/>
              </a:rPr>
              <a:t> </a:t>
            </a:r>
            <a:r>
              <a:rPr sz="2400" spc="-5" dirty="0">
                <a:latin typeface="Cambria"/>
                <a:cs typeface="Cambria"/>
              </a:rPr>
              <a:t>nepakankamai</a:t>
            </a:r>
            <a:r>
              <a:rPr sz="2400" spc="-15" dirty="0">
                <a:latin typeface="Cambria"/>
                <a:cs typeface="Cambria"/>
              </a:rPr>
              <a:t> </a:t>
            </a:r>
            <a:r>
              <a:rPr sz="2400" spc="-5" dirty="0">
                <a:latin typeface="Cambria"/>
                <a:cs typeface="Cambria"/>
              </a:rPr>
              <a:t>jautrus ieškant</a:t>
            </a:r>
            <a:r>
              <a:rPr sz="2400" spc="15" dirty="0">
                <a:latin typeface="Cambria"/>
                <a:cs typeface="Cambria"/>
              </a:rPr>
              <a:t> </a:t>
            </a:r>
            <a:r>
              <a:rPr sz="2400" dirty="0">
                <a:latin typeface="Cambria"/>
                <a:cs typeface="Cambria"/>
              </a:rPr>
              <a:t>Higso </a:t>
            </a:r>
            <a:r>
              <a:rPr sz="2400" spc="-509" dirty="0">
                <a:latin typeface="Cambria"/>
                <a:cs typeface="Cambria"/>
              </a:rPr>
              <a:t> </a:t>
            </a:r>
            <a:r>
              <a:rPr sz="2400" spc="-5" dirty="0">
                <a:latin typeface="Cambria"/>
                <a:cs typeface="Cambria"/>
              </a:rPr>
              <a:t>bozonų, bet jis puikiausiai tinka aptikti </a:t>
            </a:r>
            <a:r>
              <a:rPr sz="2400" dirty="0">
                <a:latin typeface="Cambria"/>
                <a:cs typeface="Cambria"/>
              </a:rPr>
              <a:t>b </a:t>
            </a:r>
            <a:r>
              <a:rPr sz="2400" spc="-10" dirty="0">
                <a:latin typeface="Cambria"/>
                <a:cs typeface="Cambria"/>
              </a:rPr>
              <a:t>kvarkams, kurie </a:t>
            </a:r>
            <a:r>
              <a:rPr sz="2400" spc="-5" dirty="0">
                <a:latin typeface="Cambria"/>
                <a:cs typeface="Cambria"/>
              </a:rPr>
              <a:t> </a:t>
            </a:r>
            <a:r>
              <a:rPr sz="2400" spc="-10" dirty="0">
                <a:latin typeface="Cambria"/>
                <a:cs typeface="Cambria"/>
              </a:rPr>
              <a:t>paprastai sukuriami </a:t>
            </a:r>
            <a:r>
              <a:rPr sz="2400" spc="-5" dirty="0">
                <a:latin typeface="Cambria"/>
                <a:cs typeface="Cambria"/>
              </a:rPr>
              <a:t>išilgai</a:t>
            </a:r>
            <a:r>
              <a:rPr sz="2400" spc="-20" dirty="0">
                <a:latin typeface="Cambria"/>
                <a:cs typeface="Cambria"/>
              </a:rPr>
              <a:t> </a:t>
            </a:r>
            <a:r>
              <a:rPr sz="2400" spc="-10" dirty="0">
                <a:latin typeface="Cambria"/>
                <a:cs typeface="Cambria"/>
              </a:rPr>
              <a:t>pradinio</a:t>
            </a:r>
            <a:r>
              <a:rPr sz="2400" spc="-25" dirty="0">
                <a:latin typeface="Cambria"/>
                <a:cs typeface="Cambria"/>
              </a:rPr>
              <a:t> </a:t>
            </a:r>
            <a:r>
              <a:rPr sz="2400" spc="-10" dirty="0">
                <a:latin typeface="Cambria"/>
                <a:cs typeface="Cambria"/>
              </a:rPr>
              <a:t>protonų</a:t>
            </a:r>
            <a:r>
              <a:rPr sz="2400" spc="-15" dirty="0">
                <a:latin typeface="Cambria"/>
                <a:cs typeface="Cambria"/>
              </a:rPr>
              <a:t> </a:t>
            </a:r>
            <a:r>
              <a:rPr sz="2400" spc="-5" dirty="0">
                <a:latin typeface="Cambria"/>
                <a:cs typeface="Cambria"/>
              </a:rPr>
              <a:t>spindulio.</a:t>
            </a:r>
            <a:endParaRPr sz="2400">
              <a:latin typeface="Cambria"/>
              <a:cs typeface="Cambria"/>
            </a:endParaRPr>
          </a:p>
          <a:p>
            <a:pPr marL="12700" marR="198755">
              <a:lnSpc>
                <a:spcPct val="100000"/>
              </a:lnSpc>
              <a:spcBef>
                <a:spcPts val="1200"/>
              </a:spcBef>
              <a:buFont typeface="Arial MT"/>
              <a:buChar char="•"/>
              <a:tabLst>
                <a:tab pos="354965" algn="l"/>
                <a:tab pos="355600" algn="l"/>
              </a:tabLst>
            </a:pPr>
            <a:r>
              <a:rPr sz="2400" spc="-5" dirty="0">
                <a:latin typeface="Cambria"/>
                <a:cs typeface="Cambria"/>
              </a:rPr>
              <a:t>LHCb eksperimento tikslas </a:t>
            </a:r>
            <a:r>
              <a:rPr sz="2400" spc="-10" dirty="0">
                <a:latin typeface="Cambria"/>
                <a:cs typeface="Cambria"/>
              </a:rPr>
              <a:t>yra </a:t>
            </a:r>
            <a:r>
              <a:rPr sz="2400" spc="-5" dirty="0">
                <a:latin typeface="Cambria"/>
                <a:cs typeface="Cambria"/>
              </a:rPr>
              <a:t>įrašyti, </a:t>
            </a:r>
            <a:r>
              <a:rPr sz="2400" spc="-10" dirty="0">
                <a:latin typeface="Cambria"/>
                <a:cs typeface="Cambria"/>
              </a:rPr>
              <a:t>kurių </a:t>
            </a:r>
            <a:r>
              <a:rPr sz="2400" dirty="0">
                <a:latin typeface="Cambria"/>
                <a:cs typeface="Cambria"/>
              </a:rPr>
              <a:t>sudėtyje </a:t>
            </a:r>
            <a:r>
              <a:rPr sz="2400" spc="-10" dirty="0">
                <a:latin typeface="Cambria"/>
                <a:cs typeface="Cambria"/>
              </a:rPr>
              <a:t>yra </a:t>
            </a:r>
            <a:r>
              <a:rPr sz="2400" dirty="0">
                <a:latin typeface="Cambria"/>
                <a:cs typeface="Cambria"/>
              </a:rPr>
              <a:t>b ir </a:t>
            </a:r>
            <a:r>
              <a:rPr sz="2400" spc="5" dirty="0">
                <a:latin typeface="Cambria"/>
                <a:cs typeface="Cambria"/>
              </a:rPr>
              <a:t> </a:t>
            </a:r>
            <a:r>
              <a:rPr sz="2400" dirty="0">
                <a:latin typeface="Cambria"/>
                <a:cs typeface="Cambria"/>
              </a:rPr>
              <a:t>anti-b </a:t>
            </a:r>
            <a:r>
              <a:rPr sz="2400" spc="-15" dirty="0">
                <a:latin typeface="Cambria"/>
                <a:cs typeface="Cambria"/>
              </a:rPr>
              <a:t>kvarkų, </a:t>
            </a:r>
            <a:r>
              <a:rPr sz="2400" spc="-5" dirty="0">
                <a:latin typeface="Cambria"/>
                <a:cs typeface="Cambria"/>
              </a:rPr>
              <a:t>kartu žinomų kaip „B </a:t>
            </a:r>
            <a:r>
              <a:rPr sz="2400" spc="-30" dirty="0">
                <a:latin typeface="Cambria"/>
                <a:cs typeface="Cambria"/>
              </a:rPr>
              <a:t>Mezonas“, </a:t>
            </a:r>
            <a:r>
              <a:rPr sz="2400" spc="-5" dirty="0">
                <a:latin typeface="Cambria"/>
                <a:cs typeface="Cambria"/>
              </a:rPr>
              <a:t>trajektorijas. </a:t>
            </a:r>
            <a:r>
              <a:rPr sz="2400" dirty="0">
                <a:latin typeface="Cambria"/>
                <a:cs typeface="Cambria"/>
              </a:rPr>
              <a:t> </a:t>
            </a:r>
            <a:r>
              <a:rPr sz="2400" spc="-5" dirty="0">
                <a:latin typeface="Cambria"/>
                <a:cs typeface="Cambria"/>
              </a:rPr>
              <a:t>Eksperimento </a:t>
            </a:r>
            <a:r>
              <a:rPr sz="2400" dirty="0">
                <a:latin typeface="Cambria"/>
                <a:cs typeface="Cambria"/>
              </a:rPr>
              <a:t>4500 t </a:t>
            </a:r>
            <a:r>
              <a:rPr sz="2400" spc="-5" dirty="0">
                <a:latin typeface="Cambria"/>
                <a:cs typeface="Cambria"/>
              </a:rPr>
              <a:t>detektorius </a:t>
            </a:r>
            <a:r>
              <a:rPr sz="2400" spc="-15" dirty="0">
                <a:latin typeface="Cambria"/>
                <a:cs typeface="Cambria"/>
              </a:rPr>
              <a:t>yra </a:t>
            </a:r>
            <a:r>
              <a:rPr sz="2400" dirty="0">
                <a:latin typeface="Cambria"/>
                <a:cs typeface="Cambria"/>
              </a:rPr>
              <a:t>specialiai </a:t>
            </a:r>
            <a:r>
              <a:rPr sz="2400" spc="-10" dirty="0">
                <a:latin typeface="Cambria"/>
                <a:cs typeface="Cambria"/>
              </a:rPr>
              <a:t>sukurtas </a:t>
            </a:r>
            <a:r>
              <a:rPr sz="2400" dirty="0">
                <a:latin typeface="Cambria"/>
                <a:cs typeface="Cambria"/>
              </a:rPr>
              <a:t>siekiant </a:t>
            </a:r>
            <a:r>
              <a:rPr sz="2400" spc="-515" dirty="0">
                <a:latin typeface="Cambria"/>
                <a:cs typeface="Cambria"/>
              </a:rPr>
              <a:t> </a:t>
            </a:r>
            <a:r>
              <a:rPr sz="2400" spc="-5" dirty="0">
                <a:latin typeface="Cambria"/>
                <a:cs typeface="Cambria"/>
              </a:rPr>
              <a:t>filtruoti</a:t>
            </a:r>
            <a:r>
              <a:rPr sz="2400" spc="-40" dirty="0">
                <a:latin typeface="Cambria"/>
                <a:cs typeface="Cambria"/>
              </a:rPr>
              <a:t> </a:t>
            </a:r>
            <a:r>
              <a:rPr sz="2400" dirty="0">
                <a:latin typeface="Cambria"/>
                <a:cs typeface="Cambria"/>
              </a:rPr>
              <a:t>šias </a:t>
            </a:r>
            <a:r>
              <a:rPr sz="2400" spc="-5" dirty="0">
                <a:latin typeface="Cambria"/>
                <a:cs typeface="Cambria"/>
              </a:rPr>
              <a:t>daleles</a:t>
            </a:r>
            <a:r>
              <a:rPr sz="2400" spc="5" dirty="0">
                <a:latin typeface="Cambria"/>
                <a:cs typeface="Cambria"/>
              </a:rPr>
              <a:t> </a:t>
            </a:r>
            <a:r>
              <a:rPr sz="2400" dirty="0">
                <a:latin typeface="Cambria"/>
                <a:cs typeface="Cambria"/>
              </a:rPr>
              <a:t>ir</a:t>
            </a:r>
            <a:r>
              <a:rPr sz="2400" spc="-20" dirty="0">
                <a:latin typeface="Cambria"/>
                <a:cs typeface="Cambria"/>
              </a:rPr>
              <a:t> </a:t>
            </a:r>
            <a:r>
              <a:rPr sz="2400" spc="-5" dirty="0">
                <a:latin typeface="Cambria"/>
                <a:cs typeface="Cambria"/>
              </a:rPr>
              <a:t>jų</a:t>
            </a:r>
            <a:r>
              <a:rPr sz="2400" spc="-10" dirty="0">
                <a:latin typeface="Cambria"/>
                <a:cs typeface="Cambria"/>
              </a:rPr>
              <a:t> </a:t>
            </a:r>
            <a:r>
              <a:rPr sz="2400" dirty="0">
                <a:latin typeface="Cambria"/>
                <a:cs typeface="Cambria"/>
              </a:rPr>
              <a:t>irimo</a:t>
            </a:r>
            <a:r>
              <a:rPr sz="2400" spc="15" dirty="0">
                <a:latin typeface="Cambria"/>
                <a:cs typeface="Cambria"/>
              </a:rPr>
              <a:t> </a:t>
            </a:r>
            <a:r>
              <a:rPr sz="2400" spc="-10" dirty="0">
                <a:latin typeface="Cambria"/>
                <a:cs typeface="Cambria"/>
              </a:rPr>
              <a:t>produktus.</a:t>
            </a:r>
            <a:endParaRPr sz="2400">
              <a:latin typeface="Cambria"/>
              <a:cs typeface="Cambria"/>
            </a:endParaRPr>
          </a:p>
          <a:p>
            <a:pPr marL="12700" marR="111760">
              <a:lnSpc>
                <a:spcPct val="100000"/>
              </a:lnSpc>
              <a:spcBef>
                <a:spcPts val="1205"/>
              </a:spcBef>
              <a:buFont typeface="Arial MT"/>
              <a:buChar char="•"/>
              <a:tabLst>
                <a:tab pos="354965" algn="l"/>
                <a:tab pos="355600" algn="l"/>
              </a:tabLst>
            </a:pPr>
            <a:r>
              <a:rPr sz="2400" dirty="0">
                <a:latin typeface="Cambria"/>
                <a:cs typeface="Cambria"/>
              </a:rPr>
              <a:t>Aptikti b </a:t>
            </a:r>
            <a:r>
              <a:rPr sz="2400" spc="-15" dirty="0">
                <a:latin typeface="Cambria"/>
                <a:cs typeface="Cambria"/>
              </a:rPr>
              <a:t>kvarkus </a:t>
            </a:r>
            <a:r>
              <a:rPr sz="2400" spc="-10" dirty="0">
                <a:latin typeface="Cambria"/>
                <a:cs typeface="Cambria"/>
              </a:rPr>
              <a:t>nėra </a:t>
            </a:r>
            <a:r>
              <a:rPr sz="2400" spc="-5" dirty="0">
                <a:latin typeface="Cambria"/>
                <a:cs typeface="Cambria"/>
              </a:rPr>
              <a:t>labai </a:t>
            </a:r>
            <a:r>
              <a:rPr sz="2400" spc="-10" dirty="0">
                <a:latin typeface="Cambria"/>
                <a:cs typeface="Cambria"/>
              </a:rPr>
              <a:t>paprasta. </a:t>
            </a:r>
            <a:r>
              <a:rPr sz="2400" dirty="0">
                <a:latin typeface="Cambria"/>
                <a:cs typeface="Cambria"/>
              </a:rPr>
              <a:t>Jie skrieja </a:t>
            </a:r>
            <a:r>
              <a:rPr sz="2400" spc="-15" dirty="0">
                <a:latin typeface="Cambria"/>
                <a:cs typeface="Cambria"/>
              </a:rPr>
              <a:t>beveik </a:t>
            </a:r>
            <a:r>
              <a:rPr sz="2400" spc="-5" dirty="0">
                <a:latin typeface="Cambria"/>
                <a:cs typeface="Cambria"/>
              </a:rPr>
              <a:t>šviesos </a:t>
            </a:r>
            <a:r>
              <a:rPr sz="2400" spc="-515" dirty="0">
                <a:latin typeface="Cambria"/>
                <a:cs typeface="Cambria"/>
              </a:rPr>
              <a:t> </a:t>
            </a:r>
            <a:r>
              <a:rPr sz="2400" spc="-5" dirty="0">
                <a:latin typeface="Cambria"/>
                <a:cs typeface="Cambria"/>
              </a:rPr>
              <a:t>greičiu</a:t>
            </a:r>
            <a:r>
              <a:rPr sz="2400" spc="-35" dirty="0">
                <a:latin typeface="Cambria"/>
                <a:cs typeface="Cambria"/>
              </a:rPr>
              <a:t> </a:t>
            </a:r>
            <a:r>
              <a:rPr sz="2400" dirty="0">
                <a:latin typeface="Cambria"/>
                <a:cs typeface="Cambria"/>
              </a:rPr>
              <a:t>ir</a:t>
            </a:r>
            <a:r>
              <a:rPr sz="2400" spc="-5" dirty="0">
                <a:latin typeface="Cambria"/>
                <a:cs typeface="Cambria"/>
              </a:rPr>
              <a:t> </a:t>
            </a:r>
            <a:r>
              <a:rPr sz="2400" dirty="0">
                <a:latin typeface="Cambria"/>
                <a:cs typeface="Cambria"/>
              </a:rPr>
              <a:t>prieš</a:t>
            </a:r>
            <a:r>
              <a:rPr sz="2400" spc="-10" dirty="0">
                <a:latin typeface="Cambria"/>
                <a:cs typeface="Cambria"/>
              </a:rPr>
              <a:t> </a:t>
            </a:r>
            <a:r>
              <a:rPr sz="2400" spc="-5" dirty="0">
                <a:latin typeface="Cambria"/>
                <a:cs typeface="Cambria"/>
              </a:rPr>
              <a:t>suirdami</a:t>
            </a:r>
            <a:r>
              <a:rPr sz="2400" spc="-25" dirty="0">
                <a:latin typeface="Cambria"/>
                <a:cs typeface="Cambria"/>
              </a:rPr>
              <a:t> </a:t>
            </a:r>
            <a:r>
              <a:rPr sz="2400" dirty="0">
                <a:latin typeface="Cambria"/>
                <a:cs typeface="Cambria"/>
              </a:rPr>
              <a:t>egzistuoja</a:t>
            </a:r>
            <a:r>
              <a:rPr sz="2400" spc="-10" dirty="0">
                <a:latin typeface="Cambria"/>
                <a:cs typeface="Cambria"/>
              </a:rPr>
              <a:t> </a:t>
            </a:r>
            <a:r>
              <a:rPr sz="2400" spc="-15" dirty="0">
                <a:latin typeface="Cambria"/>
                <a:cs typeface="Cambria"/>
              </a:rPr>
              <a:t>vos</a:t>
            </a:r>
            <a:r>
              <a:rPr sz="2400" dirty="0">
                <a:latin typeface="Cambria"/>
                <a:cs typeface="Cambria"/>
              </a:rPr>
              <a:t> </a:t>
            </a:r>
            <a:r>
              <a:rPr sz="2400" spc="-5" dirty="0">
                <a:latin typeface="Cambria"/>
                <a:cs typeface="Cambria"/>
              </a:rPr>
              <a:t>10⁻¹²</a:t>
            </a:r>
            <a:r>
              <a:rPr sz="2400" spc="-30" dirty="0">
                <a:latin typeface="Cambria"/>
                <a:cs typeface="Cambria"/>
              </a:rPr>
              <a:t> </a:t>
            </a:r>
            <a:r>
              <a:rPr sz="2400" spc="-5" dirty="0">
                <a:latin typeface="Cambria"/>
                <a:cs typeface="Cambria"/>
              </a:rPr>
              <a:t>sekundės.</a:t>
            </a:r>
            <a:r>
              <a:rPr sz="2400" spc="10" dirty="0">
                <a:latin typeface="Cambria"/>
                <a:cs typeface="Cambria"/>
              </a:rPr>
              <a:t> </a:t>
            </a:r>
            <a:r>
              <a:rPr sz="2400" spc="-65" dirty="0">
                <a:latin typeface="Cambria"/>
                <a:cs typeface="Cambria"/>
              </a:rPr>
              <a:t>Tai</a:t>
            </a:r>
            <a:r>
              <a:rPr sz="2400" spc="-10" dirty="0">
                <a:latin typeface="Cambria"/>
                <a:cs typeface="Cambria"/>
              </a:rPr>
              <a:t> nėra</a:t>
            </a:r>
            <a:endParaRPr sz="2400">
              <a:latin typeface="Cambria"/>
              <a:cs typeface="Cambria"/>
            </a:endParaRPr>
          </a:p>
          <a:p>
            <a:pPr marL="12700">
              <a:lnSpc>
                <a:spcPct val="100000"/>
              </a:lnSpc>
            </a:pPr>
            <a:r>
              <a:rPr sz="2400" spc="-5" dirty="0">
                <a:latin typeface="Cambria"/>
                <a:cs typeface="Cambria"/>
              </a:rPr>
              <a:t>ilgai,</a:t>
            </a:r>
            <a:r>
              <a:rPr sz="2400" spc="-25" dirty="0">
                <a:latin typeface="Cambria"/>
                <a:cs typeface="Cambria"/>
              </a:rPr>
              <a:t> </a:t>
            </a:r>
            <a:r>
              <a:rPr sz="2400" dirty="0">
                <a:latin typeface="Cambria"/>
                <a:cs typeface="Cambria"/>
              </a:rPr>
              <a:t>tačiau ištisa</a:t>
            </a:r>
            <a:r>
              <a:rPr sz="2400" spc="-20" dirty="0">
                <a:latin typeface="Cambria"/>
                <a:cs typeface="Cambria"/>
              </a:rPr>
              <a:t> </a:t>
            </a:r>
            <a:r>
              <a:rPr sz="2400" spc="-15" dirty="0">
                <a:latin typeface="Cambria"/>
                <a:cs typeface="Cambria"/>
              </a:rPr>
              <a:t>amžinybė,</a:t>
            </a:r>
            <a:r>
              <a:rPr sz="2400" spc="5" dirty="0">
                <a:latin typeface="Cambria"/>
                <a:cs typeface="Cambria"/>
              </a:rPr>
              <a:t> </a:t>
            </a:r>
            <a:r>
              <a:rPr sz="2400" spc="-15" dirty="0">
                <a:latin typeface="Cambria"/>
                <a:cs typeface="Cambria"/>
              </a:rPr>
              <a:t>palyginti</a:t>
            </a:r>
            <a:r>
              <a:rPr sz="2400" spc="-10" dirty="0">
                <a:latin typeface="Cambria"/>
                <a:cs typeface="Cambria"/>
              </a:rPr>
              <a:t> </a:t>
            </a:r>
            <a:r>
              <a:rPr sz="2400" dirty="0">
                <a:latin typeface="Cambria"/>
                <a:cs typeface="Cambria"/>
              </a:rPr>
              <a:t>su</a:t>
            </a:r>
            <a:r>
              <a:rPr sz="2400" spc="5" dirty="0">
                <a:latin typeface="Cambria"/>
                <a:cs typeface="Cambria"/>
              </a:rPr>
              <a:t> </a:t>
            </a:r>
            <a:r>
              <a:rPr sz="2400" spc="-10" dirty="0">
                <a:latin typeface="Cambria"/>
                <a:cs typeface="Cambria"/>
              </a:rPr>
              <a:t>kai</a:t>
            </a:r>
            <a:r>
              <a:rPr sz="2400" spc="-15" dirty="0">
                <a:latin typeface="Cambria"/>
                <a:cs typeface="Cambria"/>
              </a:rPr>
              <a:t> </a:t>
            </a:r>
            <a:r>
              <a:rPr sz="2400" spc="-10" dirty="0">
                <a:latin typeface="Cambria"/>
                <a:cs typeface="Cambria"/>
              </a:rPr>
              <a:t>kuriomis </a:t>
            </a:r>
            <a:r>
              <a:rPr sz="2400" spc="-5" dirty="0">
                <a:latin typeface="Cambria"/>
                <a:cs typeface="Cambria"/>
              </a:rPr>
              <a:t>kitomis</a:t>
            </a:r>
            <a:endParaRPr sz="2400">
              <a:latin typeface="Cambria"/>
              <a:cs typeface="Cambria"/>
            </a:endParaRPr>
          </a:p>
          <a:p>
            <a:pPr marL="12700" marR="338455">
              <a:lnSpc>
                <a:spcPct val="100000"/>
              </a:lnSpc>
            </a:pPr>
            <a:r>
              <a:rPr sz="2400" spc="-5" dirty="0">
                <a:latin typeface="Cambria"/>
                <a:cs typeface="Cambria"/>
              </a:rPr>
              <a:t>dalelėmis, </a:t>
            </a:r>
            <a:r>
              <a:rPr sz="2400" spc="-10" dirty="0">
                <a:latin typeface="Cambria"/>
                <a:cs typeface="Cambria"/>
              </a:rPr>
              <a:t>kurios</a:t>
            </a:r>
            <a:r>
              <a:rPr sz="2400" spc="-15" dirty="0">
                <a:latin typeface="Cambria"/>
                <a:cs typeface="Cambria"/>
              </a:rPr>
              <a:t> </a:t>
            </a:r>
            <a:r>
              <a:rPr sz="2400" spc="-20" dirty="0">
                <a:latin typeface="Cambria"/>
                <a:cs typeface="Cambria"/>
              </a:rPr>
              <a:t>suyra</a:t>
            </a:r>
            <a:r>
              <a:rPr sz="2400" spc="10" dirty="0">
                <a:latin typeface="Cambria"/>
                <a:cs typeface="Cambria"/>
              </a:rPr>
              <a:t> </a:t>
            </a:r>
            <a:r>
              <a:rPr sz="2400" spc="-20" dirty="0">
                <a:latin typeface="Cambria"/>
                <a:cs typeface="Cambria"/>
              </a:rPr>
              <a:t>vos</a:t>
            </a:r>
            <a:r>
              <a:rPr sz="2400" dirty="0">
                <a:latin typeface="Cambria"/>
                <a:cs typeface="Cambria"/>
              </a:rPr>
              <a:t> </a:t>
            </a:r>
            <a:r>
              <a:rPr sz="2400" spc="-5" dirty="0">
                <a:latin typeface="Cambria"/>
                <a:cs typeface="Cambria"/>
              </a:rPr>
              <a:t>po</a:t>
            </a:r>
            <a:r>
              <a:rPr sz="2400" dirty="0">
                <a:latin typeface="Cambria"/>
                <a:cs typeface="Cambria"/>
              </a:rPr>
              <a:t> 10⁻²⁰</a:t>
            </a:r>
            <a:r>
              <a:rPr sz="2400" spc="-25" dirty="0">
                <a:latin typeface="Cambria"/>
                <a:cs typeface="Cambria"/>
              </a:rPr>
              <a:t> </a:t>
            </a:r>
            <a:r>
              <a:rPr sz="2400" spc="-10" dirty="0">
                <a:latin typeface="Cambria"/>
                <a:cs typeface="Cambria"/>
              </a:rPr>
              <a:t>(palyginimui:</a:t>
            </a:r>
            <a:r>
              <a:rPr sz="2400" spc="-25" dirty="0">
                <a:latin typeface="Cambria"/>
                <a:cs typeface="Cambria"/>
              </a:rPr>
              <a:t> </a:t>
            </a:r>
            <a:r>
              <a:rPr sz="2400" spc="-10" dirty="0">
                <a:latin typeface="Cambria"/>
                <a:cs typeface="Cambria"/>
              </a:rPr>
              <a:t>toks</a:t>
            </a:r>
            <a:r>
              <a:rPr sz="2400" spc="10" dirty="0">
                <a:latin typeface="Cambria"/>
                <a:cs typeface="Cambria"/>
              </a:rPr>
              <a:t> </a:t>
            </a:r>
            <a:r>
              <a:rPr sz="2400" spc="-5" dirty="0">
                <a:latin typeface="Cambria"/>
                <a:cs typeface="Cambria"/>
              </a:rPr>
              <a:t>santykis </a:t>
            </a:r>
            <a:r>
              <a:rPr sz="2400" spc="-509" dirty="0">
                <a:latin typeface="Cambria"/>
                <a:cs typeface="Cambria"/>
              </a:rPr>
              <a:t> </a:t>
            </a:r>
            <a:r>
              <a:rPr sz="2400" spc="-15" dirty="0">
                <a:latin typeface="Cambria"/>
                <a:cs typeface="Cambria"/>
              </a:rPr>
              <a:t>yra</a:t>
            </a:r>
            <a:r>
              <a:rPr sz="2400" spc="-10" dirty="0">
                <a:latin typeface="Cambria"/>
                <a:cs typeface="Cambria"/>
              </a:rPr>
              <a:t> </a:t>
            </a:r>
            <a:r>
              <a:rPr sz="2400" dirty="0">
                <a:latin typeface="Cambria"/>
                <a:cs typeface="Cambria"/>
              </a:rPr>
              <a:t>tarp</a:t>
            </a:r>
            <a:r>
              <a:rPr sz="2400" spc="-15" dirty="0">
                <a:latin typeface="Cambria"/>
                <a:cs typeface="Cambria"/>
              </a:rPr>
              <a:t> </a:t>
            </a:r>
            <a:r>
              <a:rPr sz="2400" dirty="0">
                <a:latin typeface="Cambria"/>
                <a:cs typeface="Cambria"/>
              </a:rPr>
              <a:t>38</a:t>
            </a:r>
            <a:r>
              <a:rPr sz="2400" spc="-20" dirty="0">
                <a:latin typeface="Cambria"/>
                <a:cs typeface="Cambria"/>
              </a:rPr>
              <a:t> </a:t>
            </a:r>
            <a:r>
              <a:rPr sz="2400" spc="-5" dirty="0">
                <a:latin typeface="Cambria"/>
                <a:cs typeface="Cambria"/>
              </a:rPr>
              <a:t>mėnesių</a:t>
            </a:r>
            <a:r>
              <a:rPr sz="2400" dirty="0">
                <a:latin typeface="Cambria"/>
                <a:cs typeface="Cambria"/>
              </a:rPr>
              <a:t> ir</a:t>
            </a:r>
            <a:r>
              <a:rPr sz="2400" spc="-20" dirty="0">
                <a:latin typeface="Cambria"/>
                <a:cs typeface="Cambria"/>
              </a:rPr>
              <a:t> </a:t>
            </a:r>
            <a:r>
              <a:rPr sz="2400" spc="-5" dirty="0">
                <a:latin typeface="Cambria"/>
                <a:cs typeface="Cambria"/>
              </a:rPr>
              <a:t>vienos</a:t>
            </a:r>
            <a:r>
              <a:rPr sz="2400" dirty="0">
                <a:latin typeface="Cambria"/>
                <a:cs typeface="Cambria"/>
              </a:rPr>
              <a:t> </a:t>
            </a:r>
            <a:r>
              <a:rPr sz="2400" spc="-10" dirty="0">
                <a:latin typeface="Cambria"/>
                <a:cs typeface="Cambria"/>
              </a:rPr>
              <a:t>sekundės).</a:t>
            </a:r>
            <a:endParaRPr sz="2400">
              <a:latin typeface="Cambria"/>
              <a:cs typeface="Cambria"/>
            </a:endParaRPr>
          </a:p>
          <a:p>
            <a:pPr marL="12700" marR="5080">
              <a:lnSpc>
                <a:spcPct val="100000"/>
              </a:lnSpc>
              <a:spcBef>
                <a:spcPts val="1200"/>
              </a:spcBef>
              <a:buFont typeface="Arial MT"/>
              <a:buChar char="•"/>
              <a:tabLst>
                <a:tab pos="354965" algn="l"/>
                <a:tab pos="355600" algn="l"/>
              </a:tabLst>
            </a:pPr>
            <a:r>
              <a:rPr sz="2400" dirty="0">
                <a:latin typeface="Cambria"/>
                <a:cs typeface="Cambria"/>
              </a:rPr>
              <a:t>b </a:t>
            </a:r>
            <a:r>
              <a:rPr sz="2400" spc="-15" dirty="0">
                <a:latin typeface="Cambria"/>
                <a:cs typeface="Cambria"/>
              </a:rPr>
              <a:t>kvarkai </a:t>
            </a:r>
            <a:r>
              <a:rPr sz="2400" spc="-5" dirty="0">
                <a:latin typeface="Cambria"/>
                <a:cs typeface="Cambria"/>
              </a:rPr>
              <a:t>palieka būdingą centimetro ar panašaus </a:t>
            </a:r>
            <a:r>
              <a:rPr sz="2400" dirty="0">
                <a:latin typeface="Cambria"/>
                <a:cs typeface="Cambria"/>
              </a:rPr>
              <a:t>ilgio </a:t>
            </a:r>
            <a:r>
              <a:rPr sz="2400" spc="-5" dirty="0">
                <a:latin typeface="Cambria"/>
                <a:cs typeface="Cambria"/>
              </a:rPr>
              <a:t>pėdsaką </a:t>
            </a:r>
            <a:r>
              <a:rPr sz="2400" spc="-515" dirty="0">
                <a:latin typeface="Cambria"/>
                <a:cs typeface="Cambria"/>
              </a:rPr>
              <a:t> </a:t>
            </a:r>
            <a:r>
              <a:rPr sz="2400" spc="-5" dirty="0">
                <a:latin typeface="Cambria"/>
                <a:cs typeface="Cambria"/>
              </a:rPr>
              <a:t>LHCb jutikliuose </a:t>
            </a:r>
            <a:r>
              <a:rPr sz="2400" dirty="0">
                <a:latin typeface="Cambria"/>
                <a:cs typeface="Cambria"/>
              </a:rPr>
              <a:t>– </a:t>
            </a:r>
            <a:r>
              <a:rPr sz="2400" spc="-5" dirty="0">
                <a:latin typeface="Cambria"/>
                <a:cs typeface="Cambria"/>
              </a:rPr>
              <a:t>pakankamai ilgą, </a:t>
            </a:r>
            <a:r>
              <a:rPr sz="2400" spc="-10" dirty="0">
                <a:latin typeface="Cambria"/>
                <a:cs typeface="Cambria"/>
              </a:rPr>
              <a:t>kad </a:t>
            </a:r>
            <a:r>
              <a:rPr sz="2400" spc="-5" dirty="0">
                <a:latin typeface="Cambria"/>
                <a:cs typeface="Cambria"/>
              </a:rPr>
              <a:t>LHCb analitikų </a:t>
            </a:r>
            <a:r>
              <a:rPr sz="2400" spc="-10" dirty="0">
                <a:latin typeface="Cambria"/>
                <a:cs typeface="Cambria"/>
              </a:rPr>
              <a:t>komanda </a:t>
            </a:r>
            <a:r>
              <a:rPr sz="2400" spc="-5" dirty="0">
                <a:latin typeface="Cambria"/>
                <a:cs typeface="Cambria"/>
              </a:rPr>
              <a:t> </a:t>
            </a:r>
            <a:r>
              <a:rPr sz="2400" spc="-10" dirty="0">
                <a:latin typeface="Cambria"/>
                <a:cs typeface="Cambria"/>
              </a:rPr>
              <a:t>galėtų</a:t>
            </a:r>
            <a:r>
              <a:rPr sz="2400" dirty="0">
                <a:latin typeface="Cambria"/>
                <a:cs typeface="Cambria"/>
              </a:rPr>
              <a:t> </a:t>
            </a:r>
            <a:r>
              <a:rPr sz="2400" spc="-5" dirty="0">
                <a:latin typeface="Cambria"/>
                <a:cs typeface="Cambria"/>
              </a:rPr>
              <a:t>juos</a:t>
            </a:r>
            <a:r>
              <a:rPr sz="2400" spc="10" dirty="0">
                <a:latin typeface="Cambria"/>
                <a:cs typeface="Cambria"/>
              </a:rPr>
              <a:t> </a:t>
            </a:r>
            <a:r>
              <a:rPr sz="2400" dirty="0">
                <a:latin typeface="Cambria"/>
                <a:cs typeface="Cambria"/>
              </a:rPr>
              <a:t>aptikti</a:t>
            </a:r>
            <a:r>
              <a:rPr sz="2400" spc="-20" dirty="0">
                <a:latin typeface="Cambria"/>
                <a:cs typeface="Cambria"/>
              </a:rPr>
              <a:t> </a:t>
            </a:r>
            <a:r>
              <a:rPr sz="2400" dirty="0">
                <a:latin typeface="Cambria"/>
                <a:cs typeface="Cambria"/>
              </a:rPr>
              <a:t>ir </a:t>
            </a:r>
            <a:r>
              <a:rPr sz="2400" spc="-5" dirty="0">
                <a:latin typeface="Cambria"/>
                <a:cs typeface="Cambria"/>
              </a:rPr>
              <a:t>tyrinėti.</a:t>
            </a:r>
            <a:endParaRPr sz="2400">
              <a:latin typeface="Cambria"/>
              <a:cs typeface="Cambria"/>
            </a:endParaRPr>
          </a:p>
        </p:txBody>
      </p:sp>
      <p:grpSp>
        <p:nvGrpSpPr>
          <p:cNvPr id="3" name="object 3"/>
          <p:cNvGrpSpPr/>
          <p:nvPr/>
        </p:nvGrpSpPr>
        <p:grpSpPr>
          <a:xfrm>
            <a:off x="0" y="30480"/>
            <a:ext cx="4944110" cy="1012190"/>
            <a:chOff x="0" y="30480"/>
            <a:chExt cx="4944110" cy="1012190"/>
          </a:xfrm>
        </p:grpSpPr>
        <p:pic>
          <p:nvPicPr>
            <p:cNvPr id="4" name="object 4"/>
            <p:cNvPicPr/>
            <p:nvPr/>
          </p:nvPicPr>
          <p:blipFill>
            <a:blip r:embed="rId2" cstate="print"/>
            <a:stretch>
              <a:fillRect/>
            </a:stretch>
          </p:blipFill>
          <p:spPr>
            <a:xfrm>
              <a:off x="0" y="30480"/>
              <a:ext cx="1702308" cy="1011936"/>
            </a:xfrm>
            <a:prstGeom prst="rect">
              <a:avLst/>
            </a:prstGeom>
          </p:spPr>
        </p:pic>
        <p:pic>
          <p:nvPicPr>
            <p:cNvPr id="5" name="object 5"/>
            <p:cNvPicPr/>
            <p:nvPr/>
          </p:nvPicPr>
          <p:blipFill>
            <a:blip r:embed="rId3" cstate="print"/>
            <a:stretch>
              <a:fillRect/>
            </a:stretch>
          </p:blipFill>
          <p:spPr>
            <a:xfrm>
              <a:off x="1202436" y="30480"/>
              <a:ext cx="3741420" cy="1011936"/>
            </a:xfrm>
            <a:prstGeom prst="rect">
              <a:avLst/>
            </a:prstGeom>
          </p:spPr>
        </p:pic>
      </p:grpSp>
      <p:sp>
        <p:nvSpPr>
          <p:cNvPr id="6" name="object 6"/>
          <p:cNvSpPr txBox="1">
            <a:spLocks noGrp="1"/>
          </p:cNvSpPr>
          <p:nvPr>
            <p:ph type="title"/>
          </p:nvPr>
        </p:nvSpPr>
        <p:spPr>
          <a:xfrm>
            <a:off x="258267" y="149809"/>
            <a:ext cx="4379595" cy="574675"/>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385622"/>
                </a:solidFill>
                <a:latin typeface="Cambria"/>
                <a:cs typeface="Cambria"/>
              </a:rPr>
              <a:t>LHCb</a:t>
            </a:r>
            <a:r>
              <a:rPr sz="3600" spc="-75" dirty="0">
                <a:solidFill>
                  <a:srgbClr val="385622"/>
                </a:solidFill>
                <a:latin typeface="Cambria"/>
                <a:cs typeface="Cambria"/>
              </a:rPr>
              <a:t> </a:t>
            </a:r>
            <a:r>
              <a:rPr sz="3600" spc="-5" dirty="0">
                <a:solidFill>
                  <a:srgbClr val="385622"/>
                </a:solidFill>
                <a:latin typeface="Cambria"/>
                <a:cs typeface="Cambria"/>
              </a:rPr>
              <a:t>eksperimentas</a:t>
            </a:r>
            <a:endParaRPr sz="3600">
              <a:latin typeface="Cambria"/>
              <a:cs typeface="Cambri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2008" y="735330"/>
            <a:ext cx="8868410" cy="1153795"/>
          </a:xfrm>
          <a:prstGeom prst="rect">
            <a:avLst/>
          </a:prstGeom>
        </p:spPr>
        <p:txBody>
          <a:bodyPr vert="horz" wrap="square" lIns="0" tIns="47625" rIns="0" bIns="0" rtlCol="0">
            <a:spAutoFit/>
          </a:bodyPr>
          <a:lstStyle/>
          <a:p>
            <a:pPr marL="12700" marR="5080">
              <a:lnSpc>
                <a:spcPts val="2160"/>
              </a:lnSpc>
              <a:spcBef>
                <a:spcPts val="375"/>
              </a:spcBef>
            </a:pPr>
            <a:r>
              <a:rPr sz="2000" dirty="0">
                <a:latin typeface="Cambria"/>
                <a:cs typeface="Cambria"/>
              </a:rPr>
              <a:t>LHCb sudedamosios </a:t>
            </a:r>
            <a:r>
              <a:rPr sz="2000" spc="-10" dirty="0">
                <a:latin typeface="Cambria"/>
                <a:cs typeface="Cambria"/>
              </a:rPr>
              <a:t>dalys: </a:t>
            </a:r>
            <a:r>
              <a:rPr sz="2000" spc="-5" dirty="0">
                <a:latin typeface="Cambria"/>
                <a:cs typeface="Cambria"/>
              </a:rPr>
              <a:t>detektoriai </a:t>
            </a:r>
            <a:r>
              <a:rPr sz="2000" spc="-10" dirty="0">
                <a:latin typeface="Cambria"/>
                <a:cs typeface="Cambria"/>
              </a:rPr>
              <a:t>VELO, </a:t>
            </a:r>
            <a:r>
              <a:rPr sz="2000" spc="-5" dirty="0">
                <a:latin typeface="Cambria"/>
                <a:cs typeface="Cambria"/>
              </a:rPr>
              <a:t>RICH1, dalelių </a:t>
            </a:r>
            <a:r>
              <a:rPr sz="2000" spc="-10" dirty="0">
                <a:latin typeface="Cambria"/>
                <a:cs typeface="Cambria"/>
              </a:rPr>
              <a:t>trajektorijų </a:t>
            </a:r>
            <a:r>
              <a:rPr sz="2000" spc="-5" dirty="0">
                <a:latin typeface="Cambria"/>
                <a:cs typeface="Cambria"/>
              </a:rPr>
              <a:t>stebėjimo </a:t>
            </a:r>
            <a:r>
              <a:rPr sz="2000" spc="-430" dirty="0">
                <a:latin typeface="Cambria"/>
                <a:cs typeface="Cambria"/>
              </a:rPr>
              <a:t> </a:t>
            </a:r>
            <a:r>
              <a:rPr sz="2000" spc="-15" dirty="0">
                <a:latin typeface="Cambria"/>
                <a:cs typeface="Cambria"/>
              </a:rPr>
              <a:t>įrenginys </a:t>
            </a:r>
            <a:r>
              <a:rPr sz="2000" spc="-5" dirty="0">
                <a:latin typeface="Cambria"/>
                <a:cs typeface="Cambria"/>
              </a:rPr>
              <a:t>(angl.</a:t>
            </a:r>
            <a:r>
              <a:rPr sz="2000" spc="-35" dirty="0">
                <a:latin typeface="Cambria"/>
                <a:cs typeface="Cambria"/>
              </a:rPr>
              <a:t> </a:t>
            </a:r>
            <a:r>
              <a:rPr sz="2000" spc="-5" dirty="0">
                <a:latin typeface="Cambria"/>
                <a:cs typeface="Cambria"/>
              </a:rPr>
              <a:t>k.</a:t>
            </a:r>
            <a:r>
              <a:rPr sz="2000" spc="5" dirty="0">
                <a:latin typeface="Cambria"/>
                <a:cs typeface="Cambria"/>
              </a:rPr>
              <a:t> </a:t>
            </a:r>
            <a:r>
              <a:rPr sz="2000" i="1" spc="-20" dirty="0">
                <a:latin typeface="Cambria"/>
                <a:cs typeface="Cambria"/>
              </a:rPr>
              <a:t>Tracker</a:t>
            </a:r>
            <a:r>
              <a:rPr sz="2000" spc="-20" dirty="0">
                <a:latin typeface="Cambria"/>
                <a:cs typeface="Cambria"/>
              </a:rPr>
              <a:t>)</a:t>
            </a:r>
            <a:r>
              <a:rPr sz="2000" spc="-15" dirty="0">
                <a:latin typeface="Cambria"/>
                <a:cs typeface="Cambria"/>
              </a:rPr>
              <a:t> </a:t>
            </a:r>
            <a:r>
              <a:rPr sz="2000" spc="-75" dirty="0">
                <a:latin typeface="Cambria"/>
                <a:cs typeface="Cambria"/>
              </a:rPr>
              <a:t>TT,</a:t>
            </a:r>
            <a:r>
              <a:rPr sz="2000" spc="5" dirty="0">
                <a:latin typeface="Cambria"/>
                <a:cs typeface="Cambria"/>
              </a:rPr>
              <a:t> </a:t>
            </a:r>
            <a:r>
              <a:rPr sz="2000" dirty="0">
                <a:latin typeface="Cambria"/>
                <a:cs typeface="Cambria"/>
              </a:rPr>
              <a:t>magnetas,</a:t>
            </a:r>
            <a:r>
              <a:rPr sz="2000" spc="-15" dirty="0">
                <a:latin typeface="Cambria"/>
                <a:cs typeface="Cambria"/>
              </a:rPr>
              <a:t> </a:t>
            </a:r>
            <a:r>
              <a:rPr sz="2000" spc="-5" dirty="0">
                <a:latin typeface="Cambria"/>
                <a:cs typeface="Cambria"/>
              </a:rPr>
              <a:t>dalelių</a:t>
            </a:r>
            <a:r>
              <a:rPr sz="2000" spc="-35" dirty="0">
                <a:latin typeface="Cambria"/>
                <a:cs typeface="Cambria"/>
              </a:rPr>
              <a:t> </a:t>
            </a:r>
            <a:r>
              <a:rPr sz="2000" spc="-10" dirty="0">
                <a:latin typeface="Cambria"/>
                <a:cs typeface="Cambria"/>
              </a:rPr>
              <a:t>trajektorijų</a:t>
            </a:r>
            <a:r>
              <a:rPr sz="2000" spc="-15" dirty="0">
                <a:latin typeface="Cambria"/>
                <a:cs typeface="Cambria"/>
              </a:rPr>
              <a:t> </a:t>
            </a:r>
            <a:r>
              <a:rPr sz="2000" spc="-5" dirty="0">
                <a:latin typeface="Cambria"/>
                <a:cs typeface="Cambria"/>
              </a:rPr>
              <a:t>stebėjimo</a:t>
            </a:r>
            <a:r>
              <a:rPr sz="2000" spc="5" dirty="0">
                <a:latin typeface="Cambria"/>
                <a:cs typeface="Cambria"/>
              </a:rPr>
              <a:t> </a:t>
            </a:r>
            <a:r>
              <a:rPr sz="2000" spc="-5" dirty="0">
                <a:latin typeface="Cambria"/>
                <a:cs typeface="Cambria"/>
              </a:rPr>
              <a:t>įrenginiai </a:t>
            </a:r>
            <a:r>
              <a:rPr sz="2000" dirty="0">
                <a:latin typeface="Cambria"/>
                <a:cs typeface="Cambria"/>
              </a:rPr>
              <a:t> </a:t>
            </a:r>
            <a:r>
              <a:rPr sz="2000" spc="-5" dirty="0">
                <a:latin typeface="Cambria"/>
                <a:cs typeface="Cambria"/>
              </a:rPr>
              <a:t>T1,</a:t>
            </a:r>
            <a:r>
              <a:rPr sz="2000" dirty="0">
                <a:latin typeface="Cambria"/>
                <a:cs typeface="Cambria"/>
              </a:rPr>
              <a:t> </a:t>
            </a:r>
            <a:r>
              <a:rPr sz="2000" spc="-5" dirty="0">
                <a:latin typeface="Cambria"/>
                <a:cs typeface="Cambria"/>
              </a:rPr>
              <a:t>T1,</a:t>
            </a:r>
            <a:r>
              <a:rPr sz="2000" spc="15" dirty="0">
                <a:latin typeface="Cambria"/>
                <a:cs typeface="Cambria"/>
              </a:rPr>
              <a:t> </a:t>
            </a:r>
            <a:r>
              <a:rPr sz="2000" spc="-5" dirty="0">
                <a:latin typeface="Cambria"/>
                <a:cs typeface="Cambria"/>
              </a:rPr>
              <a:t>T3,</a:t>
            </a:r>
            <a:r>
              <a:rPr sz="2000" spc="5" dirty="0">
                <a:latin typeface="Cambria"/>
                <a:cs typeface="Cambria"/>
              </a:rPr>
              <a:t> </a:t>
            </a:r>
            <a:r>
              <a:rPr sz="2000" spc="-5" dirty="0">
                <a:latin typeface="Cambria"/>
                <a:cs typeface="Cambria"/>
              </a:rPr>
              <a:t>RICH2,</a:t>
            </a:r>
            <a:r>
              <a:rPr sz="2000" spc="5" dirty="0">
                <a:latin typeface="Cambria"/>
                <a:cs typeface="Cambria"/>
              </a:rPr>
              <a:t> </a:t>
            </a:r>
            <a:r>
              <a:rPr sz="2000" spc="-5" dirty="0">
                <a:latin typeface="Cambria"/>
                <a:cs typeface="Cambria"/>
              </a:rPr>
              <a:t>miuonų</a:t>
            </a:r>
            <a:r>
              <a:rPr sz="2000" spc="-30" dirty="0">
                <a:latin typeface="Cambria"/>
                <a:cs typeface="Cambria"/>
              </a:rPr>
              <a:t> </a:t>
            </a:r>
            <a:r>
              <a:rPr sz="2000" spc="-5" dirty="0">
                <a:latin typeface="Cambria"/>
                <a:cs typeface="Cambria"/>
              </a:rPr>
              <a:t>sistema</a:t>
            </a:r>
            <a:r>
              <a:rPr sz="2000" spc="-30" dirty="0">
                <a:latin typeface="Cambria"/>
                <a:cs typeface="Cambria"/>
              </a:rPr>
              <a:t> </a:t>
            </a:r>
            <a:r>
              <a:rPr sz="2000" spc="-5" dirty="0">
                <a:latin typeface="Cambria"/>
                <a:cs typeface="Cambria"/>
              </a:rPr>
              <a:t>M1,</a:t>
            </a:r>
            <a:r>
              <a:rPr sz="2000" spc="5" dirty="0">
                <a:latin typeface="Cambria"/>
                <a:cs typeface="Cambria"/>
              </a:rPr>
              <a:t> </a:t>
            </a:r>
            <a:r>
              <a:rPr sz="2000" spc="-5" dirty="0">
                <a:latin typeface="Cambria"/>
                <a:cs typeface="Cambria"/>
              </a:rPr>
              <a:t>elektromagnetinis</a:t>
            </a:r>
            <a:r>
              <a:rPr sz="2000" spc="-25" dirty="0">
                <a:latin typeface="Cambria"/>
                <a:cs typeface="Cambria"/>
              </a:rPr>
              <a:t> </a:t>
            </a:r>
            <a:r>
              <a:rPr sz="2000" spc="-10" dirty="0">
                <a:latin typeface="Cambria"/>
                <a:cs typeface="Cambria"/>
              </a:rPr>
              <a:t>kalorimetras</a:t>
            </a:r>
            <a:r>
              <a:rPr sz="2000" spc="-35" dirty="0">
                <a:latin typeface="Cambria"/>
                <a:cs typeface="Cambria"/>
              </a:rPr>
              <a:t> </a:t>
            </a:r>
            <a:r>
              <a:rPr sz="2000" spc="-5" dirty="0">
                <a:latin typeface="Cambria"/>
                <a:cs typeface="Cambria"/>
              </a:rPr>
              <a:t>ECAL,</a:t>
            </a:r>
            <a:endParaRPr sz="2000">
              <a:latin typeface="Cambria"/>
              <a:cs typeface="Cambria"/>
            </a:endParaRPr>
          </a:p>
          <a:p>
            <a:pPr marL="12700">
              <a:lnSpc>
                <a:spcPts val="2130"/>
              </a:lnSpc>
            </a:pPr>
            <a:r>
              <a:rPr sz="2000" spc="-5" dirty="0">
                <a:latin typeface="Cambria"/>
                <a:cs typeface="Cambria"/>
              </a:rPr>
              <a:t>hadronų</a:t>
            </a:r>
            <a:r>
              <a:rPr sz="2000" spc="-40" dirty="0">
                <a:latin typeface="Cambria"/>
                <a:cs typeface="Cambria"/>
              </a:rPr>
              <a:t> </a:t>
            </a:r>
            <a:r>
              <a:rPr sz="2000" spc="-10" dirty="0">
                <a:latin typeface="Cambria"/>
                <a:cs typeface="Cambria"/>
              </a:rPr>
              <a:t>kalorimetras</a:t>
            </a:r>
            <a:r>
              <a:rPr sz="2000" spc="-45" dirty="0">
                <a:latin typeface="Cambria"/>
                <a:cs typeface="Cambria"/>
              </a:rPr>
              <a:t> </a:t>
            </a:r>
            <a:r>
              <a:rPr sz="2000" dirty="0">
                <a:latin typeface="Cambria"/>
                <a:cs typeface="Cambria"/>
              </a:rPr>
              <a:t>HCAL,</a:t>
            </a:r>
            <a:r>
              <a:rPr sz="2000" spc="-10" dirty="0">
                <a:latin typeface="Cambria"/>
                <a:cs typeface="Cambria"/>
              </a:rPr>
              <a:t> </a:t>
            </a:r>
            <a:r>
              <a:rPr sz="2000" spc="-5" dirty="0">
                <a:latin typeface="Cambria"/>
                <a:cs typeface="Cambria"/>
              </a:rPr>
              <a:t>miuonų</a:t>
            </a:r>
            <a:r>
              <a:rPr sz="2000" spc="-15" dirty="0">
                <a:latin typeface="Cambria"/>
                <a:cs typeface="Cambria"/>
              </a:rPr>
              <a:t> </a:t>
            </a:r>
            <a:r>
              <a:rPr sz="2000" spc="-5" dirty="0">
                <a:latin typeface="Cambria"/>
                <a:cs typeface="Cambria"/>
              </a:rPr>
              <a:t>sistemos</a:t>
            </a:r>
            <a:r>
              <a:rPr sz="2000" spc="-25" dirty="0">
                <a:latin typeface="Cambria"/>
                <a:cs typeface="Cambria"/>
              </a:rPr>
              <a:t> </a:t>
            </a:r>
            <a:r>
              <a:rPr sz="2000" spc="-5" dirty="0">
                <a:latin typeface="Cambria"/>
                <a:cs typeface="Cambria"/>
              </a:rPr>
              <a:t>M2,</a:t>
            </a:r>
            <a:r>
              <a:rPr sz="2000" spc="5" dirty="0">
                <a:latin typeface="Cambria"/>
                <a:cs typeface="Cambria"/>
              </a:rPr>
              <a:t> </a:t>
            </a:r>
            <a:r>
              <a:rPr sz="2000" spc="-5" dirty="0">
                <a:latin typeface="Cambria"/>
                <a:cs typeface="Cambria"/>
              </a:rPr>
              <a:t>M3,</a:t>
            </a:r>
            <a:r>
              <a:rPr sz="2000" spc="5" dirty="0">
                <a:latin typeface="Cambria"/>
                <a:cs typeface="Cambria"/>
              </a:rPr>
              <a:t> </a:t>
            </a:r>
            <a:r>
              <a:rPr sz="2000" spc="-5" dirty="0">
                <a:latin typeface="Cambria"/>
                <a:cs typeface="Cambria"/>
              </a:rPr>
              <a:t>M4,</a:t>
            </a:r>
            <a:r>
              <a:rPr sz="2000" spc="10" dirty="0">
                <a:latin typeface="Cambria"/>
                <a:cs typeface="Cambria"/>
              </a:rPr>
              <a:t> </a:t>
            </a:r>
            <a:r>
              <a:rPr sz="2000" spc="-5" dirty="0">
                <a:latin typeface="Cambria"/>
                <a:cs typeface="Cambria"/>
              </a:rPr>
              <a:t>M5.)</a:t>
            </a:r>
            <a:endParaRPr sz="2000">
              <a:latin typeface="Cambria"/>
              <a:cs typeface="Cambria"/>
            </a:endParaRPr>
          </a:p>
        </p:txBody>
      </p:sp>
      <p:pic>
        <p:nvPicPr>
          <p:cNvPr id="3" name="object 3"/>
          <p:cNvPicPr/>
          <p:nvPr/>
        </p:nvPicPr>
        <p:blipFill>
          <a:blip r:embed="rId2" cstate="print"/>
          <a:stretch>
            <a:fillRect/>
          </a:stretch>
        </p:blipFill>
        <p:spPr>
          <a:xfrm>
            <a:off x="925982" y="1982723"/>
            <a:ext cx="7533741" cy="4829556"/>
          </a:xfrm>
          <a:prstGeom prst="rect">
            <a:avLst/>
          </a:prstGeom>
        </p:spPr>
      </p:pic>
      <p:grpSp>
        <p:nvGrpSpPr>
          <p:cNvPr id="4" name="object 4"/>
          <p:cNvGrpSpPr/>
          <p:nvPr/>
        </p:nvGrpSpPr>
        <p:grpSpPr>
          <a:xfrm>
            <a:off x="0" y="0"/>
            <a:ext cx="3500754" cy="896619"/>
            <a:chOff x="0" y="0"/>
            <a:chExt cx="3500754" cy="896619"/>
          </a:xfrm>
        </p:grpSpPr>
        <p:pic>
          <p:nvPicPr>
            <p:cNvPr id="5" name="object 5"/>
            <p:cNvPicPr/>
            <p:nvPr/>
          </p:nvPicPr>
          <p:blipFill>
            <a:blip r:embed="rId3" cstate="print"/>
            <a:stretch>
              <a:fillRect/>
            </a:stretch>
          </p:blipFill>
          <p:spPr>
            <a:xfrm>
              <a:off x="0" y="0"/>
              <a:ext cx="1702308" cy="896112"/>
            </a:xfrm>
            <a:prstGeom prst="rect">
              <a:avLst/>
            </a:prstGeom>
          </p:spPr>
        </p:pic>
        <p:pic>
          <p:nvPicPr>
            <p:cNvPr id="6" name="object 6"/>
            <p:cNvPicPr/>
            <p:nvPr/>
          </p:nvPicPr>
          <p:blipFill>
            <a:blip r:embed="rId4" cstate="print"/>
            <a:stretch>
              <a:fillRect/>
            </a:stretch>
          </p:blipFill>
          <p:spPr>
            <a:xfrm>
              <a:off x="1202436" y="0"/>
              <a:ext cx="2298191" cy="896112"/>
            </a:xfrm>
            <a:prstGeom prst="rect">
              <a:avLst/>
            </a:prstGeom>
          </p:spPr>
        </p:pic>
      </p:grpSp>
      <p:sp>
        <p:nvSpPr>
          <p:cNvPr id="7" name="object 7"/>
          <p:cNvSpPr txBox="1">
            <a:spLocks noGrp="1"/>
          </p:cNvSpPr>
          <p:nvPr>
            <p:ph type="title"/>
          </p:nvPr>
        </p:nvSpPr>
        <p:spPr>
          <a:xfrm>
            <a:off x="258267" y="4953"/>
            <a:ext cx="2936875"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385622"/>
                </a:solidFill>
                <a:latin typeface="Cambria"/>
                <a:cs typeface="Cambria"/>
              </a:rPr>
              <a:t>LHCb</a:t>
            </a:r>
            <a:r>
              <a:rPr sz="3600" spc="-90" dirty="0">
                <a:solidFill>
                  <a:srgbClr val="385622"/>
                </a:solidFill>
                <a:latin typeface="Cambria"/>
                <a:cs typeface="Cambria"/>
              </a:rPr>
              <a:t> </a:t>
            </a:r>
            <a:r>
              <a:rPr sz="3600" spc="-10" dirty="0">
                <a:solidFill>
                  <a:srgbClr val="385622"/>
                </a:solidFill>
                <a:latin typeface="Cambria"/>
                <a:cs typeface="Cambria"/>
              </a:rPr>
              <a:t>sandara</a:t>
            </a:r>
            <a:endParaRPr sz="3600">
              <a:latin typeface="Cambria"/>
              <a:cs typeface="Cambri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8267" y="1474089"/>
            <a:ext cx="8554720" cy="3988435"/>
          </a:xfrm>
          <a:prstGeom prst="rect">
            <a:avLst/>
          </a:prstGeom>
        </p:spPr>
        <p:txBody>
          <a:bodyPr vert="horz" wrap="square" lIns="0" tIns="53975" rIns="0" bIns="0" rtlCol="0">
            <a:spAutoFit/>
          </a:bodyPr>
          <a:lstStyle/>
          <a:p>
            <a:pPr marL="184785" marR="591185" indent="-172720">
              <a:lnSpc>
                <a:spcPts val="2590"/>
              </a:lnSpc>
              <a:spcBef>
                <a:spcPts val="425"/>
              </a:spcBef>
              <a:buFont typeface="Arial MT"/>
              <a:buChar char="•"/>
              <a:tabLst>
                <a:tab pos="185420" algn="l"/>
                <a:tab pos="5845810" algn="l"/>
              </a:tabLst>
            </a:pPr>
            <a:r>
              <a:rPr sz="2400" dirty="0">
                <a:latin typeface="Cambria"/>
                <a:cs typeface="Cambria"/>
              </a:rPr>
              <a:t>Pirmasis</a:t>
            </a:r>
            <a:r>
              <a:rPr sz="2400" spc="-20" dirty="0">
                <a:latin typeface="Cambria"/>
                <a:cs typeface="Cambria"/>
              </a:rPr>
              <a:t> </a:t>
            </a:r>
            <a:r>
              <a:rPr sz="2400" dirty="0">
                <a:latin typeface="Cambria"/>
                <a:cs typeface="Cambria"/>
              </a:rPr>
              <a:t>vidinis</a:t>
            </a:r>
            <a:r>
              <a:rPr sz="2400" spc="-15" dirty="0">
                <a:latin typeface="Cambria"/>
                <a:cs typeface="Cambria"/>
              </a:rPr>
              <a:t> </a:t>
            </a:r>
            <a:r>
              <a:rPr sz="2400" spc="-5" dirty="0">
                <a:latin typeface="Cambria"/>
                <a:cs typeface="Cambria"/>
              </a:rPr>
              <a:t>detektorius</a:t>
            </a:r>
            <a:r>
              <a:rPr sz="2400" spc="10" dirty="0">
                <a:latin typeface="Cambria"/>
                <a:cs typeface="Cambria"/>
              </a:rPr>
              <a:t> </a:t>
            </a:r>
            <a:r>
              <a:rPr sz="2400" spc="-5" dirty="0">
                <a:latin typeface="Cambria"/>
                <a:cs typeface="Cambria"/>
              </a:rPr>
              <a:t>VELO</a:t>
            </a:r>
            <a:r>
              <a:rPr sz="2400" spc="-15" dirty="0">
                <a:latin typeface="Cambria"/>
                <a:cs typeface="Cambria"/>
              </a:rPr>
              <a:t> </a:t>
            </a:r>
            <a:r>
              <a:rPr sz="2400" spc="-5" dirty="0">
                <a:latin typeface="Cambria"/>
                <a:cs typeface="Cambria"/>
              </a:rPr>
              <a:t>(ankl. k.	</a:t>
            </a:r>
            <a:r>
              <a:rPr sz="2400" i="1" spc="-10" dirty="0">
                <a:latin typeface="Cambria"/>
                <a:cs typeface="Cambria"/>
              </a:rPr>
              <a:t>VErtex</a:t>
            </a:r>
            <a:r>
              <a:rPr sz="2400" i="1" spc="-100" dirty="0">
                <a:latin typeface="Cambria"/>
                <a:cs typeface="Cambria"/>
              </a:rPr>
              <a:t> </a:t>
            </a:r>
            <a:r>
              <a:rPr sz="2400" i="1" spc="-10" dirty="0">
                <a:latin typeface="Cambria"/>
                <a:cs typeface="Cambria"/>
              </a:rPr>
              <a:t>LOcator</a:t>
            </a:r>
            <a:r>
              <a:rPr sz="2400" spc="-10" dirty="0">
                <a:latin typeface="Cambria"/>
                <a:cs typeface="Cambria"/>
              </a:rPr>
              <a:t>), </a:t>
            </a:r>
            <a:r>
              <a:rPr sz="2400" spc="-515" dirty="0">
                <a:latin typeface="Cambria"/>
                <a:cs typeface="Cambria"/>
              </a:rPr>
              <a:t> </a:t>
            </a:r>
            <a:r>
              <a:rPr sz="2400" dirty="0">
                <a:latin typeface="Cambria"/>
                <a:cs typeface="Cambria"/>
              </a:rPr>
              <a:t>sudarytas iš 42 silicio </a:t>
            </a:r>
            <a:r>
              <a:rPr sz="2400" spc="-5" dirty="0">
                <a:latin typeface="Cambria"/>
                <a:cs typeface="Cambria"/>
              </a:rPr>
              <a:t>elementų </a:t>
            </a:r>
            <a:r>
              <a:rPr sz="2400" dirty="0">
                <a:latin typeface="Cambria"/>
                <a:cs typeface="Cambria"/>
              </a:rPr>
              <a:t>ir </a:t>
            </a:r>
            <a:r>
              <a:rPr sz="2400" spc="-5" dirty="0">
                <a:latin typeface="Cambria"/>
                <a:cs typeface="Cambria"/>
              </a:rPr>
              <a:t>įrengtas </a:t>
            </a:r>
            <a:r>
              <a:rPr sz="2400" dirty="0">
                <a:latin typeface="Cambria"/>
                <a:cs typeface="Cambria"/>
              </a:rPr>
              <a:t>iš </a:t>
            </a:r>
            <a:r>
              <a:rPr sz="2400" spc="-10" dirty="0">
                <a:latin typeface="Cambria"/>
                <a:cs typeface="Cambria"/>
              </a:rPr>
              <a:t>karto </a:t>
            </a:r>
            <a:r>
              <a:rPr sz="2400" spc="-5" dirty="0">
                <a:latin typeface="Cambria"/>
                <a:cs typeface="Cambria"/>
              </a:rPr>
              <a:t>aplink </a:t>
            </a:r>
            <a:r>
              <a:rPr sz="2400" dirty="0">
                <a:latin typeface="Cambria"/>
                <a:cs typeface="Cambria"/>
              </a:rPr>
              <a:t> </a:t>
            </a:r>
            <a:r>
              <a:rPr sz="2400" spc="-10" dirty="0">
                <a:latin typeface="Cambria"/>
                <a:cs typeface="Cambria"/>
              </a:rPr>
              <a:t>protonų</a:t>
            </a:r>
            <a:r>
              <a:rPr sz="2400" spc="-5" dirty="0">
                <a:latin typeface="Cambria"/>
                <a:cs typeface="Cambria"/>
              </a:rPr>
              <a:t> susidūrimų </a:t>
            </a:r>
            <a:r>
              <a:rPr sz="2400" dirty="0">
                <a:latin typeface="Cambria"/>
                <a:cs typeface="Cambria"/>
              </a:rPr>
              <a:t>sritį</a:t>
            </a:r>
            <a:r>
              <a:rPr sz="2400" spc="-35" dirty="0">
                <a:latin typeface="Cambria"/>
                <a:cs typeface="Cambria"/>
              </a:rPr>
              <a:t> </a:t>
            </a:r>
            <a:r>
              <a:rPr sz="2400" dirty="0">
                <a:latin typeface="Cambria"/>
                <a:cs typeface="Cambria"/>
              </a:rPr>
              <a:t>5</a:t>
            </a:r>
            <a:r>
              <a:rPr sz="2400" spc="-10" dirty="0">
                <a:latin typeface="Cambria"/>
                <a:cs typeface="Cambria"/>
              </a:rPr>
              <a:t> </a:t>
            </a:r>
            <a:r>
              <a:rPr sz="2400" spc="-5" dirty="0">
                <a:latin typeface="Cambria"/>
                <a:cs typeface="Cambria"/>
              </a:rPr>
              <a:t>mm</a:t>
            </a:r>
            <a:r>
              <a:rPr sz="2400" spc="10" dirty="0">
                <a:latin typeface="Cambria"/>
                <a:cs typeface="Cambria"/>
              </a:rPr>
              <a:t> </a:t>
            </a:r>
            <a:r>
              <a:rPr sz="2400" spc="-5" dirty="0">
                <a:latin typeface="Cambria"/>
                <a:cs typeface="Cambria"/>
              </a:rPr>
              <a:t>atstumu.</a:t>
            </a:r>
            <a:endParaRPr sz="2400">
              <a:latin typeface="Cambria"/>
              <a:cs typeface="Cambria"/>
            </a:endParaRPr>
          </a:p>
          <a:p>
            <a:pPr marL="184785" marR="5080" indent="-172720">
              <a:lnSpc>
                <a:spcPts val="2600"/>
              </a:lnSpc>
              <a:spcBef>
                <a:spcPts val="790"/>
              </a:spcBef>
              <a:buFont typeface="Arial MT"/>
              <a:buChar char="•"/>
              <a:tabLst>
                <a:tab pos="185420" algn="l"/>
              </a:tabLst>
            </a:pPr>
            <a:r>
              <a:rPr sz="2400" spc="-5" dirty="0">
                <a:latin typeface="Cambria"/>
                <a:cs typeface="Cambria"/>
              </a:rPr>
              <a:t>VELO naudojamas </a:t>
            </a:r>
            <a:r>
              <a:rPr sz="2400" dirty="0">
                <a:latin typeface="Cambria"/>
                <a:cs typeface="Cambria"/>
              </a:rPr>
              <a:t>aptikti daleles ir </a:t>
            </a:r>
            <a:r>
              <a:rPr sz="2400" spc="-5" dirty="0">
                <a:latin typeface="Cambria"/>
                <a:cs typeface="Cambria"/>
              </a:rPr>
              <a:t>nustatyti jų </a:t>
            </a:r>
            <a:r>
              <a:rPr sz="2400" spc="-10" dirty="0">
                <a:latin typeface="Cambria"/>
                <a:cs typeface="Cambria"/>
              </a:rPr>
              <a:t>trajektorijas </a:t>
            </a:r>
            <a:r>
              <a:rPr sz="2400" spc="-5" dirty="0">
                <a:latin typeface="Cambria"/>
                <a:cs typeface="Cambria"/>
              </a:rPr>
              <a:t>prie </a:t>
            </a:r>
            <a:r>
              <a:rPr sz="2400" spc="-515" dirty="0">
                <a:latin typeface="Cambria"/>
                <a:cs typeface="Cambria"/>
              </a:rPr>
              <a:t> </a:t>
            </a:r>
            <a:r>
              <a:rPr sz="2400" spc="-5" dirty="0">
                <a:latin typeface="Cambria"/>
                <a:cs typeface="Cambria"/>
              </a:rPr>
              <a:t>pat </a:t>
            </a:r>
            <a:r>
              <a:rPr sz="2400" dirty="0">
                <a:latin typeface="Cambria"/>
                <a:cs typeface="Cambria"/>
              </a:rPr>
              <a:t>susidūrimo </a:t>
            </a:r>
            <a:r>
              <a:rPr sz="2400" spc="-10" dirty="0">
                <a:latin typeface="Cambria"/>
                <a:cs typeface="Cambria"/>
              </a:rPr>
              <a:t>centro.</a:t>
            </a:r>
            <a:r>
              <a:rPr sz="2400" spc="-15" dirty="0">
                <a:latin typeface="Cambria"/>
                <a:cs typeface="Cambria"/>
              </a:rPr>
              <a:t> </a:t>
            </a:r>
            <a:r>
              <a:rPr sz="2400" spc="-5" dirty="0">
                <a:latin typeface="Cambria"/>
                <a:cs typeface="Cambria"/>
              </a:rPr>
              <a:t>Detektorius</a:t>
            </a:r>
            <a:r>
              <a:rPr sz="2400" dirty="0">
                <a:latin typeface="Cambria"/>
                <a:cs typeface="Cambria"/>
              </a:rPr>
              <a:t> </a:t>
            </a:r>
            <a:r>
              <a:rPr sz="2400" spc="-10" dirty="0">
                <a:latin typeface="Cambria"/>
                <a:cs typeface="Cambria"/>
              </a:rPr>
              <a:t>gali </a:t>
            </a:r>
            <a:r>
              <a:rPr sz="2400" spc="-5" dirty="0">
                <a:latin typeface="Cambria"/>
                <a:cs typeface="Cambria"/>
              </a:rPr>
              <a:t>apskaičiuoti</a:t>
            </a:r>
            <a:r>
              <a:rPr sz="2400" spc="-10" dirty="0">
                <a:latin typeface="Cambria"/>
                <a:cs typeface="Cambria"/>
              </a:rPr>
              <a:t> </a:t>
            </a:r>
            <a:r>
              <a:rPr sz="2400" dirty="0">
                <a:latin typeface="Cambria"/>
                <a:cs typeface="Cambria"/>
              </a:rPr>
              <a:t>atstumą</a:t>
            </a:r>
            <a:endParaRPr sz="2400">
              <a:latin typeface="Cambria"/>
              <a:cs typeface="Cambria"/>
            </a:endParaRPr>
          </a:p>
          <a:p>
            <a:pPr marL="184785">
              <a:lnSpc>
                <a:spcPts val="2545"/>
              </a:lnSpc>
            </a:pPr>
            <a:r>
              <a:rPr sz="2400" dirty="0">
                <a:latin typeface="Cambria"/>
                <a:cs typeface="Cambria"/>
              </a:rPr>
              <a:t>tarp</a:t>
            </a:r>
            <a:r>
              <a:rPr sz="2400" spc="-25" dirty="0">
                <a:latin typeface="Cambria"/>
                <a:cs typeface="Cambria"/>
              </a:rPr>
              <a:t> </a:t>
            </a:r>
            <a:r>
              <a:rPr sz="2400" spc="-5" dirty="0">
                <a:latin typeface="Cambria"/>
                <a:cs typeface="Cambria"/>
              </a:rPr>
              <a:t>vietos,</a:t>
            </a:r>
            <a:r>
              <a:rPr sz="2400" spc="-20" dirty="0">
                <a:latin typeface="Cambria"/>
                <a:cs typeface="Cambria"/>
              </a:rPr>
              <a:t> </a:t>
            </a:r>
            <a:r>
              <a:rPr sz="2400" spc="-10" dirty="0">
                <a:latin typeface="Cambria"/>
                <a:cs typeface="Cambria"/>
              </a:rPr>
              <a:t>kur </a:t>
            </a:r>
            <a:r>
              <a:rPr sz="2400" spc="-5" dirty="0">
                <a:latin typeface="Cambria"/>
                <a:cs typeface="Cambria"/>
              </a:rPr>
              <a:t>susidaro </a:t>
            </a:r>
            <a:r>
              <a:rPr sz="2400" dirty="0">
                <a:latin typeface="Cambria"/>
                <a:cs typeface="Cambria"/>
              </a:rPr>
              <a:t>dalelės,</a:t>
            </a:r>
            <a:r>
              <a:rPr sz="2400" spc="-5" dirty="0">
                <a:latin typeface="Cambria"/>
                <a:cs typeface="Cambria"/>
              </a:rPr>
              <a:t> </a:t>
            </a:r>
            <a:r>
              <a:rPr sz="2400" dirty="0">
                <a:latin typeface="Cambria"/>
                <a:cs typeface="Cambria"/>
              </a:rPr>
              <a:t>ir</a:t>
            </a:r>
            <a:r>
              <a:rPr sz="2400" spc="-25" dirty="0">
                <a:latin typeface="Cambria"/>
                <a:cs typeface="Cambria"/>
              </a:rPr>
              <a:t> </a:t>
            </a:r>
            <a:r>
              <a:rPr sz="2400" spc="-5" dirty="0">
                <a:latin typeface="Cambria"/>
                <a:cs typeface="Cambria"/>
              </a:rPr>
              <a:t>vietos, </a:t>
            </a:r>
            <a:r>
              <a:rPr sz="2400" spc="-10" dirty="0">
                <a:latin typeface="Cambria"/>
                <a:cs typeface="Cambria"/>
              </a:rPr>
              <a:t>kur</a:t>
            </a:r>
            <a:r>
              <a:rPr sz="2400" spc="-30" dirty="0">
                <a:latin typeface="Cambria"/>
                <a:cs typeface="Cambria"/>
              </a:rPr>
              <a:t> </a:t>
            </a:r>
            <a:r>
              <a:rPr sz="2400" dirty="0">
                <a:latin typeface="Cambria"/>
                <a:cs typeface="Cambria"/>
              </a:rPr>
              <a:t>dalelės</a:t>
            </a:r>
            <a:r>
              <a:rPr sz="2400" spc="5" dirty="0">
                <a:latin typeface="Cambria"/>
                <a:cs typeface="Cambria"/>
              </a:rPr>
              <a:t> </a:t>
            </a:r>
            <a:r>
              <a:rPr sz="2400" spc="-5" dirty="0">
                <a:latin typeface="Cambria"/>
                <a:cs typeface="Cambria"/>
              </a:rPr>
              <a:t>suskyla.</a:t>
            </a:r>
            <a:endParaRPr sz="2400">
              <a:latin typeface="Cambria"/>
              <a:cs typeface="Cambria"/>
            </a:endParaRPr>
          </a:p>
          <a:p>
            <a:pPr marL="184785" marR="800100" indent="-172720" algn="just">
              <a:lnSpc>
                <a:spcPts val="2590"/>
              </a:lnSpc>
              <a:spcBef>
                <a:spcPts val="844"/>
              </a:spcBef>
              <a:buFont typeface="Arial MT"/>
              <a:buChar char="•"/>
              <a:tabLst>
                <a:tab pos="185420" algn="l"/>
              </a:tabLst>
            </a:pPr>
            <a:r>
              <a:rPr sz="2400" dirty="0">
                <a:latin typeface="Cambria"/>
                <a:cs typeface="Cambria"/>
              </a:rPr>
              <a:t>Už </a:t>
            </a:r>
            <a:r>
              <a:rPr sz="2400" spc="-5" dirty="0">
                <a:latin typeface="Cambria"/>
                <a:cs typeface="Cambria"/>
              </a:rPr>
              <a:t>VELO įtaisytas RICH1 </a:t>
            </a:r>
            <a:r>
              <a:rPr sz="2400" dirty="0">
                <a:latin typeface="Cambria"/>
                <a:cs typeface="Cambria"/>
              </a:rPr>
              <a:t>(angl. </a:t>
            </a:r>
            <a:r>
              <a:rPr sz="2400" spc="-5" dirty="0">
                <a:latin typeface="Cambria"/>
                <a:cs typeface="Cambria"/>
              </a:rPr>
              <a:t>k. </a:t>
            </a:r>
            <a:r>
              <a:rPr sz="2400" i="1" spc="-10" dirty="0">
                <a:latin typeface="Cambria"/>
                <a:cs typeface="Cambria"/>
              </a:rPr>
              <a:t>Ring </a:t>
            </a:r>
            <a:r>
              <a:rPr sz="2400" i="1" spc="-5" dirty="0">
                <a:latin typeface="Cambria"/>
                <a:cs typeface="Cambria"/>
              </a:rPr>
              <a:t>Imaging </a:t>
            </a:r>
            <a:r>
              <a:rPr sz="2400" i="1" spc="-15" dirty="0">
                <a:latin typeface="Cambria"/>
                <a:cs typeface="Cambria"/>
              </a:rPr>
              <a:t>Cherenkov</a:t>
            </a:r>
            <a:r>
              <a:rPr sz="2400" spc="-15" dirty="0">
                <a:latin typeface="Cambria"/>
                <a:cs typeface="Cambria"/>
              </a:rPr>
              <a:t>) </a:t>
            </a:r>
            <a:r>
              <a:rPr sz="2400" spc="-515" dirty="0">
                <a:latin typeface="Cambria"/>
                <a:cs typeface="Cambria"/>
              </a:rPr>
              <a:t> </a:t>
            </a:r>
            <a:r>
              <a:rPr sz="2400" spc="-5" dirty="0">
                <a:latin typeface="Cambria"/>
                <a:cs typeface="Cambria"/>
              </a:rPr>
              <a:t>detektorius, </a:t>
            </a:r>
            <a:r>
              <a:rPr sz="2400" dirty="0">
                <a:latin typeface="Cambria"/>
                <a:cs typeface="Cambria"/>
              </a:rPr>
              <a:t>skirtas dalelėms </a:t>
            </a:r>
            <a:r>
              <a:rPr sz="2400" spc="-5" dirty="0">
                <a:latin typeface="Cambria"/>
                <a:cs typeface="Cambria"/>
              </a:rPr>
              <a:t>identifikuoti </a:t>
            </a:r>
            <a:r>
              <a:rPr sz="2400" spc="-10" dirty="0">
                <a:latin typeface="Cambria"/>
                <a:cs typeface="Cambria"/>
              </a:rPr>
              <a:t>pagal </a:t>
            </a:r>
            <a:r>
              <a:rPr sz="2400" spc="-5" dirty="0">
                <a:latin typeface="Cambria"/>
                <a:cs typeface="Cambria"/>
              </a:rPr>
              <a:t>greičius </a:t>
            </a:r>
            <a:r>
              <a:rPr sz="2400" dirty="0">
                <a:latin typeface="Cambria"/>
                <a:cs typeface="Cambria"/>
              </a:rPr>
              <a:t>ir </a:t>
            </a:r>
            <a:r>
              <a:rPr sz="2400" spc="-515" dirty="0">
                <a:latin typeface="Cambria"/>
                <a:cs typeface="Cambria"/>
              </a:rPr>
              <a:t> </a:t>
            </a:r>
            <a:r>
              <a:rPr sz="2400" spc="-10" dirty="0">
                <a:latin typeface="Cambria"/>
                <a:cs typeface="Cambria"/>
              </a:rPr>
              <a:t>kampus.</a:t>
            </a:r>
            <a:endParaRPr sz="2400">
              <a:latin typeface="Cambria"/>
              <a:cs typeface="Cambria"/>
            </a:endParaRPr>
          </a:p>
          <a:p>
            <a:pPr marL="184785" indent="-172720" algn="just">
              <a:lnSpc>
                <a:spcPts val="2735"/>
              </a:lnSpc>
              <a:spcBef>
                <a:spcPts val="484"/>
              </a:spcBef>
              <a:buFont typeface="Arial MT"/>
              <a:buChar char="•"/>
              <a:tabLst>
                <a:tab pos="185420" algn="l"/>
              </a:tabLst>
            </a:pPr>
            <a:r>
              <a:rPr sz="2400" dirty="0">
                <a:latin typeface="Cambria"/>
                <a:cs typeface="Cambria"/>
              </a:rPr>
              <a:t>Kartu</a:t>
            </a:r>
            <a:r>
              <a:rPr sz="2400" spc="-25" dirty="0">
                <a:latin typeface="Cambria"/>
                <a:cs typeface="Cambria"/>
              </a:rPr>
              <a:t> </a:t>
            </a:r>
            <a:r>
              <a:rPr sz="2400" dirty="0">
                <a:latin typeface="Cambria"/>
                <a:cs typeface="Cambria"/>
              </a:rPr>
              <a:t>su</a:t>
            </a:r>
            <a:r>
              <a:rPr sz="2400" spc="5" dirty="0">
                <a:latin typeface="Cambria"/>
                <a:cs typeface="Cambria"/>
              </a:rPr>
              <a:t> </a:t>
            </a:r>
            <a:r>
              <a:rPr sz="2400" spc="-5" dirty="0">
                <a:latin typeface="Cambria"/>
                <a:cs typeface="Cambria"/>
              </a:rPr>
              <a:t>RICH2,</a:t>
            </a:r>
            <a:r>
              <a:rPr sz="2400" spc="-25" dirty="0">
                <a:latin typeface="Cambria"/>
                <a:cs typeface="Cambria"/>
              </a:rPr>
              <a:t> </a:t>
            </a:r>
            <a:r>
              <a:rPr sz="2400" spc="-5" dirty="0">
                <a:latin typeface="Cambria"/>
                <a:cs typeface="Cambria"/>
              </a:rPr>
              <a:t>esančiu</a:t>
            </a:r>
            <a:r>
              <a:rPr sz="2400" spc="-10" dirty="0">
                <a:latin typeface="Cambria"/>
                <a:cs typeface="Cambria"/>
              </a:rPr>
              <a:t> </a:t>
            </a:r>
            <a:r>
              <a:rPr sz="2400" spc="-5" dirty="0">
                <a:latin typeface="Cambria"/>
                <a:cs typeface="Cambria"/>
              </a:rPr>
              <a:t>už </a:t>
            </a:r>
            <a:r>
              <a:rPr sz="2400" spc="-10" dirty="0">
                <a:latin typeface="Cambria"/>
                <a:cs typeface="Cambria"/>
              </a:rPr>
              <a:t>magneto</a:t>
            </a:r>
            <a:r>
              <a:rPr sz="2400" spc="-15" dirty="0">
                <a:latin typeface="Cambria"/>
                <a:cs typeface="Cambria"/>
              </a:rPr>
              <a:t> </a:t>
            </a:r>
            <a:r>
              <a:rPr sz="2400" dirty="0">
                <a:latin typeface="Cambria"/>
                <a:cs typeface="Cambria"/>
              </a:rPr>
              <a:t>ir</a:t>
            </a:r>
            <a:r>
              <a:rPr sz="2400" spc="-5" dirty="0">
                <a:latin typeface="Cambria"/>
                <a:cs typeface="Cambria"/>
              </a:rPr>
              <a:t> jutiklių,</a:t>
            </a:r>
            <a:r>
              <a:rPr sz="2400" spc="-20" dirty="0">
                <a:latin typeface="Cambria"/>
                <a:cs typeface="Cambria"/>
              </a:rPr>
              <a:t> </a:t>
            </a:r>
            <a:r>
              <a:rPr sz="2400" spc="-10" dirty="0">
                <a:latin typeface="Cambria"/>
                <a:cs typeface="Cambria"/>
              </a:rPr>
              <a:t>galima</a:t>
            </a:r>
            <a:endParaRPr sz="2400">
              <a:latin typeface="Cambria"/>
              <a:cs typeface="Cambria"/>
            </a:endParaRPr>
          </a:p>
          <a:p>
            <a:pPr marL="184785" algn="just">
              <a:lnSpc>
                <a:spcPts val="2735"/>
              </a:lnSpc>
            </a:pPr>
            <a:r>
              <a:rPr sz="2400" spc="-5" dirty="0">
                <a:latin typeface="Cambria"/>
                <a:cs typeface="Cambria"/>
              </a:rPr>
              <a:t>identifikuoti</a:t>
            </a:r>
            <a:r>
              <a:rPr sz="2400" spc="-40" dirty="0">
                <a:latin typeface="Cambria"/>
                <a:cs typeface="Cambria"/>
              </a:rPr>
              <a:t> </a:t>
            </a:r>
            <a:r>
              <a:rPr sz="2400" spc="-5" dirty="0">
                <a:latin typeface="Cambria"/>
                <a:cs typeface="Cambria"/>
              </a:rPr>
              <a:t>nemažai</a:t>
            </a:r>
            <a:r>
              <a:rPr sz="2400" spc="-25" dirty="0">
                <a:latin typeface="Cambria"/>
                <a:cs typeface="Cambria"/>
              </a:rPr>
              <a:t> </a:t>
            </a:r>
            <a:r>
              <a:rPr sz="2400" dirty="0">
                <a:latin typeface="Cambria"/>
                <a:cs typeface="Cambria"/>
              </a:rPr>
              <a:t>dalelių,</a:t>
            </a:r>
            <a:r>
              <a:rPr sz="2400" spc="-10" dirty="0">
                <a:latin typeface="Cambria"/>
                <a:cs typeface="Cambria"/>
              </a:rPr>
              <a:t> </a:t>
            </a:r>
            <a:r>
              <a:rPr sz="2400" spc="-5" dirty="0">
                <a:latin typeface="Cambria"/>
                <a:cs typeface="Cambria"/>
              </a:rPr>
              <a:t>susidarančių</a:t>
            </a:r>
            <a:r>
              <a:rPr sz="2400" spc="-20" dirty="0">
                <a:latin typeface="Cambria"/>
                <a:cs typeface="Cambria"/>
              </a:rPr>
              <a:t> </a:t>
            </a:r>
            <a:r>
              <a:rPr sz="2400" spc="-5" dirty="0">
                <a:latin typeface="Cambria"/>
                <a:cs typeface="Cambria"/>
              </a:rPr>
              <a:t>po</a:t>
            </a:r>
            <a:r>
              <a:rPr sz="2400" spc="-10" dirty="0">
                <a:latin typeface="Cambria"/>
                <a:cs typeface="Cambria"/>
              </a:rPr>
              <a:t> </a:t>
            </a:r>
            <a:r>
              <a:rPr sz="2400" dirty="0">
                <a:latin typeface="Cambria"/>
                <a:cs typeface="Cambria"/>
              </a:rPr>
              <a:t>b</a:t>
            </a:r>
            <a:r>
              <a:rPr sz="2400" spc="-15" dirty="0">
                <a:latin typeface="Cambria"/>
                <a:cs typeface="Cambria"/>
              </a:rPr>
              <a:t> kvarkų</a:t>
            </a:r>
            <a:r>
              <a:rPr sz="2400" spc="-10" dirty="0">
                <a:latin typeface="Cambria"/>
                <a:cs typeface="Cambria"/>
              </a:rPr>
              <a:t> </a:t>
            </a:r>
            <a:r>
              <a:rPr sz="2400" dirty="0">
                <a:latin typeface="Cambria"/>
                <a:cs typeface="Cambria"/>
              </a:rPr>
              <a:t>skilimo.</a:t>
            </a:r>
            <a:endParaRPr sz="2400">
              <a:latin typeface="Cambria"/>
              <a:cs typeface="Cambria"/>
            </a:endParaRPr>
          </a:p>
        </p:txBody>
      </p:sp>
      <p:grpSp>
        <p:nvGrpSpPr>
          <p:cNvPr id="3" name="object 3"/>
          <p:cNvGrpSpPr/>
          <p:nvPr/>
        </p:nvGrpSpPr>
        <p:grpSpPr>
          <a:xfrm>
            <a:off x="292085" y="102107"/>
            <a:ext cx="3865879" cy="1012190"/>
            <a:chOff x="292085" y="102107"/>
            <a:chExt cx="3865879" cy="1012190"/>
          </a:xfrm>
        </p:grpSpPr>
        <p:pic>
          <p:nvPicPr>
            <p:cNvPr id="4" name="object 4"/>
            <p:cNvPicPr/>
            <p:nvPr/>
          </p:nvPicPr>
          <p:blipFill>
            <a:blip r:embed="rId2" cstate="print"/>
            <a:stretch>
              <a:fillRect/>
            </a:stretch>
          </p:blipFill>
          <p:spPr>
            <a:xfrm>
              <a:off x="292085" y="367683"/>
              <a:ext cx="1109010" cy="366311"/>
            </a:xfrm>
            <a:prstGeom prst="rect">
              <a:avLst/>
            </a:prstGeom>
          </p:spPr>
        </p:pic>
        <p:pic>
          <p:nvPicPr>
            <p:cNvPr id="5" name="object 5"/>
            <p:cNvPicPr/>
            <p:nvPr/>
          </p:nvPicPr>
          <p:blipFill>
            <a:blip r:embed="rId3" cstate="print"/>
            <a:stretch>
              <a:fillRect/>
            </a:stretch>
          </p:blipFill>
          <p:spPr>
            <a:xfrm>
              <a:off x="1202436" y="102107"/>
              <a:ext cx="2955036" cy="1011936"/>
            </a:xfrm>
            <a:prstGeom prst="rect">
              <a:avLst/>
            </a:prstGeom>
          </p:spPr>
        </p:pic>
      </p:grpSp>
      <p:sp>
        <p:nvSpPr>
          <p:cNvPr id="6" name="object 6"/>
          <p:cNvSpPr txBox="1">
            <a:spLocks noGrp="1"/>
          </p:cNvSpPr>
          <p:nvPr>
            <p:ph type="title"/>
          </p:nvPr>
        </p:nvSpPr>
        <p:spPr>
          <a:xfrm>
            <a:off x="258267" y="222250"/>
            <a:ext cx="359537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385622"/>
                </a:solidFill>
                <a:latin typeface="Cambria"/>
                <a:cs typeface="Cambria"/>
              </a:rPr>
              <a:t>LHCb</a:t>
            </a:r>
            <a:r>
              <a:rPr sz="3600" spc="-60" dirty="0">
                <a:solidFill>
                  <a:srgbClr val="385622"/>
                </a:solidFill>
                <a:latin typeface="Cambria"/>
                <a:cs typeface="Cambria"/>
              </a:rPr>
              <a:t> </a:t>
            </a:r>
            <a:r>
              <a:rPr sz="3600" spc="-15" dirty="0">
                <a:solidFill>
                  <a:srgbClr val="385622"/>
                </a:solidFill>
                <a:latin typeface="Cambria"/>
                <a:cs typeface="Cambria"/>
              </a:rPr>
              <a:t>detektoriai</a:t>
            </a:r>
            <a:endParaRPr sz="3600">
              <a:latin typeface="Cambria"/>
              <a:cs typeface="Cambri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4370" y="1689608"/>
            <a:ext cx="8166734" cy="2898775"/>
          </a:xfrm>
          <a:prstGeom prst="rect">
            <a:avLst/>
          </a:prstGeom>
        </p:spPr>
        <p:txBody>
          <a:bodyPr vert="horz" wrap="square" lIns="0" tIns="53975" rIns="0" bIns="0" rtlCol="0">
            <a:spAutoFit/>
          </a:bodyPr>
          <a:lstStyle/>
          <a:p>
            <a:pPr marL="184785" marR="76200" indent="-172720">
              <a:lnSpc>
                <a:spcPts val="2590"/>
              </a:lnSpc>
              <a:spcBef>
                <a:spcPts val="425"/>
              </a:spcBef>
              <a:buFont typeface="Arial MT"/>
              <a:buChar char="•"/>
              <a:tabLst>
                <a:tab pos="185420" algn="l"/>
              </a:tabLst>
            </a:pPr>
            <a:r>
              <a:rPr sz="2400" spc="-5" dirty="0">
                <a:latin typeface="Cambria"/>
                <a:cs typeface="Cambria"/>
              </a:rPr>
              <a:t>LHCb magnetas </a:t>
            </a:r>
            <a:r>
              <a:rPr sz="2400" dirty="0">
                <a:latin typeface="Cambria"/>
                <a:cs typeface="Cambria"/>
              </a:rPr>
              <a:t>sudarytas iš </a:t>
            </a:r>
            <a:r>
              <a:rPr sz="2400" spc="-10" dirty="0">
                <a:latin typeface="Cambria"/>
                <a:cs typeface="Cambria"/>
              </a:rPr>
              <a:t>dviejų </a:t>
            </a:r>
            <a:r>
              <a:rPr sz="2400" dirty="0">
                <a:latin typeface="Cambria"/>
                <a:cs typeface="Cambria"/>
              </a:rPr>
              <a:t>27 </a:t>
            </a:r>
            <a:r>
              <a:rPr sz="2400" spc="-5" dirty="0">
                <a:latin typeface="Cambria"/>
                <a:cs typeface="Cambria"/>
              </a:rPr>
              <a:t>tonas </a:t>
            </a:r>
            <a:r>
              <a:rPr sz="2400" spc="-10" dirty="0">
                <a:latin typeface="Cambria"/>
                <a:cs typeface="Cambria"/>
              </a:rPr>
              <a:t>sveriančių </a:t>
            </a:r>
            <a:r>
              <a:rPr sz="2400" spc="-5" dirty="0">
                <a:latin typeface="Cambria"/>
                <a:cs typeface="Cambria"/>
              </a:rPr>
              <a:t>ričių, </a:t>
            </a:r>
            <a:r>
              <a:rPr sz="2400" spc="-515" dirty="0">
                <a:latin typeface="Cambria"/>
                <a:cs typeface="Cambria"/>
              </a:rPr>
              <a:t> </a:t>
            </a:r>
            <a:r>
              <a:rPr sz="2400" spc="-5" dirty="0">
                <a:latin typeface="Cambria"/>
                <a:cs typeface="Cambria"/>
              </a:rPr>
              <a:t>sumontuotų</a:t>
            </a:r>
            <a:r>
              <a:rPr sz="2400" spc="25" dirty="0">
                <a:latin typeface="Cambria"/>
                <a:cs typeface="Cambria"/>
              </a:rPr>
              <a:t> </a:t>
            </a:r>
            <a:r>
              <a:rPr sz="2400" dirty="0">
                <a:latin typeface="Cambria"/>
                <a:cs typeface="Cambria"/>
              </a:rPr>
              <a:t>1450</a:t>
            </a:r>
            <a:r>
              <a:rPr sz="2400" spc="-25" dirty="0">
                <a:latin typeface="Cambria"/>
                <a:cs typeface="Cambria"/>
              </a:rPr>
              <a:t> </a:t>
            </a:r>
            <a:r>
              <a:rPr sz="2400" spc="-5" dirty="0">
                <a:latin typeface="Cambria"/>
                <a:cs typeface="Cambria"/>
              </a:rPr>
              <a:t>tonas</a:t>
            </a:r>
            <a:r>
              <a:rPr sz="2400" spc="10" dirty="0">
                <a:latin typeface="Cambria"/>
                <a:cs typeface="Cambria"/>
              </a:rPr>
              <a:t> </a:t>
            </a:r>
            <a:r>
              <a:rPr sz="2400" spc="-5" dirty="0">
                <a:latin typeface="Cambria"/>
                <a:cs typeface="Cambria"/>
              </a:rPr>
              <a:t>sveriančiuose</a:t>
            </a:r>
            <a:r>
              <a:rPr sz="2400" spc="-20" dirty="0">
                <a:latin typeface="Cambria"/>
                <a:cs typeface="Cambria"/>
              </a:rPr>
              <a:t> </a:t>
            </a:r>
            <a:r>
              <a:rPr sz="2400" spc="-5" dirty="0">
                <a:latin typeface="Cambria"/>
                <a:cs typeface="Cambria"/>
              </a:rPr>
              <a:t>plieniniuose</a:t>
            </a:r>
            <a:r>
              <a:rPr sz="2400" spc="-20" dirty="0">
                <a:latin typeface="Cambria"/>
                <a:cs typeface="Cambria"/>
              </a:rPr>
              <a:t> </a:t>
            </a:r>
            <a:r>
              <a:rPr sz="2400" spc="-10" dirty="0">
                <a:latin typeface="Cambria"/>
                <a:cs typeface="Cambria"/>
              </a:rPr>
              <a:t>rėmuose.</a:t>
            </a:r>
            <a:endParaRPr sz="2400">
              <a:latin typeface="Cambria"/>
              <a:cs typeface="Cambria"/>
            </a:endParaRPr>
          </a:p>
          <a:p>
            <a:pPr marL="184785" indent="-172720">
              <a:lnSpc>
                <a:spcPts val="2735"/>
              </a:lnSpc>
              <a:spcBef>
                <a:spcPts val="470"/>
              </a:spcBef>
              <a:buFont typeface="Arial MT"/>
              <a:buChar char="•"/>
              <a:tabLst>
                <a:tab pos="185420" algn="l"/>
              </a:tabLst>
            </a:pPr>
            <a:r>
              <a:rPr sz="2400" spc="-5" dirty="0">
                <a:latin typeface="Cambria"/>
                <a:cs typeface="Cambria"/>
              </a:rPr>
              <a:t>Kiekviena</a:t>
            </a:r>
            <a:r>
              <a:rPr sz="2400" spc="-30" dirty="0">
                <a:latin typeface="Cambria"/>
                <a:cs typeface="Cambria"/>
              </a:rPr>
              <a:t> </a:t>
            </a:r>
            <a:r>
              <a:rPr sz="2400" dirty="0">
                <a:latin typeface="Cambria"/>
                <a:cs typeface="Cambria"/>
              </a:rPr>
              <a:t>iš</a:t>
            </a:r>
            <a:r>
              <a:rPr sz="2400" spc="-10" dirty="0">
                <a:latin typeface="Cambria"/>
                <a:cs typeface="Cambria"/>
              </a:rPr>
              <a:t> </a:t>
            </a:r>
            <a:r>
              <a:rPr sz="2400" dirty="0">
                <a:latin typeface="Cambria"/>
                <a:cs typeface="Cambria"/>
              </a:rPr>
              <a:t>7,5</a:t>
            </a:r>
            <a:r>
              <a:rPr sz="2400" spc="-20" dirty="0">
                <a:latin typeface="Cambria"/>
                <a:cs typeface="Cambria"/>
              </a:rPr>
              <a:t> </a:t>
            </a:r>
            <a:r>
              <a:rPr sz="2400" dirty="0">
                <a:latin typeface="Cambria"/>
                <a:cs typeface="Cambria"/>
              </a:rPr>
              <a:t>m</a:t>
            </a:r>
            <a:r>
              <a:rPr sz="2400" spc="-10" dirty="0">
                <a:latin typeface="Cambria"/>
                <a:cs typeface="Cambria"/>
              </a:rPr>
              <a:t> </a:t>
            </a:r>
            <a:r>
              <a:rPr sz="2400" spc="-5" dirty="0">
                <a:latin typeface="Cambria"/>
                <a:cs typeface="Cambria"/>
              </a:rPr>
              <a:t>ilgio,</a:t>
            </a:r>
            <a:r>
              <a:rPr sz="2400" spc="-25" dirty="0">
                <a:latin typeface="Cambria"/>
                <a:cs typeface="Cambria"/>
              </a:rPr>
              <a:t> </a:t>
            </a:r>
            <a:r>
              <a:rPr sz="2400" dirty="0">
                <a:latin typeface="Cambria"/>
                <a:cs typeface="Cambria"/>
              </a:rPr>
              <a:t>4,6</a:t>
            </a:r>
            <a:r>
              <a:rPr sz="2400" spc="-20" dirty="0">
                <a:latin typeface="Cambria"/>
                <a:cs typeface="Cambria"/>
              </a:rPr>
              <a:t> </a:t>
            </a:r>
            <a:r>
              <a:rPr sz="2400" dirty="0">
                <a:latin typeface="Cambria"/>
                <a:cs typeface="Cambria"/>
              </a:rPr>
              <a:t>m</a:t>
            </a:r>
            <a:r>
              <a:rPr sz="2400" spc="-10" dirty="0">
                <a:latin typeface="Cambria"/>
                <a:cs typeface="Cambria"/>
              </a:rPr>
              <a:t> </a:t>
            </a:r>
            <a:r>
              <a:rPr sz="2400" spc="-5" dirty="0">
                <a:latin typeface="Cambria"/>
                <a:cs typeface="Cambria"/>
              </a:rPr>
              <a:t>pločio </a:t>
            </a:r>
            <a:r>
              <a:rPr sz="2400" dirty="0">
                <a:latin typeface="Cambria"/>
                <a:cs typeface="Cambria"/>
              </a:rPr>
              <a:t>ir</a:t>
            </a:r>
            <a:r>
              <a:rPr sz="2400" spc="-20" dirty="0">
                <a:latin typeface="Cambria"/>
                <a:cs typeface="Cambria"/>
              </a:rPr>
              <a:t> </a:t>
            </a:r>
            <a:r>
              <a:rPr sz="2400" dirty="0">
                <a:latin typeface="Cambria"/>
                <a:cs typeface="Cambria"/>
              </a:rPr>
              <a:t>2,5 m</a:t>
            </a:r>
            <a:r>
              <a:rPr sz="2400" spc="-20" dirty="0">
                <a:latin typeface="Cambria"/>
                <a:cs typeface="Cambria"/>
              </a:rPr>
              <a:t> </a:t>
            </a:r>
            <a:r>
              <a:rPr sz="2400" spc="-5" dirty="0">
                <a:latin typeface="Cambria"/>
                <a:cs typeface="Cambria"/>
              </a:rPr>
              <a:t>aukščio</a:t>
            </a:r>
            <a:r>
              <a:rPr sz="2400" dirty="0">
                <a:latin typeface="Cambria"/>
                <a:cs typeface="Cambria"/>
              </a:rPr>
              <a:t> ričių</a:t>
            </a:r>
            <a:endParaRPr sz="2400">
              <a:latin typeface="Cambria"/>
              <a:cs typeface="Cambria"/>
            </a:endParaRPr>
          </a:p>
          <a:p>
            <a:pPr marL="184785" marR="278130">
              <a:lnSpc>
                <a:spcPts val="2590"/>
              </a:lnSpc>
              <a:spcBef>
                <a:spcPts val="185"/>
              </a:spcBef>
            </a:pPr>
            <a:r>
              <a:rPr sz="2400" dirty="0">
                <a:latin typeface="Cambria"/>
                <a:cs typeface="Cambria"/>
              </a:rPr>
              <a:t>sudaryta</a:t>
            </a:r>
            <a:r>
              <a:rPr sz="2400" spc="-10" dirty="0">
                <a:latin typeface="Cambria"/>
                <a:cs typeface="Cambria"/>
              </a:rPr>
              <a:t> </a:t>
            </a:r>
            <a:r>
              <a:rPr sz="2400" dirty="0">
                <a:latin typeface="Cambria"/>
                <a:cs typeface="Cambria"/>
              </a:rPr>
              <a:t>iš</a:t>
            </a:r>
            <a:r>
              <a:rPr sz="2400" spc="-20" dirty="0">
                <a:latin typeface="Cambria"/>
                <a:cs typeface="Cambria"/>
              </a:rPr>
              <a:t> </a:t>
            </a:r>
            <a:r>
              <a:rPr sz="2400" dirty="0">
                <a:latin typeface="Cambria"/>
                <a:cs typeface="Cambria"/>
              </a:rPr>
              <a:t>10</a:t>
            </a:r>
            <a:r>
              <a:rPr sz="2400" spc="-15" dirty="0">
                <a:latin typeface="Cambria"/>
                <a:cs typeface="Cambria"/>
              </a:rPr>
              <a:t> </a:t>
            </a:r>
            <a:r>
              <a:rPr sz="2400" dirty="0">
                <a:latin typeface="Cambria"/>
                <a:cs typeface="Cambria"/>
              </a:rPr>
              <a:t>dalių,</a:t>
            </a:r>
            <a:r>
              <a:rPr sz="2400" spc="-5" dirty="0">
                <a:latin typeface="Cambria"/>
                <a:cs typeface="Cambria"/>
              </a:rPr>
              <a:t> </a:t>
            </a:r>
            <a:r>
              <a:rPr sz="2400" spc="-10" dirty="0">
                <a:latin typeface="Cambria"/>
                <a:cs typeface="Cambria"/>
              </a:rPr>
              <a:t>kurių</a:t>
            </a:r>
            <a:r>
              <a:rPr sz="2400" spc="-30" dirty="0">
                <a:latin typeface="Cambria"/>
                <a:cs typeface="Cambria"/>
              </a:rPr>
              <a:t> </a:t>
            </a:r>
            <a:r>
              <a:rPr sz="2400" spc="-5" dirty="0">
                <a:latin typeface="Cambria"/>
                <a:cs typeface="Cambria"/>
              </a:rPr>
              <a:t>kiekvienai</a:t>
            </a:r>
            <a:r>
              <a:rPr sz="2400" spc="-35" dirty="0">
                <a:latin typeface="Cambria"/>
                <a:cs typeface="Cambria"/>
              </a:rPr>
              <a:t> </a:t>
            </a:r>
            <a:r>
              <a:rPr sz="2400" dirty="0">
                <a:latin typeface="Cambria"/>
                <a:cs typeface="Cambria"/>
              </a:rPr>
              <a:t>sunaudota</a:t>
            </a:r>
            <a:r>
              <a:rPr sz="2400" spc="5" dirty="0">
                <a:latin typeface="Cambria"/>
                <a:cs typeface="Cambria"/>
              </a:rPr>
              <a:t> </a:t>
            </a:r>
            <a:r>
              <a:rPr sz="2400" spc="-5" dirty="0">
                <a:latin typeface="Cambria"/>
                <a:cs typeface="Cambria"/>
              </a:rPr>
              <a:t>po </a:t>
            </a:r>
            <a:r>
              <a:rPr sz="2400" dirty="0">
                <a:latin typeface="Cambria"/>
                <a:cs typeface="Cambria"/>
              </a:rPr>
              <a:t>3000</a:t>
            </a:r>
            <a:r>
              <a:rPr sz="2400" spc="-30" dirty="0">
                <a:latin typeface="Cambria"/>
                <a:cs typeface="Cambria"/>
              </a:rPr>
              <a:t> </a:t>
            </a:r>
            <a:r>
              <a:rPr sz="2400" dirty="0">
                <a:latin typeface="Cambria"/>
                <a:cs typeface="Cambria"/>
              </a:rPr>
              <a:t>m </a:t>
            </a:r>
            <a:r>
              <a:rPr sz="2400" spc="-515" dirty="0">
                <a:latin typeface="Cambria"/>
                <a:cs typeface="Cambria"/>
              </a:rPr>
              <a:t> </a:t>
            </a:r>
            <a:r>
              <a:rPr sz="2400" spc="-5" dirty="0">
                <a:latin typeface="Cambria"/>
                <a:cs typeface="Cambria"/>
              </a:rPr>
              <a:t>aliuminio</a:t>
            </a:r>
            <a:r>
              <a:rPr sz="2400" spc="-30" dirty="0">
                <a:latin typeface="Cambria"/>
                <a:cs typeface="Cambria"/>
              </a:rPr>
              <a:t> </a:t>
            </a:r>
            <a:r>
              <a:rPr sz="2400" spc="-10" dirty="0">
                <a:latin typeface="Cambria"/>
                <a:cs typeface="Cambria"/>
              </a:rPr>
              <a:t>kabelio.</a:t>
            </a:r>
            <a:endParaRPr sz="2400">
              <a:latin typeface="Cambria"/>
              <a:cs typeface="Cambria"/>
            </a:endParaRPr>
          </a:p>
          <a:p>
            <a:pPr marL="184785" indent="-172720">
              <a:lnSpc>
                <a:spcPts val="2735"/>
              </a:lnSpc>
              <a:spcBef>
                <a:spcPts val="480"/>
              </a:spcBef>
              <a:buFont typeface="Arial MT"/>
              <a:buChar char="•"/>
              <a:tabLst>
                <a:tab pos="185420" algn="l"/>
              </a:tabLst>
            </a:pPr>
            <a:r>
              <a:rPr sz="2400" spc="-5" dirty="0">
                <a:latin typeface="Cambria"/>
                <a:cs typeface="Cambria"/>
              </a:rPr>
              <a:t>Stipriame</a:t>
            </a:r>
            <a:r>
              <a:rPr sz="2400" spc="-25" dirty="0">
                <a:latin typeface="Cambria"/>
                <a:cs typeface="Cambria"/>
              </a:rPr>
              <a:t> </a:t>
            </a:r>
            <a:r>
              <a:rPr sz="2400" spc="-5" dirty="0">
                <a:latin typeface="Cambria"/>
                <a:cs typeface="Cambria"/>
              </a:rPr>
              <a:t>magneto</a:t>
            </a:r>
            <a:r>
              <a:rPr sz="2400" spc="5" dirty="0">
                <a:latin typeface="Cambria"/>
                <a:cs typeface="Cambria"/>
              </a:rPr>
              <a:t> </a:t>
            </a:r>
            <a:r>
              <a:rPr sz="2400" spc="-10" dirty="0">
                <a:latin typeface="Cambria"/>
                <a:cs typeface="Cambria"/>
              </a:rPr>
              <a:t>sukurtame</a:t>
            </a:r>
            <a:r>
              <a:rPr sz="2400" spc="-5" dirty="0">
                <a:latin typeface="Cambria"/>
                <a:cs typeface="Cambria"/>
              </a:rPr>
              <a:t> magnetiniame</a:t>
            </a:r>
            <a:r>
              <a:rPr sz="2400" spc="-20" dirty="0">
                <a:latin typeface="Cambria"/>
                <a:cs typeface="Cambria"/>
              </a:rPr>
              <a:t> </a:t>
            </a:r>
            <a:r>
              <a:rPr sz="2400" spc="-15" dirty="0">
                <a:latin typeface="Cambria"/>
                <a:cs typeface="Cambria"/>
              </a:rPr>
              <a:t>lauke</a:t>
            </a:r>
            <a:endParaRPr sz="2400">
              <a:latin typeface="Cambria"/>
              <a:cs typeface="Cambria"/>
            </a:endParaRPr>
          </a:p>
          <a:p>
            <a:pPr marL="184785" marR="5080">
              <a:lnSpc>
                <a:spcPts val="2590"/>
              </a:lnSpc>
              <a:spcBef>
                <a:spcPts val="185"/>
              </a:spcBef>
            </a:pPr>
            <a:r>
              <a:rPr sz="2400" spc="-5" dirty="0">
                <a:latin typeface="Cambria"/>
                <a:cs typeface="Cambria"/>
              </a:rPr>
              <a:t>skriejančių</a:t>
            </a:r>
            <a:r>
              <a:rPr sz="2400" spc="-20" dirty="0">
                <a:latin typeface="Cambria"/>
                <a:cs typeface="Cambria"/>
              </a:rPr>
              <a:t> </a:t>
            </a:r>
            <a:r>
              <a:rPr sz="2400" dirty="0">
                <a:latin typeface="Cambria"/>
                <a:cs typeface="Cambria"/>
              </a:rPr>
              <a:t>dalelių</a:t>
            </a:r>
            <a:r>
              <a:rPr sz="2400" spc="10" dirty="0">
                <a:latin typeface="Cambria"/>
                <a:cs typeface="Cambria"/>
              </a:rPr>
              <a:t> </a:t>
            </a:r>
            <a:r>
              <a:rPr sz="2400" spc="-10" dirty="0">
                <a:latin typeface="Cambria"/>
                <a:cs typeface="Cambria"/>
              </a:rPr>
              <a:t>trajektorijos</a:t>
            </a:r>
            <a:r>
              <a:rPr sz="2400" spc="-20" dirty="0">
                <a:latin typeface="Cambria"/>
                <a:cs typeface="Cambria"/>
              </a:rPr>
              <a:t> </a:t>
            </a:r>
            <a:r>
              <a:rPr sz="2400" spc="-5" dirty="0">
                <a:latin typeface="Cambria"/>
                <a:cs typeface="Cambria"/>
              </a:rPr>
              <a:t>iškreipiamos,</a:t>
            </a:r>
            <a:r>
              <a:rPr sz="2400" spc="-15" dirty="0">
                <a:latin typeface="Cambria"/>
                <a:cs typeface="Cambria"/>
              </a:rPr>
              <a:t> </a:t>
            </a:r>
            <a:r>
              <a:rPr sz="2400" spc="-5" dirty="0">
                <a:latin typeface="Cambria"/>
                <a:cs typeface="Cambria"/>
              </a:rPr>
              <a:t>todėl</a:t>
            </a:r>
            <a:r>
              <a:rPr sz="2400" spc="15" dirty="0">
                <a:latin typeface="Cambria"/>
                <a:cs typeface="Cambria"/>
              </a:rPr>
              <a:t> </a:t>
            </a:r>
            <a:r>
              <a:rPr sz="2400" spc="-10" dirty="0">
                <a:latin typeface="Cambria"/>
                <a:cs typeface="Cambria"/>
              </a:rPr>
              <a:t>galima</a:t>
            </a:r>
            <a:r>
              <a:rPr sz="2400" spc="5" dirty="0">
                <a:latin typeface="Cambria"/>
                <a:cs typeface="Cambria"/>
              </a:rPr>
              <a:t> </a:t>
            </a:r>
            <a:r>
              <a:rPr sz="2400" spc="-5" dirty="0">
                <a:latin typeface="Cambria"/>
                <a:cs typeface="Cambria"/>
              </a:rPr>
              <a:t>jas </a:t>
            </a:r>
            <a:r>
              <a:rPr sz="2400" spc="-515" dirty="0">
                <a:latin typeface="Cambria"/>
                <a:cs typeface="Cambria"/>
              </a:rPr>
              <a:t> </a:t>
            </a:r>
            <a:r>
              <a:rPr sz="2400" spc="-5" dirty="0">
                <a:latin typeface="Cambria"/>
                <a:cs typeface="Cambria"/>
              </a:rPr>
              <a:t>identifikuoti</a:t>
            </a:r>
            <a:r>
              <a:rPr sz="2400" spc="-40" dirty="0">
                <a:latin typeface="Cambria"/>
                <a:cs typeface="Cambria"/>
              </a:rPr>
              <a:t> </a:t>
            </a:r>
            <a:r>
              <a:rPr sz="2400" spc="-10" dirty="0">
                <a:latin typeface="Cambria"/>
                <a:cs typeface="Cambria"/>
              </a:rPr>
              <a:t>pagal</a:t>
            </a:r>
            <a:r>
              <a:rPr sz="2400" spc="-5" dirty="0">
                <a:latin typeface="Cambria"/>
                <a:cs typeface="Cambria"/>
              </a:rPr>
              <a:t> judesio</a:t>
            </a:r>
            <a:r>
              <a:rPr sz="2400" spc="10" dirty="0">
                <a:latin typeface="Cambria"/>
                <a:cs typeface="Cambria"/>
              </a:rPr>
              <a:t> </a:t>
            </a:r>
            <a:r>
              <a:rPr sz="2400" spc="-5" dirty="0">
                <a:latin typeface="Cambria"/>
                <a:cs typeface="Cambria"/>
              </a:rPr>
              <a:t>kiekį.</a:t>
            </a:r>
            <a:endParaRPr sz="2400">
              <a:latin typeface="Cambria"/>
              <a:cs typeface="Cambria"/>
            </a:endParaRPr>
          </a:p>
        </p:txBody>
      </p:sp>
      <p:grpSp>
        <p:nvGrpSpPr>
          <p:cNvPr id="3" name="object 3"/>
          <p:cNvGrpSpPr/>
          <p:nvPr/>
        </p:nvGrpSpPr>
        <p:grpSpPr>
          <a:xfrm>
            <a:off x="504444" y="390143"/>
            <a:ext cx="3545204" cy="1012190"/>
            <a:chOff x="504444" y="390143"/>
            <a:chExt cx="3545204" cy="1012190"/>
          </a:xfrm>
        </p:grpSpPr>
        <p:pic>
          <p:nvPicPr>
            <p:cNvPr id="4" name="object 4"/>
            <p:cNvPicPr/>
            <p:nvPr/>
          </p:nvPicPr>
          <p:blipFill>
            <a:blip r:embed="rId2" cstate="print"/>
            <a:stretch>
              <a:fillRect/>
            </a:stretch>
          </p:blipFill>
          <p:spPr>
            <a:xfrm>
              <a:off x="504444" y="655719"/>
              <a:ext cx="1110996" cy="366311"/>
            </a:xfrm>
            <a:prstGeom prst="rect">
              <a:avLst/>
            </a:prstGeom>
          </p:spPr>
        </p:pic>
        <p:pic>
          <p:nvPicPr>
            <p:cNvPr id="5" name="object 5"/>
            <p:cNvPicPr/>
            <p:nvPr/>
          </p:nvPicPr>
          <p:blipFill>
            <a:blip r:embed="rId3" cstate="print"/>
            <a:stretch>
              <a:fillRect/>
            </a:stretch>
          </p:blipFill>
          <p:spPr>
            <a:xfrm>
              <a:off x="1417319" y="390143"/>
              <a:ext cx="2631948" cy="1011936"/>
            </a:xfrm>
            <a:prstGeom prst="rect">
              <a:avLst/>
            </a:prstGeom>
          </p:spPr>
        </p:pic>
      </p:grpSp>
      <p:sp>
        <p:nvSpPr>
          <p:cNvPr id="6" name="object 6"/>
          <p:cNvSpPr txBox="1">
            <a:spLocks noGrp="1"/>
          </p:cNvSpPr>
          <p:nvPr>
            <p:ph type="title"/>
          </p:nvPr>
        </p:nvSpPr>
        <p:spPr>
          <a:xfrm>
            <a:off x="474370" y="510285"/>
            <a:ext cx="3270885"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385622"/>
                </a:solidFill>
                <a:latin typeface="Cambria"/>
                <a:cs typeface="Cambria"/>
              </a:rPr>
              <a:t>LHCb</a:t>
            </a:r>
            <a:r>
              <a:rPr sz="3600" spc="-80" dirty="0">
                <a:solidFill>
                  <a:srgbClr val="385622"/>
                </a:solidFill>
                <a:latin typeface="Cambria"/>
                <a:cs typeface="Cambria"/>
              </a:rPr>
              <a:t> </a:t>
            </a:r>
            <a:r>
              <a:rPr sz="3600" spc="-5" dirty="0">
                <a:solidFill>
                  <a:srgbClr val="385622"/>
                </a:solidFill>
                <a:latin typeface="Cambria"/>
                <a:cs typeface="Cambria"/>
              </a:rPr>
              <a:t>magnetas</a:t>
            </a:r>
            <a:endParaRPr sz="3600">
              <a:latin typeface="Cambria"/>
              <a:cs typeface="Cambri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6334" y="825753"/>
            <a:ext cx="8602345" cy="4976495"/>
          </a:xfrm>
          <a:prstGeom prst="rect">
            <a:avLst/>
          </a:prstGeom>
        </p:spPr>
        <p:txBody>
          <a:bodyPr vert="horz" wrap="square" lIns="0" tIns="53975" rIns="0" bIns="0" rtlCol="0">
            <a:spAutoFit/>
          </a:bodyPr>
          <a:lstStyle/>
          <a:p>
            <a:pPr marL="184785" marR="36830" indent="-172720">
              <a:lnSpc>
                <a:spcPts val="2590"/>
              </a:lnSpc>
              <a:spcBef>
                <a:spcPts val="425"/>
              </a:spcBef>
              <a:buFont typeface="Arial MT"/>
              <a:buChar char="•"/>
              <a:tabLst>
                <a:tab pos="185420" algn="l"/>
              </a:tabLst>
            </a:pPr>
            <a:r>
              <a:rPr sz="2400" dirty="0">
                <a:latin typeface="Cambria"/>
                <a:cs typeface="Cambria"/>
              </a:rPr>
              <a:t>Dalelės,</a:t>
            </a:r>
            <a:r>
              <a:rPr sz="2400" spc="-5" dirty="0">
                <a:latin typeface="Cambria"/>
                <a:cs typeface="Cambria"/>
              </a:rPr>
              <a:t> skriedamos</a:t>
            </a:r>
            <a:r>
              <a:rPr sz="2400" spc="10" dirty="0">
                <a:latin typeface="Cambria"/>
                <a:cs typeface="Cambria"/>
              </a:rPr>
              <a:t> </a:t>
            </a:r>
            <a:r>
              <a:rPr sz="2400" spc="-5" dirty="0">
                <a:latin typeface="Cambria"/>
                <a:cs typeface="Cambria"/>
              </a:rPr>
              <a:t>per</a:t>
            </a:r>
            <a:r>
              <a:rPr sz="2400" dirty="0">
                <a:latin typeface="Cambria"/>
                <a:cs typeface="Cambria"/>
              </a:rPr>
              <a:t> tam </a:t>
            </a:r>
            <a:r>
              <a:rPr sz="2400" spc="-10" dirty="0">
                <a:latin typeface="Cambria"/>
                <a:cs typeface="Cambria"/>
              </a:rPr>
              <a:t>tikras</a:t>
            </a:r>
            <a:r>
              <a:rPr sz="2400" spc="-15" dirty="0">
                <a:latin typeface="Cambria"/>
                <a:cs typeface="Cambria"/>
              </a:rPr>
              <a:t> </a:t>
            </a:r>
            <a:r>
              <a:rPr sz="2400" spc="-10" dirty="0">
                <a:latin typeface="Cambria"/>
                <a:cs typeface="Cambria"/>
              </a:rPr>
              <a:t>medžiagas</a:t>
            </a:r>
            <a:r>
              <a:rPr sz="2400" spc="10" dirty="0">
                <a:latin typeface="Cambria"/>
                <a:cs typeface="Cambria"/>
              </a:rPr>
              <a:t> </a:t>
            </a:r>
            <a:r>
              <a:rPr sz="2400" spc="-5" dirty="0">
                <a:latin typeface="Cambria"/>
                <a:cs typeface="Cambria"/>
              </a:rPr>
              <a:t>panašiai</a:t>
            </a:r>
            <a:r>
              <a:rPr sz="2400" spc="-15" dirty="0">
                <a:latin typeface="Cambria"/>
                <a:cs typeface="Cambria"/>
              </a:rPr>
              <a:t> </a:t>
            </a:r>
            <a:r>
              <a:rPr sz="2400" spc="-5" dirty="0">
                <a:latin typeface="Cambria"/>
                <a:cs typeface="Cambria"/>
              </a:rPr>
              <a:t>kaip </a:t>
            </a:r>
            <a:r>
              <a:rPr sz="2400" dirty="0">
                <a:latin typeface="Cambria"/>
                <a:cs typeface="Cambria"/>
              </a:rPr>
              <a:t> </a:t>
            </a:r>
            <a:r>
              <a:rPr sz="2400" spc="-5" dirty="0">
                <a:latin typeface="Cambria"/>
                <a:cs typeface="Cambria"/>
              </a:rPr>
              <a:t>aukštai</a:t>
            </a:r>
            <a:r>
              <a:rPr sz="2400" dirty="0">
                <a:latin typeface="Cambria"/>
                <a:cs typeface="Cambria"/>
              </a:rPr>
              <a:t> </a:t>
            </a:r>
            <a:r>
              <a:rPr sz="2400" spc="-10" dirty="0">
                <a:latin typeface="Cambria"/>
                <a:cs typeface="Cambria"/>
              </a:rPr>
              <a:t>skrendantys</a:t>
            </a:r>
            <a:r>
              <a:rPr sz="2400" dirty="0">
                <a:latin typeface="Cambria"/>
                <a:cs typeface="Cambria"/>
              </a:rPr>
              <a:t> </a:t>
            </a:r>
            <a:r>
              <a:rPr sz="2400" spc="-15" dirty="0">
                <a:latin typeface="Cambria"/>
                <a:cs typeface="Cambria"/>
              </a:rPr>
              <a:t>lėktuvai,</a:t>
            </a:r>
            <a:r>
              <a:rPr sz="2400" spc="-10" dirty="0">
                <a:latin typeface="Cambria"/>
                <a:cs typeface="Cambria"/>
              </a:rPr>
              <a:t> gali</a:t>
            </a:r>
            <a:r>
              <a:rPr sz="2400" spc="-5" dirty="0">
                <a:latin typeface="Cambria"/>
                <a:cs typeface="Cambria"/>
              </a:rPr>
              <a:t> palikti</a:t>
            </a:r>
            <a:r>
              <a:rPr sz="2400" spc="5" dirty="0">
                <a:latin typeface="Cambria"/>
                <a:cs typeface="Cambria"/>
              </a:rPr>
              <a:t> </a:t>
            </a:r>
            <a:r>
              <a:rPr sz="2400" spc="-30" dirty="0">
                <a:latin typeface="Cambria"/>
                <a:cs typeface="Cambria"/>
              </a:rPr>
              <a:t>„pėdsakus“,</a:t>
            </a:r>
            <a:r>
              <a:rPr sz="2400" dirty="0">
                <a:latin typeface="Cambria"/>
                <a:cs typeface="Cambria"/>
              </a:rPr>
              <a:t> </a:t>
            </a:r>
            <a:r>
              <a:rPr sz="2400" spc="-5" dirty="0">
                <a:latin typeface="Cambria"/>
                <a:cs typeface="Cambria"/>
              </a:rPr>
              <a:t>leidžiančius </a:t>
            </a:r>
            <a:r>
              <a:rPr sz="2400" spc="-515" dirty="0">
                <a:latin typeface="Cambria"/>
                <a:cs typeface="Cambria"/>
              </a:rPr>
              <a:t> </a:t>
            </a:r>
            <a:r>
              <a:rPr sz="2400" spc="-5" dirty="0">
                <a:latin typeface="Cambria"/>
                <a:cs typeface="Cambria"/>
              </a:rPr>
              <a:t>mokslininkams</a:t>
            </a:r>
            <a:r>
              <a:rPr sz="2400" spc="-20" dirty="0">
                <a:latin typeface="Cambria"/>
                <a:cs typeface="Cambria"/>
              </a:rPr>
              <a:t> </a:t>
            </a:r>
            <a:r>
              <a:rPr sz="2400" spc="-10" dirty="0">
                <a:latin typeface="Cambria"/>
                <a:cs typeface="Cambria"/>
              </a:rPr>
              <a:t>įrašyti</a:t>
            </a:r>
            <a:r>
              <a:rPr sz="2400" spc="-25" dirty="0">
                <a:latin typeface="Cambria"/>
                <a:cs typeface="Cambria"/>
              </a:rPr>
              <a:t> </a:t>
            </a:r>
            <a:r>
              <a:rPr sz="2400" spc="-5" dirty="0">
                <a:latin typeface="Cambria"/>
                <a:cs typeface="Cambria"/>
              </a:rPr>
              <a:t>jų</a:t>
            </a:r>
            <a:r>
              <a:rPr sz="2400" spc="-10" dirty="0">
                <a:latin typeface="Cambria"/>
                <a:cs typeface="Cambria"/>
              </a:rPr>
              <a:t> </a:t>
            </a:r>
            <a:r>
              <a:rPr sz="2400" spc="-5" dirty="0">
                <a:latin typeface="Cambria"/>
                <a:cs typeface="Cambria"/>
              </a:rPr>
              <a:t>trajektorijas.</a:t>
            </a:r>
            <a:endParaRPr sz="2400">
              <a:latin typeface="Cambria"/>
              <a:cs typeface="Cambria"/>
            </a:endParaRPr>
          </a:p>
          <a:p>
            <a:pPr marL="184785" marR="722630" indent="-172720">
              <a:lnSpc>
                <a:spcPts val="2590"/>
              </a:lnSpc>
              <a:spcBef>
                <a:spcPts val="805"/>
              </a:spcBef>
              <a:buFont typeface="Arial MT"/>
              <a:buChar char="•"/>
              <a:tabLst>
                <a:tab pos="185420" algn="l"/>
              </a:tabLst>
            </a:pPr>
            <a:r>
              <a:rPr sz="2400" spc="-15" dirty="0">
                <a:latin typeface="Cambria"/>
                <a:cs typeface="Cambria"/>
              </a:rPr>
              <a:t>Trajektorijos </a:t>
            </a:r>
            <a:r>
              <a:rPr sz="2400" spc="-5" dirty="0">
                <a:latin typeface="Cambria"/>
                <a:cs typeface="Cambria"/>
              </a:rPr>
              <a:t>kartu </a:t>
            </a:r>
            <a:r>
              <a:rPr sz="2400" dirty="0">
                <a:latin typeface="Cambria"/>
                <a:cs typeface="Cambria"/>
              </a:rPr>
              <a:t>su </a:t>
            </a:r>
            <a:r>
              <a:rPr sz="2400" spc="-5" dirty="0">
                <a:latin typeface="Cambria"/>
                <a:cs typeface="Cambria"/>
              </a:rPr>
              <a:t>informacija </a:t>
            </a:r>
            <a:r>
              <a:rPr sz="2400" dirty="0">
                <a:latin typeface="Cambria"/>
                <a:cs typeface="Cambria"/>
              </a:rPr>
              <a:t>iš </a:t>
            </a:r>
            <a:r>
              <a:rPr sz="2400" spc="-5" dirty="0">
                <a:latin typeface="Cambria"/>
                <a:cs typeface="Cambria"/>
              </a:rPr>
              <a:t>kitų detektorių padeda </a:t>
            </a:r>
            <a:r>
              <a:rPr sz="2400" spc="-515" dirty="0">
                <a:latin typeface="Cambria"/>
                <a:cs typeface="Cambria"/>
              </a:rPr>
              <a:t> </a:t>
            </a:r>
            <a:r>
              <a:rPr sz="2400" spc="-5" dirty="0">
                <a:latin typeface="Cambria"/>
                <a:cs typeface="Cambria"/>
              </a:rPr>
              <a:t>tiksliai</a:t>
            </a:r>
            <a:r>
              <a:rPr sz="2400" spc="-40" dirty="0">
                <a:latin typeface="Cambria"/>
                <a:cs typeface="Cambria"/>
              </a:rPr>
              <a:t> </a:t>
            </a:r>
            <a:r>
              <a:rPr sz="2400" spc="-5" dirty="0">
                <a:latin typeface="Cambria"/>
                <a:cs typeface="Cambria"/>
              </a:rPr>
              <a:t>identifikuoti</a:t>
            </a:r>
            <a:r>
              <a:rPr sz="2400" spc="-45" dirty="0">
                <a:latin typeface="Cambria"/>
                <a:cs typeface="Cambria"/>
              </a:rPr>
              <a:t> </a:t>
            </a:r>
            <a:r>
              <a:rPr sz="2400" dirty="0">
                <a:latin typeface="Cambria"/>
                <a:cs typeface="Cambria"/>
              </a:rPr>
              <a:t>daleles.</a:t>
            </a:r>
            <a:endParaRPr sz="2400">
              <a:latin typeface="Cambria"/>
              <a:cs typeface="Cambria"/>
            </a:endParaRPr>
          </a:p>
          <a:p>
            <a:pPr marL="184785" marR="558165" indent="-172720">
              <a:lnSpc>
                <a:spcPts val="2590"/>
              </a:lnSpc>
              <a:spcBef>
                <a:spcPts val="805"/>
              </a:spcBef>
              <a:buFont typeface="Arial MT"/>
              <a:buChar char="•"/>
              <a:tabLst>
                <a:tab pos="185420" algn="l"/>
              </a:tabLst>
            </a:pPr>
            <a:r>
              <a:rPr sz="2400" dirty="0">
                <a:latin typeface="Cambria"/>
                <a:cs typeface="Cambria"/>
              </a:rPr>
              <a:t>Prie </a:t>
            </a:r>
            <a:r>
              <a:rPr sz="2400" spc="-5" dirty="0">
                <a:latin typeface="Cambria"/>
                <a:cs typeface="Cambria"/>
              </a:rPr>
              <a:t>pat </a:t>
            </a:r>
            <a:r>
              <a:rPr sz="2400" spc="-10" dirty="0">
                <a:latin typeface="Cambria"/>
                <a:cs typeface="Cambria"/>
              </a:rPr>
              <a:t>protonų pluošto vamzdžio </a:t>
            </a:r>
            <a:r>
              <a:rPr sz="2400" dirty="0">
                <a:latin typeface="Cambria"/>
                <a:cs typeface="Cambria"/>
              </a:rPr>
              <a:t>esanti </a:t>
            </a:r>
            <a:r>
              <a:rPr sz="2400" spc="-5" dirty="0">
                <a:latin typeface="Cambria"/>
                <a:cs typeface="Cambria"/>
              </a:rPr>
              <a:t>dalelių </a:t>
            </a:r>
            <a:r>
              <a:rPr sz="2400" spc="-10" dirty="0">
                <a:latin typeface="Cambria"/>
                <a:cs typeface="Cambria"/>
              </a:rPr>
              <a:t>trajektorijų </a:t>
            </a:r>
            <a:r>
              <a:rPr sz="2400" spc="-515" dirty="0">
                <a:latin typeface="Cambria"/>
                <a:cs typeface="Cambria"/>
              </a:rPr>
              <a:t> </a:t>
            </a:r>
            <a:r>
              <a:rPr sz="2400" spc="-5" dirty="0">
                <a:latin typeface="Cambria"/>
                <a:cs typeface="Cambria"/>
              </a:rPr>
              <a:t>stebėjimo</a:t>
            </a:r>
            <a:r>
              <a:rPr sz="2400" dirty="0">
                <a:latin typeface="Cambria"/>
                <a:cs typeface="Cambria"/>
              </a:rPr>
              <a:t> </a:t>
            </a:r>
            <a:r>
              <a:rPr sz="2400" spc="-5" dirty="0">
                <a:latin typeface="Cambria"/>
                <a:cs typeface="Cambria"/>
              </a:rPr>
              <a:t>sistemos</a:t>
            </a:r>
            <a:r>
              <a:rPr sz="2400" dirty="0">
                <a:latin typeface="Cambria"/>
                <a:cs typeface="Cambria"/>
              </a:rPr>
              <a:t> dalis sudaryta</a:t>
            </a:r>
            <a:r>
              <a:rPr sz="2400" spc="5" dirty="0">
                <a:latin typeface="Cambria"/>
                <a:cs typeface="Cambria"/>
              </a:rPr>
              <a:t> </a:t>
            </a:r>
            <a:r>
              <a:rPr sz="2400" dirty="0">
                <a:latin typeface="Cambria"/>
                <a:cs typeface="Cambria"/>
              </a:rPr>
              <a:t>iš</a:t>
            </a:r>
            <a:r>
              <a:rPr sz="2400" spc="-15" dirty="0">
                <a:latin typeface="Cambria"/>
                <a:cs typeface="Cambria"/>
              </a:rPr>
              <a:t> </a:t>
            </a:r>
            <a:r>
              <a:rPr sz="2400" spc="-5" dirty="0">
                <a:latin typeface="Cambria"/>
                <a:cs typeface="Cambria"/>
              </a:rPr>
              <a:t>mažų</a:t>
            </a:r>
            <a:r>
              <a:rPr sz="2400" spc="-10" dirty="0">
                <a:latin typeface="Cambria"/>
                <a:cs typeface="Cambria"/>
              </a:rPr>
              <a:t> </a:t>
            </a:r>
            <a:r>
              <a:rPr sz="2400" dirty="0">
                <a:latin typeface="Cambria"/>
                <a:cs typeface="Cambria"/>
              </a:rPr>
              <a:t>silicio</a:t>
            </a:r>
            <a:r>
              <a:rPr sz="2400" spc="-15" dirty="0">
                <a:latin typeface="Cambria"/>
                <a:cs typeface="Cambria"/>
              </a:rPr>
              <a:t> </a:t>
            </a:r>
            <a:r>
              <a:rPr sz="2400" spc="-5" dirty="0">
                <a:latin typeface="Cambria"/>
                <a:cs typeface="Cambria"/>
              </a:rPr>
              <a:t>juostelių.</a:t>
            </a:r>
            <a:endParaRPr sz="2400">
              <a:latin typeface="Cambria"/>
              <a:cs typeface="Cambria"/>
            </a:endParaRPr>
          </a:p>
          <a:p>
            <a:pPr marL="184785" marR="5080">
              <a:lnSpc>
                <a:spcPts val="2590"/>
              </a:lnSpc>
              <a:spcBef>
                <a:spcPts val="5"/>
              </a:spcBef>
            </a:pPr>
            <a:r>
              <a:rPr sz="2400" dirty="0">
                <a:latin typeface="Cambria"/>
                <a:cs typeface="Cambria"/>
              </a:rPr>
              <a:t>Dalelės, </a:t>
            </a:r>
            <a:r>
              <a:rPr sz="2400" spc="-5" dirty="0">
                <a:latin typeface="Cambria"/>
                <a:cs typeface="Cambria"/>
              </a:rPr>
              <a:t>susidurdamos </a:t>
            </a:r>
            <a:r>
              <a:rPr sz="2400" dirty="0">
                <a:latin typeface="Cambria"/>
                <a:cs typeface="Cambria"/>
              </a:rPr>
              <a:t>su silicio </a:t>
            </a:r>
            <a:r>
              <a:rPr sz="2400" spc="-5" dirty="0">
                <a:latin typeface="Cambria"/>
                <a:cs typeface="Cambria"/>
              </a:rPr>
              <a:t>atomais, </a:t>
            </a:r>
            <a:r>
              <a:rPr sz="2400" dirty="0">
                <a:latin typeface="Cambria"/>
                <a:cs typeface="Cambria"/>
              </a:rPr>
              <a:t>išlaisvina </a:t>
            </a:r>
            <a:r>
              <a:rPr sz="2400" spc="-5" dirty="0">
                <a:latin typeface="Cambria"/>
                <a:cs typeface="Cambria"/>
              </a:rPr>
              <a:t>jų elektronus, </a:t>
            </a:r>
            <a:r>
              <a:rPr sz="2400" spc="-515" dirty="0">
                <a:latin typeface="Cambria"/>
                <a:cs typeface="Cambria"/>
              </a:rPr>
              <a:t> </a:t>
            </a:r>
            <a:r>
              <a:rPr sz="2400" dirty="0">
                <a:latin typeface="Cambria"/>
                <a:cs typeface="Cambria"/>
              </a:rPr>
              <a:t>o </a:t>
            </a:r>
            <a:r>
              <a:rPr sz="2400" spc="-10" dirty="0">
                <a:latin typeface="Cambria"/>
                <a:cs typeface="Cambria"/>
              </a:rPr>
              <a:t>pagal </a:t>
            </a:r>
            <a:r>
              <a:rPr sz="2400" spc="-5" dirty="0">
                <a:latin typeface="Cambria"/>
                <a:cs typeface="Cambria"/>
              </a:rPr>
              <a:t>atsiradusią </a:t>
            </a:r>
            <a:r>
              <a:rPr sz="2400" spc="-25" dirty="0">
                <a:latin typeface="Cambria"/>
                <a:cs typeface="Cambria"/>
              </a:rPr>
              <a:t>srovę </a:t>
            </a:r>
            <a:r>
              <a:rPr sz="2400" spc="-5" dirty="0">
                <a:latin typeface="Cambria"/>
                <a:cs typeface="Cambria"/>
              </a:rPr>
              <a:t>nustatoma </a:t>
            </a:r>
            <a:r>
              <a:rPr sz="2400" dirty="0">
                <a:latin typeface="Cambria"/>
                <a:cs typeface="Cambria"/>
              </a:rPr>
              <a:t>skriejančios dalelės </a:t>
            </a:r>
            <a:r>
              <a:rPr sz="2400" spc="5" dirty="0">
                <a:latin typeface="Cambria"/>
                <a:cs typeface="Cambria"/>
              </a:rPr>
              <a:t> </a:t>
            </a:r>
            <a:r>
              <a:rPr sz="2400" spc="-10" dirty="0">
                <a:latin typeface="Cambria"/>
                <a:cs typeface="Cambria"/>
              </a:rPr>
              <a:t>trajektorija.</a:t>
            </a:r>
            <a:endParaRPr sz="2400">
              <a:latin typeface="Cambria"/>
              <a:cs typeface="Cambria"/>
            </a:endParaRPr>
          </a:p>
          <a:p>
            <a:pPr marL="184785" indent="-172720">
              <a:lnSpc>
                <a:spcPts val="2735"/>
              </a:lnSpc>
              <a:spcBef>
                <a:spcPts val="484"/>
              </a:spcBef>
              <a:buFont typeface="Arial MT"/>
              <a:buChar char="•"/>
              <a:tabLst>
                <a:tab pos="185420" algn="l"/>
              </a:tabLst>
            </a:pPr>
            <a:r>
              <a:rPr sz="2400" spc="-5" dirty="0">
                <a:latin typeface="Cambria"/>
                <a:cs typeface="Cambria"/>
              </a:rPr>
              <a:t>Kita</a:t>
            </a:r>
            <a:r>
              <a:rPr sz="2400" spc="-10" dirty="0">
                <a:latin typeface="Cambria"/>
                <a:cs typeface="Cambria"/>
              </a:rPr>
              <a:t> </a:t>
            </a:r>
            <a:r>
              <a:rPr sz="2400" dirty="0">
                <a:latin typeface="Cambria"/>
                <a:cs typeface="Cambria"/>
              </a:rPr>
              <a:t>dalelių</a:t>
            </a:r>
            <a:r>
              <a:rPr sz="2400" spc="10" dirty="0">
                <a:latin typeface="Cambria"/>
                <a:cs typeface="Cambria"/>
              </a:rPr>
              <a:t> </a:t>
            </a:r>
            <a:r>
              <a:rPr sz="2400" spc="-10" dirty="0">
                <a:latin typeface="Cambria"/>
                <a:cs typeface="Cambria"/>
              </a:rPr>
              <a:t>trajektorijų</a:t>
            </a:r>
            <a:r>
              <a:rPr sz="2400" spc="-35" dirty="0">
                <a:latin typeface="Cambria"/>
                <a:cs typeface="Cambria"/>
              </a:rPr>
              <a:t> </a:t>
            </a:r>
            <a:r>
              <a:rPr sz="2400" spc="-5" dirty="0">
                <a:latin typeface="Cambria"/>
                <a:cs typeface="Cambria"/>
              </a:rPr>
              <a:t>stebėjimo</a:t>
            </a:r>
            <a:r>
              <a:rPr sz="2400" spc="10" dirty="0">
                <a:latin typeface="Cambria"/>
                <a:cs typeface="Cambria"/>
              </a:rPr>
              <a:t> </a:t>
            </a:r>
            <a:r>
              <a:rPr sz="2400" spc="-5" dirty="0">
                <a:latin typeface="Cambria"/>
                <a:cs typeface="Cambria"/>
              </a:rPr>
              <a:t>sistemos</a:t>
            </a:r>
            <a:r>
              <a:rPr sz="2400" spc="10" dirty="0">
                <a:latin typeface="Cambria"/>
                <a:cs typeface="Cambria"/>
              </a:rPr>
              <a:t> </a:t>
            </a:r>
            <a:r>
              <a:rPr sz="2400" dirty="0">
                <a:latin typeface="Cambria"/>
                <a:cs typeface="Cambria"/>
              </a:rPr>
              <a:t>dalis</a:t>
            </a:r>
            <a:r>
              <a:rPr sz="2400" spc="5" dirty="0">
                <a:latin typeface="Cambria"/>
                <a:cs typeface="Cambria"/>
              </a:rPr>
              <a:t> </a:t>
            </a:r>
            <a:r>
              <a:rPr sz="2400" dirty="0">
                <a:latin typeface="Cambria"/>
                <a:cs typeface="Cambria"/>
              </a:rPr>
              <a:t>išdėstyta</a:t>
            </a:r>
            <a:r>
              <a:rPr sz="2400" spc="5" dirty="0">
                <a:latin typeface="Cambria"/>
                <a:cs typeface="Cambria"/>
              </a:rPr>
              <a:t> </a:t>
            </a:r>
            <a:r>
              <a:rPr sz="2400" spc="-5" dirty="0">
                <a:latin typeface="Cambria"/>
                <a:cs typeface="Cambria"/>
              </a:rPr>
              <a:t>toliau</a:t>
            </a:r>
            <a:endParaRPr sz="2400">
              <a:latin typeface="Cambria"/>
              <a:cs typeface="Cambria"/>
            </a:endParaRPr>
          </a:p>
          <a:p>
            <a:pPr marL="184785">
              <a:lnSpc>
                <a:spcPts val="2595"/>
              </a:lnSpc>
            </a:pPr>
            <a:r>
              <a:rPr sz="2400" spc="-5" dirty="0">
                <a:latin typeface="Cambria"/>
                <a:cs typeface="Cambria"/>
              </a:rPr>
              <a:t>nuo</a:t>
            </a:r>
            <a:r>
              <a:rPr sz="2400" spc="-10" dirty="0">
                <a:latin typeface="Cambria"/>
                <a:cs typeface="Cambria"/>
              </a:rPr>
              <a:t> protonų</a:t>
            </a:r>
            <a:r>
              <a:rPr sz="2400" spc="-5" dirty="0">
                <a:latin typeface="Cambria"/>
                <a:cs typeface="Cambria"/>
              </a:rPr>
              <a:t> </a:t>
            </a:r>
            <a:r>
              <a:rPr sz="2400" spc="-10" dirty="0">
                <a:latin typeface="Cambria"/>
                <a:cs typeface="Cambria"/>
              </a:rPr>
              <a:t>vamzdžio</a:t>
            </a:r>
            <a:r>
              <a:rPr sz="2400" spc="-15" dirty="0">
                <a:latin typeface="Cambria"/>
                <a:cs typeface="Cambria"/>
              </a:rPr>
              <a:t> </a:t>
            </a:r>
            <a:r>
              <a:rPr sz="2400" dirty="0">
                <a:latin typeface="Cambria"/>
                <a:cs typeface="Cambria"/>
              </a:rPr>
              <a:t>ir</a:t>
            </a:r>
            <a:r>
              <a:rPr sz="2400" spc="-25" dirty="0">
                <a:latin typeface="Cambria"/>
                <a:cs typeface="Cambria"/>
              </a:rPr>
              <a:t> </a:t>
            </a:r>
            <a:r>
              <a:rPr sz="2400" dirty="0">
                <a:latin typeface="Cambria"/>
                <a:cs typeface="Cambria"/>
              </a:rPr>
              <a:t>sudaryta</a:t>
            </a:r>
            <a:r>
              <a:rPr sz="2400" spc="-10" dirty="0">
                <a:latin typeface="Cambria"/>
                <a:cs typeface="Cambria"/>
              </a:rPr>
              <a:t> </a:t>
            </a:r>
            <a:r>
              <a:rPr sz="2400" dirty="0">
                <a:latin typeface="Cambria"/>
                <a:cs typeface="Cambria"/>
              </a:rPr>
              <a:t>iš </a:t>
            </a:r>
            <a:r>
              <a:rPr sz="2400" spc="-5" dirty="0">
                <a:latin typeface="Cambria"/>
                <a:cs typeface="Cambria"/>
              </a:rPr>
              <a:t>dujų </a:t>
            </a:r>
            <a:r>
              <a:rPr sz="2400" spc="-10" dirty="0">
                <a:latin typeface="Cambria"/>
                <a:cs typeface="Cambria"/>
              </a:rPr>
              <a:t>pripildytų</a:t>
            </a:r>
            <a:r>
              <a:rPr sz="2400" spc="-25" dirty="0">
                <a:latin typeface="Cambria"/>
                <a:cs typeface="Cambria"/>
              </a:rPr>
              <a:t> </a:t>
            </a:r>
            <a:r>
              <a:rPr sz="2400" spc="-5" dirty="0">
                <a:latin typeface="Cambria"/>
                <a:cs typeface="Cambria"/>
              </a:rPr>
              <a:t>šiaudo</a:t>
            </a:r>
            <a:endParaRPr sz="2400">
              <a:latin typeface="Cambria"/>
              <a:cs typeface="Cambria"/>
            </a:endParaRPr>
          </a:p>
          <a:p>
            <a:pPr marL="184785" marR="297815">
              <a:lnSpc>
                <a:spcPts val="2590"/>
              </a:lnSpc>
              <a:spcBef>
                <a:spcPts val="185"/>
              </a:spcBef>
            </a:pPr>
            <a:r>
              <a:rPr sz="2400" spc="-5" dirty="0">
                <a:latin typeface="Cambria"/>
                <a:cs typeface="Cambria"/>
              </a:rPr>
              <a:t>formos </a:t>
            </a:r>
            <a:r>
              <a:rPr sz="2400" spc="-10" dirty="0">
                <a:latin typeface="Cambria"/>
                <a:cs typeface="Cambria"/>
              </a:rPr>
              <a:t>vamzdelių. </a:t>
            </a:r>
            <a:r>
              <a:rPr sz="2400" spc="-5" dirty="0">
                <a:latin typeface="Cambria"/>
                <a:cs typeface="Cambria"/>
              </a:rPr>
              <a:t>Pralekianti </a:t>
            </a:r>
            <a:r>
              <a:rPr sz="2400" dirty="0">
                <a:latin typeface="Cambria"/>
                <a:cs typeface="Cambria"/>
              </a:rPr>
              <a:t>dalelė </a:t>
            </a:r>
            <a:r>
              <a:rPr sz="2400" spc="-5" dirty="0">
                <a:latin typeface="Cambria"/>
                <a:cs typeface="Cambria"/>
              </a:rPr>
              <a:t>jonizuoja dujų </a:t>
            </a:r>
            <a:r>
              <a:rPr sz="2400" spc="-10" dirty="0">
                <a:latin typeface="Cambria"/>
                <a:cs typeface="Cambria"/>
              </a:rPr>
              <a:t>molekules, </a:t>
            </a:r>
            <a:r>
              <a:rPr sz="2400" spc="-515" dirty="0">
                <a:latin typeface="Cambria"/>
                <a:cs typeface="Cambria"/>
              </a:rPr>
              <a:t> </a:t>
            </a:r>
            <a:r>
              <a:rPr sz="2400" dirty="0">
                <a:latin typeface="Cambria"/>
                <a:cs typeface="Cambria"/>
              </a:rPr>
              <a:t>išlaisvindama</a:t>
            </a:r>
            <a:r>
              <a:rPr sz="2400" spc="-25" dirty="0">
                <a:latin typeface="Cambria"/>
                <a:cs typeface="Cambria"/>
              </a:rPr>
              <a:t> </a:t>
            </a:r>
            <a:r>
              <a:rPr sz="2400" spc="-5" dirty="0">
                <a:latin typeface="Cambria"/>
                <a:cs typeface="Cambria"/>
              </a:rPr>
              <a:t>elektronus.</a:t>
            </a:r>
            <a:endParaRPr sz="2400">
              <a:latin typeface="Cambria"/>
              <a:cs typeface="Cambria"/>
            </a:endParaRPr>
          </a:p>
        </p:txBody>
      </p:sp>
      <p:grpSp>
        <p:nvGrpSpPr>
          <p:cNvPr id="3" name="object 3"/>
          <p:cNvGrpSpPr/>
          <p:nvPr/>
        </p:nvGrpSpPr>
        <p:grpSpPr>
          <a:xfrm>
            <a:off x="0" y="76200"/>
            <a:ext cx="8686800" cy="902335"/>
            <a:chOff x="0" y="76200"/>
            <a:chExt cx="8686800" cy="902335"/>
          </a:xfrm>
        </p:grpSpPr>
        <p:pic>
          <p:nvPicPr>
            <p:cNvPr id="4" name="object 4"/>
            <p:cNvPicPr/>
            <p:nvPr/>
          </p:nvPicPr>
          <p:blipFill>
            <a:blip r:embed="rId2" cstate="print"/>
            <a:stretch>
              <a:fillRect/>
            </a:stretch>
          </p:blipFill>
          <p:spPr>
            <a:xfrm>
              <a:off x="0" y="76200"/>
              <a:ext cx="1473708" cy="902208"/>
            </a:xfrm>
            <a:prstGeom prst="rect">
              <a:avLst/>
            </a:prstGeom>
          </p:spPr>
        </p:pic>
        <p:pic>
          <p:nvPicPr>
            <p:cNvPr id="5" name="object 5"/>
            <p:cNvPicPr/>
            <p:nvPr/>
          </p:nvPicPr>
          <p:blipFill>
            <a:blip r:embed="rId3" cstate="print"/>
            <a:stretch>
              <a:fillRect/>
            </a:stretch>
          </p:blipFill>
          <p:spPr>
            <a:xfrm>
              <a:off x="1024127" y="76200"/>
              <a:ext cx="6132576" cy="902208"/>
            </a:xfrm>
            <a:prstGeom prst="rect">
              <a:avLst/>
            </a:prstGeom>
          </p:spPr>
        </p:pic>
        <p:pic>
          <p:nvPicPr>
            <p:cNvPr id="6" name="object 6"/>
            <p:cNvPicPr/>
            <p:nvPr/>
          </p:nvPicPr>
          <p:blipFill>
            <a:blip r:embed="rId4" cstate="print"/>
            <a:stretch>
              <a:fillRect/>
            </a:stretch>
          </p:blipFill>
          <p:spPr>
            <a:xfrm>
              <a:off x="6620256" y="76200"/>
              <a:ext cx="2066544" cy="902208"/>
            </a:xfrm>
            <a:prstGeom prst="rect">
              <a:avLst/>
            </a:prstGeom>
          </p:spPr>
        </p:pic>
      </p:grpSp>
      <p:sp>
        <p:nvSpPr>
          <p:cNvPr id="7" name="object 7"/>
          <p:cNvSpPr txBox="1">
            <a:spLocks noGrp="1"/>
          </p:cNvSpPr>
          <p:nvPr>
            <p:ph type="title"/>
          </p:nvPr>
        </p:nvSpPr>
        <p:spPr>
          <a:xfrm>
            <a:off x="186334" y="183337"/>
            <a:ext cx="8145145" cy="514350"/>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385622"/>
                </a:solidFill>
                <a:latin typeface="Cambria"/>
                <a:cs typeface="Cambria"/>
              </a:rPr>
              <a:t>LHCb</a:t>
            </a:r>
            <a:r>
              <a:rPr sz="3200" spc="-25" dirty="0">
                <a:solidFill>
                  <a:srgbClr val="385622"/>
                </a:solidFill>
                <a:latin typeface="Cambria"/>
                <a:cs typeface="Cambria"/>
              </a:rPr>
              <a:t> </a:t>
            </a:r>
            <a:r>
              <a:rPr sz="3200" spc="-5" dirty="0">
                <a:solidFill>
                  <a:srgbClr val="385622"/>
                </a:solidFill>
                <a:latin typeface="Cambria"/>
                <a:cs typeface="Cambria"/>
              </a:rPr>
              <a:t>dalelių </a:t>
            </a:r>
            <a:r>
              <a:rPr sz="3200" spc="-10" dirty="0">
                <a:solidFill>
                  <a:srgbClr val="385622"/>
                </a:solidFill>
                <a:latin typeface="Cambria"/>
                <a:cs typeface="Cambria"/>
              </a:rPr>
              <a:t>trajektorijų </a:t>
            </a:r>
            <a:r>
              <a:rPr sz="3200" spc="-5" dirty="0">
                <a:solidFill>
                  <a:srgbClr val="385622"/>
                </a:solidFill>
                <a:latin typeface="Cambria"/>
                <a:cs typeface="Cambria"/>
              </a:rPr>
              <a:t>stebėjimo</a:t>
            </a:r>
            <a:r>
              <a:rPr sz="3200" spc="-20" dirty="0">
                <a:solidFill>
                  <a:srgbClr val="385622"/>
                </a:solidFill>
                <a:latin typeface="Cambria"/>
                <a:cs typeface="Cambria"/>
              </a:rPr>
              <a:t> </a:t>
            </a:r>
            <a:r>
              <a:rPr sz="3200" spc="-5" dirty="0">
                <a:solidFill>
                  <a:srgbClr val="385622"/>
                </a:solidFill>
                <a:latin typeface="Cambria"/>
                <a:cs typeface="Cambria"/>
              </a:rPr>
              <a:t>sistema</a:t>
            </a:r>
            <a:endParaRPr sz="3200">
              <a:latin typeface="Cambria"/>
              <a:cs typeface="Cambri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6179" y="609727"/>
            <a:ext cx="8534400" cy="5735955"/>
          </a:xfrm>
          <a:prstGeom prst="rect">
            <a:avLst/>
          </a:prstGeom>
        </p:spPr>
        <p:txBody>
          <a:bodyPr vert="horz" wrap="square" lIns="0" tIns="53975" rIns="0" bIns="0" rtlCol="0">
            <a:spAutoFit/>
          </a:bodyPr>
          <a:lstStyle/>
          <a:p>
            <a:pPr marL="184785" marR="537210" indent="-172720">
              <a:lnSpc>
                <a:spcPts val="2590"/>
              </a:lnSpc>
              <a:spcBef>
                <a:spcPts val="425"/>
              </a:spcBef>
              <a:buFont typeface="Arial MT"/>
              <a:buChar char="•"/>
              <a:tabLst>
                <a:tab pos="185420" algn="l"/>
              </a:tabLst>
            </a:pPr>
            <a:r>
              <a:rPr sz="2400" spc="-15" dirty="0">
                <a:latin typeface="Cambria"/>
                <a:cs typeface="Cambria"/>
              </a:rPr>
              <a:t>Didysis </a:t>
            </a:r>
            <a:r>
              <a:rPr sz="2400" spc="-5" dirty="0">
                <a:latin typeface="Cambria"/>
                <a:cs typeface="Cambria"/>
              </a:rPr>
              <a:t>hadronų </a:t>
            </a:r>
            <a:r>
              <a:rPr sz="2400" dirty="0">
                <a:latin typeface="Cambria"/>
                <a:cs typeface="Cambria"/>
              </a:rPr>
              <a:t>priešpriešinių </a:t>
            </a:r>
            <a:r>
              <a:rPr sz="2400" spc="-10" dirty="0">
                <a:latin typeface="Cambria"/>
                <a:cs typeface="Cambria"/>
              </a:rPr>
              <a:t>srautų </a:t>
            </a:r>
            <a:r>
              <a:rPr sz="2400" spc="-15" dirty="0">
                <a:latin typeface="Cambria"/>
                <a:cs typeface="Cambria"/>
              </a:rPr>
              <a:t>greitintuvas </a:t>
            </a:r>
            <a:r>
              <a:rPr sz="2400" dirty="0">
                <a:latin typeface="Cambria"/>
                <a:cs typeface="Cambria"/>
              </a:rPr>
              <a:t>tam </a:t>
            </a:r>
            <a:r>
              <a:rPr sz="2400" spc="-10" dirty="0">
                <a:latin typeface="Cambria"/>
                <a:cs typeface="Cambria"/>
              </a:rPr>
              <a:t>tikra </a:t>
            </a:r>
            <a:r>
              <a:rPr sz="2400" spc="-515" dirty="0">
                <a:latin typeface="Cambria"/>
                <a:cs typeface="Cambria"/>
              </a:rPr>
              <a:t> </a:t>
            </a:r>
            <a:r>
              <a:rPr sz="2400" spc="-10" dirty="0">
                <a:latin typeface="Cambria"/>
                <a:cs typeface="Cambria"/>
              </a:rPr>
              <a:t>prasme sukuria </a:t>
            </a:r>
            <a:r>
              <a:rPr sz="2400" spc="-5" dirty="0">
                <a:latin typeface="Cambria"/>
                <a:cs typeface="Cambria"/>
              </a:rPr>
              <a:t>mini </a:t>
            </a:r>
            <a:r>
              <a:rPr sz="2400" dirty="0">
                <a:latin typeface="Cambria"/>
                <a:cs typeface="Cambria"/>
              </a:rPr>
              <a:t>Didįjį </a:t>
            </a:r>
            <a:r>
              <a:rPr sz="2400" spc="-5" dirty="0">
                <a:latin typeface="Cambria"/>
                <a:cs typeface="Cambria"/>
              </a:rPr>
              <a:t>sprogimą, po </a:t>
            </a:r>
            <a:r>
              <a:rPr sz="2400" spc="-10" dirty="0">
                <a:latin typeface="Cambria"/>
                <a:cs typeface="Cambria"/>
              </a:rPr>
              <a:t>kurio </a:t>
            </a:r>
            <a:r>
              <a:rPr sz="2400" spc="-15" dirty="0">
                <a:latin typeface="Cambria"/>
                <a:cs typeface="Cambria"/>
              </a:rPr>
              <a:t>susiformavo </a:t>
            </a:r>
            <a:r>
              <a:rPr sz="2400" spc="-10" dirty="0">
                <a:latin typeface="Cambria"/>
                <a:cs typeface="Cambria"/>
              </a:rPr>
              <a:t> </a:t>
            </a:r>
            <a:r>
              <a:rPr sz="2400" spc="-5" dirty="0">
                <a:latin typeface="Cambria"/>
                <a:cs typeface="Cambria"/>
              </a:rPr>
              <a:t>mūsų</a:t>
            </a:r>
            <a:r>
              <a:rPr sz="2400" spc="10" dirty="0">
                <a:latin typeface="Cambria"/>
                <a:cs typeface="Cambria"/>
              </a:rPr>
              <a:t> </a:t>
            </a:r>
            <a:r>
              <a:rPr sz="2400" dirty="0">
                <a:latin typeface="Cambria"/>
                <a:cs typeface="Cambria"/>
              </a:rPr>
              <a:t>Visata.</a:t>
            </a:r>
            <a:endParaRPr sz="2400">
              <a:latin typeface="Cambria"/>
              <a:cs typeface="Cambria"/>
            </a:endParaRPr>
          </a:p>
          <a:p>
            <a:pPr marL="184785" marR="340995" indent="-172720">
              <a:lnSpc>
                <a:spcPts val="2590"/>
              </a:lnSpc>
              <a:spcBef>
                <a:spcPts val="800"/>
              </a:spcBef>
              <a:buFont typeface="Arial MT"/>
              <a:buChar char="•"/>
              <a:tabLst>
                <a:tab pos="185420" algn="l"/>
              </a:tabLst>
            </a:pPr>
            <a:r>
              <a:rPr sz="2400" spc="-5" dirty="0">
                <a:latin typeface="Cambria"/>
                <a:cs typeface="Cambria"/>
              </a:rPr>
              <a:t>Eksperimentais </a:t>
            </a:r>
            <a:r>
              <a:rPr sz="2400" dirty="0">
                <a:latin typeface="Cambria"/>
                <a:cs typeface="Cambria"/>
              </a:rPr>
              <a:t>šiame </a:t>
            </a:r>
            <a:r>
              <a:rPr sz="2400" spc="-15" dirty="0">
                <a:latin typeface="Cambria"/>
                <a:cs typeface="Cambria"/>
              </a:rPr>
              <a:t>greitintuve </a:t>
            </a:r>
            <a:r>
              <a:rPr sz="2400" spc="-5" dirty="0">
                <a:latin typeface="Cambria"/>
                <a:cs typeface="Cambria"/>
              </a:rPr>
              <a:t>siekiama per elementariųjų </a:t>
            </a:r>
            <a:r>
              <a:rPr sz="2400" spc="-515" dirty="0">
                <a:latin typeface="Cambria"/>
                <a:cs typeface="Cambria"/>
              </a:rPr>
              <a:t> </a:t>
            </a:r>
            <a:r>
              <a:rPr sz="2400" dirty="0">
                <a:latin typeface="Cambria"/>
                <a:cs typeface="Cambria"/>
              </a:rPr>
              <a:t>dalelių – visos </a:t>
            </a:r>
            <a:r>
              <a:rPr sz="2400" spc="-5" dirty="0">
                <a:latin typeface="Cambria"/>
                <a:cs typeface="Cambria"/>
              </a:rPr>
              <a:t>materijos „statybinių </a:t>
            </a:r>
            <a:r>
              <a:rPr sz="2400" spc="-10" dirty="0">
                <a:latin typeface="Cambria"/>
                <a:cs typeface="Cambria"/>
              </a:rPr>
              <a:t>blokų“ </a:t>
            </a:r>
            <a:r>
              <a:rPr sz="2400" dirty="0">
                <a:latin typeface="Cambria"/>
                <a:cs typeface="Cambria"/>
              </a:rPr>
              <a:t>– ir </a:t>
            </a:r>
            <a:r>
              <a:rPr sz="2400" spc="-5" dirty="0">
                <a:latin typeface="Cambria"/>
                <a:cs typeface="Cambria"/>
              </a:rPr>
              <a:t>jas </a:t>
            </a:r>
            <a:r>
              <a:rPr sz="2400" spc="-10" dirty="0">
                <a:latin typeface="Cambria"/>
                <a:cs typeface="Cambria"/>
              </a:rPr>
              <a:t>valdančių </a:t>
            </a:r>
            <a:r>
              <a:rPr sz="2400" spc="-5" dirty="0">
                <a:latin typeface="Cambria"/>
                <a:cs typeface="Cambria"/>
              </a:rPr>
              <a:t> jėgų</a:t>
            </a:r>
            <a:r>
              <a:rPr sz="2400" spc="-10" dirty="0">
                <a:latin typeface="Cambria"/>
                <a:cs typeface="Cambria"/>
              </a:rPr>
              <a:t> </a:t>
            </a:r>
            <a:r>
              <a:rPr sz="2400" spc="-5" dirty="0">
                <a:latin typeface="Cambria"/>
                <a:cs typeface="Cambria"/>
              </a:rPr>
              <a:t>tyrimus</a:t>
            </a:r>
            <a:r>
              <a:rPr sz="2400" dirty="0">
                <a:latin typeface="Cambria"/>
                <a:cs typeface="Cambria"/>
              </a:rPr>
              <a:t> išsiaiškinti,</a:t>
            </a:r>
            <a:r>
              <a:rPr sz="2400" spc="-45" dirty="0">
                <a:latin typeface="Cambria"/>
                <a:cs typeface="Cambria"/>
              </a:rPr>
              <a:t> </a:t>
            </a:r>
            <a:r>
              <a:rPr sz="2400" spc="-5" dirty="0">
                <a:latin typeface="Cambria"/>
                <a:cs typeface="Cambria"/>
              </a:rPr>
              <a:t>kaip</a:t>
            </a:r>
            <a:r>
              <a:rPr sz="2400" spc="-20" dirty="0">
                <a:latin typeface="Cambria"/>
                <a:cs typeface="Cambria"/>
              </a:rPr>
              <a:t> </a:t>
            </a:r>
            <a:r>
              <a:rPr sz="2400" spc="-5" dirty="0">
                <a:latin typeface="Cambria"/>
                <a:cs typeface="Cambria"/>
              </a:rPr>
              <a:t>atsirado</a:t>
            </a:r>
            <a:r>
              <a:rPr sz="2400" spc="-30" dirty="0">
                <a:latin typeface="Cambria"/>
                <a:cs typeface="Cambria"/>
              </a:rPr>
              <a:t> </a:t>
            </a:r>
            <a:r>
              <a:rPr sz="2400" dirty="0">
                <a:latin typeface="Cambria"/>
                <a:cs typeface="Cambria"/>
              </a:rPr>
              <a:t>Visata.</a:t>
            </a:r>
            <a:endParaRPr sz="2400">
              <a:latin typeface="Cambria"/>
              <a:cs typeface="Cambria"/>
            </a:endParaRPr>
          </a:p>
          <a:p>
            <a:pPr marL="184785" marR="5080" indent="-172720">
              <a:lnSpc>
                <a:spcPts val="2590"/>
              </a:lnSpc>
              <a:spcBef>
                <a:spcPts val="815"/>
              </a:spcBef>
              <a:buFont typeface="Arial MT"/>
              <a:buChar char="•"/>
              <a:tabLst>
                <a:tab pos="185420" algn="l"/>
              </a:tabLst>
            </a:pPr>
            <a:r>
              <a:rPr sz="2400" spc="-15" dirty="0">
                <a:latin typeface="Cambria"/>
                <a:cs typeface="Cambria"/>
              </a:rPr>
              <a:t>Greitintuve beveik </a:t>
            </a:r>
            <a:r>
              <a:rPr sz="2400" spc="-5" dirty="0">
                <a:latin typeface="Cambria"/>
                <a:cs typeface="Cambria"/>
              </a:rPr>
              <a:t>šviesos greičiu skirtingomis kryptimis </a:t>
            </a:r>
            <a:r>
              <a:rPr sz="2400" dirty="0">
                <a:latin typeface="Cambria"/>
                <a:cs typeface="Cambria"/>
              </a:rPr>
              <a:t>skrieja </a:t>
            </a:r>
            <a:r>
              <a:rPr sz="2400" spc="-515" dirty="0">
                <a:latin typeface="Cambria"/>
                <a:cs typeface="Cambria"/>
              </a:rPr>
              <a:t> </a:t>
            </a:r>
            <a:r>
              <a:rPr sz="2400" dirty="0">
                <a:latin typeface="Cambria"/>
                <a:cs typeface="Cambria"/>
              </a:rPr>
              <a:t>du </a:t>
            </a:r>
            <a:r>
              <a:rPr sz="2400" spc="-10" dirty="0">
                <a:latin typeface="Cambria"/>
                <a:cs typeface="Cambria"/>
              </a:rPr>
              <a:t>protonų </a:t>
            </a:r>
            <a:r>
              <a:rPr sz="2400" dirty="0">
                <a:latin typeface="Cambria"/>
                <a:cs typeface="Cambria"/>
              </a:rPr>
              <a:t>spinduliai, </a:t>
            </a:r>
            <a:r>
              <a:rPr sz="2400" spc="-10" dirty="0">
                <a:latin typeface="Cambria"/>
                <a:cs typeface="Cambria"/>
              </a:rPr>
              <a:t>kurie </a:t>
            </a:r>
            <a:r>
              <a:rPr sz="2400" dirty="0">
                <a:latin typeface="Cambria"/>
                <a:cs typeface="Cambria"/>
              </a:rPr>
              <a:t>susiduria </a:t>
            </a:r>
            <a:r>
              <a:rPr sz="2400" spc="-10" dirty="0">
                <a:latin typeface="Cambria"/>
                <a:cs typeface="Cambria"/>
              </a:rPr>
              <a:t>keturiose </a:t>
            </a:r>
            <a:r>
              <a:rPr sz="2400" dirty="0">
                <a:latin typeface="Cambria"/>
                <a:cs typeface="Cambria"/>
              </a:rPr>
              <a:t>žiedo </a:t>
            </a:r>
            <a:r>
              <a:rPr sz="2400" spc="-5" dirty="0">
                <a:latin typeface="Cambria"/>
                <a:cs typeface="Cambria"/>
              </a:rPr>
              <a:t>vietose </a:t>
            </a:r>
            <a:r>
              <a:rPr sz="2400" dirty="0">
                <a:latin typeface="Cambria"/>
                <a:cs typeface="Cambria"/>
              </a:rPr>
              <a:t>– </a:t>
            </a:r>
            <a:r>
              <a:rPr sz="2400" spc="5" dirty="0">
                <a:latin typeface="Cambria"/>
                <a:cs typeface="Cambria"/>
              </a:rPr>
              <a:t> </a:t>
            </a:r>
            <a:r>
              <a:rPr sz="2400" spc="-10" dirty="0">
                <a:latin typeface="Cambria"/>
                <a:cs typeface="Cambria"/>
              </a:rPr>
              <a:t>keturiuose</a:t>
            </a:r>
            <a:r>
              <a:rPr sz="2400" spc="-15" dirty="0">
                <a:latin typeface="Cambria"/>
                <a:cs typeface="Cambria"/>
              </a:rPr>
              <a:t> </a:t>
            </a:r>
            <a:r>
              <a:rPr sz="2400" spc="-5" dirty="0">
                <a:latin typeface="Cambria"/>
                <a:cs typeface="Cambria"/>
              </a:rPr>
              <a:t>eksperimentuose-detektoriuose.</a:t>
            </a:r>
            <a:endParaRPr sz="2400">
              <a:latin typeface="Cambria"/>
              <a:cs typeface="Cambria"/>
            </a:endParaRPr>
          </a:p>
          <a:p>
            <a:pPr marL="184785" marR="805180" indent="-172720">
              <a:lnSpc>
                <a:spcPts val="2590"/>
              </a:lnSpc>
              <a:spcBef>
                <a:spcPts val="810"/>
              </a:spcBef>
              <a:buFont typeface="Arial MT"/>
              <a:buChar char="•"/>
              <a:tabLst>
                <a:tab pos="185420" algn="l"/>
              </a:tabLst>
            </a:pPr>
            <a:r>
              <a:rPr sz="2400" spc="-55" dirty="0">
                <a:latin typeface="Cambria"/>
                <a:cs typeface="Cambria"/>
              </a:rPr>
              <a:t>Vos</a:t>
            </a:r>
            <a:r>
              <a:rPr sz="2400" dirty="0">
                <a:latin typeface="Cambria"/>
                <a:cs typeface="Cambria"/>
              </a:rPr>
              <a:t> </a:t>
            </a:r>
            <a:r>
              <a:rPr sz="2400" spc="-5" dirty="0">
                <a:latin typeface="Cambria"/>
                <a:cs typeface="Cambria"/>
              </a:rPr>
              <a:t>akimirką</a:t>
            </a:r>
            <a:r>
              <a:rPr sz="2400" spc="-25" dirty="0">
                <a:latin typeface="Cambria"/>
                <a:cs typeface="Cambria"/>
              </a:rPr>
              <a:t> </a:t>
            </a:r>
            <a:r>
              <a:rPr sz="2400" spc="-5" dirty="0">
                <a:latin typeface="Cambria"/>
                <a:cs typeface="Cambria"/>
              </a:rPr>
              <a:t>po susidūrimo</a:t>
            </a:r>
            <a:r>
              <a:rPr sz="2400" dirty="0">
                <a:latin typeface="Cambria"/>
                <a:cs typeface="Cambria"/>
              </a:rPr>
              <a:t> </a:t>
            </a:r>
            <a:r>
              <a:rPr sz="2400" spc="-5" dirty="0">
                <a:latin typeface="Cambria"/>
                <a:cs typeface="Cambria"/>
              </a:rPr>
              <a:t>atsiranda</a:t>
            </a:r>
            <a:r>
              <a:rPr sz="2400" spc="-35" dirty="0">
                <a:latin typeface="Cambria"/>
                <a:cs typeface="Cambria"/>
              </a:rPr>
              <a:t> </a:t>
            </a:r>
            <a:r>
              <a:rPr sz="2400" dirty="0">
                <a:latin typeface="Cambria"/>
                <a:cs typeface="Cambria"/>
              </a:rPr>
              <a:t>dalelių,</a:t>
            </a:r>
            <a:r>
              <a:rPr sz="2400" spc="-5" dirty="0">
                <a:latin typeface="Cambria"/>
                <a:cs typeface="Cambria"/>
              </a:rPr>
              <a:t> </a:t>
            </a:r>
            <a:r>
              <a:rPr sz="2400" spc="-10" dirty="0">
                <a:latin typeface="Cambria"/>
                <a:cs typeface="Cambria"/>
              </a:rPr>
              <a:t>kurios</a:t>
            </a:r>
            <a:r>
              <a:rPr sz="2400" spc="-15" dirty="0">
                <a:latin typeface="Cambria"/>
                <a:cs typeface="Cambria"/>
              </a:rPr>
              <a:t> </a:t>
            </a:r>
            <a:r>
              <a:rPr sz="2400" spc="-30" dirty="0">
                <a:latin typeface="Cambria"/>
                <a:cs typeface="Cambria"/>
              </a:rPr>
              <a:t>buvo </a:t>
            </a:r>
            <a:r>
              <a:rPr sz="2400" spc="-515" dirty="0">
                <a:latin typeface="Cambria"/>
                <a:cs typeface="Cambria"/>
              </a:rPr>
              <a:t> </a:t>
            </a:r>
            <a:r>
              <a:rPr sz="2400" spc="-5" dirty="0">
                <a:latin typeface="Cambria"/>
                <a:cs typeface="Cambria"/>
              </a:rPr>
              <a:t>pasirodžiusios</a:t>
            </a:r>
            <a:r>
              <a:rPr sz="2400" dirty="0">
                <a:latin typeface="Cambria"/>
                <a:cs typeface="Cambria"/>
              </a:rPr>
              <a:t> ir</a:t>
            </a:r>
            <a:r>
              <a:rPr sz="2400" spc="-25" dirty="0">
                <a:latin typeface="Cambria"/>
                <a:cs typeface="Cambria"/>
              </a:rPr>
              <a:t> </a:t>
            </a:r>
            <a:r>
              <a:rPr sz="2400" spc="-5" dirty="0">
                <a:latin typeface="Cambria"/>
                <a:cs typeface="Cambria"/>
              </a:rPr>
              <a:t>po</a:t>
            </a:r>
            <a:r>
              <a:rPr sz="2400" spc="-10" dirty="0">
                <a:latin typeface="Cambria"/>
                <a:cs typeface="Cambria"/>
              </a:rPr>
              <a:t> </a:t>
            </a:r>
            <a:r>
              <a:rPr sz="2400" spc="-5" dirty="0">
                <a:latin typeface="Cambria"/>
                <a:cs typeface="Cambria"/>
              </a:rPr>
              <a:t>Didžiojo</a:t>
            </a:r>
            <a:r>
              <a:rPr sz="2400" spc="-20" dirty="0">
                <a:latin typeface="Cambria"/>
                <a:cs typeface="Cambria"/>
              </a:rPr>
              <a:t> </a:t>
            </a:r>
            <a:r>
              <a:rPr sz="2400" spc="-5" dirty="0">
                <a:latin typeface="Cambria"/>
                <a:cs typeface="Cambria"/>
              </a:rPr>
              <a:t>sprogimo. Kai</a:t>
            </a:r>
            <a:r>
              <a:rPr sz="2400" spc="-10" dirty="0">
                <a:latin typeface="Cambria"/>
                <a:cs typeface="Cambria"/>
              </a:rPr>
              <a:t> kurios</a:t>
            </a:r>
            <a:r>
              <a:rPr sz="2400" spc="-20" dirty="0">
                <a:latin typeface="Cambria"/>
                <a:cs typeface="Cambria"/>
              </a:rPr>
              <a:t> </a:t>
            </a:r>
            <a:r>
              <a:rPr sz="2400" dirty="0">
                <a:latin typeface="Cambria"/>
                <a:cs typeface="Cambria"/>
              </a:rPr>
              <a:t>iš </a:t>
            </a:r>
            <a:r>
              <a:rPr sz="2400" spc="-5" dirty="0">
                <a:latin typeface="Cambria"/>
                <a:cs typeface="Cambria"/>
              </a:rPr>
              <a:t>jų</a:t>
            </a:r>
            <a:endParaRPr sz="2400">
              <a:latin typeface="Cambria"/>
              <a:cs typeface="Cambria"/>
            </a:endParaRPr>
          </a:p>
          <a:p>
            <a:pPr marL="184785" marR="661670">
              <a:lnSpc>
                <a:spcPts val="2590"/>
              </a:lnSpc>
              <a:spcBef>
                <a:spcPts val="5"/>
              </a:spcBef>
            </a:pPr>
            <a:r>
              <a:rPr sz="2400" spc="-5" dirty="0">
                <a:latin typeface="Cambria"/>
                <a:cs typeface="Cambria"/>
              </a:rPr>
              <a:t>egzistuoja</a:t>
            </a:r>
            <a:r>
              <a:rPr sz="2400" spc="-10" dirty="0">
                <a:latin typeface="Cambria"/>
                <a:cs typeface="Cambria"/>
              </a:rPr>
              <a:t> </a:t>
            </a:r>
            <a:r>
              <a:rPr sz="2400" spc="-5" dirty="0">
                <a:latin typeface="Cambria"/>
                <a:cs typeface="Cambria"/>
              </a:rPr>
              <a:t>labai</a:t>
            </a:r>
            <a:r>
              <a:rPr sz="2400" spc="5" dirty="0">
                <a:latin typeface="Cambria"/>
                <a:cs typeface="Cambria"/>
              </a:rPr>
              <a:t> </a:t>
            </a:r>
            <a:r>
              <a:rPr sz="2400" spc="-5" dirty="0">
                <a:latin typeface="Cambria"/>
                <a:cs typeface="Cambria"/>
              </a:rPr>
              <a:t>trumpai,</a:t>
            </a:r>
            <a:r>
              <a:rPr sz="2400" dirty="0">
                <a:latin typeface="Cambria"/>
                <a:cs typeface="Cambria"/>
              </a:rPr>
              <a:t> </a:t>
            </a:r>
            <a:r>
              <a:rPr sz="2400" spc="-5" dirty="0">
                <a:latin typeface="Cambria"/>
                <a:cs typeface="Cambria"/>
              </a:rPr>
              <a:t>todėl</a:t>
            </a:r>
            <a:r>
              <a:rPr sz="2400" spc="5" dirty="0">
                <a:latin typeface="Cambria"/>
                <a:cs typeface="Cambria"/>
              </a:rPr>
              <a:t> </a:t>
            </a:r>
            <a:r>
              <a:rPr sz="2400" dirty="0">
                <a:latin typeface="Cambria"/>
                <a:cs typeface="Cambria"/>
              </a:rPr>
              <a:t>šias</a:t>
            </a:r>
            <a:r>
              <a:rPr sz="2400" spc="5" dirty="0">
                <a:latin typeface="Cambria"/>
                <a:cs typeface="Cambria"/>
              </a:rPr>
              <a:t> </a:t>
            </a:r>
            <a:r>
              <a:rPr sz="2400" spc="-5" dirty="0">
                <a:latin typeface="Cambria"/>
                <a:cs typeface="Cambria"/>
              </a:rPr>
              <a:t>daleles</a:t>
            </a:r>
            <a:r>
              <a:rPr sz="2400" spc="10" dirty="0">
                <a:latin typeface="Cambria"/>
                <a:cs typeface="Cambria"/>
              </a:rPr>
              <a:t> </a:t>
            </a:r>
            <a:r>
              <a:rPr sz="2400" spc="-15" dirty="0">
                <a:latin typeface="Cambria"/>
                <a:cs typeface="Cambria"/>
              </a:rPr>
              <a:t>„nufotografuoja“ </a:t>
            </a:r>
            <a:r>
              <a:rPr sz="2400" spc="-515" dirty="0">
                <a:latin typeface="Cambria"/>
                <a:cs typeface="Cambria"/>
              </a:rPr>
              <a:t> </a:t>
            </a:r>
            <a:r>
              <a:rPr sz="2400" spc="-10" dirty="0">
                <a:latin typeface="Cambria"/>
                <a:cs typeface="Cambria"/>
              </a:rPr>
              <a:t>keturi </a:t>
            </a:r>
            <a:r>
              <a:rPr sz="2400" spc="-5" dirty="0">
                <a:latin typeface="Cambria"/>
                <a:cs typeface="Cambria"/>
              </a:rPr>
              <a:t>įrengti eksperimentai, </a:t>
            </a:r>
            <a:r>
              <a:rPr sz="2400" spc="-10" dirty="0">
                <a:latin typeface="Cambria"/>
                <a:cs typeface="Cambria"/>
              </a:rPr>
              <a:t>kurie </a:t>
            </a:r>
            <a:r>
              <a:rPr sz="2400" spc="-15" dirty="0">
                <a:latin typeface="Cambria"/>
                <a:cs typeface="Cambria"/>
              </a:rPr>
              <a:t>yra </a:t>
            </a:r>
            <a:r>
              <a:rPr sz="2400" dirty="0">
                <a:latin typeface="Cambria"/>
                <a:cs typeface="Cambria"/>
              </a:rPr>
              <a:t>tarsi </a:t>
            </a:r>
            <a:r>
              <a:rPr sz="2400" spc="-5" dirty="0">
                <a:latin typeface="Cambria"/>
                <a:cs typeface="Cambria"/>
              </a:rPr>
              <a:t>milžiniški </a:t>
            </a:r>
            <a:r>
              <a:rPr sz="2400" dirty="0">
                <a:latin typeface="Cambria"/>
                <a:cs typeface="Cambria"/>
              </a:rPr>
              <a:t> </a:t>
            </a:r>
            <a:r>
              <a:rPr sz="2400" spc="-10" dirty="0">
                <a:latin typeface="Cambria"/>
                <a:cs typeface="Cambria"/>
              </a:rPr>
              <a:t>fotoaparatai.</a:t>
            </a:r>
            <a:endParaRPr sz="2400">
              <a:latin typeface="Cambria"/>
              <a:cs typeface="Cambria"/>
            </a:endParaRPr>
          </a:p>
          <a:p>
            <a:pPr marL="184785" indent="-172720">
              <a:lnSpc>
                <a:spcPts val="2735"/>
              </a:lnSpc>
              <a:spcBef>
                <a:spcPts val="470"/>
              </a:spcBef>
              <a:buFont typeface="Arial MT"/>
              <a:buChar char="•"/>
              <a:tabLst>
                <a:tab pos="185420" algn="l"/>
              </a:tabLst>
            </a:pPr>
            <a:r>
              <a:rPr sz="2400" spc="-5" dirty="0">
                <a:latin typeface="Cambria"/>
                <a:cs typeface="Cambria"/>
              </a:rPr>
              <a:t>Analizuodami</a:t>
            </a:r>
            <a:r>
              <a:rPr sz="2400" spc="-15" dirty="0">
                <a:latin typeface="Cambria"/>
                <a:cs typeface="Cambria"/>
              </a:rPr>
              <a:t> </a:t>
            </a:r>
            <a:r>
              <a:rPr sz="2400" spc="-10" dirty="0">
                <a:latin typeface="Cambria"/>
                <a:cs typeface="Cambria"/>
              </a:rPr>
              <a:t>gautus</a:t>
            </a:r>
            <a:r>
              <a:rPr sz="2400" dirty="0">
                <a:latin typeface="Cambria"/>
                <a:cs typeface="Cambria"/>
              </a:rPr>
              <a:t> duomenis</a:t>
            </a:r>
            <a:r>
              <a:rPr sz="2400" spc="10" dirty="0">
                <a:latin typeface="Cambria"/>
                <a:cs typeface="Cambria"/>
              </a:rPr>
              <a:t> </a:t>
            </a:r>
            <a:r>
              <a:rPr sz="2400" dirty="0">
                <a:latin typeface="Cambria"/>
                <a:cs typeface="Cambria"/>
              </a:rPr>
              <a:t>CERN</a:t>
            </a:r>
            <a:r>
              <a:rPr sz="2400" spc="-15" dirty="0">
                <a:latin typeface="Cambria"/>
                <a:cs typeface="Cambria"/>
              </a:rPr>
              <a:t> </a:t>
            </a:r>
            <a:r>
              <a:rPr sz="2400" spc="-5" dirty="0">
                <a:latin typeface="Cambria"/>
                <a:cs typeface="Cambria"/>
              </a:rPr>
              <a:t>mokslininkai</a:t>
            </a:r>
            <a:r>
              <a:rPr sz="2400" spc="-20" dirty="0">
                <a:latin typeface="Cambria"/>
                <a:cs typeface="Cambria"/>
              </a:rPr>
              <a:t> </a:t>
            </a:r>
            <a:r>
              <a:rPr sz="2400" spc="-10" dirty="0">
                <a:latin typeface="Cambria"/>
                <a:cs typeface="Cambria"/>
              </a:rPr>
              <a:t>nustato</a:t>
            </a:r>
            <a:endParaRPr sz="2400">
              <a:latin typeface="Cambria"/>
              <a:cs typeface="Cambria"/>
            </a:endParaRPr>
          </a:p>
          <a:p>
            <a:pPr marL="184785">
              <a:lnSpc>
                <a:spcPts val="2735"/>
              </a:lnSpc>
            </a:pPr>
            <a:r>
              <a:rPr sz="2400" dirty="0">
                <a:latin typeface="Cambria"/>
                <a:cs typeface="Cambria"/>
              </a:rPr>
              <a:t>dalelių</a:t>
            </a:r>
            <a:r>
              <a:rPr sz="2400" spc="-20" dirty="0">
                <a:latin typeface="Cambria"/>
                <a:cs typeface="Cambria"/>
              </a:rPr>
              <a:t> </a:t>
            </a:r>
            <a:r>
              <a:rPr sz="2400" spc="-5" dirty="0">
                <a:latin typeface="Cambria"/>
                <a:cs typeface="Cambria"/>
              </a:rPr>
              <a:t>rūšis</a:t>
            </a:r>
            <a:r>
              <a:rPr sz="2400" spc="-10" dirty="0">
                <a:latin typeface="Cambria"/>
                <a:cs typeface="Cambria"/>
              </a:rPr>
              <a:t> </a:t>
            </a:r>
            <a:r>
              <a:rPr sz="2400" dirty="0">
                <a:latin typeface="Cambria"/>
                <a:cs typeface="Cambria"/>
              </a:rPr>
              <a:t>ir</a:t>
            </a:r>
            <a:r>
              <a:rPr sz="2400" spc="-40" dirty="0">
                <a:latin typeface="Cambria"/>
                <a:cs typeface="Cambria"/>
              </a:rPr>
              <a:t> </a:t>
            </a:r>
            <a:r>
              <a:rPr sz="2400" spc="-5" dirty="0">
                <a:latin typeface="Cambria"/>
                <a:cs typeface="Cambria"/>
              </a:rPr>
              <a:t>jų</a:t>
            </a:r>
            <a:r>
              <a:rPr sz="2400" spc="-20" dirty="0">
                <a:latin typeface="Cambria"/>
                <a:cs typeface="Cambria"/>
              </a:rPr>
              <a:t> </a:t>
            </a:r>
            <a:r>
              <a:rPr sz="2400" spc="-10" dirty="0">
                <a:latin typeface="Cambria"/>
                <a:cs typeface="Cambria"/>
              </a:rPr>
              <a:t>savybes.</a:t>
            </a:r>
            <a:endParaRPr sz="2400">
              <a:latin typeface="Cambria"/>
              <a:cs typeface="Cambri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6334" y="1546097"/>
            <a:ext cx="8216265" cy="3228340"/>
          </a:xfrm>
          <a:prstGeom prst="rect">
            <a:avLst/>
          </a:prstGeom>
        </p:spPr>
        <p:txBody>
          <a:bodyPr vert="horz" wrap="square" lIns="0" tIns="53975" rIns="0" bIns="0" rtlCol="0">
            <a:spAutoFit/>
          </a:bodyPr>
          <a:lstStyle/>
          <a:p>
            <a:pPr marL="184785" marR="331470" indent="-172720">
              <a:lnSpc>
                <a:spcPts val="2590"/>
              </a:lnSpc>
              <a:spcBef>
                <a:spcPts val="425"/>
              </a:spcBef>
              <a:buFont typeface="Arial MT"/>
              <a:buChar char="•"/>
              <a:tabLst>
                <a:tab pos="185420" algn="l"/>
              </a:tabLst>
            </a:pPr>
            <a:r>
              <a:rPr sz="2400" spc="-5" dirty="0">
                <a:latin typeface="Cambria"/>
                <a:cs typeface="Cambria"/>
              </a:rPr>
              <a:t>Elektromagnetinis </a:t>
            </a:r>
            <a:r>
              <a:rPr sz="2400" dirty="0">
                <a:latin typeface="Cambria"/>
                <a:cs typeface="Cambria"/>
              </a:rPr>
              <a:t>ir </a:t>
            </a:r>
            <a:r>
              <a:rPr sz="2400" spc="-5" dirty="0">
                <a:latin typeface="Cambria"/>
                <a:cs typeface="Cambria"/>
              </a:rPr>
              <a:t>hadronų </a:t>
            </a:r>
            <a:r>
              <a:rPr sz="2400" spc="-10" dirty="0">
                <a:latin typeface="Cambria"/>
                <a:cs typeface="Cambria"/>
              </a:rPr>
              <a:t>kalorimetrai </a:t>
            </a:r>
            <a:r>
              <a:rPr sz="2400" dirty="0">
                <a:latin typeface="Cambria"/>
                <a:cs typeface="Cambria"/>
              </a:rPr>
              <a:t>skirti </a:t>
            </a:r>
            <a:r>
              <a:rPr sz="2400" spc="-5" dirty="0">
                <a:latin typeface="Cambria"/>
                <a:cs typeface="Cambria"/>
              </a:rPr>
              <a:t>elektronų, </a:t>
            </a:r>
            <a:r>
              <a:rPr sz="2400" spc="-515" dirty="0">
                <a:latin typeface="Cambria"/>
                <a:cs typeface="Cambria"/>
              </a:rPr>
              <a:t> </a:t>
            </a:r>
            <a:r>
              <a:rPr sz="2400" spc="-10" dirty="0">
                <a:latin typeface="Cambria"/>
                <a:cs typeface="Cambria"/>
              </a:rPr>
              <a:t>fotonų,</a:t>
            </a:r>
            <a:r>
              <a:rPr sz="2400" spc="-15" dirty="0">
                <a:latin typeface="Cambria"/>
                <a:cs typeface="Cambria"/>
              </a:rPr>
              <a:t> </a:t>
            </a:r>
            <a:r>
              <a:rPr sz="2400" spc="-10" dirty="0">
                <a:latin typeface="Cambria"/>
                <a:cs typeface="Cambria"/>
              </a:rPr>
              <a:t>protonų, neutronų</a:t>
            </a:r>
            <a:r>
              <a:rPr sz="2400" spc="-15" dirty="0">
                <a:latin typeface="Cambria"/>
                <a:cs typeface="Cambria"/>
              </a:rPr>
              <a:t> </a:t>
            </a:r>
            <a:r>
              <a:rPr sz="2400" dirty="0">
                <a:latin typeface="Cambria"/>
                <a:cs typeface="Cambria"/>
              </a:rPr>
              <a:t>ir</a:t>
            </a:r>
            <a:r>
              <a:rPr sz="2400" spc="-15" dirty="0">
                <a:latin typeface="Cambria"/>
                <a:cs typeface="Cambria"/>
              </a:rPr>
              <a:t> </a:t>
            </a:r>
            <a:r>
              <a:rPr sz="2400" spc="-5" dirty="0">
                <a:latin typeface="Cambria"/>
                <a:cs typeface="Cambria"/>
              </a:rPr>
              <a:t>kitų </a:t>
            </a:r>
            <a:r>
              <a:rPr sz="2400" dirty="0">
                <a:latin typeface="Cambria"/>
                <a:cs typeface="Cambria"/>
              </a:rPr>
              <a:t>dalelių</a:t>
            </a:r>
            <a:r>
              <a:rPr sz="2400" spc="5" dirty="0">
                <a:latin typeface="Cambria"/>
                <a:cs typeface="Cambria"/>
              </a:rPr>
              <a:t> </a:t>
            </a:r>
            <a:r>
              <a:rPr sz="2400" dirty="0">
                <a:latin typeface="Cambria"/>
                <a:cs typeface="Cambria"/>
              </a:rPr>
              <a:t>energijai</a:t>
            </a:r>
            <a:r>
              <a:rPr sz="2400" spc="-40" dirty="0">
                <a:latin typeface="Cambria"/>
                <a:cs typeface="Cambria"/>
              </a:rPr>
              <a:t> </a:t>
            </a:r>
            <a:r>
              <a:rPr sz="2400" spc="-5" dirty="0">
                <a:latin typeface="Cambria"/>
                <a:cs typeface="Cambria"/>
              </a:rPr>
              <a:t>nustatyti.</a:t>
            </a:r>
            <a:endParaRPr sz="2400">
              <a:latin typeface="Cambria"/>
              <a:cs typeface="Cambria"/>
            </a:endParaRPr>
          </a:p>
          <a:p>
            <a:pPr marL="184785" indent="-172720">
              <a:lnSpc>
                <a:spcPts val="2735"/>
              </a:lnSpc>
              <a:spcBef>
                <a:spcPts val="470"/>
              </a:spcBef>
              <a:buFont typeface="Arial MT"/>
              <a:buChar char="•"/>
              <a:tabLst>
                <a:tab pos="185420" algn="l"/>
              </a:tabLst>
            </a:pPr>
            <a:r>
              <a:rPr sz="2400" spc="-5" dirty="0">
                <a:latin typeface="Cambria"/>
                <a:cs typeface="Cambria"/>
              </a:rPr>
              <a:t>Kiekvienas</a:t>
            </a:r>
            <a:r>
              <a:rPr sz="2400" spc="-15" dirty="0">
                <a:latin typeface="Cambria"/>
                <a:cs typeface="Cambria"/>
              </a:rPr>
              <a:t> </a:t>
            </a:r>
            <a:r>
              <a:rPr sz="2400" spc="-10" dirty="0">
                <a:latin typeface="Cambria"/>
                <a:cs typeface="Cambria"/>
              </a:rPr>
              <a:t>kalorimetras</a:t>
            </a:r>
            <a:r>
              <a:rPr sz="2400" spc="-15" dirty="0">
                <a:latin typeface="Cambria"/>
                <a:cs typeface="Cambria"/>
              </a:rPr>
              <a:t> </a:t>
            </a:r>
            <a:r>
              <a:rPr sz="2400" spc="-5" dirty="0">
                <a:latin typeface="Cambria"/>
                <a:cs typeface="Cambria"/>
              </a:rPr>
              <a:t>sudarytas</a:t>
            </a:r>
            <a:r>
              <a:rPr sz="2400" dirty="0">
                <a:latin typeface="Cambria"/>
                <a:cs typeface="Cambria"/>
              </a:rPr>
              <a:t> iš</a:t>
            </a:r>
            <a:r>
              <a:rPr sz="2400" spc="10" dirty="0">
                <a:latin typeface="Cambria"/>
                <a:cs typeface="Cambria"/>
              </a:rPr>
              <a:t> </a:t>
            </a:r>
            <a:r>
              <a:rPr sz="2400" spc="-10" dirty="0">
                <a:latin typeface="Cambria"/>
                <a:cs typeface="Cambria"/>
              </a:rPr>
              <a:t>kelių</a:t>
            </a:r>
            <a:r>
              <a:rPr sz="2400" spc="-5" dirty="0">
                <a:latin typeface="Cambria"/>
                <a:cs typeface="Cambria"/>
              </a:rPr>
              <a:t> tam tikrų</a:t>
            </a:r>
            <a:r>
              <a:rPr sz="2400" spc="-10" dirty="0">
                <a:latin typeface="Cambria"/>
                <a:cs typeface="Cambria"/>
              </a:rPr>
              <a:t> </a:t>
            </a:r>
            <a:r>
              <a:rPr sz="2400" spc="-5" dirty="0">
                <a:latin typeface="Cambria"/>
                <a:cs typeface="Cambria"/>
              </a:rPr>
              <a:t>metalo</a:t>
            </a:r>
            <a:r>
              <a:rPr sz="2400" dirty="0">
                <a:latin typeface="Cambria"/>
                <a:cs typeface="Cambria"/>
              </a:rPr>
              <a:t> ir</a:t>
            </a:r>
            <a:endParaRPr sz="2400">
              <a:latin typeface="Cambria"/>
              <a:cs typeface="Cambria"/>
            </a:endParaRPr>
          </a:p>
          <a:p>
            <a:pPr marL="184785">
              <a:lnSpc>
                <a:spcPts val="2735"/>
              </a:lnSpc>
            </a:pPr>
            <a:r>
              <a:rPr sz="2400" spc="-10" dirty="0">
                <a:latin typeface="Cambria"/>
                <a:cs typeface="Cambria"/>
              </a:rPr>
              <a:t>plastiko</a:t>
            </a:r>
            <a:r>
              <a:rPr sz="2400" spc="-20" dirty="0">
                <a:latin typeface="Cambria"/>
                <a:cs typeface="Cambria"/>
              </a:rPr>
              <a:t> </a:t>
            </a:r>
            <a:r>
              <a:rPr sz="2400" spc="-5" dirty="0">
                <a:latin typeface="Cambria"/>
                <a:cs typeface="Cambria"/>
              </a:rPr>
              <a:t>plokštelių</a:t>
            </a:r>
            <a:r>
              <a:rPr sz="2400" spc="-25" dirty="0">
                <a:latin typeface="Cambria"/>
                <a:cs typeface="Cambria"/>
              </a:rPr>
              <a:t> </a:t>
            </a:r>
            <a:r>
              <a:rPr sz="2400" spc="-5" dirty="0">
                <a:latin typeface="Cambria"/>
                <a:cs typeface="Cambria"/>
              </a:rPr>
              <a:t>sluoksnių.</a:t>
            </a:r>
            <a:endParaRPr sz="2400">
              <a:latin typeface="Cambria"/>
              <a:cs typeface="Cambria"/>
            </a:endParaRPr>
          </a:p>
          <a:p>
            <a:pPr marL="184785" marR="363855" indent="-172720" algn="just">
              <a:lnSpc>
                <a:spcPts val="2590"/>
              </a:lnSpc>
              <a:spcBef>
                <a:spcPts val="844"/>
              </a:spcBef>
              <a:buFont typeface="Arial MT"/>
              <a:buChar char="•"/>
              <a:tabLst>
                <a:tab pos="185420" algn="l"/>
              </a:tabLst>
            </a:pPr>
            <a:r>
              <a:rPr sz="2400" dirty="0">
                <a:latin typeface="Cambria"/>
                <a:cs typeface="Cambria"/>
              </a:rPr>
              <a:t>Dalelės, </a:t>
            </a:r>
            <a:r>
              <a:rPr sz="2400" spc="-10" dirty="0">
                <a:latin typeface="Cambria"/>
                <a:cs typeface="Cambria"/>
              </a:rPr>
              <a:t>atsitrenkusios </a:t>
            </a:r>
            <a:r>
              <a:rPr sz="2400" dirty="0">
                <a:latin typeface="Cambria"/>
                <a:cs typeface="Cambria"/>
              </a:rPr>
              <a:t>į </a:t>
            </a:r>
            <a:r>
              <a:rPr sz="2400" spc="-5" dirty="0">
                <a:latin typeface="Cambria"/>
                <a:cs typeface="Cambria"/>
              </a:rPr>
              <a:t>metalo plokšteles, </a:t>
            </a:r>
            <a:r>
              <a:rPr sz="2400" spc="-10" dirty="0">
                <a:latin typeface="Cambria"/>
                <a:cs typeface="Cambria"/>
              </a:rPr>
              <a:t>sukuria </a:t>
            </a:r>
            <a:r>
              <a:rPr sz="2400" dirty="0">
                <a:latin typeface="Cambria"/>
                <a:cs typeface="Cambria"/>
              </a:rPr>
              <a:t>antrinių </a:t>
            </a:r>
            <a:r>
              <a:rPr sz="2400" spc="-515" dirty="0">
                <a:latin typeface="Cambria"/>
                <a:cs typeface="Cambria"/>
              </a:rPr>
              <a:t> </a:t>
            </a:r>
            <a:r>
              <a:rPr sz="2400" dirty="0">
                <a:latin typeface="Cambria"/>
                <a:cs typeface="Cambria"/>
              </a:rPr>
              <a:t>dalelių </a:t>
            </a:r>
            <a:r>
              <a:rPr sz="2400" spc="-5" dirty="0">
                <a:latin typeface="Cambria"/>
                <a:cs typeface="Cambria"/>
              </a:rPr>
              <a:t>griūtį. </a:t>
            </a:r>
            <a:r>
              <a:rPr sz="2400" dirty="0">
                <a:latin typeface="Cambria"/>
                <a:cs typeface="Cambria"/>
              </a:rPr>
              <a:t>Antrinės dalelės išlaisvina </a:t>
            </a:r>
            <a:r>
              <a:rPr sz="2400" spc="-10" dirty="0">
                <a:latin typeface="Cambria"/>
                <a:cs typeface="Cambria"/>
              </a:rPr>
              <a:t>plastiko </a:t>
            </a:r>
            <a:r>
              <a:rPr sz="2400" spc="-5" dirty="0">
                <a:latin typeface="Cambria"/>
                <a:cs typeface="Cambria"/>
              </a:rPr>
              <a:t>plokštelių </a:t>
            </a:r>
            <a:r>
              <a:rPr sz="2400" spc="-515" dirty="0">
                <a:latin typeface="Cambria"/>
                <a:cs typeface="Cambria"/>
              </a:rPr>
              <a:t> </a:t>
            </a:r>
            <a:r>
              <a:rPr sz="2400" spc="-10" dirty="0">
                <a:latin typeface="Cambria"/>
                <a:cs typeface="Cambria"/>
              </a:rPr>
              <a:t>polistireno</a:t>
            </a:r>
            <a:r>
              <a:rPr sz="2400" spc="5" dirty="0">
                <a:latin typeface="Cambria"/>
                <a:cs typeface="Cambria"/>
              </a:rPr>
              <a:t> </a:t>
            </a:r>
            <a:r>
              <a:rPr sz="2400" spc="-10" dirty="0">
                <a:latin typeface="Cambria"/>
                <a:cs typeface="Cambria"/>
              </a:rPr>
              <a:t>molekules.</a:t>
            </a:r>
            <a:r>
              <a:rPr sz="2400" spc="25" dirty="0">
                <a:latin typeface="Cambria"/>
                <a:cs typeface="Cambria"/>
              </a:rPr>
              <a:t> </a:t>
            </a:r>
            <a:r>
              <a:rPr sz="2400" spc="-5" dirty="0">
                <a:latin typeface="Cambria"/>
                <a:cs typeface="Cambria"/>
              </a:rPr>
              <a:t>Šios</a:t>
            </a:r>
            <a:r>
              <a:rPr sz="2400" spc="15" dirty="0">
                <a:latin typeface="Cambria"/>
                <a:cs typeface="Cambria"/>
              </a:rPr>
              <a:t> </a:t>
            </a:r>
            <a:r>
              <a:rPr sz="2400" spc="-5" dirty="0">
                <a:latin typeface="Cambria"/>
                <a:cs typeface="Cambria"/>
              </a:rPr>
              <a:t>išspinduliuoja</a:t>
            </a:r>
            <a:r>
              <a:rPr sz="2400" spc="10" dirty="0">
                <a:latin typeface="Cambria"/>
                <a:cs typeface="Cambria"/>
              </a:rPr>
              <a:t> </a:t>
            </a:r>
            <a:r>
              <a:rPr sz="2400" spc="-10" dirty="0">
                <a:latin typeface="Cambria"/>
                <a:cs typeface="Cambria"/>
              </a:rPr>
              <a:t>ultravioletinius</a:t>
            </a:r>
            <a:endParaRPr sz="2400">
              <a:latin typeface="Cambria"/>
              <a:cs typeface="Cambria"/>
            </a:endParaRPr>
          </a:p>
          <a:p>
            <a:pPr marL="184785" marR="697865" algn="just">
              <a:lnSpc>
                <a:spcPts val="2590"/>
              </a:lnSpc>
              <a:spcBef>
                <a:spcPts val="5"/>
              </a:spcBef>
            </a:pPr>
            <a:r>
              <a:rPr sz="2400" spc="-5" dirty="0">
                <a:latin typeface="Cambria"/>
                <a:cs typeface="Cambria"/>
              </a:rPr>
              <a:t>spindulius, </a:t>
            </a:r>
            <a:r>
              <a:rPr sz="2400" spc="-10" dirty="0">
                <a:latin typeface="Cambria"/>
                <a:cs typeface="Cambria"/>
              </a:rPr>
              <a:t>kurių </a:t>
            </a:r>
            <a:r>
              <a:rPr sz="2400" spc="-5" dirty="0">
                <a:latin typeface="Cambria"/>
                <a:cs typeface="Cambria"/>
              </a:rPr>
              <a:t>kiekis </a:t>
            </a:r>
            <a:r>
              <a:rPr sz="2400" spc="-10" dirty="0">
                <a:latin typeface="Cambria"/>
                <a:cs typeface="Cambria"/>
              </a:rPr>
              <a:t>proporcingas </a:t>
            </a:r>
            <a:r>
              <a:rPr sz="2400" spc="-5" dirty="0">
                <a:latin typeface="Cambria"/>
                <a:cs typeface="Cambria"/>
              </a:rPr>
              <a:t>dalelių, </a:t>
            </a:r>
            <a:r>
              <a:rPr sz="2400" spc="-10" dirty="0">
                <a:latin typeface="Cambria"/>
                <a:cs typeface="Cambria"/>
              </a:rPr>
              <a:t>patekusių </a:t>
            </a:r>
            <a:r>
              <a:rPr sz="2400" dirty="0">
                <a:latin typeface="Cambria"/>
                <a:cs typeface="Cambria"/>
              </a:rPr>
              <a:t>į </a:t>
            </a:r>
            <a:r>
              <a:rPr sz="2400" spc="-515" dirty="0">
                <a:latin typeface="Cambria"/>
                <a:cs typeface="Cambria"/>
              </a:rPr>
              <a:t> </a:t>
            </a:r>
            <a:r>
              <a:rPr sz="2400" spc="-10" dirty="0">
                <a:latin typeface="Cambria"/>
                <a:cs typeface="Cambria"/>
              </a:rPr>
              <a:t>kalorimetrą,</a:t>
            </a:r>
            <a:r>
              <a:rPr sz="2400" spc="-40" dirty="0">
                <a:latin typeface="Cambria"/>
                <a:cs typeface="Cambria"/>
              </a:rPr>
              <a:t> </a:t>
            </a:r>
            <a:r>
              <a:rPr sz="2400" spc="-5" dirty="0">
                <a:latin typeface="Cambria"/>
                <a:cs typeface="Cambria"/>
              </a:rPr>
              <a:t>energijoms.</a:t>
            </a:r>
            <a:endParaRPr sz="2400">
              <a:latin typeface="Cambria"/>
              <a:cs typeface="Cambria"/>
            </a:endParaRPr>
          </a:p>
        </p:txBody>
      </p:sp>
      <p:grpSp>
        <p:nvGrpSpPr>
          <p:cNvPr id="3" name="object 3"/>
          <p:cNvGrpSpPr/>
          <p:nvPr/>
        </p:nvGrpSpPr>
        <p:grpSpPr>
          <a:xfrm>
            <a:off x="361188" y="0"/>
            <a:ext cx="4192904" cy="1009015"/>
            <a:chOff x="361188" y="0"/>
            <a:chExt cx="4192904" cy="1009015"/>
          </a:xfrm>
        </p:grpSpPr>
        <p:pic>
          <p:nvPicPr>
            <p:cNvPr id="4" name="object 4"/>
            <p:cNvPicPr/>
            <p:nvPr/>
          </p:nvPicPr>
          <p:blipFill>
            <a:blip r:embed="rId2" cstate="print"/>
            <a:stretch>
              <a:fillRect/>
            </a:stretch>
          </p:blipFill>
          <p:spPr>
            <a:xfrm>
              <a:off x="361188" y="264776"/>
              <a:ext cx="1110996" cy="365208"/>
            </a:xfrm>
            <a:prstGeom prst="rect">
              <a:avLst/>
            </a:prstGeom>
          </p:spPr>
        </p:pic>
        <p:pic>
          <p:nvPicPr>
            <p:cNvPr id="5" name="object 5"/>
            <p:cNvPicPr/>
            <p:nvPr/>
          </p:nvPicPr>
          <p:blipFill>
            <a:blip r:embed="rId3" cstate="print"/>
            <a:stretch>
              <a:fillRect/>
            </a:stretch>
          </p:blipFill>
          <p:spPr>
            <a:xfrm>
              <a:off x="1274063" y="0"/>
              <a:ext cx="3279648" cy="1008888"/>
            </a:xfrm>
            <a:prstGeom prst="rect">
              <a:avLst/>
            </a:prstGeom>
          </p:spPr>
        </p:pic>
      </p:grpSp>
      <p:sp>
        <p:nvSpPr>
          <p:cNvPr id="6" name="object 6"/>
          <p:cNvSpPr txBox="1">
            <a:spLocks noGrp="1"/>
          </p:cNvSpPr>
          <p:nvPr>
            <p:ph type="title"/>
          </p:nvPr>
        </p:nvSpPr>
        <p:spPr>
          <a:xfrm>
            <a:off x="330200" y="117094"/>
            <a:ext cx="3921125"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385622"/>
                </a:solidFill>
                <a:latin typeface="Cambria"/>
                <a:cs typeface="Cambria"/>
              </a:rPr>
              <a:t>LHCb</a:t>
            </a:r>
            <a:r>
              <a:rPr sz="3600" spc="-50" dirty="0">
                <a:solidFill>
                  <a:srgbClr val="385622"/>
                </a:solidFill>
                <a:latin typeface="Cambria"/>
                <a:cs typeface="Cambria"/>
              </a:rPr>
              <a:t> </a:t>
            </a:r>
            <a:r>
              <a:rPr sz="3600" spc="-10" dirty="0">
                <a:solidFill>
                  <a:srgbClr val="385622"/>
                </a:solidFill>
                <a:latin typeface="Cambria"/>
                <a:cs typeface="Cambria"/>
              </a:rPr>
              <a:t>kalorimetrai</a:t>
            </a:r>
            <a:endParaRPr sz="3600">
              <a:latin typeface="Cambria"/>
              <a:cs typeface="Cambri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0200" y="1401826"/>
            <a:ext cx="8151495" cy="4191635"/>
          </a:xfrm>
          <a:prstGeom prst="rect">
            <a:avLst/>
          </a:prstGeom>
        </p:spPr>
        <p:txBody>
          <a:bodyPr vert="horz" wrap="square" lIns="0" tIns="53975" rIns="0" bIns="0" rtlCol="0">
            <a:spAutoFit/>
          </a:bodyPr>
          <a:lstStyle/>
          <a:p>
            <a:pPr marL="184785" marR="417830" indent="-172720">
              <a:lnSpc>
                <a:spcPts val="2590"/>
              </a:lnSpc>
              <a:spcBef>
                <a:spcPts val="425"/>
              </a:spcBef>
              <a:buFont typeface="Arial MT"/>
              <a:buChar char="•"/>
              <a:tabLst>
                <a:tab pos="185420" algn="l"/>
              </a:tabLst>
            </a:pPr>
            <a:r>
              <a:rPr sz="2400" spc="-10" dirty="0">
                <a:latin typeface="Cambria"/>
                <a:cs typeface="Cambria"/>
              </a:rPr>
              <a:t>Paskutinė</a:t>
            </a:r>
            <a:r>
              <a:rPr sz="2400" spc="-25" dirty="0">
                <a:latin typeface="Cambria"/>
                <a:cs typeface="Cambria"/>
              </a:rPr>
              <a:t> </a:t>
            </a:r>
            <a:r>
              <a:rPr sz="2400" spc="-5" dirty="0">
                <a:latin typeface="Cambria"/>
                <a:cs typeface="Cambria"/>
              </a:rPr>
              <a:t>LHCb</a:t>
            </a:r>
            <a:r>
              <a:rPr sz="2400" spc="10" dirty="0">
                <a:latin typeface="Cambria"/>
                <a:cs typeface="Cambria"/>
              </a:rPr>
              <a:t> </a:t>
            </a:r>
            <a:r>
              <a:rPr sz="2400" dirty="0">
                <a:latin typeface="Cambria"/>
                <a:cs typeface="Cambria"/>
              </a:rPr>
              <a:t>dalis –</a:t>
            </a:r>
            <a:r>
              <a:rPr sz="2400" spc="-20" dirty="0">
                <a:latin typeface="Cambria"/>
                <a:cs typeface="Cambria"/>
              </a:rPr>
              <a:t> </a:t>
            </a:r>
            <a:r>
              <a:rPr sz="2400" spc="-5" dirty="0">
                <a:latin typeface="Cambria"/>
                <a:cs typeface="Cambria"/>
              </a:rPr>
              <a:t>miuonų</a:t>
            </a:r>
            <a:r>
              <a:rPr sz="2400" spc="5" dirty="0">
                <a:latin typeface="Cambria"/>
                <a:cs typeface="Cambria"/>
              </a:rPr>
              <a:t> </a:t>
            </a:r>
            <a:r>
              <a:rPr sz="2400" spc="-5" dirty="0">
                <a:latin typeface="Cambria"/>
                <a:cs typeface="Cambria"/>
              </a:rPr>
              <a:t>sistema</a:t>
            </a:r>
            <a:r>
              <a:rPr sz="2400" dirty="0">
                <a:latin typeface="Cambria"/>
                <a:cs typeface="Cambria"/>
              </a:rPr>
              <a:t> </a:t>
            </a:r>
            <a:r>
              <a:rPr sz="2400" spc="-5" dirty="0">
                <a:latin typeface="Cambria"/>
                <a:cs typeface="Cambria"/>
              </a:rPr>
              <a:t>(miuonai</a:t>
            </a:r>
            <a:r>
              <a:rPr sz="2400" dirty="0">
                <a:latin typeface="Cambria"/>
                <a:cs typeface="Cambria"/>
              </a:rPr>
              <a:t> </a:t>
            </a:r>
            <a:r>
              <a:rPr sz="2400" spc="-10" dirty="0">
                <a:latin typeface="Cambria"/>
                <a:cs typeface="Cambria"/>
              </a:rPr>
              <a:t>susidaro </a:t>
            </a:r>
            <a:r>
              <a:rPr sz="2400" spc="-515" dirty="0">
                <a:latin typeface="Cambria"/>
                <a:cs typeface="Cambria"/>
              </a:rPr>
              <a:t> </a:t>
            </a:r>
            <a:r>
              <a:rPr sz="2400" spc="-5" dirty="0">
                <a:latin typeface="Cambria"/>
                <a:cs typeface="Cambria"/>
              </a:rPr>
              <a:t>paskutinėse</a:t>
            </a:r>
            <a:r>
              <a:rPr sz="2400" spc="-10" dirty="0">
                <a:latin typeface="Cambria"/>
                <a:cs typeface="Cambria"/>
              </a:rPr>
              <a:t> </a:t>
            </a:r>
            <a:r>
              <a:rPr sz="2400" dirty="0">
                <a:latin typeface="Cambria"/>
                <a:cs typeface="Cambria"/>
              </a:rPr>
              <a:t>B</a:t>
            </a:r>
            <a:r>
              <a:rPr sz="2400" spc="5" dirty="0">
                <a:latin typeface="Cambria"/>
                <a:cs typeface="Cambria"/>
              </a:rPr>
              <a:t> </a:t>
            </a:r>
            <a:r>
              <a:rPr sz="2400" spc="-5" dirty="0">
                <a:latin typeface="Cambria"/>
                <a:cs typeface="Cambria"/>
              </a:rPr>
              <a:t>mezonų</a:t>
            </a:r>
            <a:r>
              <a:rPr sz="2400" spc="-10" dirty="0">
                <a:latin typeface="Cambria"/>
                <a:cs typeface="Cambria"/>
              </a:rPr>
              <a:t> </a:t>
            </a:r>
            <a:r>
              <a:rPr sz="2400" dirty="0">
                <a:latin typeface="Cambria"/>
                <a:cs typeface="Cambria"/>
              </a:rPr>
              <a:t>skilimo</a:t>
            </a:r>
            <a:r>
              <a:rPr sz="2400" spc="-10" dirty="0">
                <a:latin typeface="Cambria"/>
                <a:cs typeface="Cambria"/>
              </a:rPr>
              <a:t> </a:t>
            </a:r>
            <a:r>
              <a:rPr sz="2400" dirty="0">
                <a:latin typeface="Cambria"/>
                <a:cs typeface="Cambria"/>
              </a:rPr>
              <a:t>stadijose).</a:t>
            </a:r>
            <a:endParaRPr sz="2400">
              <a:latin typeface="Cambria"/>
              <a:cs typeface="Cambria"/>
            </a:endParaRPr>
          </a:p>
          <a:p>
            <a:pPr marL="184785" indent="-172720">
              <a:lnSpc>
                <a:spcPts val="2735"/>
              </a:lnSpc>
              <a:spcBef>
                <a:spcPts val="475"/>
              </a:spcBef>
              <a:buFont typeface="Arial MT"/>
              <a:buChar char="•"/>
              <a:tabLst>
                <a:tab pos="185420" algn="l"/>
              </a:tabLst>
            </a:pPr>
            <a:r>
              <a:rPr sz="2400" spc="-5" dirty="0">
                <a:latin typeface="Cambria"/>
                <a:cs typeface="Cambria"/>
              </a:rPr>
              <a:t>Sistema </a:t>
            </a:r>
            <a:r>
              <a:rPr sz="2400" dirty="0">
                <a:latin typeface="Cambria"/>
                <a:cs typeface="Cambria"/>
              </a:rPr>
              <a:t>išdėstyta</a:t>
            </a:r>
            <a:r>
              <a:rPr sz="2400" spc="-15" dirty="0">
                <a:latin typeface="Cambria"/>
                <a:cs typeface="Cambria"/>
              </a:rPr>
              <a:t> </a:t>
            </a:r>
            <a:r>
              <a:rPr sz="2400" spc="-5" dirty="0">
                <a:latin typeface="Cambria"/>
                <a:cs typeface="Cambria"/>
              </a:rPr>
              <a:t>detektoriaus</a:t>
            </a:r>
            <a:r>
              <a:rPr sz="2400" spc="-10" dirty="0">
                <a:latin typeface="Cambria"/>
                <a:cs typeface="Cambria"/>
              </a:rPr>
              <a:t> gale</a:t>
            </a:r>
            <a:r>
              <a:rPr sz="2400" dirty="0">
                <a:latin typeface="Cambria"/>
                <a:cs typeface="Cambria"/>
              </a:rPr>
              <a:t> ir</a:t>
            </a:r>
            <a:r>
              <a:rPr sz="2400" spc="-25" dirty="0">
                <a:latin typeface="Cambria"/>
                <a:cs typeface="Cambria"/>
              </a:rPr>
              <a:t> </a:t>
            </a:r>
            <a:r>
              <a:rPr sz="2400" dirty="0">
                <a:latin typeface="Cambria"/>
                <a:cs typeface="Cambria"/>
              </a:rPr>
              <a:t>sudaryta</a:t>
            </a:r>
            <a:r>
              <a:rPr sz="2400" spc="-10" dirty="0">
                <a:latin typeface="Cambria"/>
                <a:cs typeface="Cambria"/>
              </a:rPr>
              <a:t> </a:t>
            </a:r>
            <a:r>
              <a:rPr sz="2400" dirty="0">
                <a:latin typeface="Cambria"/>
                <a:cs typeface="Cambria"/>
              </a:rPr>
              <a:t>iš </a:t>
            </a:r>
            <a:r>
              <a:rPr sz="2400" spc="-5" dirty="0">
                <a:latin typeface="Cambria"/>
                <a:cs typeface="Cambria"/>
              </a:rPr>
              <a:t>penkių</a:t>
            </a:r>
            <a:endParaRPr sz="2400">
              <a:latin typeface="Cambria"/>
              <a:cs typeface="Cambria"/>
            </a:endParaRPr>
          </a:p>
          <a:p>
            <a:pPr marL="184785">
              <a:lnSpc>
                <a:spcPts val="2735"/>
              </a:lnSpc>
            </a:pPr>
            <a:r>
              <a:rPr sz="2400" spc="-10" dirty="0">
                <a:latin typeface="Cambria"/>
                <a:cs typeface="Cambria"/>
              </a:rPr>
              <a:t>keturkampių</a:t>
            </a:r>
            <a:r>
              <a:rPr sz="2400" spc="-20" dirty="0">
                <a:latin typeface="Cambria"/>
                <a:cs typeface="Cambria"/>
              </a:rPr>
              <a:t> </a:t>
            </a:r>
            <a:r>
              <a:rPr sz="2400" dirty="0">
                <a:latin typeface="Cambria"/>
                <a:cs typeface="Cambria"/>
              </a:rPr>
              <a:t>dalių, </a:t>
            </a:r>
            <a:r>
              <a:rPr sz="2400" spc="-10" dirty="0">
                <a:latin typeface="Cambria"/>
                <a:cs typeface="Cambria"/>
              </a:rPr>
              <a:t>kurių</a:t>
            </a:r>
            <a:r>
              <a:rPr sz="2400" spc="-20" dirty="0">
                <a:latin typeface="Cambria"/>
                <a:cs typeface="Cambria"/>
              </a:rPr>
              <a:t> </a:t>
            </a:r>
            <a:r>
              <a:rPr sz="2400" spc="-5" dirty="0">
                <a:latin typeface="Cambria"/>
                <a:cs typeface="Cambria"/>
              </a:rPr>
              <a:t>kiekviena</a:t>
            </a:r>
            <a:r>
              <a:rPr sz="2400" spc="-25" dirty="0">
                <a:latin typeface="Cambria"/>
                <a:cs typeface="Cambria"/>
              </a:rPr>
              <a:t> </a:t>
            </a:r>
            <a:r>
              <a:rPr sz="2400" spc="-15" dirty="0">
                <a:latin typeface="Cambria"/>
                <a:cs typeface="Cambria"/>
              </a:rPr>
              <a:t>yra</a:t>
            </a:r>
            <a:r>
              <a:rPr sz="2400" spc="-25" dirty="0">
                <a:latin typeface="Cambria"/>
                <a:cs typeface="Cambria"/>
              </a:rPr>
              <a:t> </a:t>
            </a:r>
            <a:r>
              <a:rPr sz="2400" dirty="0">
                <a:latin typeface="Cambria"/>
                <a:cs typeface="Cambria"/>
              </a:rPr>
              <a:t>didesnė</a:t>
            </a:r>
            <a:r>
              <a:rPr sz="2400" spc="5" dirty="0">
                <a:latin typeface="Cambria"/>
                <a:cs typeface="Cambria"/>
              </a:rPr>
              <a:t> </a:t>
            </a:r>
            <a:r>
              <a:rPr sz="2400" spc="-5" dirty="0">
                <a:latin typeface="Cambria"/>
                <a:cs typeface="Cambria"/>
              </a:rPr>
              <a:t>už ankstesnę.</a:t>
            </a:r>
            <a:endParaRPr sz="2400">
              <a:latin typeface="Cambria"/>
              <a:cs typeface="Cambria"/>
            </a:endParaRPr>
          </a:p>
          <a:p>
            <a:pPr marL="184785" indent="-172720">
              <a:lnSpc>
                <a:spcPct val="100000"/>
              </a:lnSpc>
              <a:spcBef>
                <a:spcPts val="515"/>
              </a:spcBef>
              <a:buFont typeface="Arial MT"/>
              <a:buChar char="•"/>
              <a:tabLst>
                <a:tab pos="185420" algn="l"/>
              </a:tabLst>
            </a:pPr>
            <a:r>
              <a:rPr sz="2400" dirty="0">
                <a:latin typeface="Cambria"/>
                <a:cs typeface="Cambria"/>
              </a:rPr>
              <a:t>Visa</a:t>
            </a:r>
            <a:r>
              <a:rPr sz="2400" spc="-15" dirty="0">
                <a:latin typeface="Cambria"/>
                <a:cs typeface="Cambria"/>
              </a:rPr>
              <a:t> </a:t>
            </a:r>
            <a:r>
              <a:rPr sz="2400" spc="-5" dirty="0">
                <a:latin typeface="Cambria"/>
                <a:cs typeface="Cambria"/>
              </a:rPr>
              <a:t>sistema</a:t>
            </a:r>
            <a:r>
              <a:rPr sz="2400" spc="5" dirty="0">
                <a:latin typeface="Cambria"/>
                <a:cs typeface="Cambria"/>
              </a:rPr>
              <a:t> </a:t>
            </a:r>
            <a:r>
              <a:rPr sz="2400" spc="-5" dirty="0">
                <a:latin typeface="Cambria"/>
                <a:cs typeface="Cambria"/>
              </a:rPr>
              <a:t>turi</a:t>
            </a:r>
            <a:r>
              <a:rPr sz="2400" spc="-20" dirty="0">
                <a:latin typeface="Cambria"/>
                <a:cs typeface="Cambria"/>
              </a:rPr>
              <a:t> </a:t>
            </a:r>
            <a:r>
              <a:rPr sz="2400" dirty="0">
                <a:latin typeface="Cambria"/>
                <a:cs typeface="Cambria"/>
              </a:rPr>
              <a:t>435</a:t>
            </a:r>
            <a:r>
              <a:rPr sz="2400" spc="-25" dirty="0">
                <a:latin typeface="Cambria"/>
                <a:cs typeface="Cambria"/>
              </a:rPr>
              <a:t> </a:t>
            </a:r>
            <a:r>
              <a:rPr sz="2400" spc="-5" dirty="0">
                <a:latin typeface="Cambria"/>
                <a:cs typeface="Cambria"/>
              </a:rPr>
              <a:t>m² efektyvųjį</a:t>
            </a:r>
            <a:r>
              <a:rPr sz="2400" spc="-30" dirty="0">
                <a:latin typeface="Cambria"/>
                <a:cs typeface="Cambria"/>
              </a:rPr>
              <a:t> </a:t>
            </a:r>
            <a:r>
              <a:rPr sz="2400" spc="-5" dirty="0">
                <a:latin typeface="Cambria"/>
                <a:cs typeface="Cambria"/>
              </a:rPr>
              <a:t>plotą.</a:t>
            </a:r>
            <a:endParaRPr sz="2400">
              <a:latin typeface="Cambria"/>
              <a:cs typeface="Cambria"/>
            </a:endParaRPr>
          </a:p>
          <a:p>
            <a:pPr marL="184785" marR="676275" indent="-172720">
              <a:lnSpc>
                <a:spcPts val="2590"/>
              </a:lnSpc>
              <a:spcBef>
                <a:spcPts val="844"/>
              </a:spcBef>
              <a:buFont typeface="Arial MT"/>
              <a:buChar char="•"/>
              <a:tabLst>
                <a:tab pos="185420" algn="l"/>
              </a:tabLst>
            </a:pPr>
            <a:r>
              <a:rPr sz="2400" spc="-5" dirty="0">
                <a:latin typeface="Cambria"/>
                <a:cs typeface="Cambria"/>
              </a:rPr>
              <a:t>Kiekviena </a:t>
            </a:r>
            <a:r>
              <a:rPr sz="2400" dirty="0">
                <a:latin typeface="Cambria"/>
                <a:cs typeface="Cambria"/>
              </a:rPr>
              <a:t>dalis sudaryta iš </a:t>
            </a:r>
            <a:r>
              <a:rPr sz="2400" spc="-10" dirty="0">
                <a:latin typeface="Cambria"/>
                <a:cs typeface="Cambria"/>
              </a:rPr>
              <a:t>kamerų, užpildytų </a:t>
            </a:r>
            <a:r>
              <a:rPr sz="2400" spc="-5" dirty="0">
                <a:latin typeface="Cambria"/>
                <a:cs typeface="Cambria"/>
              </a:rPr>
              <a:t>trijų </a:t>
            </a:r>
            <a:r>
              <a:rPr sz="2400" dirty="0">
                <a:latin typeface="Cambria"/>
                <a:cs typeface="Cambria"/>
              </a:rPr>
              <a:t>rūšių </a:t>
            </a:r>
            <a:r>
              <a:rPr sz="2400" spc="-515" dirty="0">
                <a:latin typeface="Cambria"/>
                <a:cs typeface="Cambria"/>
              </a:rPr>
              <a:t> </a:t>
            </a:r>
            <a:r>
              <a:rPr sz="2400" spc="-5" dirty="0">
                <a:latin typeface="Cambria"/>
                <a:cs typeface="Cambria"/>
              </a:rPr>
              <a:t>dujomis:</a:t>
            </a:r>
            <a:r>
              <a:rPr sz="2400" spc="10" dirty="0">
                <a:latin typeface="Cambria"/>
                <a:cs typeface="Cambria"/>
              </a:rPr>
              <a:t> </a:t>
            </a:r>
            <a:r>
              <a:rPr sz="2400" spc="-5" dirty="0">
                <a:latin typeface="Cambria"/>
                <a:cs typeface="Cambria"/>
              </a:rPr>
              <a:t>anglies dioksidu, argonu</a:t>
            </a:r>
            <a:r>
              <a:rPr sz="2400" spc="-35" dirty="0">
                <a:latin typeface="Cambria"/>
                <a:cs typeface="Cambria"/>
              </a:rPr>
              <a:t> </a:t>
            </a:r>
            <a:r>
              <a:rPr sz="2400" dirty="0">
                <a:latin typeface="Cambria"/>
                <a:cs typeface="Cambria"/>
              </a:rPr>
              <a:t>ir</a:t>
            </a:r>
            <a:r>
              <a:rPr sz="2400" spc="-10" dirty="0">
                <a:latin typeface="Cambria"/>
                <a:cs typeface="Cambria"/>
              </a:rPr>
              <a:t> </a:t>
            </a:r>
            <a:r>
              <a:rPr sz="2400" spc="-5" dirty="0">
                <a:latin typeface="Cambria"/>
                <a:cs typeface="Cambria"/>
              </a:rPr>
              <a:t>tetrafluormetanu.</a:t>
            </a:r>
            <a:endParaRPr sz="2400">
              <a:latin typeface="Cambria"/>
              <a:cs typeface="Cambria"/>
            </a:endParaRPr>
          </a:p>
          <a:p>
            <a:pPr marL="184785" marR="589280" indent="-172720">
              <a:lnSpc>
                <a:spcPts val="2590"/>
              </a:lnSpc>
              <a:spcBef>
                <a:spcPts val="795"/>
              </a:spcBef>
              <a:buFont typeface="Arial MT"/>
              <a:buChar char="•"/>
              <a:tabLst>
                <a:tab pos="185420" algn="l"/>
              </a:tabLst>
            </a:pPr>
            <a:r>
              <a:rPr sz="2400" spc="-10" dirty="0">
                <a:latin typeface="Cambria"/>
                <a:cs typeface="Cambria"/>
              </a:rPr>
              <a:t>Pralekiantys </a:t>
            </a:r>
            <a:r>
              <a:rPr sz="2400" spc="-5" dirty="0">
                <a:latin typeface="Cambria"/>
                <a:cs typeface="Cambria"/>
              </a:rPr>
              <a:t>miuonai </a:t>
            </a:r>
            <a:r>
              <a:rPr sz="2400" spc="-10" dirty="0">
                <a:latin typeface="Cambria"/>
                <a:cs typeface="Cambria"/>
              </a:rPr>
              <a:t>reaguoja </a:t>
            </a:r>
            <a:r>
              <a:rPr sz="2400" dirty="0">
                <a:latin typeface="Cambria"/>
                <a:cs typeface="Cambria"/>
              </a:rPr>
              <a:t>su šiuo </a:t>
            </a:r>
            <a:r>
              <a:rPr sz="2400" spc="-5" dirty="0">
                <a:latin typeface="Cambria"/>
                <a:cs typeface="Cambria"/>
              </a:rPr>
              <a:t>mišiniu </a:t>
            </a:r>
            <a:r>
              <a:rPr sz="2400" dirty="0">
                <a:latin typeface="Cambria"/>
                <a:cs typeface="Cambria"/>
              </a:rPr>
              <a:t>ir </a:t>
            </a:r>
            <a:r>
              <a:rPr sz="2400" spc="-5" dirty="0">
                <a:latin typeface="Cambria"/>
                <a:cs typeface="Cambria"/>
              </a:rPr>
              <a:t>vieliniai </a:t>
            </a:r>
            <a:r>
              <a:rPr sz="2400" spc="-515" dirty="0">
                <a:latin typeface="Cambria"/>
                <a:cs typeface="Cambria"/>
              </a:rPr>
              <a:t> </a:t>
            </a:r>
            <a:r>
              <a:rPr sz="2400" spc="-5" dirty="0">
                <a:latin typeface="Cambria"/>
                <a:cs typeface="Cambria"/>
              </a:rPr>
              <a:t>elektrodai</a:t>
            </a:r>
            <a:r>
              <a:rPr sz="2400" spc="-15" dirty="0">
                <a:latin typeface="Cambria"/>
                <a:cs typeface="Cambria"/>
              </a:rPr>
              <a:t> </a:t>
            </a:r>
            <a:r>
              <a:rPr sz="2400" spc="-5" dirty="0">
                <a:latin typeface="Cambria"/>
                <a:cs typeface="Cambria"/>
              </a:rPr>
              <a:t>tai</a:t>
            </a:r>
            <a:r>
              <a:rPr sz="2400" spc="-20" dirty="0">
                <a:latin typeface="Cambria"/>
                <a:cs typeface="Cambria"/>
              </a:rPr>
              <a:t> </a:t>
            </a:r>
            <a:r>
              <a:rPr sz="2400" spc="-5" dirty="0">
                <a:latin typeface="Cambria"/>
                <a:cs typeface="Cambria"/>
              </a:rPr>
              <a:t>užfiksuoja.</a:t>
            </a:r>
            <a:endParaRPr sz="2400">
              <a:latin typeface="Cambria"/>
              <a:cs typeface="Cambria"/>
            </a:endParaRPr>
          </a:p>
          <a:p>
            <a:pPr marL="184785" marR="687705" indent="-172720">
              <a:lnSpc>
                <a:spcPts val="2590"/>
              </a:lnSpc>
              <a:spcBef>
                <a:spcPts val="810"/>
              </a:spcBef>
              <a:buFont typeface="Arial MT"/>
              <a:buChar char="•"/>
              <a:tabLst>
                <a:tab pos="185420" algn="l"/>
              </a:tabLst>
            </a:pPr>
            <a:r>
              <a:rPr sz="2400" dirty="0">
                <a:latin typeface="Cambria"/>
                <a:cs typeface="Cambria"/>
              </a:rPr>
              <a:t>Visa </a:t>
            </a:r>
            <a:r>
              <a:rPr sz="2400" spc="-5" dirty="0">
                <a:latin typeface="Cambria"/>
                <a:cs typeface="Cambria"/>
              </a:rPr>
              <a:t>sistema </a:t>
            </a:r>
            <a:r>
              <a:rPr sz="2400" dirty="0">
                <a:latin typeface="Cambria"/>
                <a:cs typeface="Cambria"/>
              </a:rPr>
              <a:t>sudaryta iš </a:t>
            </a:r>
            <a:r>
              <a:rPr sz="2400" spc="-5" dirty="0">
                <a:latin typeface="Cambria"/>
                <a:cs typeface="Cambria"/>
              </a:rPr>
              <a:t>apytiksliai </a:t>
            </a:r>
            <a:r>
              <a:rPr sz="2400" dirty="0">
                <a:latin typeface="Cambria"/>
                <a:cs typeface="Cambria"/>
              </a:rPr>
              <a:t>1400 </a:t>
            </a:r>
            <a:r>
              <a:rPr sz="2400" spc="-5" dirty="0">
                <a:latin typeface="Cambria"/>
                <a:cs typeface="Cambria"/>
              </a:rPr>
              <a:t>dujų </a:t>
            </a:r>
            <a:r>
              <a:rPr sz="2400" spc="-10" dirty="0">
                <a:latin typeface="Cambria"/>
                <a:cs typeface="Cambria"/>
              </a:rPr>
              <a:t>kamerų </a:t>
            </a:r>
            <a:r>
              <a:rPr sz="2400" dirty="0">
                <a:latin typeface="Cambria"/>
                <a:cs typeface="Cambria"/>
              </a:rPr>
              <a:t>ir </a:t>
            </a:r>
            <a:r>
              <a:rPr sz="2400" spc="-515" dirty="0">
                <a:latin typeface="Cambria"/>
                <a:cs typeface="Cambria"/>
              </a:rPr>
              <a:t> </a:t>
            </a:r>
            <a:r>
              <a:rPr sz="2400" dirty="0">
                <a:latin typeface="Cambria"/>
                <a:cs typeface="Cambria"/>
              </a:rPr>
              <a:t>2,5</a:t>
            </a:r>
            <a:r>
              <a:rPr sz="2400" spc="-30" dirty="0">
                <a:latin typeface="Cambria"/>
                <a:cs typeface="Cambria"/>
              </a:rPr>
              <a:t> </a:t>
            </a:r>
            <a:r>
              <a:rPr sz="2400" spc="-5" dirty="0">
                <a:latin typeface="Cambria"/>
                <a:cs typeface="Cambria"/>
              </a:rPr>
              <a:t>mln. </a:t>
            </a:r>
            <a:r>
              <a:rPr sz="2400" dirty="0">
                <a:latin typeface="Cambria"/>
                <a:cs typeface="Cambria"/>
              </a:rPr>
              <a:t>vielų.</a:t>
            </a:r>
            <a:endParaRPr sz="2400">
              <a:latin typeface="Cambria"/>
              <a:cs typeface="Cambria"/>
            </a:endParaRPr>
          </a:p>
        </p:txBody>
      </p:sp>
      <p:grpSp>
        <p:nvGrpSpPr>
          <p:cNvPr id="3" name="object 3"/>
          <p:cNvGrpSpPr/>
          <p:nvPr/>
        </p:nvGrpSpPr>
        <p:grpSpPr>
          <a:xfrm>
            <a:off x="361188" y="0"/>
            <a:ext cx="4866640" cy="1009015"/>
            <a:chOff x="361188" y="0"/>
            <a:chExt cx="4866640" cy="1009015"/>
          </a:xfrm>
        </p:grpSpPr>
        <p:pic>
          <p:nvPicPr>
            <p:cNvPr id="4" name="object 4"/>
            <p:cNvPicPr/>
            <p:nvPr/>
          </p:nvPicPr>
          <p:blipFill>
            <a:blip r:embed="rId2" cstate="print"/>
            <a:stretch>
              <a:fillRect/>
            </a:stretch>
          </p:blipFill>
          <p:spPr>
            <a:xfrm>
              <a:off x="361188" y="264776"/>
              <a:ext cx="1110996" cy="365208"/>
            </a:xfrm>
            <a:prstGeom prst="rect">
              <a:avLst/>
            </a:prstGeom>
          </p:spPr>
        </p:pic>
        <p:pic>
          <p:nvPicPr>
            <p:cNvPr id="5" name="object 5"/>
            <p:cNvPicPr/>
            <p:nvPr/>
          </p:nvPicPr>
          <p:blipFill>
            <a:blip r:embed="rId3" cstate="print"/>
            <a:stretch>
              <a:fillRect/>
            </a:stretch>
          </p:blipFill>
          <p:spPr>
            <a:xfrm>
              <a:off x="1274063" y="0"/>
              <a:ext cx="3953255" cy="1008888"/>
            </a:xfrm>
            <a:prstGeom prst="rect">
              <a:avLst/>
            </a:prstGeom>
          </p:spPr>
        </p:pic>
      </p:grpSp>
      <p:sp>
        <p:nvSpPr>
          <p:cNvPr id="6" name="object 6"/>
          <p:cNvSpPr txBox="1">
            <a:spLocks noGrp="1"/>
          </p:cNvSpPr>
          <p:nvPr>
            <p:ph type="title"/>
          </p:nvPr>
        </p:nvSpPr>
        <p:spPr>
          <a:xfrm>
            <a:off x="330200" y="117094"/>
            <a:ext cx="459359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385622"/>
                </a:solidFill>
                <a:latin typeface="Cambria"/>
                <a:cs typeface="Cambria"/>
              </a:rPr>
              <a:t>LHCb</a:t>
            </a:r>
            <a:r>
              <a:rPr sz="3600" spc="-35" dirty="0">
                <a:solidFill>
                  <a:srgbClr val="385622"/>
                </a:solidFill>
                <a:latin typeface="Cambria"/>
                <a:cs typeface="Cambria"/>
              </a:rPr>
              <a:t> </a:t>
            </a:r>
            <a:r>
              <a:rPr sz="3600" spc="-5" dirty="0">
                <a:solidFill>
                  <a:srgbClr val="385622"/>
                </a:solidFill>
                <a:latin typeface="Cambria"/>
                <a:cs typeface="Cambria"/>
              </a:rPr>
              <a:t>miuonų</a:t>
            </a:r>
            <a:r>
              <a:rPr sz="3600" spc="-35" dirty="0">
                <a:solidFill>
                  <a:srgbClr val="385622"/>
                </a:solidFill>
                <a:latin typeface="Cambria"/>
                <a:cs typeface="Cambria"/>
              </a:rPr>
              <a:t> </a:t>
            </a:r>
            <a:r>
              <a:rPr sz="3600" spc="-10" dirty="0">
                <a:solidFill>
                  <a:srgbClr val="385622"/>
                </a:solidFill>
                <a:latin typeface="Cambria"/>
                <a:cs typeface="Cambria"/>
              </a:rPr>
              <a:t>sistema</a:t>
            </a:r>
            <a:endParaRPr sz="3600">
              <a:latin typeface="Cambria"/>
              <a:cs typeface="Cambri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639" y="94868"/>
            <a:ext cx="8437880" cy="1567815"/>
          </a:xfrm>
          <a:prstGeom prst="rect">
            <a:avLst/>
          </a:prstGeom>
        </p:spPr>
        <p:txBody>
          <a:bodyPr vert="horz" wrap="square" lIns="0" tIns="45720" rIns="0" bIns="0" rtlCol="0">
            <a:spAutoFit/>
          </a:bodyPr>
          <a:lstStyle/>
          <a:p>
            <a:pPr marL="12700" marR="5080">
              <a:lnSpc>
                <a:spcPct val="90000"/>
              </a:lnSpc>
              <a:spcBef>
                <a:spcPts val="360"/>
              </a:spcBef>
            </a:pPr>
            <a:r>
              <a:rPr sz="2200" b="0" spc="-5" dirty="0">
                <a:solidFill>
                  <a:srgbClr val="000000"/>
                </a:solidFill>
                <a:latin typeface="Cambria"/>
                <a:cs typeface="Cambria"/>
              </a:rPr>
              <a:t>2015 m.</a:t>
            </a:r>
            <a:r>
              <a:rPr sz="2200" b="0" dirty="0">
                <a:solidFill>
                  <a:srgbClr val="000000"/>
                </a:solidFill>
                <a:latin typeface="Cambria"/>
                <a:cs typeface="Cambria"/>
              </a:rPr>
              <a:t> </a:t>
            </a:r>
            <a:r>
              <a:rPr sz="2200" b="0" spc="-10" dirty="0">
                <a:solidFill>
                  <a:srgbClr val="000000"/>
                </a:solidFill>
                <a:latin typeface="Cambria"/>
                <a:cs typeface="Cambria"/>
              </a:rPr>
              <a:t>birželio</a:t>
            </a:r>
            <a:r>
              <a:rPr sz="2200" b="0" spc="20" dirty="0">
                <a:solidFill>
                  <a:srgbClr val="000000"/>
                </a:solidFill>
                <a:latin typeface="Cambria"/>
                <a:cs typeface="Cambria"/>
              </a:rPr>
              <a:t> </a:t>
            </a:r>
            <a:r>
              <a:rPr sz="2200" b="0" spc="-5" dirty="0">
                <a:solidFill>
                  <a:srgbClr val="000000"/>
                </a:solidFill>
                <a:latin typeface="Cambria"/>
                <a:cs typeface="Cambria"/>
              </a:rPr>
              <a:t>3</a:t>
            </a:r>
            <a:r>
              <a:rPr sz="2200" b="0" spc="-10" dirty="0">
                <a:solidFill>
                  <a:srgbClr val="000000"/>
                </a:solidFill>
                <a:latin typeface="Cambria"/>
                <a:cs typeface="Cambria"/>
              </a:rPr>
              <a:t> </a:t>
            </a:r>
            <a:r>
              <a:rPr sz="2200" b="0" spc="-5" dirty="0">
                <a:solidFill>
                  <a:srgbClr val="000000"/>
                </a:solidFill>
                <a:latin typeface="Cambria"/>
                <a:cs typeface="Cambria"/>
              </a:rPr>
              <a:t>d.</a:t>
            </a:r>
            <a:r>
              <a:rPr sz="2200" b="0" spc="30" dirty="0">
                <a:solidFill>
                  <a:srgbClr val="000000"/>
                </a:solidFill>
                <a:latin typeface="Cambria"/>
                <a:cs typeface="Cambria"/>
              </a:rPr>
              <a:t> </a:t>
            </a:r>
            <a:r>
              <a:rPr sz="2200" b="0" spc="-5" dirty="0">
                <a:solidFill>
                  <a:srgbClr val="000000"/>
                </a:solidFill>
                <a:latin typeface="Cambria"/>
                <a:cs typeface="Cambria"/>
              </a:rPr>
              <a:t>po</a:t>
            </a:r>
            <a:r>
              <a:rPr sz="2200" b="0" spc="10" dirty="0">
                <a:solidFill>
                  <a:srgbClr val="000000"/>
                </a:solidFill>
                <a:latin typeface="Cambria"/>
                <a:cs typeface="Cambria"/>
              </a:rPr>
              <a:t> </a:t>
            </a:r>
            <a:r>
              <a:rPr sz="2200" b="0" spc="-5" dirty="0">
                <a:solidFill>
                  <a:srgbClr val="000000"/>
                </a:solidFill>
                <a:latin typeface="Cambria"/>
                <a:cs typeface="Cambria"/>
              </a:rPr>
              <a:t>27</a:t>
            </a:r>
            <a:r>
              <a:rPr sz="2200" b="0" dirty="0">
                <a:solidFill>
                  <a:srgbClr val="000000"/>
                </a:solidFill>
                <a:latin typeface="Cambria"/>
                <a:cs typeface="Cambria"/>
              </a:rPr>
              <a:t> </a:t>
            </a:r>
            <a:r>
              <a:rPr sz="2200" b="0" spc="-10" dirty="0">
                <a:solidFill>
                  <a:srgbClr val="000000"/>
                </a:solidFill>
                <a:latin typeface="Cambria"/>
                <a:cs typeface="Cambria"/>
              </a:rPr>
              <a:t>mėnesių</a:t>
            </a:r>
            <a:r>
              <a:rPr sz="2200" b="0" spc="15" dirty="0">
                <a:solidFill>
                  <a:srgbClr val="000000"/>
                </a:solidFill>
                <a:latin typeface="Cambria"/>
                <a:cs typeface="Cambria"/>
              </a:rPr>
              <a:t> </a:t>
            </a:r>
            <a:r>
              <a:rPr sz="2200" b="0" spc="-15" dirty="0">
                <a:solidFill>
                  <a:srgbClr val="000000"/>
                </a:solidFill>
                <a:latin typeface="Cambria"/>
                <a:cs typeface="Cambria"/>
              </a:rPr>
              <a:t>pertraukos</a:t>
            </a:r>
            <a:r>
              <a:rPr sz="2200" b="0" spc="40" dirty="0">
                <a:solidFill>
                  <a:srgbClr val="000000"/>
                </a:solidFill>
                <a:latin typeface="Cambria"/>
                <a:cs typeface="Cambria"/>
              </a:rPr>
              <a:t> </a:t>
            </a:r>
            <a:r>
              <a:rPr sz="2200" b="0" spc="-5" dirty="0">
                <a:solidFill>
                  <a:srgbClr val="000000"/>
                </a:solidFill>
                <a:latin typeface="Cambria"/>
                <a:cs typeface="Cambria"/>
              </a:rPr>
              <a:t>CERN</a:t>
            </a:r>
            <a:r>
              <a:rPr sz="2200" b="0" spc="10" dirty="0">
                <a:solidFill>
                  <a:srgbClr val="000000"/>
                </a:solidFill>
                <a:latin typeface="Cambria"/>
                <a:cs typeface="Cambria"/>
              </a:rPr>
              <a:t> </a:t>
            </a:r>
            <a:r>
              <a:rPr sz="2200" b="0" spc="-15" dirty="0">
                <a:solidFill>
                  <a:srgbClr val="000000"/>
                </a:solidFill>
                <a:latin typeface="Cambria"/>
                <a:cs typeface="Cambria"/>
              </a:rPr>
              <a:t>Didysis</a:t>
            </a:r>
            <a:r>
              <a:rPr sz="2200" b="0" spc="35" dirty="0">
                <a:solidFill>
                  <a:srgbClr val="000000"/>
                </a:solidFill>
                <a:latin typeface="Cambria"/>
                <a:cs typeface="Cambria"/>
              </a:rPr>
              <a:t> </a:t>
            </a:r>
            <a:r>
              <a:rPr sz="2200" b="0" spc="-10" dirty="0">
                <a:solidFill>
                  <a:srgbClr val="000000"/>
                </a:solidFill>
                <a:latin typeface="Cambria"/>
                <a:cs typeface="Cambria"/>
              </a:rPr>
              <a:t>hadronų </a:t>
            </a:r>
            <a:r>
              <a:rPr sz="2200" b="0" spc="-5" dirty="0">
                <a:solidFill>
                  <a:srgbClr val="000000"/>
                </a:solidFill>
                <a:latin typeface="Cambria"/>
                <a:cs typeface="Cambria"/>
              </a:rPr>
              <a:t> priešpriešinių</a:t>
            </a:r>
            <a:r>
              <a:rPr sz="2200" b="0" spc="35" dirty="0">
                <a:solidFill>
                  <a:srgbClr val="000000"/>
                </a:solidFill>
                <a:latin typeface="Cambria"/>
                <a:cs typeface="Cambria"/>
              </a:rPr>
              <a:t> </a:t>
            </a:r>
            <a:r>
              <a:rPr sz="2200" b="0" spc="-10" dirty="0">
                <a:solidFill>
                  <a:srgbClr val="000000"/>
                </a:solidFill>
                <a:latin typeface="Cambria"/>
                <a:cs typeface="Cambria"/>
              </a:rPr>
              <a:t>srautų</a:t>
            </a:r>
            <a:r>
              <a:rPr sz="2200" b="0" spc="15" dirty="0">
                <a:solidFill>
                  <a:srgbClr val="000000"/>
                </a:solidFill>
                <a:latin typeface="Cambria"/>
                <a:cs typeface="Cambria"/>
              </a:rPr>
              <a:t> </a:t>
            </a:r>
            <a:r>
              <a:rPr sz="2200" b="0" spc="-15" dirty="0">
                <a:solidFill>
                  <a:srgbClr val="000000"/>
                </a:solidFill>
                <a:latin typeface="Cambria"/>
                <a:cs typeface="Cambria"/>
              </a:rPr>
              <a:t>greitintuvas</a:t>
            </a:r>
            <a:r>
              <a:rPr sz="2200" b="0" spc="60" dirty="0">
                <a:solidFill>
                  <a:srgbClr val="000000"/>
                </a:solidFill>
                <a:latin typeface="Cambria"/>
                <a:cs typeface="Cambria"/>
              </a:rPr>
              <a:t> </a:t>
            </a:r>
            <a:r>
              <a:rPr sz="2200" b="0" spc="-5" dirty="0">
                <a:solidFill>
                  <a:srgbClr val="000000"/>
                </a:solidFill>
                <a:latin typeface="Cambria"/>
                <a:cs typeface="Cambria"/>
              </a:rPr>
              <a:t>(LHC)</a:t>
            </a:r>
            <a:r>
              <a:rPr sz="2200" b="0" spc="20" dirty="0">
                <a:solidFill>
                  <a:srgbClr val="000000"/>
                </a:solidFill>
                <a:latin typeface="Cambria"/>
                <a:cs typeface="Cambria"/>
              </a:rPr>
              <a:t> </a:t>
            </a:r>
            <a:r>
              <a:rPr sz="2200" b="0" spc="-15" dirty="0">
                <a:solidFill>
                  <a:srgbClr val="000000"/>
                </a:solidFill>
                <a:latin typeface="Cambria"/>
                <a:cs typeface="Cambria"/>
              </a:rPr>
              <a:t>pradėjo</a:t>
            </a:r>
            <a:r>
              <a:rPr sz="2200" b="0" spc="30" dirty="0">
                <a:solidFill>
                  <a:srgbClr val="000000"/>
                </a:solidFill>
                <a:latin typeface="Cambria"/>
                <a:cs typeface="Cambria"/>
              </a:rPr>
              <a:t> </a:t>
            </a:r>
            <a:r>
              <a:rPr sz="2200" b="0" spc="-10" dirty="0">
                <a:solidFill>
                  <a:srgbClr val="000000"/>
                </a:solidFill>
                <a:latin typeface="Cambria"/>
                <a:cs typeface="Cambria"/>
              </a:rPr>
              <a:t>teikti</a:t>
            </a:r>
            <a:r>
              <a:rPr sz="2200" b="0" spc="25" dirty="0">
                <a:solidFill>
                  <a:srgbClr val="000000"/>
                </a:solidFill>
                <a:latin typeface="Cambria"/>
                <a:cs typeface="Cambria"/>
              </a:rPr>
              <a:t> </a:t>
            </a:r>
            <a:r>
              <a:rPr sz="2200" b="0" spc="-10" dirty="0">
                <a:solidFill>
                  <a:srgbClr val="000000"/>
                </a:solidFill>
                <a:latin typeface="Cambria"/>
                <a:cs typeface="Cambria"/>
              </a:rPr>
              <a:t>eksperimento </a:t>
            </a:r>
            <a:r>
              <a:rPr sz="2200" b="0" spc="-5" dirty="0">
                <a:solidFill>
                  <a:srgbClr val="000000"/>
                </a:solidFill>
                <a:latin typeface="Cambria"/>
                <a:cs typeface="Cambria"/>
              </a:rPr>
              <a:t> duomenis.</a:t>
            </a:r>
            <a:r>
              <a:rPr sz="2200" b="0" spc="15" dirty="0">
                <a:solidFill>
                  <a:srgbClr val="000000"/>
                </a:solidFill>
                <a:latin typeface="Cambria"/>
                <a:cs typeface="Cambria"/>
              </a:rPr>
              <a:t> </a:t>
            </a:r>
            <a:r>
              <a:rPr sz="2200" b="0" spc="-65" dirty="0">
                <a:solidFill>
                  <a:srgbClr val="000000"/>
                </a:solidFill>
                <a:latin typeface="Cambria"/>
                <a:cs typeface="Cambria"/>
              </a:rPr>
              <a:t>Tai</a:t>
            </a:r>
            <a:r>
              <a:rPr sz="2200" b="0" spc="10" dirty="0">
                <a:solidFill>
                  <a:srgbClr val="000000"/>
                </a:solidFill>
                <a:latin typeface="Cambria"/>
                <a:cs typeface="Cambria"/>
              </a:rPr>
              <a:t> </a:t>
            </a:r>
            <a:r>
              <a:rPr sz="2200" b="0" spc="-5" dirty="0">
                <a:solidFill>
                  <a:srgbClr val="000000"/>
                </a:solidFill>
                <a:latin typeface="Cambria"/>
                <a:cs typeface="Cambria"/>
              </a:rPr>
              <a:t>žymi</a:t>
            </a:r>
            <a:r>
              <a:rPr sz="2200" b="0" spc="20" dirty="0">
                <a:solidFill>
                  <a:srgbClr val="000000"/>
                </a:solidFill>
                <a:latin typeface="Cambria"/>
                <a:cs typeface="Cambria"/>
              </a:rPr>
              <a:t> </a:t>
            </a:r>
            <a:r>
              <a:rPr sz="2200" b="0" spc="-5" dirty="0">
                <a:solidFill>
                  <a:srgbClr val="000000"/>
                </a:solidFill>
                <a:latin typeface="Cambria"/>
                <a:cs typeface="Cambria"/>
              </a:rPr>
              <a:t>LHC</a:t>
            </a:r>
            <a:r>
              <a:rPr sz="2200" b="0" spc="10" dirty="0">
                <a:solidFill>
                  <a:srgbClr val="000000"/>
                </a:solidFill>
                <a:latin typeface="Cambria"/>
                <a:cs typeface="Cambria"/>
              </a:rPr>
              <a:t> </a:t>
            </a:r>
            <a:r>
              <a:rPr sz="2200" b="0" spc="-10" dirty="0">
                <a:solidFill>
                  <a:srgbClr val="000000"/>
                </a:solidFill>
                <a:latin typeface="Cambria"/>
                <a:cs typeface="Cambria"/>
              </a:rPr>
              <a:t>antrojo</a:t>
            </a:r>
            <a:r>
              <a:rPr sz="2200" b="0" spc="30" dirty="0">
                <a:solidFill>
                  <a:srgbClr val="000000"/>
                </a:solidFill>
                <a:latin typeface="Cambria"/>
                <a:cs typeface="Cambria"/>
              </a:rPr>
              <a:t> </a:t>
            </a:r>
            <a:r>
              <a:rPr sz="2200" b="0" spc="-5" dirty="0">
                <a:solidFill>
                  <a:srgbClr val="000000"/>
                </a:solidFill>
                <a:latin typeface="Cambria"/>
                <a:cs typeface="Cambria"/>
              </a:rPr>
              <a:t>etapo</a:t>
            </a:r>
            <a:r>
              <a:rPr sz="2200" b="0" spc="15" dirty="0">
                <a:solidFill>
                  <a:srgbClr val="000000"/>
                </a:solidFill>
                <a:latin typeface="Cambria"/>
                <a:cs typeface="Cambria"/>
              </a:rPr>
              <a:t> </a:t>
            </a:r>
            <a:r>
              <a:rPr sz="2200" b="0" spc="-15" dirty="0">
                <a:solidFill>
                  <a:srgbClr val="000000"/>
                </a:solidFill>
                <a:latin typeface="Cambria"/>
                <a:cs typeface="Cambria"/>
              </a:rPr>
              <a:t>pradžią</a:t>
            </a:r>
            <a:r>
              <a:rPr sz="2200" b="0" spc="15" dirty="0">
                <a:solidFill>
                  <a:srgbClr val="000000"/>
                </a:solidFill>
                <a:latin typeface="Cambria"/>
                <a:cs typeface="Cambria"/>
              </a:rPr>
              <a:t> </a:t>
            </a:r>
            <a:r>
              <a:rPr sz="2200" b="0" spc="-5" dirty="0">
                <a:solidFill>
                  <a:srgbClr val="000000"/>
                </a:solidFill>
                <a:latin typeface="Cambria"/>
                <a:cs typeface="Cambria"/>
              </a:rPr>
              <a:t>ir</a:t>
            </a:r>
            <a:r>
              <a:rPr sz="2200" b="0" spc="15" dirty="0">
                <a:solidFill>
                  <a:srgbClr val="000000"/>
                </a:solidFill>
                <a:latin typeface="Cambria"/>
                <a:cs typeface="Cambria"/>
              </a:rPr>
              <a:t> </a:t>
            </a:r>
            <a:r>
              <a:rPr sz="2200" b="0" spc="-15" dirty="0">
                <a:solidFill>
                  <a:srgbClr val="000000"/>
                </a:solidFill>
                <a:latin typeface="Cambria"/>
                <a:cs typeface="Cambria"/>
              </a:rPr>
              <a:t>atveria</a:t>
            </a:r>
            <a:r>
              <a:rPr sz="2200" b="0" spc="45" dirty="0">
                <a:solidFill>
                  <a:srgbClr val="000000"/>
                </a:solidFill>
                <a:latin typeface="Cambria"/>
                <a:cs typeface="Cambria"/>
              </a:rPr>
              <a:t> </a:t>
            </a:r>
            <a:r>
              <a:rPr sz="2200" b="0" spc="-10" dirty="0">
                <a:solidFill>
                  <a:srgbClr val="000000"/>
                </a:solidFill>
                <a:latin typeface="Cambria"/>
                <a:cs typeface="Cambria"/>
              </a:rPr>
              <a:t>kelią</a:t>
            </a:r>
            <a:r>
              <a:rPr sz="2200" b="0" spc="20" dirty="0">
                <a:solidFill>
                  <a:srgbClr val="000000"/>
                </a:solidFill>
                <a:latin typeface="Cambria"/>
                <a:cs typeface="Cambria"/>
              </a:rPr>
              <a:t> </a:t>
            </a:r>
            <a:r>
              <a:rPr sz="2200" b="0" spc="-10" dirty="0">
                <a:solidFill>
                  <a:srgbClr val="000000"/>
                </a:solidFill>
                <a:latin typeface="Cambria"/>
                <a:cs typeface="Cambria"/>
              </a:rPr>
              <a:t>naujiems </a:t>
            </a:r>
            <a:r>
              <a:rPr sz="2200" b="0" spc="-470" dirty="0">
                <a:solidFill>
                  <a:srgbClr val="000000"/>
                </a:solidFill>
                <a:latin typeface="Cambria"/>
                <a:cs typeface="Cambria"/>
              </a:rPr>
              <a:t> </a:t>
            </a:r>
            <a:r>
              <a:rPr sz="2200" b="0" spc="-10" dirty="0">
                <a:solidFill>
                  <a:srgbClr val="000000"/>
                </a:solidFill>
                <a:latin typeface="Cambria"/>
                <a:cs typeface="Cambria"/>
              </a:rPr>
              <a:t>atradimams.</a:t>
            </a:r>
            <a:endParaRPr sz="2200">
              <a:latin typeface="Cambria"/>
              <a:cs typeface="Cambria"/>
            </a:endParaRPr>
          </a:p>
          <a:p>
            <a:pPr marL="12700">
              <a:lnSpc>
                <a:spcPts val="2375"/>
              </a:lnSpc>
            </a:pPr>
            <a:r>
              <a:rPr sz="2200" b="0" spc="-5" dirty="0">
                <a:solidFill>
                  <a:srgbClr val="000000"/>
                </a:solidFill>
                <a:latin typeface="Cambria"/>
                <a:cs typeface="Cambria"/>
              </a:rPr>
              <a:t>LHC</a:t>
            </a:r>
            <a:r>
              <a:rPr sz="2200" b="0" spc="5" dirty="0">
                <a:solidFill>
                  <a:srgbClr val="000000"/>
                </a:solidFill>
                <a:latin typeface="Cambria"/>
                <a:cs typeface="Cambria"/>
              </a:rPr>
              <a:t> </a:t>
            </a:r>
            <a:r>
              <a:rPr sz="2200" b="0" spc="-10" dirty="0">
                <a:solidFill>
                  <a:srgbClr val="000000"/>
                </a:solidFill>
                <a:latin typeface="Cambria"/>
                <a:cs typeface="Cambria"/>
              </a:rPr>
              <a:t>per</a:t>
            </a:r>
            <a:r>
              <a:rPr sz="2200" b="0" spc="10" dirty="0">
                <a:solidFill>
                  <a:srgbClr val="000000"/>
                </a:solidFill>
                <a:latin typeface="Cambria"/>
                <a:cs typeface="Cambria"/>
              </a:rPr>
              <a:t> </a:t>
            </a:r>
            <a:r>
              <a:rPr sz="2200" b="0" spc="-10" dirty="0">
                <a:solidFill>
                  <a:srgbClr val="000000"/>
                </a:solidFill>
                <a:latin typeface="Cambria"/>
                <a:cs typeface="Cambria"/>
              </a:rPr>
              <a:t>ateinančius</a:t>
            </a:r>
            <a:r>
              <a:rPr sz="2200" b="0" spc="45" dirty="0">
                <a:solidFill>
                  <a:srgbClr val="000000"/>
                </a:solidFill>
                <a:latin typeface="Cambria"/>
                <a:cs typeface="Cambria"/>
              </a:rPr>
              <a:t> </a:t>
            </a:r>
            <a:r>
              <a:rPr sz="2200" b="0" spc="-10" dirty="0">
                <a:solidFill>
                  <a:srgbClr val="000000"/>
                </a:solidFill>
                <a:latin typeface="Cambria"/>
                <a:cs typeface="Cambria"/>
              </a:rPr>
              <a:t>trejus</a:t>
            </a:r>
            <a:r>
              <a:rPr sz="2200" b="0" spc="25" dirty="0">
                <a:solidFill>
                  <a:srgbClr val="000000"/>
                </a:solidFill>
                <a:latin typeface="Cambria"/>
                <a:cs typeface="Cambria"/>
              </a:rPr>
              <a:t> </a:t>
            </a:r>
            <a:r>
              <a:rPr sz="2200" b="0" spc="-10" dirty="0">
                <a:solidFill>
                  <a:srgbClr val="000000"/>
                </a:solidFill>
                <a:latin typeface="Cambria"/>
                <a:cs typeface="Cambria"/>
              </a:rPr>
              <a:t>metus</a:t>
            </a:r>
            <a:r>
              <a:rPr sz="2200" b="0" spc="25" dirty="0">
                <a:solidFill>
                  <a:srgbClr val="000000"/>
                </a:solidFill>
                <a:latin typeface="Cambria"/>
                <a:cs typeface="Cambria"/>
              </a:rPr>
              <a:t> </a:t>
            </a:r>
            <a:r>
              <a:rPr sz="2200" b="0" spc="-20" dirty="0">
                <a:solidFill>
                  <a:srgbClr val="000000"/>
                </a:solidFill>
                <a:latin typeface="Cambria"/>
                <a:cs typeface="Cambria"/>
              </a:rPr>
              <a:t>veiks</a:t>
            </a:r>
            <a:r>
              <a:rPr sz="2200" b="0" spc="25" dirty="0">
                <a:solidFill>
                  <a:srgbClr val="000000"/>
                </a:solidFill>
                <a:latin typeface="Cambria"/>
                <a:cs typeface="Cambria"/>
              </a:rPr>
              <a:t> </a:t>
            </a:r>
            <a:r>
              <a:rPr sz="2200" b="0" spc="-5" dirty="0">
                <a:solidFill>
                  <a:srgbClr val="000000"/>
                </a:solidFill>
                <a:latin typeface="Cambria"/>
                <a:cs typeface="Cambria"/>
              </a:rPr>
              <a:t>ištisą</a:t>
            </a:r>
            <a:r>
              <a:rPr sz="2200" b="0" spc="15" dirty="0">
                <a:solidFill>
                  <a:srgbClr val="000000"/>
                </a:solidFill>
                <a:latin typeface="Cambria"/>
                <a:cs typeface="Cambria"/>
              </a:rPr>
              <a:t> </a:t>
            </a:r>
            <a:r>
              <a:rPr sz="2200" b="0" spc="-10" dirty="0">
                <a:solidFill>
                  <a:srgbClr val="000000"/>
                </a:solidFill>
                <a:latin typeface="Cambria"/>
                <a:cs typeface="Cambria"/>
              </a:rPr>
              <a:t>parą.</a:t>
            </a:r>
            <a:endParaRPr sz="2200">
              <a:latin typeface="Cambria"/>
              <a:cs typeface="Cambria"/>
            </a:endParaRPr>
          </a:p>
        </p:txBody>
      </p:sp>
      <p:sp>
        <p:nvSpPr>
          <p:cNvPr id="3" name="object 3"/>
          <p:cNvSpPr txBox="1"/>
          <p:nvPr/>
        </p:nvSpPr>
        <p:spPr>
          <a:xfrm>
            <a:off x="186639" y="1597913"/>
            <a:ext cx="5206365" cy="330835"/>
          </a:xfrm>
          <a:prstGeom prst="rect">
            <a:avLst/>
          </a:prstGeom>
        </p:spPr>
        <p:txBody>
          <a:bodyPr vert="horz" wrap="square" lIns="0" tIns="13335" rIns="0" bIns="0" rtlCol="0">
            <a:spAutoFit/>
          </a:bodyPr>
          <a:lstStyle/>
          <a:p>
            <a:pPr marL="12700">
              <a:lnSpc>
                <a:spcPct val="100000"/>
              </a:lnSpc>
              <a:spcBef>
                <a:spcPts val="105"/>
              </a:spcBef>
            </a:pPr>
            <a:r>
              <a:rPr sz="2000" u="heavy" spc="-10" dirty="0">
                <a:solidFill>
                  <a:srgbClr val="0462C1"/>
                </a:solidFill>
                <a:uFill>
                  <a:solidFill>
                    <a:srgbClr val="0462C1"/>
                  </a:solidFill>
                </a:uFill>
                <a:latin typeface="Calibri"/>
                <a:cs typeface="Calibri"/>
                <a:hlinkClick r:id="rId2"/>
              </a:rPr>
              <a:t>https://www.youtube.com/watch?v=uemulzkZ66c</a:t>
            </a:r>
            <a:endParaRPr sz="2000">
              <a:latin typeface="Calibri"/>
              <a:cs typeface="Calibri"/>
            </a:endParaRPr>
          </a:p>
        </p:txBody>
      </p:sp>
      <p:pic>
        <p:nvPicPr>
          <p:cNvPr id="4" name="object 4"/>
          <p:cNvPicPr/>
          <p:nvPr/>
        </p:nvPicPr>
        <p:blipFill>
          <a:blip r:embed="rId3" cstate="print"/>
          <a:stretch>
            <a:fillRect/>
          </a:stretch>
        </p:blipFill>
        <p:spPr>
          <a:xfrm>
            <a:off x="251459" y="2066544"/>
            <a:ext cx="4399788" cy="2266187"/>
          </a:xfrm>
          <a:prstGeom prst="rect">
            <a:avLst/>
          </a:prstGeom>
        </p:spPr>
      </p:pic>
      <p:pic>
        <p:nvPicPr>
          <p:cNvPr id="5" name="object 5"/>
          <p:cNvPicPr/>
          <p:nvPr/>
        </p:nvPicPr>
        <p:blipFill>
          <a:blip r:embed="rId4" cstate="print"/>
          <a:stretch>
            <a:fillRect/>
          </a:stretch>
        </p:blipFill>
        <p:spPr>
          <a:xfrm>
            <a:off x="251459" y="4535422"/>
            <a:ext cx="4399788" cy="2234184"/>
          </a:xfrm>
          <a:prstGeom prst="rect">
            <a:avLst/>
          </a:prstGeom>
        </p:spPr>
      </p:pic>
      <p:pic>
        <p:nvPicPr>
          <p:cNvPr id="6" name="object 6"/>
          <p:cNvPicPr/>
          <p:nvPr/>
        </p:nvPicPr>
        <p:blipFill>
          <a:blip r:embed="rId5" cstate="print"/>
          <a:stretch>
            <a:fillRect/>
          </a:stretch>
        </p:blipFill>
        <p:spPr>
          <a:xfrm>
            <a:off x="4861559" y="2066544"/>
            <a:ext cx="4027932" cy="2266187"/>
          </a:xfrm>
          <a:prstGeom prst="rect">
            <a:avLst/>
          </a:prstGeom>
        </p:spPr>
      </p:pic>
      <p:pic>
        <p:nvPicPr>
          <p:cNvPr id="7" name="object 7"/>
          <p:cNvPicPr/>
          <p:nvPr/>
        </p:nvPicPr>
        <p:blipFill>
          <a:blip r:embed="rId6" cstate="print"/>
          <a:stretch>
            <a:fillRect/>
          </a:stretch>
        </p:blipFill>
        <p:spPr>
          <a:xfrm>
            <a:off x="4861559" y="4535422"/>
            <a:ext cx="4027932" cy="223418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8267" y="609727"/>
            <a:ext cx="8455025" cy="5397500"/>
          </a:xfrm>
          <a:prstGeom prst="rect">
            <a:avLst/>
          </a:prstGeom>
        </p:spPr>
        <p:txBody>
          <a:bodyPr vert="horz" wrap="square" lIns="0" tIns="48895" rIns="0" bIns="0" rtlCol="0">
            <a:spAutoFit/>
          </a:bodyPr>
          <a:lstStyle/>
          <a:p>
            <a:pPr marL="184785" marR="26670" indent="-172720">
              <a:lnSpc>
                <a:spcPct val="90000"/>
              </a:lnSpc>
              <a:spcBef>
                <a:spcPts val="385"/>
              </a:spcBef>
              <a:buFont typeface="Arial MT"/>
              <a:buChar char="•"/>
              <a:tabLst>
                <a:tab pos="185420" algn="l"/>
              </a:tabLst>
            </a:pPr>
            <a:r>
              <a:rPr sz="2400" spc="-25" dirty="0">
                <a:latin typeface="Cambria"/>
                <a:cs typeface="Cambria"/>
              </a:rPr>
              <a:t>Po</a:t>
            </a:r>
            <a:r>
              <a:rPr sz="2400" spc="-10" dirty="0">
                <a:latin typeface="Cambria"/>
                <a:cs typeface="Cambria"/>
              </a:rPr>
              <a:t> </a:t>
            </a:r>
            <a:r>
              <a:rPr sz="2400" spc="-5" dirty="0">
                <a:latin typeface="Cambria"/>
                <a:cs typeface="Cambria"/>
              </a:rPr>
              <a:t>uždarymo </a:t>
            </a:r>
            <a:r>
              <a:rPr sz="2400" dirty="0">
                <a:latin typeface="Cambria"/>
                <a:cs typeface="Cambria"/>
              </a:rPr>
              <a:t>ir</a:t>
            </a:r>
            <a:r>
              <a:rPr sz="2400" spc="-15" dirty="0">
                <a:latin typeface="Cambria"/>
                <a:cs typeface="Cambria"/>
              </a:rPr>
              <a:t> </a:t>
            </a:r>
            <a:r>
              <a:rPr sz="2400" spc="-10" dirty="0">
                <a:latin typeface="Cambria"/>
                <a:cs typeface="Cambria"/>
              </a:rPr>
              <a:t>tobulinimo</a:t>
            </a:r>
            <a:r>
              <a:rPr sz="2400" spc="-20" dirty="0">
                <a:latin typeface="Cambria"/>
                <a:cs typeface="Cambria"/>
              </a:rPr>
              <a:t> </a:t>
            </a:r>
            <a:r>
              <a:rPr sz="2400" spc="-5" dirty="0">
                <a:latin typeface="Cambria"/>
                <a:cs typeface="Cambria"/>
              </a:rPr>
              <a:t>LHC</a:t>
            </a:r>
            <a:r>
              <a:rPr sz="2400" dirty="0">
                <a:latin typeface="Cambria"/>
                <a:cs typeface="Cambria"/>
              </a:rPr>
              <a:t> </a:t>
            </a:r>
            <a:r>
              <a:rPr sz="2400" spc="-5" dirty="0">
                <a:latin typeface="Cambria"/>
                <a:cs typeface="Cambria"/>
              </a:rPr>
              <a:t>teikia</a:t>
            </a:r>
            <a:r>
              <a:rPr sz="2400" spc="-20" dirty="0">
                <a:latin typeface="Cambria"/>
                <a:cs typeface="Cambria"/>
              </a:rPr>
              <a:t> </a:t>
            </a:r>
            <a:r>
              <a:rPr sz="2400" dirty="0">
                <a:latin typeface="Cambria"/>
                <a:cs typeface="Cambria"/>
              </a:rPr>
              <a:t>net</a:t>
            </a:r>
            <a:r>
              <a:rPr sz="2400" spc="-5" dirty="0">
                <a:latin typeface="Cambria"/>
                <a:cs typeface="Cambria"/>
              </a:rPr>
              <a:t> </a:t>
            </a:r>
            <a:r>
              <a:rPr sz="2400" dirty="0">
                <a:latin typeface="Cambria"/>
                <a:cs typeface="Cambria"/>
              </a:rPr>
              <a:t>13</a:t>
            </a:r>
            <a:r>
              <a:rPr sz="2400" spc="-5" dirty="0">
                <a:latin typeface="Cambria"/>
                <a:cs typeface="Cambria"/>
              </a:rPr>
              <a:t> </a:t>
            </a:r>
            <a:r>
              <a:rPr sz="2400" spc="-65" dirty="0">
                <a:latin typeface="Cambria"/>
                <a:cs typeface="Cambria"/>
              </a:rPr>
              <a:t>TeV</a:t>
            </a:r>
            <a:r>
              <a:rPr sz="2400" spc="-5" dirty="0">
                <a:latin typeface="Cambria"/>
                <a:cs typeface="Cambria"/>
              </a:rPr>
              <a:t> </a:t>
            </a:r>
            <a:r>
              <a:rPr sz="2400" dirty="0">
                <a:latin typeface="Cambria"/>
                <a:cs typeface="Cambria"/>
              </a:rPr>
              <a:t>energijos </a:t>
            </a:r>
            <a:r>
              <a:rPr sz="2400" spc="5" dirty="0">
                <a:latin typeface="Cambria"/>
                <a:cs typeface="Cambria"/>
              </a:rPr>
              <a:t> </a:t>
            </a:r>
            <a:r>
              <a:rPr sz="2400" spc="-10" dirty="0">
                <a:latin typeface="Cambria"/>
                <a:cs typeface="Cambria"/>
              </a:rPr>
              <a:t>(dvigubai </a:t>
            </a:r>
            <a:r>
              <a:rPr sz="2400" dirty="0">
                <a:latin typeface="Cambria"/>
                <a:cs typeface="Cambria"/>
              </a:rPr>
              <a:t>daugiau </a:t>
            </a:r>
            <a:r>
              <a:rPr sz="2400" spc="-5" dirty="0">
                <a:latin typeface="Cambria"/>
                <a:cs typeface="Cambria"/>
              </a:rPr>
              <a:t>negu pirmojo </a:t>
            </a:r>
            <a:r>
              <a:rPr sz="2400" spc="-10" dirty="0">
                <a:latin typeface="Cambria"/>
                <a:cs typeface="Cambria"/>
              </a:rPr>
              <a:t>karto) </a:t>
            </a:r>
            <a:r>
              <a:rPr sz="2400" dirty="0">
                <a:latin typeface="Cambria"/>
                <a:cs typeface="Cambria"/>
              </a:rPr>
              <a:t>susidūrimų </a:t>
            </a:r>
            <a:r>
              <a:rPr sz="2400" spc="-5" dirty="0">
                <a:latin typeface="Cambria"/>
                <a:cs typeface="Cambria"/>
              </a:rPr>
              <a:t>informaciją </a:t>
            </a:r>
            <a:r>
              <a:rPr sz="2400" dirty="0">
                <a:latin typeface="Cambria"/>
                <a:cs typeface="Cambria"/>
              </a:rPr>
              <a:t> </a:t>
            </a:r>
            <a:r>
              <a:rPr sz="2400" spc="-5" dirty="0">
                <a:latin typeface="Cambria"/>
                <a:cs typeface="Cambria"/>
              </a:rPr>
              <a:t>ne tik </a:t>
            </a:r>
            <a:r>
              <a:rPr sz="2400" spc="-10" dirty="0">
                <a:latin typeface="Cambria"/>
                <a:cs typeface="Cambria"/>
              </a:rPr>
              <a:t>keturiems </a:t>
            </a:r>
            <a:r>
              <a:rPr sz="2400" spc="-5" dirty="0">
                <a:latin typeface="Cambria"/>
                <a:cs typeface="Cambria"/>
              </a:rPr>
              <a:t>pagrindiniams </a:t>
            </a:r>
            <a:r>
              <a:rPr sz="2400" dirty="0">
                <a:latin typeface="Cambria"/>
                <a:cs typeface="Cambria"/>
              </a:rPr>
              <a:t>eksperimentams </a:t>
            </a:r>
            <a:r>
              <a:rPr sz="2400" spc="-5" dirty="0">
                <a:latin typeface="Cambria"/>
                <a:cs typeface="Cambria"/>
              </a:rPr>
              <a:t>ALICE, </a:t>
            </a:r>
            <a:r>
              <a:rPr sz="2400" spc="-35" dirty="0">
                <a:latin typeface="Cambria"/>
                <a:cs typeface="Cambria"/>
              </a:rPr>
              <a:t>ATLAS, </a:t>
            </a:r>
            <a:r>
              <a:rPr sz="2400" spc="-515" dirty="0">
                <a:latin typeface="Cambria"/>
                <a:cs typeface="Cambria"/>
              </a:rPr>
              <a:t> </a:t>
            </a:r>
            <a:r>
              <a:rPr sz="2400" dirty="0">
                <a:latin typeface="Cambria"/>
                <a:cs typeface="Cambria"/>
              </a:rPr>
              <a:t>CMS,</a:t>
            </a:r>
            <a:r>
              <a:rPr sz="2400" spc="-25" dirty="0">
                <a:latin typeface="Cambria"/>
                <a:cs typeface="Cambria"/>
              </a:rPr>
              <a:t> </a:t>
            </a:r>
            <a:r>
              <a:rPr sz="2400" spc="-5" dirty="0">
                <a:latin typeface="Cambria"/>
                <a:cs typeface="Cambria"/>
              </a:rPr>
              <a:t>LHCb, bet </a:t>
            </a:r>
            <a:r>
              <a:rPr sz="2400" dirty="0">
                <a:latin typeface="Cambria"/>
                <a:cs typeface="Cambria"/>
              </a:rPr>
              <a:t>ir</a:t>
            </a:r>
            <a:r>
              <a:rPr sz="2400" spc="-15" dirty="0">
                <a:latin typeface="Cambria"/>
                <a:cs typeface="Cambria"/>
              </a:rPr>
              <a:t> </a:t>
            </a:r>
            <a:r>
              <a:rPr sz="2400" dirty="0">
                <a:latin typeface="Cambria"/>
                <a:cs typeface="Cambria"/>
              </a:rPr>
              <a:t>LHCf,</a:t>
            </a:r>
            <a:r>
              <a:rPr sz="2400" spc="-10" dirty="0">
                <a:latin typeface="Cambria"/>
                <a:cs typeface="Cambria"/>
              </a:rPr>
              <a:t> </a:t>
            </a:r>
            <a:r>
              <a:rPr sz="2400" spc="-15" dirty="0">
                <a:latin typeface="Cambria"/>
                <a:cs typeface="Cambria"/>
              </a:rPr>
              <a:t>MoEDAL,</a:t>
            </a:r>
            <a:r>
              <a:rPr sz="2400" spc="-5" dirty="0">
                <a:latin typeface="Cambria"/>
                <a:cs typeface="Cambria"/>
              </a:rPr>
              <a:t> </a:t>
            </a:r>
            <a:r>
              <a:rPr sz="2400" spc="-15" dirty="0">
                <a:latin typeface="Cambria"/>
                <a:cs typeface="Cambria"/>
              </a:rPr>
              <a:t>TOTEM.</a:t>
            </a:r>
            <a:endParaRPr sz="2400">
              <a:latin typeface="Cambria"/>
              <a:cs typeface="Cambria"/>
            </a:endParaRPr>
          </a:p>
          <a:p>
            <a:pPr marL="184785" marR="115570" indent="-172720">
              <a:lnSpc>
                <a:spcPts val="2590"/>
              </a:lnSpc>
              <a:spcBef>
                <a:spcPts val="835"/>
              </a:spcBef>
              <a:buFont typeface="Arial MT"/>
              <a:buChar char="•"/>
              <a:tabLst>
                <a:tab pos="185420" algn="l"/>
              </a:tabLst>
            </a:pPr>
            <a:r>
              <a:rPr sz="2400" dirty="0">
                <a:latin typeface="Cambria"/>
                <a:cs typeface="Cambria"/>
              </a:rPr>
              <a:t>Dabar</a:t>
            </a:r>
            <a:r>
              <a:rPr sz="2400" spc="5" dirty="0">
                <a:latin typeface="Cambria"/>
                <a:cs typeface="Cambria"/>
              </a:rPr>
              <a:t> </a:t>
            </a:r>
            <a:r>
              <a:rPr sz="2400" spc="-5" dirty="0">
                <a:latin typeface="Cambria"/>
                <a:cs typeface="Cambria"/>
              </a:rPr>
              <a:t>įmanomas</a:t>
            </a:r>
            <a:r>
              <a:rPr sz="2400" dirty="0">
                <a:latin typeface="Cambria"/>
                <a:cs typeface="Cambria"/>
              </a:rPr>
              <a:t> </a:t>
            </a:r>
            <a:r>
              <a:rPr sz="2400" spc="-5" dirty="0">
                <a:latin typeface="Cambria"/>
                <a:cs typeface="Cambria"/>
              </a:rPr>
              <a:t>detalesnis</a:t>
            </a:r>
            <a:r>
              <a:rPr sz="2400" spc="10" dirty="0">
                <a:latin typeface="Cambria"/>
                <a:cs typeface="Cambria"/>
              </a:rPr>
              <a:t> </a:t>
            </a:r>
            <a:r>
              <a:rPr sz="2400" spc="-5" dirty="0">
                <a:latin typeface="Cambria"/>
                <a:cs typeface="Cambria"/>
              </a:rPr>
              <a:t>tyrinėjimas,</a:t>
            </a:r>
            <a:r>
              <a:rPr sz="2400" spc="-25" dirty="0">
                <a:latin typeface="Cambria"/>
                <a:cs typeface="Cambria"/>
              </a:rPr>
              <a:t> </a:t>
            </a:r>
            <a:r>
              <a:rPr sz="2400" dirty="0">
                <a:latin typeface="Cambria"/>
                <a:cs typeface="Cambria"/>
              </a:rPr>
              <a:t>nes </a:t>
            </a:r>
            <a:r>
              <a:rPr sz="2400" spc="-5" dirty="0">
                <a:latin typeface="Cambria"/>
                <a:cs typeface="Cambria"/>
              </a:rPr>
              <a:t>susidūrę</a:t>
            </a:r>
            <a:r>
              <a:rPr sz="2400" spc="15" dirty="0">
                <a:latin typeface="Cambria"/>
                <a:cs typeface="Cambria"/>
              </a:rPr>
              <a:t> </a:t>
            </a:r>
            <a:r>
              <a:rPr sz="2400" dirty="0">
                <a:latin typeface="Cambria"/>
                <a:cs typeface="Cambria"/>
              </a:rPr>
              <a:t>didesnės </a:t>
            </a:r>
            <a:r>
              <a:rPr sz="2400" spc="-515" dirty="0">
                <a:latin typeface="Cambria"/>
                <a:cs typeface="Cambria"/>
              </a:rPr>
              <a:t> </a:t>
            </a:r>
            <a:r>
              <a:rPr sz="2400" dirty="0">
                <a:latin typeface="Cambria"/>
                <a:cs typeface="Cambria"/>
              </a:rPr>
              <a:t>energijos</a:t>
            </a:r>
            <a:r>
              <a:rPr sz="2400" spc="-35" dirty="0">
                <a:latin typeface="Cambria"/>
                <a:cs typeface="Cambria"/>
              </a:rPr>
              <a:t> </a:t>
            </a:r>
            <a:r>
              <a:rPr sz="2400" spc="-10" dirty="0">
                <a:latin typeface="Cambria"/>
                <a:cs typeface="Cambria"/>
              </a:rPr>
              <a:t>protonai</a:t>
            </a:r>
            <a:r>
              <a:rPr sz="2400" spc="-5" dirty="0">
                <a:latin typeface="Cambria"/>
                <a:cs typeface="Cambria"/>
              </a:rPr>
              <a:t> </a:t>
            </a:r>
            <a:r>
              <a:rPr sz="2400" spc="-10" dirty="0">
                <a:latin typeface="Cambria"/>
                <a:cs typeface="Cambria"/>
              </a:rPr>
              <a:t>galės</a:t>
            </a:r>
            <a:r>
              <a:rPr sz="2400" dirty="0">
                <a:latin typeface="Cambria"/>
                <a:cs typeface="Cambria"/>
              </a:rPr>
              <a:t> </a:t>
            </a:r>
            <a:r>
              <a:rPr sz="2400" spc="-10" dirty="0">
                <a:latin typeface="Cambria"/>
                <a:cs typeface="Cambria"/>
              </a:rPr>
              <a:t>sukurti masyvesnes</a:t>
            </a:r>
            <a:r>
              <a:rPr sz="2400" spc="10" dirty="0">
                <a:latin typeface="Cambria"/>
                <a:cs typeface="Cambria"/>
              </a:rPr>
              <a:t> </a:t>
            </a:r>
            <a:r>
              <a:rPr sz="2400" dirty="0">
                <a:latin typeface="Cambria"/>
                <a:cs typeface="Cambria"/>
              </a:rPr>
              <a:t>daleles.</a:t>
            </a:r>
            <a:endParaRPr sz="2400">
              <a:latin typeface="Cambria"/>
              <a:cs typeface="Cambria"/>
            </a:endParaRPr>
          </a:p>
          <a:p>
            <a:pPr marL="184785" marR="374015" indent="-172720">
              <a:lnSpc>
                <a:spcPts val="2590"/>
              </a:lnSpc>
              <a:spcBef>
                <a:spcPts val="810"/>
              </a:spcBef>
              <a:buFont typeface="Arial MT"/>
              <a:buChar char="•"/>
              <a:tabLst>
                <a:tab pos="185420" algn="l"/>
              </a:tabLst>
            </a:pPr>
            <a:r>
              <a:rPr sz="2400" dirty="0">
                <a:latin typeface="Cambria"/>
                <a:cs typeface="Cambria"/>
              </a:rPr>
              <a:t>13 </a:t>
            </a:r>
            <a:r>
              <a:rPr sz="2400" spc="-60" dirty="0">
                <a:latin typeface="Cambria"/>
                <a:cs typeface="Cambria"/>
              </a:rPr>
              <a:t>TeV </a:t>
            </a:r>
            <a:r>
              <a:rPr sz="2400" dirty="0">
                <a:latin typeface="Cambria"/>
                <a:cs typeface="Cambria"/>
              </a:rPr>
              <a:t>– tai dar </a:t>
            </a:r>
            <a:r>
              <a:rPr sz="2400" spc="-5" dirty="0">
                <a:latin typeface="Cambria"/>
                <a:cs typeface="Cambria"/>
              </a:rPr>
              <a:t>ne maksimali </a:t>
            </a:r>
            <a:r>
              <a:rPr sz="2400" dirty="0">
                <a:latin typeface="Cambria"/>
                <a:cs typeface="Cambria"/>
              </a:rPr>
              <a:t>energija, </a:t>
            </a:r>
            <a:r>
              <a:rPr sz="2400" spc="-10" dirty="0">
                <a:latin typeface="Cambria"/>
                <a:cs typeface="Cambria"/>
              </a:rPr>
              <a:t>kuri bus </a:t>
            </a:r>
            <a:r>
              <a:rPr sz="2400" spc="-5" dirty="0">
                <a:latin typeface="Cambria"/>
                <a:cs typeface="Cambria"/>
              </a:rPr>
              <a:t>pasiekta, </a:t>
            </a:r>
            <a:r>
              <a:rPr sz="2400" dirty="0">
                <a:latin typeface="Cambria"/>
                <a:cs typeface="Cambria"/>
              </a:rPr>
              <a:t>nes </a:t>
            </a:r>
            <a:r>
              <a:rPr sz="2400" spc="-515" dirty="0">
                <a:latin typeface="Cambria"/>
                <a:cs typeface="Cambria"/>
              </a:rPr>
              <a:t> </a:t>
            </a:r>
            <a:r>
              <a:rPr sz="2400" spc="-5" dirty="0">
                <a:latin typeface="Cambria"/>
                <a:cs typeface="Cambria"/>
              </a:rPr>
              <a:t>suprojektuotas</a:t>
            </a:r>
            <a:r>
              <a:rPr sz="2400" dirty="0">
                <a:latin typeface="Cambria"/>
                <a:cs typeface="Cambria"/>
              </a:rPr>
              <a:t> LHC </a:t>
            </a:r>
            <a:r>
              <a:rPr sz="2400" spc="-10" dirty="0">
                <a:latin typeface="Cambria"/>
                <a:cs typeface="Cambria"/>
              </a:rPr>
              <a:t>greitintuvo</a:t>
            </a:r>
            <a:r>
              <a:rPr sz="2400" spc="-30" dirty="0">
                <a:latin typeface="Cambria"/>
                <a:cs typeface="Cambria"/>
              </a:rPr>
              <a:t> </a:t>
            </a:r>
            <a:r>
              <a:rPr sz="2400" spc="-5" dirty="0">
                <a:latin typeface="Cambria"/>
                <a:cs typeface="Cambria"/>
              </a:rPr>
              <a:t>pajėgumas</a:t>
            </a:r>
            <a:r>
              <a:rPr sz="2400" spc="10" dirty="0">
                <a:latin typeface="Cambria"/>
                <a:cs typeface="Cambria"/>
              </a:rPr>
              <a:t> </a:t>
            </a:r>
            <a:r>
              <a:rPr sz="2400" spc="-10" dirty="0">
                <a:latin typeface="Cambria"/>
                <a:cs typeface="Cambria"/>
              </a:rPr>
              <a:t>yra</a:t>
            </a:r>
            <a:r>
              <a:rPr sz="2400" spc="-15" dirty="0">
                <a:latin typeface="Cambria"/>
                <a:cs typeface="Cambria"/>
              </a:rPr>
              <a:t> </a:t>
            </a:r>
            <a:r>
              <a:rPr sz="2400" dirty="0">
                <a:latin typeface="Cambria"/>
                <a:cs typeface="Cambria"/>
              </a:rPr>
              <a:t>14</a:t>
            </a:r>
            <a:r>
              <a:rPr sz="2400" spc="-50" dirty="0">
                <a:latin typeface="Cambria"/>
                <a:cs typeface="Cambria"/>
              </a:rPr>
              <a:t> </a:t>
            </a:r>
            <a:r>
              <a:rPr sz="2400" spc="-105" dirty="0">
                <a:latin typeface="Cambria"/>
                <a:cs typeface="Cambria"/>
              </a:rPr>
              <a:t>TeV.</a:t>
            </a:r>
            <a:endParaRPr sz="2400">
              <a:latin typeface="Cambria"/>
              <a:cs typeface="Cambria"/>
            </a:endParaRPr>
          </a:p>
          <a:p>
            <a:pPr marL="184785" marR="5080" indent="-172720">
              <a:lnSpc>
                <a:spcPct val="90000"/>
              </a:lnSpc>
              <a:spcBef>
                <a:spcPts val="765"/>
              </a:spcBef>
              <a:buFont typeface="Arial MT"/>
              <a:buChar char="•"/>
              <a:tabLst>
                <a:tab pos="185420" algn="l"/>
              </a:tabLst>
            </a:pPr>
            <a:r>
              <a:rPr sz="2400" dirty="0">
                <a:latin typeface="Cambria"/>
                <a:cs typeface="Cambria"/>
              </a:rPr>
              <a:t>Dėl </a:t>
            </a:r>
            <a:r>
              <a:rPr sz="2400" spc="-10" dirty="0">
                <a:latin typeface="Cambria"/>
                <a:cs typeface="Cambria"/>
              </a:rPr>
              <a:t>vaizdumo galima </a:t>
            </a:r>
            <a:r>
              <a:rPr sz="2400" spc="-15" dirty="0">
                <a:latin typeface="Cambria"/>
                <a:cs typeface="Cambria"/>
              </a:rPr>
              <a:t>palyginti </a:t>
            </a:r>
            <a:r>
              <a:rPr sz="2400" spc="-5" dirty="0">
                <a:latin typeface="Cambria"/>
                <a:cs typeface="Cambria"/>
              </a:rPr>
              <a:t>pagreitintų </a:t>
            </a:r>
            <a:r>
              <a:rPr sz="2400" spc="-10" dirty="0">
                <a:latin typeface="Cambria"/>
                <a:cs typeface="Cambria"/>
              </a:rPr>
              <a:t>protonų </a:t>
            </a:r>
            <a:r>
              <a:rPr sz="2400" spc="-5" dirty="0">
                <a:latin typeface="Cambria"/>
                <a:cs typeface="Cambria"/>
              </a:rPr>
              <a:t>masę: </a:t>
            </a:r>
            <a:r>
              <a:rPr sz="2400" dirty="0">
                <a:latin typeface="Cambria"/>
                <a:cs typeface="Cambria"/>
              </a:rPr>
              <a:t> </a:t>
            </a:r>
            <a:r>
              <a:rPr sz="2400" spc="-5" dirty="0">
                <a:latin typeface="Cambria"/>
                <a:cs typeface="Cambria"/>
              </a:rPr>
              <a:t>pirmojo</a:t>
            </a:r>
            <a:r>
              <a:rPr sz="2400" spc="-15" dirty="0">
                <a:latin typeface="Cambria"/>
                <a:cs typeface="Cambria"/>
              </a:rPr>
              <a:t> </a:t>
            </a:r>
            <a:r>
              <a:rPr sz="2400" spc="-5" dirty="0">
                <a:latin typeface="Cambria"/>
                <a:cs typeface="Cambria"/>
              </a:rPr>
              <a:t>etapo metu, </a:t>
            </a:r>
            <a:r>
              <a:rPr sz="2400" spc="-10" dirty="0">
                <a:latin typeface="Cambria"/>
                <a:cs typeface="Cambria"/>
              </a:rPr>
              <a:t>kai </a:t>
            </a:r>
            <a:r>
              <a:rPr sz="2400" dirty="0">
                <a:latin typeface="Cambria"/>
                <a:cs typeface="Cambria"/>
              </a:rPr>
              <a:t>energija</a:t>
            </a:r>
            <a:r>
              <a:rPr sz="2400" spc="-40" dirty="0">
                <a:latin typeface="Cambria"/>
                <a:cs typeface="Cambria"/>
              </a:rPr>
              <a:t> </a:t>
            </a:r>
            <a:r>
              <a:rPr sz="2400" spc="-10" dirty="0">
                <a:latin typeface="Cambria"/>
                <a:cs typeface="Cambria"/>
              </a:rPr>
              <a:t>siekė </a:t>
            </a:r>
            <a:r>
              <a:rPr sz="2400" dirty="0">
                <a:latin typeface="Cambria"/>
                <a:cs typeface="Cambria"/>
              </a:rPr>
              <a:t>8</a:t>
            </a:r>
            <a:r>
              <a:rPr sz="2400" spc="5" dirty="0">
                <a:latin typeface="Cambria"/>
                <a:cs typeface="Cambria"/>
              </a:rPr>
              <a:t> </a:t>
            </a:r>
            <a:r>
              <a:rPr sz="2400" spc="-105" dirty="0">
                <a:latin typeface="Cambria"/>
                <a:cs typeface="Cambria"/>
              </a:rPr>
              <a:t>TeV,</a:t>
            </a:r>
            <a:r>
              <a:rPr sz="2400" spc="-25" dirty="0">
                <a:latin typeface="Cambria"/>
                <a:cs typeface="Cambria"/>
              </a:rPr>
              <a:t> </a:t>
            </a:r>
            <a:r>
              <a:rPr sz="2400" spc="-10" dirty="0">
                <a:latin typeface="Cambria"/>
                <a:cs typeface="Cambria"/>
              </a:rPr>
              <a:t>protonų</a:t>
            </a:r>
            <a:r>
              <a:rPr sz="2400" dirty="0">
                <a:latin typeface="Cambria"/>
                <a:cs typeface="Cambria"/>
              </a:rPr>
              <a:t> </a:t>
            </a:r>
            <a:r>
              <a:rPr sz="2400" spc="-10" dirty="0">
                <a:latin typeface="Cambria"/>
                <a:cs typeface="Cambria"/>
              </a:rPr>
              <a:t>masė </a:t>
            </a:r>
            <a:r>
              <a:rPr sz="2400" spc="-5" dirty="0">
                <a:latin typeface="Cambria"/>
                <a:cs typeface="Cambria"/>
              </a:rPr>
              <a:t> padidėjo </a:t>
            </a:r>
            <a:r>
              <a:rPr sz="2400" dirty="0">
                <a:latin typeface="Cambria"/>
                <a:cs typeface="Cambria"/>
              </a:rPr>
              <a:t>iki 3730 </a:t>
            </a:r>
            <a:r>
              <a:rPr sz="2400" spc="-5" dirty="0">
                <a:latin typeface="Cambria"/>
                <a:cs typeface="Cambria"/>
              </a:rPr>
              <a:t>kartų, </a:t>
            </a:r>
            <a:r>
              <a:rPr sz="2400" dirty="0">
                <a:latin typeface="Cambria"/>
                <a:cs typeface="Cambria"/>
              </a:rPr>
              <a:t>dabar </a:t>
            </a:r>
            <a:r>
              <a:rPr sz="2400" spc="-5" dirty="0">
                <a:latin typeface="Cambria"/>
                <a:cs typeface="Cambria"/>
              </a:rPr>
              <a:t>ji padidės </a:t>
            </a:r>
            <a:r>
              <a:rPr sz="2400" dirty="0">
                <a:latin typeface="Cambria"/>
                <a:cs typeface="Cambria"/>
              </a:rPr>
              <a:t>6930 </a:t>
            </a:r>
            <a:r>
              <a:rPr sz="2400" spc="-5" dirty="0">
                <a:latin typeface="Cambria"/>
                <a:cs typeface="Cambria"/>
              </a:rPr>
              <a:t>kartų, </a:t>
            </a:r>
            <a:r>
              <a:rPr sz="2400" dirty="0">
                <a:latin typeface="Cambria"/>
                <a:cs typeface="Cambria"/>
              </a:rPr>
              <a:t>o </a:t>
            </a:r>
            <a:r>
              <a:rPr sz="2400" spc="-10" dirty="0">
                <a:latin typeface="Cambria"/>
                <a:cs typeface="Cambria"/>
              </a:rPr>
              <a:t>pasiekus </a:t>
            </a:r>
            <a:r>
              <a:rPr sz="2400" spc="-515" dirty="0">
                <a:latin typeface="Cambria"/>
                <a:cs typeface="Cambria"/>
              </a:rPr>
              <a:t> </a:t>
            </a:r>
            <a:r>
              <a:rPr sz="2400" spc="-5" dirty="0">
                <a:latin typeface="Cambria"/>
                <a:cs typeface="Cambria"/>
              </a:rPr>
              <a:t>didžiausią numatytą </a:t>
            </a:r>
            <a:r>
              <a:rPr sz="2400" dirty="0">
                <a:latin typeface="Cambria"/>
                <a:cs typeface="Cambria"/>
              </a:rPr>
              <a:t>energiją </a:t>
            </a:r>
            <a:r>
              <a:rPr sz="2400" spc="-10" dirty="0">
                <a:latin typeface="Cambria"/>
                <a:cs typeface="Cambria"/>
              </a:rPr>
              <a:t>protonai bus </a:t>
            </a:r>
            <a:r>
              <a:rPr sz="2400" dirty="0">
                <a:latin typeface="Cambria"/>
                <a:cs typeface="Cambria"/>
              </a:rPr>
              <a:t>7460 </a:t>
            </a:r>
            <a:r>
              <a:rPr sz="2400" spc="-5" dirty="0">
                <a:latin typeface="Cambria"/>
                <a:cs typeface="Cambria"/>
              </a:rPr>
              <a:t>kartų sunkesni </a:t>
            </a:r>
            <a:r>
              <a:rPr sz="2400" spc="-515" dirty="0">
                <a:latin typeface="Cambria"/>
                <a:cs typeface="Cambria"/>
              </a:rPr>
              <a:t> </a:t>
            </a:r>
            <a:r>
              <a:rPr sz="2400" spc="-5" dirty="0">
                <a:latin typeface="Cambria"/>
                <a:cs typeface="Cambria"/>
              </a:rPr>
              <a:t>už</a:t>
            </a:r>
            <a:r>
              <a:rPr sz="2400" spc="-10" dirty="0">
                <a:latin typeface="Cambria"/>
                <a:cs typeface="Cambria"/>
              </a:rPr>
              <a:t> </a:t>
            </a:r>
            <a:r>
              <a:rPr sz="2400" spc="-5" dirty="0">
                <a:latin typeface="Cambria"/>
                <a:cs typeface="Cambria"/>
              </a:rPr>
              <a:t>tuos,</a:t>
            </a:r>
            <a:r>
              <a:rPr sz="2400" dirty="0">
                <a:latin typeface="Cambria"/>
                <a:cs typeface="Cambria"/>
              </a:rPr>
              <a:t> </a:t>
            </a:r>
            <a:r>
              <a:rPr sz="2400" spc="-10" dirty="0">
                <a:latin typeface="Cambria"/>
                <a:cs typeface="Cambria"/>
              </a:rPr>
              <a:t>kurie</a:t>
            </a:r>
            <a:r>
              <a:rPr sz="2400" spc="-25" dirty="0">
                <a:latin typeface="Cambria"/>
                <a:cs typeface="Cambria"/>
              </a:rPr>
              <a:t> </a:t>
            </a:r>
            <a:r>
              <a:rPr sz="2400" spc="-15" dirty="0">
                <a:latin typeface="Cambria"/>
                <a:cs typeface="Cambria"/>
              </a:rPr>
              <a:t>yra</a:t>
            </a:r>
            <a:r>
              <a:rPr sz="2400" spc="-10" dirty="0">
                <a:latin typeface="Cambria"/>
                <a:cs typeface="Cambria"/>
              </a:rPr>
              <a:t> </a:t>
            </a:r>
            <a:r>
              <a:rPr sz="2400" spc="-20" dirty="0">
                <a:latin typeface="Cambria"/>
                <a:cs typeface="Cambria"/>
              </a:rPr>
              <a:t>„ramybės</a:t>
            </a:r>
            <a:r>
              <a:rPr sz="2400" spc="-5" dirty="0">
                <a:latin typeface="Cambria"/>
                <a:cs typeface="Cambria"/>
              </a:rPr>
              <a:t> </a:t>
            </a:r>
            <a:r>
              <a:rPr sz="2400" spc="-30" dirty="0">
                <a:latin typeface="Cambria"/>
                <a:cs typeface="Cambria"/>
              </a:rPr>
              <a:t>būsenos“.</a:t>
            </a:r>
            <a:endParaRPr sz="2400">
              <a:latin typeface="Cambria"/>
              <a:cs typeface="Cambria"/>
            </a:endParaRPr>
          </a:p>
          <a:p>
            <a:pPr marL="184785" marR="340360" indent="-172720">
              <a:lnSpc>
                <a:spcPts val="2520"/>
              </a:lnSpc>
              <a:spcBef>
                <a:spcPts val="890"/>
              </a:spcBef>
              <a:buFont typeface="Arial MT"/>
              <a:buChar char="•"/>
              <a:tabLst>
                <a:tab pos="185420" algn="l"/>
              </a:tabLst>
            </a:pPr>
            <a:r>
              <a:rPr sz="2400" spc="-30" dirty="0">
                <a:latin typeface="Cambria"/>
                <a:cs typeface="Cambria"/>
              </a:rPr>
              <a:t>Valdyti</a:t>
            </a:r>
            <a:r>
              <a:rPr sz="2400" dirty="0">
                <a:latin typeface="Cambria"/>
                <a:cs typeface="Cambria"/>
              </a:rPr>
              <a:t> </a:t>
            </a:r>
            <a:r>
              <a:rPr sz="2400" spc="-10" dirty="0">
                <a:latin typeface="Cambria"/>
                <a:cs typeface="Cambria"/>
              </a:rPr>
              <a:t>tokią</a:t>
            </a:r>
            <a:r>
              <a:rPr sz="2400" spc="5" dirty="0">
                <a:latin typeface="Cambria"/>
                <a:cs typeface="Cambria"/>
              </a:rPr>
              <a:t> </a:t>
            </a:r>
            <a:r>
              <a:rPr sz="2400" dirty="0">
                <a:latin typeface="Cambria"/>
                <a:cs typeface="Cambria"/>
              </a:rPr>
              <a:t>energiją</a:t>
            </a:r>
            <a:r>
              <a:rPr sz="2400" spc="-35" dirty="0">
                <a:latin typeface="Cambria"/>
                <a:cs typeface="Cambria"/>
              </a:rPr>
              <a:t> </a:t>
            </a:r>
            <a:r>
              <a:rPr sz="2400" spc="-10" dirty="0">
                <a:latin typeface="Cambria"/>
                <a:cs typeface="Cambria"/>
              </a:rPr>
              <a:t>įgavusius</a:t>
            </a:r>
            <a:r>
              <a:rPr sz="2400" dirty="0">
                <a:latin typeface="Cambria"/>
                <a:cs typeface="Cambria"/>
              </a:rPr>
              <a:t> </a:t>
            </a:r>
            <a:r>
              <a:rPr sz="2400" spc="-10" dirty="0">
                <a:latin typeface="Cambria"/>
                <a:cs typeface="Cambria"/>
              </a:rPr>
              <a:t>protonus</a:t>
            </a:r>
            <a:r>
              <a:rPr sz="2400" dirty="0">
                <a:latin typeface="Cambria"/>
                <a:cs typeface="Cambria"/>
              </a:rPr>
              <a:t> </a:t>
            </a:r>
            <a:r>
              <a:rPr sz="2400" spc="-10" dirty="0">
                <a:latin typeface="Cambria"/>
                <a:cs typeface="Cambria"/>
              </a:rPr>
              <a:t>gali</a:t>
            </a:r>
            <a:r>
              <a:rPr sz="2400" dirty="0">
                <a:latin typeface="Cambria"/>
                <a:cs typeface="Cambria"/>
              </a:rPr>
              <a:t> </a:t>
            </a:r>
            <a:r>
              <a:rPr sz="2400" spc="-5" dirty="0">
                <a:latin typeface="Cambria"/>
                <a:cs typeface="Cambria"/>
              </a:rPr>
              <a:t>magnetai,</a:t>
            </a:r>
            <a:r>
              <a:rPr sz="2400" spc="-20" dirty="0">
                <a:latin typeface="Cambria"/>
                <a:cs typeface="Cambria"/>
              </a:rPr>
              <a:t> </a:t>
            </a:r>
            <a:r>
              <a:rPr sz="2400" spc="-10" dirty="0">
                <a:latin typeface="Cambria"/>
                <a:cs typeface="Cambria"/>
              </a:rPr>
              <a:t>kurių </a:t>
            </a:r>
            <a:r>
              <a:rPr sz="2400" spc="-509" dirty="0">
                <a:latin typeface="Cambria"/>
                <a:cs typeface="Cambria"/>
              </a:rPr>
              <a:t> </a:t>
            </a:r>
            <a:r>
              <a:rPr sz="2400" spc="-5" dirty="0">
                <a:latin typeface="Cambria"/>
                <a:cs typeface="Cambria"/>
              </a:rPr>
              <a:t>apvijomis turi </a:t>
            </a:r>
            <a:r>
              <a:rPr sz="2400" spc="-10" dirty="0">
                <a:latin typeface="Cambria"/>
                <a:cs typeface="Cambria"/>
              </a:rPr>
              <a:t>tekėti</a:t>
            </a:r>
            <a:r>
              <a:rPr sz="2400" spc="-20" dirty="0">
                <a:latin typeface="Cambria"/>
                <a:cs typeface="Cambria"/>
              </a:rPr>
              <a:t> </a:t>
            </a:r>
            <a:r>
              <a:rPr sz="2400" spc="-5" dirty="0">
                <a:latin typeface="Cambria"/>
                <a:cs typeface="Cambria"/>
              </a:rPr>
              <a:t>net</a:t>
            </a:r>
            <a:r>
              <a:rPr sz="2400" spc="-10" dirty="0">
                <a:latin typeface="Cambria"/>
                <a:cs typeface="Cambria"/>
              </a:rPr>
              <a:t> </a:t>
            </a:r>
            <a:r>
              <a:rPr sz="2400" dirty="0">
                <a:latin typeface="Cambria"/>
                <a:cs typeface="Cambria"/>
              </a:rPr>
              <a:t>13</a:t>
            </a:r>
            <a:r>
              <a:rPr sz="2400" spc="-25" dirty="0">
                <a:latin typeface="Cambria"/>
                <a:cs typeface="Cambria"/>
              </a:rPr>
              <a:t> </a:t>
            </a:r>
            <a:r>
              <a:rPr sz="2400" dirty="0">
                <a:latin typeface="Cambria"/>
                <a:cs typeface="Cambria"/>
              </a:rPr>
              <a:t>000</a:t>
            </a:r>
            <a:r>
              <a:rPr sz="2400" spc="-25" dirty="0">
                <a:latin typeface="Cambria"/>
                <a:cs typeface="Cambria"/>
              </a:rPr>
              <a:t> </a:t>
            </a:r>
            <a:r>
              <a:rPr sz="2400" dirty="0">
                <a:latin typeface="Cambria"/>
                <a:cs typeface="Cambria"/>
              </a:rPr>
              <a:t>A</a:t>
            </a:r>
            <a:r>
              <a:rPr sz="2400" spc="-10" dirty="0">
                <a:latin typeface="Cambria"/>
                <a:cs typeface="Cambria"/>
              </a:rPr>
              <a:t> </a:t>
            </a:r>
            <a:r>
              <a:rPr sz="2400" dirty="0">
                <a:latin typeface="Cambria"/>
                <a:cs typeface="Cambria"/>
              </a:rPr>
              <a:t>stiprį</a:t>
            </a:r>
            <a:r>
              <a:rPr sz="2400" spc="-25" dirty="0">
                <a:latin typeface="Cambria"/>
                <a:cs typeface="Cambria"/>
              </a:rPr>
              <a:t> </a:t>
            </a:r>
            <a:r>
              <a:rPr sz="2400" dirty="0">
                <a:latin typeface="Cambria"/>
                <a:cs typeface="Cambria"/>
              </a:rPr>
              <a:t>siekianti</a:t>
            </a:r>
            <a:r>
              <a:rPr sz="2400" spc="-35" dirty="0">
                <a:latin typeface="Cambria"/>
                <a:cs typeface="Cambria"/>
              </a:rPr>
              <a:t> </a:t>
            </a:r>
            <a:r>
              <a:rPr sz="2400" spc="-25" dirty="0">
                <a:latin typeface="Cambria"/>
                <a:cs typeface="Cambria"/>
              </a:rPr>
              <a:t>srovė.</a:t>
            </a:r>
            <a:endParaRPr sz="2400">
              <a:latin typeface="Cambria"/>
              <a:cs typeface="Cambri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2245" y="274713"/>
            <a:ext cx="7458341" cy="462468"/>
          </a:xfrm>
          <a:prstGeom prst="rect">
            <a:avLst/>
          </a:prstGeom>
        </p:spPr>
      </p:pic>
      <p:sp>
        <p:nvSpPr>
          <p:cNvPr id="3" name="object 3"/>
          <p:cNvSpPr txBox="1">
            <a:spLocks noGrp="1"/>
          </p:cNvSpPr>
          <p:nvPr>
            <p:ph type="title"/>
          </p:nvPr>
        </p:nvSpPr>
        <p:spPr>
          <a:xfrm>
            <a:off x="707542" y="133858"/>
            <a:ext cx="748474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385622"/>
                </a:solidFill>
                <a:latin typeface="Cambria"/>
                <a:cs typeface="Cambria"/>
              </a:rPr>
              <a:t>2015</a:t>
            </a:r>
            <a:r>
              <a:rPr sz="3600" spc="-10" dirty="0">
                <a:solidFill>
                  <a:srgbClr val="385622"/>
                </a:solidFill>
                <a:latin typeface="Cambria"/>
                <a:cs typeface="Cambria"/>
              </a:rPr>
              <a:t> </a:t>
            </a:r>
            <a:r>
              <a:rPr sz="3600" spc="-5" dirty="0">
                <a:solidFill>
                  <a:srgbClr val="385622"/>
                </a:solidFill>
                <a:latin typeface="Cambria"/>
                <a:cs typeface="Cambria"/>
              </a:rPr>
              <a:t>metų </a:t>
            </a:r>
            <a:r>
              <a:rPr sz="3600" dirty="0">
                <a:solidFill>
                  <a:srgbClr val="385622"/>
                </a:solidFill>
                <a:latin typeface="Cambria"/>
                <a:cs typeface="Cambria"/>
              </a:rPr>
              <a:t>LHC </a:t>
            </a:r>
            <a:r>
              <a:rPr sz="3600" spc="-10" dirty="0">
                <a:solidFill>
                  <a:srgbClr val="385622"/>
                </a:solidFill>
                <a:latin typeface="Cambria"/>
                <a:cs typeface="Cambria"/>
              </a:rPr>
              <a:t>paleidimo</a:t>
            </a:r>
            <a:r>
              <a:rPr sz="3600" spc="15" dirty="0">
                <a:solidFill>
                  <a:srgbClr val="385622"/>
                </a:solidFill>
                <a:latin typeface="Cambria"/>
                <a:cs typeface="Cambria"/>
              </a:rPr>
              <a:t> </a:t>
            </a:r>
            <a:r>
              <a:rPr sz="3600" spc="-15" dirty="0">
                <a:solidFill>
                  <a:srgbClr val="385622"/>
                </a:solidFill>
                <a:latin typeface="Cambria"/>
                <a:cs typeface="Cambria"/>
              </a:rPr>
              <a:t>užduotys</a:t>
            </a:r>
            <a:endParaRPr sz="3600">
              <a:latin typeface="Cambria"/>
              <a:cs typeface="Cambria"/>
            </a:endParaRPr>
          </a:p>
        </p:txBody>
      </p:sp>
      <p:sp>
        <p:nvSpPr>
          <p:cNvPr id="4" name="object 4"/>
          <p:cNvSpPr txBox="1"/>
          <p:nvPr/>
        </p:nvSpPr>
        <p:spPr>
          <a:xfrm>
            <a:off x="186334" y="959357"/>
            <a:ext cx="8750935" cy="5556250"/>
          </a:xfrm>
          <a:prstGeom prst="rect">
            <a:avLst/>
          </a:prstGeom>
        </p:spPr>
        <p:txBody>
          <a:bodyPr vert="horz" wrap="square" lIns="0" tIns="63500" rIns="0" bIns="0" rtlCol="0">
            <a:spAutoFit/>
          </a:bodyPr>
          <a:lstStyle/>
          <a:p>
            <a:pPr marL="12700" marR="1237615">
              <a:lnSpc>
                <a:spcPts val="3130"/>
              </a:lnSpc>
              <a:spcBef>
                <a:spcPts val="500"/>
              </a:spcBef>
            </a:pPr>
            <a:r>
              <a:rPr sz="2900" spc="-5" dirty="0">
                <a:latin typeface="Cambria"/>
                <a:cs typeface="Cambria"/>
              </a:rPr>
              <a:t>Tikimasi toliau gilintis </a:t>
            </a:r>
            <a:r>
              <a:rPr sz="2900" dirty="0">
                <a:latin typeface="Cambria"/>
                <a:cs typeface="Cambria"/>
              </a:rPr>
              <a:t>į didelių </a:t>
            </a:r>
            <a:r>
              <a:rPr sz="2900" spc="-5" dirty="0">
                <a:latin typeface="Cambria"/>
                <a:cs typeface="Cambria"/>
              </a:rPr>
              <a:t>energijų </a:t>
            </a:r>
            <a:r>
              <a:rPr sz="2900" spc="-10" dirty="0">
                <a:latin typeface="Cambria"/>
                <a:cs typeface="Cambria"/>
              </a:rPr>
              <a:t>fizikos </a:t>
            </a:r>
            <a:r>
              <a:rPr sz="2900" spc="-5" dirty="0">
                <a:latin typeface="Cambria"/>
                <a:cs typeface="Cambria"/>
              </a:rPr>
              <a:t> </a:t>
            </a:r>
            <a:r>
              <a:rPr sz="2900" spc="-10" dirty="0">
                <a:latin typeface="Cambria"/>
                <a:cs typeface="Cambria"/>
              </a:rPr>
              <a:t>problemas, kurios </a:t>
            </a:r>
            <a:r>
              <a:rPr sz="2900" spc="-5" dirty="0">
                <a:latin typeface="Cambria"/>
                <a:cs typeface="Cambria"/>
              </a:rPr>
              <a:t>padės geriau </a:t>
            </a:r>
            <a:r>
              <a:rPr sz="2900" spc="-10" dirty="0">
                <a:latin typeface="Cambria"/>
                <a:cs typeface="Cambria"/>
              </a:rPr>
              <a:t>suprasti </a:t>
            </a:r>
            <a:r>
              <a:rPr sz="2900" spc="-5" dirty="0">
                <a:latin typeface="Cambria"/>
                <a:cs typeface="Cambria"/>
              </a:rPr>
              <a:t>Visatos </a:t>
            </a:r>
            <a:r>
              <a:rPr sz="2900" spc="-625" dirty="0">
                <a:latin typeface="Cambria"/>
                <a:cs typeface="Cambria"/>
              </a:rPr>
              <a:t> </a:t>
            </a:r>
            <a:r>
              <a:rPr sz="2900" spc="-10" dirty="0">
                <a:latin typeface="Cambria"/>
                <a:cs typeface="Cambria"/>
              </a:rPr>
              <a:t>sandarą.</a:t>
            </a:r>
            <a:endParaRPr sz="2900">
              <a:latin typeface="Cambria"/>
              <a:cs typeface="Cambria"/>
            </a:endParaRPr>
          </a:p>
          <a:p>
            <a:pPr marL="12700">
              <a:lnSpc>
                <a:spcPct val="100000"/>
              </a:lnSpc>
              <a:spcBef>
                <a:spcPts val="1010"/>
              </a:spcBef>
            </a:pPr>
            <a:r>
              <a:rPr sz="2900" spc="-5" dirty="0">
                <a:latin typeface="Cambria"/>
                <a:cs typeface="Cambria"/>
              </a:rPr>
              <a:t>Lieka</a:t>
            </a:r>
            <a:r>
              <a:rPr sz="2900" spc="-20" dirty="0">
                <a:latin typeface="Cambria"/>
                <a:cs typeface="Cambria"/>
              </a:rPr>
              <a:t> </a:t>
            </a:r>
            <a:r>
              <a:rPr sz="2900" spc="-5" dirty="0">
                <a:latin typeface="Cambria"/>
                <a:cs typeface="Cambria"/>
              </a:rPr>
              <a:t>tie</a:t>
            </a:r>
            <a:r>
              <a:rPr sz="2900" spc="-25" dirty="0">
                <a:latin typeface="Cambria"/>
                <a:cs typeface="Cambria"/>
              </a:rPr>
              <a:t> </a:t>
            </a:r>
            <a:r>
              <a:rPr sz="2900" spc="-10" dirty="0">
                <a:latin typeface="Cambria"/>
                <a:cs typeface="Cambria"/>
              </a:rPr>
              <a:t>patys</a:t>
            </a:r>
            <a:r>
              <a:rPr sz="2900" spc="5" dirty="0">
                <a:latin typeface="Cambria"/>
                <a:cs typeface="Cambria"/>
              </a:rPr>
              <a:t> </a:t>
            </a:r>
            <a:r>
              <a:rPr sz="2900" spc="-15" dirty="0">
                <a:latin typeface="Cambria"/>
                <a:cs typeface="Cambria"/>
              </a:rPr>
              <a:t>trys</a:t>
            </a:r>
            <a:r>
              <a:rPr sz="2900" spc="5" dirty="0">
                <a:latin typeface="Cambria"/>
                <a:cs typeface="Cambria"/>
              </a:rPr>
              <a:t> </a:t>
            </a:r>
            <a:r>
              <a:rPr sz="2900" spc="-5" dirty="0">
                <a:latin typeface="Cambria"/>
                <a:cs typeface="Cambria"/>
              </a:rPr>
              <a:t>pagrindiniai</a:t>
            </a:r>
            <a:r>
              <a:rPr sz="2900" spc="-50" dirty="0">
                <a:latin typeface="Cambria"/>
                <a:cs typeface="Cambria"/>
              </a:rPr>
              <a:t> </a:t>
            </a:r>
            <a:r>
              <a:rPr sz="2900" spc="-10" dirty="0">
                <a:latin typeface="Cambria"/>
                <a:cs typeface="Cambria"/>
              </a:rPr>
              <a:t>uždaviniai:</a:t>
            </a:r>
            <a:endParaRPr sz="2900">
              <a:latin typeface="Cambria"/>
              <a:cs typeface="Cambria"/>
            </a:endParaRPr>
          </a:p>
          <a:p>
            <a:pPr marL="184785" marR="237490" indent="-172720">
              <a:lnSpc>
                <a:spcPts val="3130"/>
              </a:lnSpc>
              <a:spcBef>
                <a:spcPts val="1445"/>
              </a:spcBef>
              <a:buSzPct val="96551"/>
              <a:buFont typeface="Wingdings"/>
              <a:buChar char=""/>
              <a:tabLst>
                <a:tab pos="185420" algn="l"/>
              </a:tabLst>
            </a:pPr>
            <a:r>
              <a:rPr sz="2900" b="1" spc="-10" dirty="0">
                <a:latin typeface="Cambria"/>
                <a:cs typeface="Cambria"/>
              </a:rPr>
              <a:t>Suprasti, kodėl </a:t>
            </a:r>
            <a:r>
              <a:rPr sz="2900" b="1" spc="-5" dirty="0">
                <a:latin typeface="Cambria"/>
                <a:cs typeface="Cambria"/>
              </a:rPr>
              <a:t>dalelės turi </a:t>
            </a:r>
            <a:r>
              <a:rPr sz="2900" b="1" dirty="0">
                <a:latin typeface="Cambria"/>
                <a:cs typeface="Cambria"/>
              </a:rPr>
              <a:t>masę</a:t>
            </a:r>
            <a:r>
              <a:rPr sz="2900" dirty="0">
                <a:latin typeface="Cambria"/>
                <a:cs typeface="Cambria"/>
              </a:rPr>
              <a:t>, o </a:t>
            </a:r>
            <a:r>
              <a:rPr sz="2900" spc="-5" dirty="0">
                <a:latin typeface="Cambria"/>
                <a:cs typeface="Cambria"/>
              </a:rPr>
              <a:t>tai tas pats, </a:t>
            </a:r>
            <a:r>
              <a:rPr sz="2900" spc="-10" dirty="0">
                <a:latin typeface="Cambria"/>
                <a:cs typeface="Cambria"/>
              </a:rPr>
              <a:t>kas </a:t>
            </a:r>
            <a:r>
              <a:rPr sz="2900" spc="-625" dirty="0">
                <a:latin typeface="Cambria"/>
                <a:cs typeface="Cambria"/>
              </a:rPr>
              <a:t> </a:t>
            </a:r>
            <a:r>
              <a:rPr sz="2900" spc="-10" dirty="0">
                <a:latin typeface="Cambria"/>
                <a:cs typeface="Cambria"/>
              </a:rPr>
              <a:t>ieškoti </a:t>
            </a:r>
            <a:r>
              <a:rPr sz="2900" spc="-5" dirty="0">
                <a:latin typeface="Cambria"/>
                <a:cs typeface="Cambria"/>
              </a:rPr>
              <a:t>atsakymo</a:t>
            </a:r>
            <a:r>
              <a:rPr sz="2900" spc="-15" dirty="0">
                <a:latin typeface="Cambria"/>
                <a:cs typeface="Cambria"/>
              </a:rPr>
              <a:t> </a:t>
            </a:r>
            <a:r>
              <a:rPr sz="2900" dirty="0">
                <a:latin typeface="Cambria"/>
                <a:cs typeface="Cambria"/>
              </a:rPr>
              <a:t>į </a:t>
            </a:r>
            <a:r>
              <a:rPr sz="2900" spc="-5" dirty="0">
                <a:latin typeface="Cambria"/>
                <a:cs typeface="Cambria"/>
              </a:rPr>
              <a:t>klausimą:</a:t>
            </a:r>
            <a:r>
              <a:rPr sz="2900" spc="-35" dirty="0">
                <a:latin typeface="Cambria"/>
                <a:cs typeface="Cambria"/>
              </a:rPr>
              <a:t> </a:t>
            </a:r>
            <a:r>
              <a:rPr sz="2900" spc="-15" dirty="0">
                <a:latin typeface="Cambria"/>
                <a:cs typeface="Cambria"/>
              </a:rPr>
              <a:t>„Kodėl</a:t>
            </a:r>
            <a:r>
              <a:rPr sz="2900" dirty="0">
                <a:latin typeface="Cambria"/>
                <a:cs typeface="Cambria"/>
              </a:rPr>
              <a:t> egzistuoja</a:t>
            </a:r>
            <a:endParaRPr sz="2900">
              <a:latin typeface="Cambria"/>
              <a:cs typeface="Cambria"/>
            </a:endParaRPr>
          </a:p>
          <a:p>
            <a:pPr marL="184785">
              <a:lnSpc>
                <a:spcPts val="3090"/>
              </a:lnSpc>
            </a:pPr>
            <a:r>
              <a:rPr sz="2900" spc="-10" dirty="0">
                <a:latin typeface="Cambria"/>
                <a:cs typeface="Cambria"/>
              </a:rPr>
              <a:t>gravitacija?“</a:t>
            </a:r>
            <a:endParaRPr sz="2900">
              <a:latin typeface="Cambria"/>
              <a:cs typeface="Cambria"/>
            </a:endParaRPr>
          </a:p>
          <a:p>
            <a:pPr marL="184785" marR="5080" indent="-172720">
              <a:lnSpc>
                <a:spcPts val="3130"/>
              </a:lnSpc>
              <a:spcBef>
                <a:spcPts val="1455"/>
              </a:spcBef>
              <a:buSzPct val="96551"/>
              <a:buFont typeface="Wingdings"/>
              <a:buChar char=""/>
              <a:tabLst>
                <a:tab pos="185420" algn="l"/>
              </a:tabLst>
            </a:pPr>
            <a:r>
              <a:rPr sz="2900" b="1" spc="-5" dirty="0">
                <a:latin typeface="Cambria"/>
                <a:cs typeface="Cambria"/>
              </a:rPr>
              <a:t>Išsiaiškinti, </a:t>
            </a:r>
            <a:r>
              <a:rPr sz="2900" b="1" spc="-10" dirty="0">
                <a:latin typeface="Cambria"/>
                <a:cs typeface="Cambria"/>
              </a:rPr>
              <a:t>kodėl </a:t>
            </a:r>
            <a:r>
              <a:rPr sz="2900" b="1" dirty="0">
                <a:latin typeface="Cambria"/>
                <a:cs typeface="Cambria"/>
              </a:rPr>
              <a:t>pasaulis sudarytas </a:t>
            </a:r>
            <a:r>
              <a:rPr sz="2900" b="1" spc="-5" dirty="0">
                <a:latin typeface="Cambria"/>
                <a:cs typeface="Cambria"/>
              </a:rPr>
              <a:t>iš medžiagos, </a:t>
            </a:r>
            <a:r>
              <a:rPr sz="2900" b="1" spc="-630" dirty="0">
                <a:latin typeface="Cambria"/>
                <a:cs typeface="Cambria"/>
              </a:rPr>
              <a:t> </a:t>
            </a:r>
            <a:r>
              <a:rPr sz="2900" b="1" dirty="0">
                <a:latin typeface="Cambria"/>
                <a:cs typeface="Cambria"/>
              </a:rPr>
              <a:t>o</a:t>
            </a:r>
            <a:r>
              <a:rPr sz="2900" b="1" spc="-5" dirty="0">
                <a:latin typeface="Cambria"/>
                <a:cs typeface="Cambria"/>
              </a:rPr>
              <a:t> antidaleles</a:t>
            </a:r>
            <a:r>
              <a:rPr sz="2900" b="1" spc="-35" dirty="0">
                <a:latin typeface="Cambria"/>
                <a:cs typeface="Cambria"/>
              </a:rPr>
              <a:t> </a:t>
            </a:r>
            <a:r>
              <a:rPr sz="2900" b="1" spc="-5" dirty="0">
                <a:latin typeface="Cambria"/>
                <a:cs typeface="Cambria"/>
              </a:rPr>
              <a:t>galima</a:t>
            </a:r>
            <a:r>
              <a:rPr sz="2900" b="1" spc="-30" dirty="0">
                <a:latin typeface="Cambria"/>
                <a:cs typeface="Cambria"/>
              </a:rPr>
              <a:t> </a:t>
            </a:r>
            <a:r>
              <a:rPr sz="2900" b="1" spc="-5" dirty="0">
                <a:latin typeface="Cambria"/>
                <a:cs typeface="Cambria"/>
              </a:rPr>
              <a:t>aptikti </a:t>
            </a:r>
            <a:r>
              <a:rPr sz="2900" b="1" spc="-10" dirty="0">
                <a:latin typeface="Cambria"/>
                <a:cs typeface="Cambria"/>
              </a:rPr>
              <a:t>kosmose</a:t>
            </a:r>
            <a:r>
              <a:rPr sz="2900" b="1" spc="-35" dirty="0">
                <a:latin typeface="Cambria"/>
                <a:cs typeface="Cambria"/>
              </a:rPr>
              <a:t> </a:t>
            </a:r>
            <a:r>
              <a:rPr sz="2900" b="1" spc="-5" dirty="0">
                <a:latin typeface="Cambria"/>
                <a:cs typeface="Cambria"/>
              </a:rPr>
              <a:t>ir</a:t>
            </a:r>
            <a:r>
              <a:rPr sz="2900" b="1" spc="-10" dirty="0">
                <a:latin typeface="Cambria"/>
                <a:cs typeface="Cambria"/>
              </a:rPr>
              <a:t> </a:t>
            </a:r>
            <a:r>
              <a:rPr sz="2900" b="1" spc="-15" dirty="0">
                <a:latin typeface="Cambria"/>
                <a:cs typeface="Cambria"/>
              </a:rPr>
              <a:t>kurti</a:t>
            </a:r>
            <a:endParaRPr sz="2900">
              <a:latin typeface="Cambria"/>
              <a:cs typeface="Cambria"/>
            </a:endParaRPr>
          </a:p>
          <a:p>
            <a:pPr marL="184785">
              <a:lnSpc>
                <a:spcPts val="3090"/>
              </a:lnSpc>
            </a:pPr>
            <a:r>
              <a:rPr sz="2900" b="1" spc="-10" dirty="0">
                <a:latin typeface="Cambria"/>
                <a:cs typeface="Cambria"/>
              </a:rPr>
              <a:t>greitintuvuose</a:t>
            </a:r>
            <a:r>
              <a:rPr sz="2900" b="1" spc="-15" dirty="0">
                <a:latin typeface="Cambria"/>
                <a:cs typeface="Cambria"/>
              </a:rPr>
              <a:t> </a:t>
            </a:r>
            <a:r>
              <a:rPr sz="2900" b="1" dirty="0">
                <a:latin typeface="Cambria"/>
                <a:cs typeface="Cambria"/>
              </a:rPr>
              <a:t>ar</a:t>
            </a:r>
            <a:r>
              <a:rPr sz="2900" b="1" spc="-30" dirty="0">
                <a:latin typeface="Cambria"/>
                <a:cs typeface="Cambria"/>
              </a:rPr>
              <a:t> </a:t>
            </a:r>
            <a:r>
              <a:rPr sz="2900" b="1" spc="-5" dirty="0">
                <a:latin typeface="Cambria"/>
                <a:cs typeface="Cambria"/>
              </a:rPr>
              <a:t>branduolinių</a:t>
            </a:r>
            <a:r>
              <a:rPr sz="2900" b="1" spc="-45" dirty="0">
                <a:latin typeface="Cambria"/>
                <a:cs typeface="Cambria"/>
              </a:rPr>
              <a:t> </a:t>
            </a:r>
            <a:r>
              <a:rPr sz="2900" b="1" spc="-15" dirty="0">
                <a:latin typeface="Cambria"/>
                <a:cs typeface="Cambria"/>
              </a:rPr>
              <a:t>reakcijų</a:t>
            </a:r>
            <a:r>
              <a:rPr sz="2900" b="1" spc="-20" dirty="0">
                <a:latin typeface="Cambria"/>
                <a:cs typeface="Cambria"/>
              </a:rPr>
              <a:t> </a:t>
            </a:r>
            <a:r>
              <a:rPr sz="2900" b="1" spc="-5" dirty="0">
                <a:latin typeface="Cambria"/>
                <a:cs typeface="Cambria"/>
              </a:rPr>
              <a:t>metu.</a:t>
            </a:r>
            <a:endParaRPr sz="2900">
              <a:latin typeface="Cambria"/>
              <a:cs typeface="Cambria"/>
            </a:endParaRPr>
          </a:p>
          <a:p>
            <a:pPr marL="184785" marR="1118235" indent="-172720">
              <a:lnSpc>
                <a:spcPts val="3130"/>
              </a:lnSpc>
              <a:spcBef>
                <a:spcPts val="1455"/>
              </a:spcBef>
              <a:buSzPct val="96551"/>
              <a:buFont typeface="Wingdings"/>
              <a:buChar char=""/>
              <a:tabLst>
                <a:tab pos="185420" algn="l"/>
              </a:tabLst>
            </a:pPr>
            <a:r>
              <a:rPr sz="2900" b="1" spc="-5" dirty="0">
                <a:latin typeface="Cambria"/>
                <a:cs typeface="Cambria"/>
              </a:rPr>
              <a:t>Sužinoti, </a:t>
            </a:r>
            <a:r>
              <a:rPr sz="2900" b="1" spc="-15" dirty="0">
                <a:latin typeface="Cambria"/>
                <a:cs typeface="Cambria"/>
              </a:rPr>
              <a:t>kokios</a:t>
            </a:r>
            <a:r>
              <a:rPr sz="2900" b="1" spc="-25" dirty="0">
                <a:latin typeface="Cambria"/>
                <a:cs typeface="Cambria"/>
              </a:rPr>
              <a:t> </a:t>
            </a:r>
            <a:r>
              <a:rPr sz="2900" b="1" spc="-40" dirty="0">
                <a:latin typeface="Cambria"/>
                <a:cs typeface="Cambria"/>
              </a:rPr>
              <a:t>buvo</a:t>
            </a:r>
            <a:r>
              <a:rPr sz="2900" b="1" spc="-15" dirty="0">
                <a:latin typeface="Cambria"/>
                <a:cs typeface="Cambria"/>
              </a:rPr>
              <a:t> </a:t>
            </a:r>
            <a:r>
              <a:rPr sz="2900" b="1" spc="-10" dirty="0">
                <a:latin typeface="Cambria"/>
                <a:cs typeface="Cambria"/>
              </a:rPr>
              <a:t>Visatą</a:t>
            </a:r>
            <a:r>
              <a:rPr sz="2900" b="1" spc="-25" dirty="0">
                <a:latin typeface="Cambria"/>
                <a:cs typeface="Cambria"/>
              </a:rPr>
              <a:t> </a:t>
            </a:r>
            <a:r>
              <a:rPr sz="2900" b="1" spc="-5" dirty="0">
                <a:latin typeface="Cambria"/>
                <a:cs typeface="Cambria"/>
              </a:rPr>
              <a:t>sudarančios </a:t>
            </a:r>
            <a:r>
              <a:rPr sz="2900" b="1" dirty="0">
                <a:latin typeface="Cambria"/>
                <a:cs typeface="Cambria"/>
              </a:rPr>
              <a:t> </a:t>
            </a:r>
            <a:r>
              <a:rPr sz="2900" b="1" spc="-5" dirty="0">
                <a:latin typeface="Cambria"/>
                <a:cs typeface="Cambria"/>
              </a:rPr>
              <a:t>medžiagos</a:t>
            </a:r>
            <a:r>
              <a:rPr sz="2900" b="1" spc="-25" dirty="0">
                <a:latin typeface="Cambria"/>
                <a:cs typeface="Cambria"/>
              </a:rPr>
              <a:t> </a:t>
            </a:r>
            <a:r>
              <a:rPr sz="2900" b="1" spc="-20" dirty="0">
                <a:latin typeface="Cambria"/>
                <a:cs typeface="Cambria"/>
              </a:rPr>
              <a:t>savybės </a:t>
            </a:r>
            <a:r>
              <a:rPr sz="2900" b="1" dirty="0">
                <a:latin typeface="Cambria"/>
                <a:cs typeface="Cambria"/>
              </a:rPr>
              <a:t>Didžiojo</a:t>
            </a:r>
            <a:r>
              <a:rPr sz="2900" b="1" spc="-35" dirty="0">
                <a:latin typeface="Cambria"/>
                <a:cs typeface="Cambria"/>
              </a:rPr>
              <a:t> </a:t>
            </a:r>
            <a:r>
              <a:rPr sz="2900" b="1" spc="-10" dirty="0">
                <a:latin typeface="Cambria"/>
                <a:cs typeface="Cambria"/>
              </a:rPr>
              <a:t>sprogimo </a:t>
            </a:r>
            <a:r>
              <a:rPr sz="2900" b="1" dirty="0">
                <a:latin typeface="Cambria"/>
                <a:cs typeface="Cambria"/>
              </a:rPr>
              <a:t>metu.</a:t>
            </a:r>
            <a:endParaRPr sz="2900">
              <a:latin typeface="Cambria"/>
              <a:cs typeface="Cambri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2968" y="801370"/>
            <a:ext cx="8822055" cy="5665470"/>
          </a:xfrm>
          <a:prstGeom prst="rect">
            <a:avLst/>
          </a:prstGeom>
        </p:spPr>
        <p:txBody>
          <a:bodyPr vert="horz" wrap="square" lIns="0" tIns="76200" rIns="0" bIns="0" rtlCol="0">
            <a:spAutoFit/>
          </a:bodyPr>
          <a:lstStyle/>
          <a:p>
            <a:pPr marL="12700">
              <a:lnSpc>
                <a:spcPct val="100000"/>
              </a:lnSpc>
              <a:spcBef>
                <a:spcPts val="600"/>
              </a:spcBef>
            </a:pPr>
            <a:r>
              <a:rPr sz="2400" spc="-35" dirty="0">
                <a:latin typeface="Cambria"/>
                <a:cs typeface="Cambria"/>
              </a:rPr>
              <a:t>ATLAS</a:t>
            </a:r>
            <a:r>
              <a:rPr sz="2400" spc="-10" dirty="0">
                <a:latin typeface="Cambria"/>
                <a:cs typeface="Cambria"/>
              </a:rPr>
              <a:t> </a:t>
            </a:r>
            <a:r>
              <a:rPr sz="2400" dirty="0">
                <a:latin typeface="Cambria"/>
                <a:cs typeface="Cambria"/>
              </a:rPr>
              <a:t>ir</a:t>
            </a:r>
            <a:r>
              <a:rPr sz="2400" spc="-20" dirty="0">
                <a:latin typeface="Cambria"/>
                <a:cs typeface="Cambria"/>
              </a:rPr>
              <a:t> </a:t>
            </a:r>
            <a:r>
              <a:rPr sz="2400" dirty="0">
                <a:latin typeface="Cambria"/>
                <a:cs typeface="Cambria"/>
              </a:rPr>
              <a:t>CMS</a:t>
            </a:r>
            <a:r>
              <a:rPr sz="2400" spc="-10" dirty="0">
                <a:latin typeface="Cambria"/>
                <a:cs typeface="Cambria"/>
              </a:rPr>
              <a:t> </a:t>
            </a:r>
            <a:r>
              <a:rPr sz="2400" spc="-5" dirty="0">
                <a:latin typeface="Cambria"/>
                <a:cs typeface="Cambria"/>
              </a:rPr>
              <a:t>eksperimentais</a:t>
            </a:r>
            <a:r>
              <a:rPr sz="2400" spc="-15" dirty="0">
                <a:latin typeface="Cambria"/>
                <a:cs typeface="Cambria"/>
              </a:rPr>
              <a:t> </a:t>
            </a:r>
            <a:r>
              <a:rPr sz="2400" spc="-5" dirty="0">
                <a:latin typeface="Cambria"/>
                <a:cs typeface="Cambria"/>
              </a:rPr>
              <a:t>tikimasi:</a:t>
            </a:r>
            <a:endParaRPr sz="2400">
              <a:latin typeface="Cambria"/>
              <a:cs typeface="Cambria"/>
            </a:endParaRPr>
          </a:p>
          <a:p>
            <a:pPr marL="252729" indent="-240665">
              <a:lnSpc>
                <a:spcPct val="100000"/>
              </a:lnSpc>
              <a:spcBef>
                <a:spcPts val="505"/>
              </a:spcBef>
              <a:buSzPct val="95833"/>
              <a:buFont typeface="Wingdings"/>
              <a:buChar char=""/>
              <a:tabLst>
                <a:tab pos="253365" algn="l"/>
              </a:tabLst>
            </a:pPr>
            <a:r>
              <a:rPr sz="2400" spc="-5" dirty="0">
                <a:latin typeface="Cambria"/>
                <a:cs typeface="Cambria"/>
              </a:rPr>
              <a:t>detaliau</a:t>
            </a:r>
            <a:r>
              <a:rPr sz="2400" spc="-15" dirty="0">
                <a:latin typeface="Cambria"/>
                <a:cs typeface="Cambria"/>
              </a:rPr>
              <a:t> </a:t>
            </a:r>
            <a:r>
              <a:rPr sz="2400" dirty="0">
                <a:latin typeface="Cambria"/>
                <a:cs typeface="Cambria"/>
              </a:rPr>
              <a:t>ištirti</a:t>
            </a:r>
            <a:r>
              <a:rPr sz="2400" spc="-35" dirty="0">
                <a:latin typeface="Cambria"/>
                <a:cs typeface="Cambria"/>
              </a:rPr>
              <a:t> </a:t>
            </a:r>
            <a:r>
              <a:rPr sz="2400" spc="-10" dirty="0">
                <a:latin typeface="Cambria"/>
                <a:cs typeface="Cambria"/>
              </a:rPr>
              <a:t>atrasto</a:t>
            </a:r>
            <a:r>
              <a:rPr sz="2400" spc="-20" dirty="0">
                <a:latin typeface="Cambria"/>
                <a:cs typeface="Cambria"/>
              </a:rPr>
              <a:t> </a:t>
            </a:r>
            <a:r>
              <a:rPr sz="2400" dirty="0">
                <a:latin typeface="Cambria"/>
                <a:cs typeface="Cambria"/>
              </a:rPr>
              <a:t>Higso</a:t>
            </a:r>
            <a:r>
              <a:rPr sz="2400" spc="-5" dirty="0">
                <a:latin typeface="Cambria"/>
                <a:cs typeface="Cambria"/>
              </a:rPr>
              <a:t> bozono</a:t>
            </a:r>
            <a:r>
              <a:rPr sz="2400" spc="-10" dirty="0">
                <a:latin typeface="Cambria"/>
                <a:cs typeface="Cambria"/>
              </a:rPr>
              <a:t> savybes;</a:t>
            </a:r>
            <a:endParaRPr sz="2400">
              <a:latin typeface="Cambria"/>
              <a:cs typeface="Cambria"/>
            </a:endParaRPr>
          </a:p>
          <a:p>
            <a:pPr marL="184785" marR="1109980" indent="-172720">
              <a:lnSpc>
                <a:spcPts val="2590"/>
              </a:lnSpc>
              <a:spcBef>
                <a:spcPts val="844"/>
              </a:spcBef>
              <a:buSzPct val="95833"/>
              <a:buFont typeface="Wingdings"/>
              <a:buChar char=""/>
              <a:tabLst>
                <a:tab pos="253365" algn="l"/>
              </a:tabLst>
            </a:pPr>
            <a:r>
              <a:rPr sz="2400" dirty="0">
                <a:latin typeface="Cambria"/>
                <a:cs typeface="Cambria"/>
              </a:rPr>
              <a:t>išnagrinėti, </a:t>
            </a:r>
            <a:r>
              <a:rPr sz="2400" spc="-5" dirty="0">
                <a:latin typeface="Cambria"/>
                <a:cs typeface="Cambria"/>
              </a:rPr>
              <a:t>ar nepasireiškia jame papildomos dimensijos, </a:t>
            </a:r>
            <a:r>
              <a:rPr sz="2400" spc="-515" dirty="0">
                <a:latin typeface="Cambria"/>
                <a:cs typeface="Cambria"/>
              </a:rPr>
              <a:t> </a:t>
            </a:r>
            <a:r>
              <a:rPr sz="2400" spc="-10" dirty="0">
                <a:latin typeface="Cambria"/>
                <a:cs typeface="Cambria"/>
              </a:rPr>
              <a:t>paveikiančios</a:t>
            </a:r>
            <a:r>
              <a:rPr sz="2400" spc="-15" dirty="0">
                <a:latin typeface="Cambria"/>
                <a:cs typeface="Cambria"/>
              </a:rPr>
              <a:t> </a:t>
            </a:r>
            <a:r>
              <a:rPr sz="2400" dirty="0">
                <a:latin typeface="Cambria"/>
                <a:cs typeface="Cambria"/>
              </a:rPr>
              <a:t>dalelės</a:t>
            </a:r>
            <a:r>
              <a:rPr sz="2400" spc="-15" dirty="0">
                <a:latin typeface="Cambria"/>
                <a:cs typeface="Cambria"/>
              </a:rPr>
              <a:t> </a:t>
            </a:r>
            <a:r>
              <a:rPr sz="2400" spc="-5" dirty="0">
                <a:latin typeface="Cambria"/>
                <a:cs typeface="Cambria"/>
              </a:rPr>
              <a:t>masę;</a:t>
            </a:r>
            <a:endParaRPr sz="2400">
              <a:latin typeface="Cambria"/>
              <a:cs typeface="Cambria"/>
            </a:endParaRPr>
          </a:p>
          <a:p>
            <a:pPr marL="184785" marR="5080" indent="-172720">
              <a:lnSpc>
                <a:spcPts val="2590"/>
              </a:lnSpc>
              <a:spcBef>
                <a:spcPts val="810"/>
              </a:spcBef>
              <a:buSzPct val="95833"/>
              <a:buFont typeface="Wingdings"/>
              <a:buChar char=""/>
              <a:tabLst>
                <a:tab pos="253365" algn="l"/>
              </a:tabLst>
            </a:pPr>
            <a:r>
              <a:rPr sz="2400" spc="-5" dirty="0">
                <a:latin typeface="Cambria"/>
                <a:cs typeface="Cambria"/>
              </a:rPr>
              <a:t>ieškoti kitų </a:t>
            </a:r>
            <a:r>
              <a:rPr sz="2400" dirty="0">
                <a:latin typeface="Cambria"/>
                <a:cs typeface="Cambria"/>
              </a:rPr>
              <a:t>dalelių, </a:t>
            </a:r>
            <a:r>
              <a:rPr sz="2400" spc="-10" dirty="0">
                <a:latin typeface="Cambria"/>
                <a:cs typeface="Cambria"/>
              </a:rPr>
              <a:t>kurios galėtų būti </a:t>
            </a:r>
            <a:r>
              <a:rPr sz="2400" spc="-5" dirty="0">
                <a:latin typeface="Cambria"/>
                <a:cs typeface="Cambria"/>
              </a:rPr>
              <a:t>tapatinamos </a:t>
            </a:r>
            <a:r>
              <a:rPr sz="2400" dirty="0">
                <a:latin typeface="Cambria"/>
                <a:cs typeface="Cambria"/>
              </a:rPr>
              <a:t>su </a:t>
            </a:r>
            <a:r>
              <a:rPr sz="2400" spc="-5" dirty="0">
                <a:latin typeface="Cambria"/>
                <a:cs typeface="Cambria"/>
              </a:rPr>
              <a:t>„tamsiąja </a:t>
            </a:r>
            <a:r>
              <a:rPr sz="2400" dirty="0">
                <a:latin typeface="Cambria"/>
                <a:cs typeface="Cambria"/>
              </a:rPr>
              <a:t> </a:t>
            </a:r>
            <a:r>
              <a:rPr sz="2400" spc="-35" dirty="0">
                <a:latin typeface="Cambria"/>
                <a:cs typeface="Cambria"/>
              </a:rPr>
              <a:t>medžiaga“,</a:t>
            </a:r>
            <a:r>
              <a:rPr sz="2400" spc="-15" dirty="0">
                <a:latin typeface="Cambria"/>
                <a:cs typeface="Cambria"/>
              </a:rPr>
              <a:t> </a:t>
            </a:r>
            <a:r>
              <a:rPr sz="2400" spc="15" dirty="0">
                <a:latin typeface="Cambria"/>
                <a:cs typeface="Cambria"/>
              </a:rPr>
              <a:t>t.</a:t>
            </a:r>
            <a:r>
              <a:rPr sz="2400" spc="-15" dirty="0">
                <a:latin typeface="Cambria"/>
                <a:cs typeface="Cambria"/>
              </a:rPr>
              <a:t> </a:t>
            </a:r>
            <a:r>
              <a:rPr sz="2400" spc="-100" dirty="0">
                <a:latin typeface="Cambria"/>
                <a:cs typeface="Cambria"/>
              </a:rPr>
              <a:t>y.</a:t>
            </a:r>
            <a:r>
              <a:rPr sz="2400" spc="-5" dirty="0">
                <a:latin typeface="Cambria"/>
                <a:cs typeface="Cambria"/>
              </a:rPr>
              <a:t> būti</a:t>
            </a:r>
            <a:r>
              <a:rPr sz="2400" spc="-10" dirty="0">
                <a:latin typeface="Cambria"/>
                <a:cs typeface="Cambria"/>
              </a:rPr>
              <a:t> </a:t>
            </a:r>
            <a:r>
              <a:rPr sz="2400" spc="-5" dirty="0">
                <a:latin typeface="Cambria"/>
                <a:cs typeface="Cambria"/>
              </a:rPr>
              <a:t>labiau </a:t>
            </a:r>
            <a:r>
              <a:rPr sz="2400" dirty="0">
                <a:latin typeface="Cambria"/>
                <a:cs typeface="Cambria"/>
              </a:rPr>
              <a:t>visa</a:t>
            </a:r>
            <a:r>
              <a:rPr sz="2400" spc="-10" dirty="0">
                <a:latin typeface="Cambria"/>
                <a:cs typeface="Cambria"/>
              </a:rPr>
              <a:t> </a:t>
            </a:r>
            <a:r>
              <a:rPr sz="2400" spc="-5" dirty="0">
                <a:latin typeface="Cambria"/>
                <a:cs typeface="Cambria"/>
              </a:rPr>
              <a:t>apimančio</a:t>
            </a:r>
            <a:r>
              <a:rPr sz="2400" spc="-20" dirty="0">
                <a:latin typeface="Cambria"/>
                <a:cs typeface="Cambria"/>
              </a:rPr>
              <a:t> </a:t>
            </a:r>
            <a:r>
              <a:rPr sz="2400" dirty="0">
                <a:latin typeface="Cambria"/>
                <a:cs typeface="Cambria"/>
              </a:rPr>
              <a:t>supersimetrinio</a:t>
            </a:r>
            <a:r>
              <a:rPr sz="2400" spc="-35" dirty="0">
                <a:latin typeface="Cambria"/>
                <a:cs typeface="Cambria"/>
              </a:rPr>
              <a:t> </a:t>
            </a:r>
            <a:r>
              <a:rPr sz="2400" spc="-5" dirty="0">
                <a:latin typeface="Cambria"/>
                <a:cs typeface="Cambria"/>
              </a:rPr>
              <a:t>modelio </a:t>
            </a:r>
            <a:r>
              <a:rPr sz="2400" spc="-509" dirty="0">
                <a:latin typeface="Cambria"/>
                <a:cs typeface="Cambria"/>
              </a:rPr>
              <a:t> </a:t>
            </a:r>
            <a:r>
              <a:rPr sz="2400" spc="-5" dirty="0">
                <a:latin typeface="Cambria"/>
                <a:cs typeface="Cambria"/>
              </a:rPr>
              <a:t>dalelėmis.</a:t>
            </a:r>
            <a:endParaRPr sz="2400">
              <a:latin typeface="Cambria"/>
              <a:cs typeface="Cambria"/>
            </a:endParaRPr>
          </a:p>
          <a:p>
            <a:pPr marL="12700">
              <a:lnSpc>
                <a:spcPts val="2735"/>
              </a:lnSpc>
              <a:spcBef>
                <a:spcPts val="470"/>
              </a:spcBef>
            </a:pPr>
            <a:r>
              <a:rPr sz="2400" spc="-15" dirty="0">
                <a:latin typeface="Cambria"/>
                <a:cs typeface="Cambria"/>
              </a:rPr>
              <a:t>Patobulinto </a:t>
            </a:r>
            <a:r>
              <a:rPr sz="2400" spc="-5" dirty="0">
                <a:latin typeface="Cambria"/>
                <a:cs typeface="Cambria"/>
              </a:rPr>
              <a:t>ALICE įrenginio</a:t>
            </a:r>
            <a:r>
              <a:rPr sz="2400" spc="-35" dirty="0">
                <a:latin typeface="Cambria"/>
                <a:cs typeface="Cambria"/>
              </a:rPr>
              <a:t> </a:t>
            </a:r>
            <a:r>
              <a:rPr sz="2400" dirty="0">
                <a:latin typeface="Cambria"/>
                <a:cs typeface="Cambria"/>
              </a:rPr>
              <a:t>eksperimentu</a:t>
            </a:r>
            <a:r>
              <a:rPr sz="2400" spc="-15" dirty="0">
                <a:latin typeface="Cambria"/>
                <a:cs typeface="Cambria"/>
              </a:rPr>
              <a:t> </a:t>
            </a:r>
            <a:r>
              <a:rPr sz="2400" spc="-5" dirty="0">
                <a:latin typeface="Cambria"/>
                <a:cs typeface="Cambria"/>
              </a:rPr>
              <a:t>toliau</a:t>
            </a:r>
            <a:r>
              <a:rPr sz="2400" spc="-15" dirty="0">
                <a:latin typeface="Cambria"/>
                <a:cs typeface="Cambria"/>
              </a:rPr>
              <a:t> </a:t>
            </a:r>
            <a:r>
              <a:rPr sz="2400" spc="-10" dirty="0">
                <a:latin typeface="Cambria"/>
                <a:cs typeface="Cambria"/>
              </a:rPr>
              <a:t>bus</a:t>
            </a:r>
            <a:r>
              <a:rPr sz="2400" spc="15" dirty="0">
                <a:latin typeface="Cambria"/>
                <a:cs typeface="Cambria"/>
              </a:rPr>
              <a:t> </a:t>
            </a:r>
            <a:r>
              <a:rPr sz="2400" spc="-5" dirty="0">
                <a:latin typeface="Cambria"/>
                <a:cs typeface="Cambria"/>
              </a:rPr>
              <a:t>tyrinėjami</a:t>
            </a:r>
            <a:endParaRPr sz="2400">
              <a:latin typeface="Cambria"/>
              <a:cs typeface="Cambria"/>
            </a:endParaRPr>
          </a:p>
          <a:p>
            <a:pPr marL="12700">
              <a:lnSpc>
                <a:spcPts val="2735"/>
              </a:lnSpc>
            </a:pPr>
            <a:r>
              <a:rPr sz="2400" spc="-5" dirty="0">
                <a:latin typeface="Cambria"/>
                <a:cs typeface="Cambria"/>
              </a:rPr>
              <a:t>švino</a:t>
            </a:r>
            <a:r>
              <a:rPr sz="2400" spc="-15" dirty="0">
                <a:latin typeface="Cambria"/>
                <a:cs typeface="Cambria"/>
              </a:rPr>
              <a:t> </a:t>
            </a:r>
            <a:r>
              <a:rPr sz="2400" spc="-10" dirty="0">
                <a:latin typeface="Cambria"/>
                <a:cs typeface="Cambria"/>
              </a:rPr>
              <a:t>branduolių</a:t>
            </a:r>
            <a:r>
              <a:rPr sz="2400" spc="-20" dirty="0">
                <a:latin typeface="Cambria"/>
                <a:cs typeface="Cambria"/>
              </a:rPr>
              <a:t> </a:t>
            </a:r>
            <a:r>
              <a:rPr sz="2400" dirty="0">
                <a:latin typeface="Cambria"/>
                <a:cs typeface="Cambria"/>
              </a:rPr>
              <a:t>susidūrimai,</a:t>
            </a:r>
            <a:r>
              <a:rPr sz="2400" spc="-15" dirty="0">
                <a:latin typeface="Cambria"/>
                <a:cs typeface="Cambria"/>
              </a:rPr>
              <a:t> </a:t>
            </a:r>
            <a:r>
              <a:rPr sz="2400" spc="-10" dirty="0">
                <a:latin typeface="Cambria"/>
                <a:cs typeface="Cambria"/>
              </a:rPr>
              <a:t>kvarkų-gliuonų</a:t>
            </a:r>
            <a:r>
              <a:rPr sz="2400" spc="-15" dirty="0">
                <a:latin typeface="Cambria"/>
                <a:cs typeface="Cambria"/>
              </a:rPr>
              <a:t> </a:t>
            </a:r>
            <a:r>
              <a:rPr sz="2400" spc="-5" dirty="0">
                <a:latin typeface="Cambria"/>
                <a:cs typeface="Cambria"/>
              </a:rPr>
              <a:t>plazmos</a:t>
            </a:r>
            <a:r>
              <a:rPr sz="2400" spc="25" dirty="0">
                <a:latin typeface="Cambria"/>
                <a:cs typeface="Cambria"/>
              </a:rPr>
              <a:t> </a:t>
            </a:r>
            <a:r>
              <a:rPr sz="2400" spc="-15" dirty="0">
                <a:latin typeface="Cambria"/>
                <a:cs typeface="Cambria"/>
              </a:rPr>
              <a:t>savybės.</a:t>
            </a:r>
            <a:endParaRPr sz="2400">
              <a:latin typeface="Cambria"/>
              <a:cs typeface="Cambria"/>
            </a:endParaRPr>
          </a:p>
          <a:p>
            <a:pPr marL="12700" marR="30480" algn="just">
              <a:lnSpc>
                <a:spcPts val="2590"/>
              </a:lnSpc>
              <a:spcBef>
                <a:spcPts val="844"/>
              </a:spcBef>
            </a:pPr>
            <a:r>
              <a:rPr sz="2400" dirty="0">
                <a:latin typeface="Cambria"/>
                <a:cs typeface="Cambria"/>
              </a:rPr>
              <a:t>Didesnė susidūrimų </a:t>
            </a:r>
            <a:r>
              <a:rPr sz="2400" spc="-5" dirty="0">
                <a:latin typeface="Cambria"/>
                <a:cs typeface="Cambria"/>
              </a:rPr>
              <a:t>energija </a:t>
            </a:r>
            <a:r>
              <a:rPr sz="2400" dirty="0">
                <a:latin typeface="Cambria"/>
                <a:cs typeface="Cambria"/>
              </a:rPr>
              <a:t>ir </a:t>
            </a:r>
            <a:r>
              <a:rPr sz="2400" spc="-5" dirty="0">
                <a:latin typeface="Cambria"/>
                <a:cs typeface="Cambria"/>
              </a:rPr>
              <a:t>susidūrimų skaičius suteiks </a:t>
            </a:r>
            <a:r>
              <a:rPr sz="2400" dirty="0">
                <a:latin typeface="Cambria"/>
                <a:cs typeface="Cambria"/>
              </a:rPr>
              <a:t>daugiau </a:t>
            </a:r>
            <a:r>
              <a:rPr sz="2400" spc="-515" dirty="0">
                <a:latin typeface="Cambria"/>
                <a:cs typeface="Cambria"/>
              </a:rPr>
              <a:t> </a:t>
            </a:r>
            <a:r>
              <a:rPr sz="2400" spc="-5" dirty="0">
                <a:latin typeface="Cambria"/>
                <a:cs typeface="Cambria"/>
              </a:rPr>
              <a:t>duomenų </a:t>
            </a:r>
            <a:r>
              <a:rPr sz="2400" dirty="0">
                <a:latin typeface="Cambria"/>
                <a:cs typeface="Cambria"/>
              </a:rPr>
              <a:t>ir </a:t>
            </a:r>
            <a:r>
              <a:rPr sz="2400" spc="-5" dirty="0">
                <a:latin typeface="Cambria"/>
                <a:cs typeface="Cambria"/>
              </a:rPr>
              <a:t>leis atlikti išsamesnius </a:t>
            </a:r>
            <a:r>
              <a:rPr sz="2400" spc="-10" dirty="0">
                <a:latin typeface="Cambria"/>
                <a:cs typeface="Cambria"/>
              </a:rPr>
              <a:t>matavimus, gauti </a:t>
            </a:r>
            <a:r>
              <a:rPr sz="2400" dirty="0">
                <a:latin typeface="Cambria"/>
                <a:cs typeface="Cambria"/>
              </a:rPr>
              <a:t>dar tikslesnių, </a:t>
            </a:r>
            <a:r>
              <a:rPr sz="2400" spc="5" dirty="0">
                <a:latin typeface="Cambria"/>
                <a:cs typeface="Cambria"/>
              </a:rPr>
              <a:t> </a:t>
            </a:r>
            <a:r>
              <a:rPr sz="2400" dirty="0">
                <a:latin typeface="Cambria"/>
                <a:cs typeface="Cambria"/>
              </a:rPr>
              <a:t>įdomių</a:t>
            </a:r>
            <a:r>
              <a:rPr sz="2400" spc="-15" dirty="0">
                <a:latin typeface="Cambria"/>
                <a:cs typeface="Cambria"/>
              </a:rPr>
              <a:t> </a:t>
            </a:r>
            <a:r>
              <a:rPr sz="2400" dirty="0">
                <a:latin typeface="Cambria"/>
                <a:cs typeface="Cambria"/>
              </a:rPr>
              <a:t>ir</a:t>
            </a:r>
            <a:r>
              <a:rPr sz="2400" spc="-20" dirty="0">
                <a:latin typeface="Cambria"/>
                <a:cs typeface="Cambria"/>
              </a:rPr>
              <a:t> </a:t>
            </a:r>
            <a:r>
              <a:rPr sz="2400" spc="-5" dirty="0">
                <a:latin typeface="Cambria"/>
                <a:cs typeface="Cambria"/>
              </a:rPr>
              <a:t>netikėtų</a:t>
            </a:r>
            <a:r>
              <a:rPr sz="2400" spc="-35" dirty="0">
                <a:latin typeface="Cambria"/>
                <a:cs typeface="Cambria"/>
              </a:rPr>
              <a:t> </a:t>
            </a:r>
            <a:r>
              <a:rPr sz="2400" spc="-5" dirty="0">
                <a:latin typeface="Cambria"/>
                <a:cs typeface="Cambria"/>
              </a:rPr>
              <a:t>rezultatų.</a:t>
            </a:r>
            <a:endParaRPr sz="2400">
              <a:latin typeface="Cambria"/>
              <a:cs typeface="Cambria"/>
            </a:endParaRPr>
          </a:p>
          <a:p>
            <a:pPr marL="12700" marR="532130" algn="just">
              <a:lnSpc>
                <a:spcPts val="2590"/>
              </a:lnSpc>
              <a:spcBef>
                <a:spcPts val="815"/>
              </a:spcBef>
            </a:pPr>
            <a:r>
              <a:rPr sz="2400" spc="-5" dirty="0">
                <a:latin typeface="Cambria"/>
                <a:cs typeface="Cambria"/>
              </a:rPr>
              <a:t>LHCb </a:t>
            </a:r>
            <a:r>
              <a:rPr sz="2400" spc="-10" dirty="0">
                <a:latin typeface="Cambria"/>
                <a:cs typeface="Cambria"/>
              </a:rPr>
              <a:t>bus </a:t>
            </a:r>
            <a:r>
              <a:rPr sz="2400" spc="-5" dirty="0">
                <a:latin typeface="Cambria"/>
                <a:cs typeface="Cambria"/>
              </a:rPr>
              <a:t>tiriamos </a:t>
            </a:r>
            <a:r>
              <a:rPr sz="2400" dirty="0">
                <a:latin typeface="Cambria"/>
                <a:cs typeface="Cambria"/>
              </a:rPr>
              <a:t>ir </a:t>
            </a:r>
            <a:r>
              <a:rPr sz="2400" spc="-5" dirty="0">
                <a:latin typeface="Cambria"/>
                <a:cs typeface="Cambria"/>
              </a:rPr>
              <a:t>kitos </a:t>
            </a:r>
            <a:r>
              <a:rPr sz="2400" dirty="0">
                <a:latin typeface="Cambria"/>
                <a:cs typeface="Cambria"/>
              </a:rPr>
              <a:t>egzotinės </a:t>
            </a:r>
            <a:r>
              <a:rPr sz="2400" spc="-10" dirty="0">
                <a:latin typeface="Cambria"/>
                <a:cs typeface="Cambria"/>
              </a:rPr>
              <a:t>kompozicijos, kurios galėjo </a:t>
            </a:r>
            <a:r>
              <a:rPr sz="2400" spc="-515" dirty="0">
                <a:latin typeface="Cambria"/>
                <a:cs typeface="Cambria"/>
              </a:rPr>
              <a:t> </a:t>
            </a:r>
            <a:r>
              <a:rPr sz="2400" spc="-5" dirty="0">
                <a:latin typeface="Cambria"/>
                <a:cs typeface="Cambria"/>
              </a:rPr>
              <a:t>egzistuoti</a:t>
            </a:r>
            <a:r>
              <a:rPr sz="2400" spc="-20" dirty="0">
                <a:latin typeface="Cambria"/>
                <a:cs typeface="Cambria"/>
              </a:rPr>
              <a:t> </a:t>
            </a:r>
            <a:r>
              <a:rPr sz="2400" dirty="0">
                <a:latin typeface="Cambria"/>
                <a:cs typeface="Cambria"/>
              </a:rPr>
              <a:t>Didžiojo</a:t>
            </a:r>
            <a:r>
              <a:rPr sz="2400" spc="-15" dirty="0">
                <a:latin typeface="Cambria"/>
                <a:cs typeface="Cambria"/>
              </a:rPr>
              <a:t> </a:t>
            </a:r>
            <a:r>
              <a:rPr sz="2400" spc="-5" dirty="0">
                <a:latin typeface="Cambria"/>
                <a:cs typeface="Cambria"/>
              </a:rPr>
              <a:t>sprogimo</a:t>
            </a:r>
            <a:r>
              <a:rPr sz="2400" spc="15" dirty="0">
                <a:latin typeface="Cambria"/>
                <a:cs typeface="Cambria"/>
              </a:rPr>
              <a:t> </a:t>
            </a:r>
            <a:r>
              <a:rPr sz="2400" spc="-5" dirty="0">
                <a:latin typeface="Cambria"/>
                <a:cs typeface="Cambria"/>
              </a:rPr>
              <a:t>metu, </a:t>
            </a:r>
            <a:r>
              <a:rPr sz="2400" dirty="0">
                <a:latin typeface="Cambria"/>
                <a:cs typeface="Cambria"/>
              </a:rPr>
              <a:t>ir</a:t>
            </a:r>
            <a:r>
              <a:rPr sz="2400" spc="-20" dirty="0">
                <a:latin typeface="Cambria"/>
                <a:cs typeface="Cambria"/>
              </a:rPr>
              <a:t> </a:t>
            </a:r>
            <a:r>
              <a:rPr sz="2400" spc="-5" dirty="0">
                <a:latin typeface="Cambria"/>
                <a:cs typeface="Cambria"/>
              </a:rPr>
              <a:t>kartu</a:t>
            </a:r>
            <a:r>
              <a:rPr sz="2400" spc="-20" dirty="0">
                <a:latin typeface="Cambria"/>
                <a:cs typeface="Cambria"/>
              </a:rPr>
              <a:t> </a:t>
            </a:r>
            <a:r>
              <a:rPr sz="2400" spc="-5" dirty="0">
                <a:latin typeface="Cambria"/>
                <a:cs typeface="Cambria"/>
              </a:rPr>
              <a:t>aiškinamasi,</a:t>
            </a:r>
            <a:r>
              <a:rPr sz="2400" spc="-20" dirty="0">
                <a:latin typeface="Cambria"/>
                <a:cs typeface="Cambria"/>
              </a:rPr>
              <a:t> </a:t>
            </a:r>
            <a:r>
              <a:rPr sz="2400" spc="-10" dirty="0">
                <a:latin typeface="Cambria"/>
                <a:cs typeface="Cambria"/>
              </a:rPr>
              <a:t>kodėl</a:t>
            </a:r>
            <a:endParaRPr sz="2400">
              <a:latin typeface="Cambria"/>
              <a:cs typeface="Cambria"/>
            </a:endParaRPr>
          </a:p>
          <a:p>
            <a:pPr marL="12700" algn="just">
              <a:lnSpc>
                <a:spcPts val="2485"/>
              </a:lnSpc>
            </a:pPr>
            <a:r>
              <a:rPr sz="2400" dirty="0">
                <a:latin typeface="Cambria"/>
                <a:cs typeface="Cambria"/>
              </a:rPr>
              <a:t>skiriasi</a:t>
            </a:r>
            <a:r>
              <a:rPr sz="2400" spc="-30" dirty="0">
                <a:latin typeface="Cambria"/>
                <a:cs typeface="Cambria"/>
              </a:rPr>
              <a:t> </a:t>
            </a:r>
            <a:r>
              <a:rPr sz="2400" spc="-5" dirty="0">
                <a:latin typeface="Cambria"/>
                <a:cs typeface="Cambria"/>
              </a:rPr>
              <a:t>medžiagos</a:t>
            </a:r>
            <a:r>
              <a:rPr sz="2400" spc="-10" dirty="0">
                <a:latin typeface="Cambria"/>
                <a:cs typeface="Cambria"/>
              </a:rPr>
              <a:t> </a:t>
            </a:r>
            <a:r>
              <a:rPr sz="2400" dirty="0">
                <a:latin typeface="Cambria"/>
                <a:cs typeface="Cambria"/>
              </a:rPr>
              <a:t>dalelės ir</a:t>
            </a:r>
            <a:r>
              <a:rPr sz="2400" spc="-20" dirty="0">
                <a:latin typeface="Cambria"/>
                <a:cs typeface="Cambria"/>
              </a:rPr>
              <a:t> </a:t>
            </a:r>
            <a:r>
              <a:rPr sz="2400" dirty="0">
                <a:latin typeface="Cambria"/>
                <a:cs typeface="Cambria"/>
              </a:rPr>
              <a:t>antidalelės.</a:t>
            </a:r>
            <a:endParaRPr sz="2400">
              <a:latin typeface="Cambria"/>
              <a:cs typeface="Cambria"/>
            </a:endParaRPr>
          </a:p>
        </p:txBody>
      </p:sp>
      <p:grpSp>
        <p:nvGrpSpPr>
          <p:cNvPr id="3" name="object 3"/>
          <p:cNvGrpSpPr/>
          <p:nvPr/>
        </p:nvGrpSpPr>
        <p:grpSpPr>
          <a:xfrm>
            <a:off x="0" y="85343"/>
            <a:ext cx="4971415" cy="1012190"/>
            <a:chOff x="0" y="85343"/>
            <a:chExt cx="4971415" cy="1012190"/>
          </a:xfrm>
        </p:grpSpPr>
        <p:pic>
          <p:nvPicPr>
            <p:cNvPr id="4" name="object 4"/>
            <p:cNvPicPr/>
            <p:nvPr/>
          </p:nvPicPr>
          <p:blipFill>
            <a:blip r:embed="rId2" cstate="print"/>
            <a:stretch>
              <a:fillRect/>
            </a:stretch>
          </p:blipFill>
          <p:spPr>
            <a:xfrm>
              <a:off x="0" y="85343"/>
              <a:ext cx="859536" cy="1011935"/>
            </a:xfrm>
            <a:prstGeom prst="rect">
              <a:avLst/>
            </a:prstGeom>
          </p:spPr>
        </p:pic>
        <p:pic>
          <p:nvPicPr>
            <p:cNvPr id="5" name="object 5"/>
            <p:cNvPicPr/>
            <p:nvPr/>
          </p:nvPicPr>
          <p:blipFill>
            <a:blip r:embed="rId3" cstate="print"/>
            <a:stretch>
              <a:fillRect/>
            </a:stretch>
          </p:blipFill>
          <p:spPr>
            <a:xfrm>
              <a:off x="259079" y="85343"/>
              <a:ext cx="754380" cy="1011935"/>
            </a:xfrm>
            <a:prstGeom prst="rect">
              <a:avLst/>
            </a:prstGeom>
          </p:spPr>
        </p:pic>
        <p:pic>
          <p:nvPicPr>
            <p:cNvPr id="6" name="object 6"/>
            <p:cNvPicPr/>
            <p:nvPr/>
          </p:nvPicPr>
          <p:blipFill>
            <a:blip r:embed="rId4" cstate="print"/>
            <a:stretch>
              <a:fillRect/>
            </a:stretch>
          </p:blipFill>
          <p:spPr>
            <a:xfrm>
              <a:off x="413004" y="85343"/>
              <a:ext cx="4558284" cy="1011935"/>
            </a:xfrm>
            <a:prstGeom prst="rect">
              <a:avLst/>
            </a:prstGeom>
          </p:spPr>
        </p:pic>
      </p:grpSp>
      <p:sp>
        <p:nvSpPr>
          <p:cNvPr id="7" name="object 7"/>
          <p:cNvSpPr txBox="1">
            <a:spLocks noGrp="1"/>
          </p:cNvSpPr>
          <p:nvPr>
            <p:ph type="title"/>
          </p:nvPr>
        </p:nvSpPr>
        <p:spPr>
          <a:xfrm>
            <a:off x="258267" y="205562"/>
            <a:ext cx="4412615" cy="574675"/>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385622"/>
                </a:solidFill>
                <a:latin typeface="Cambria"/>
                <a:cs typeface="Cambria"/>
              </a:rPr>
              <a:t>2-ojo</a:t>
            </a:r>
            <a:r>
              <a:rPr sz="3600" spc="-40" dirty="0">
                <a:solidFill>
                  <a:srgbClr val="385622"/>
                </a:solidFill>
                <a:latin typeface="Cambria"/>
                <a:cs typeface="Cambria"/>
              </a:rPr>
              <a:t> </a:t>
            </a:r>
            <a:r>
              <a:rPr sz="3600" dirty="0">
                <a:solidFill>
                  <a:srgbClr val="385622"/>
                </a:solidFill>
                <a:latin typeface="Cambria"/>
                <a:cs typeface="Cambria"/>
              </a:rPr>
              <a:t>etapo</a:t>
            </a:r>
            <a:r>
              <a:rPr sz="3600" spc="-30" dirty="0">
                <a:solidFill>
                  <a:srgbClr val="385622"/>
                </a:solidFill>
                <a:latin typeface="Cambria"/>
                <a:cs typeface="Cambria"/>
              </a:rPr>
              <a:t> </a:t>
            </a:r>
            <a:r>
              <a:rPr sz="3600" spc="-10" dirty="0">
                <a:solidFill>
                  <a:srgbClr val="385622"/>
                </a:solidFill>
                <a:latin typeface="Cambria"/>
                <a:cs typeface="Cambria"/>
              </a:rPr>
              <a:t>užduotys</a:t>
            </a:r>
            <a:endParaRPr sz="3600">
              <a:latin typeface="Cambria"/>
              <a:cs typeface="Cambri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8799" y="433639"/>
            <a:ext cx="1575435" cy="513715"/>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385622"/>
                </a:solidFill>
                <a:latin typeface="Cambria"/>
                <a:cs typeface="Cambria"/>
              </a:rPr>
              <a:t>Šaltiniai</a:t>
            </a:r>
            <a:endParaRPr sz="3200" dirty="0">
              <a:latin typeface="Cambria"/>
              <a:cs typeface="Cambria"/>
            </a:endParaRPr>
          </a:p>
        </p:txBody>
      </p:sp>
      <p:sp>
        <p:nvSpPr>
          <p:cNvPr id="4" name="object 4"/>
          <p:cNvSpPr txBox="1"/>
          <p:nvPr/>
        </p:nvSpPr>
        <p:spPr>
          <a:xfrm>
            <a:off x="218799" y="1219200"/>
            <a:ext cx="8464550" cy="4100481"/>
          </a:xfrm>
          <a:prstGeom prst="rect">
            <a:avLst/>
          </a:prstGeom>
        </p:spPr>
        <p:txBody>
          <a:bodyPr vert="horz" wrap="square" lIns="0" tIns="47625" rIns="0" bIns="0" rtlCol="0">
            <a:spAutoFit/>
          </a:bodyPr>
          <a:lstStyle/>
          <a:p>
            <a:pPr marL="184785" indent="-172720">
              <a:lnSpc>
                <a:spcPct val="100000"/>
              </a:lnSpc>
              <a:spcBef>
                <a:spcPts val="530"/>
              </a:spcBef>
              <a:buClr>
                <a:srgbClr val="000000"/>
              </a:buClr>
              <a:buFont typeface="Arial MT"/>
              <a:buChar char="•"/>
              <a:tabLst>
                <a:tab pos="185420" algn="l"/>
              </a:tabLst>
            </a:pPr>
            <a:r>
              <a:rPr sz="2000" u="heavy" spc="-5" dirty="0" smtClean="0">
                <a:solidFill>
                  <a:srgbClr val="0462C1"/>
                </a:solidFill>
                <a:uFill>
                  <a:solidFill>
                    <a:srgbClr val="0462C1"/>
                  </a:solidFill>
                </a:uFill>
                <a:latin typeface="Cambria"/>
                <a:cs typeface="Cambria"/>
                <a:hlinkClick r:id="rId2"/>
              </a:rPr>
              <a:t>https</a:t>
            </a:r>
            <a:r>
              <a:rPr sz="2000" u="heavy" spc="-5" dirty="0">
                <a:solidFill>
                  <a:srgbClr val="0462C1"/>
                </a:solidFill>
                <a:uFill>
                  <a:solidFill>
                    <a:srgbClr val="0462C1"/>
                  </a:solidFill>
                </a:uFill>
                <a:latin typeface="Cambria"/>
                <a:cs typeface="Cambria"/>
                <a:hlinkClick r:id="rId2"/>
              </a:rPr>
              <a:t>://indico.cern.ch/event/358281/other-view?view=standard</a:t>
            </a:r>
            <a:endParaRPr sz="2000" dirty="0">
              <a:latin typeface="Cambria"/>
              <a:cs typeface="Cambria"/>
            </a:endParaRPr>
          </a:p>
          <a:p>
            <a:pPr marL="184785" indent="-172720">
              <a:lnSpc>
                <a:spcPct val="100000"/>
              </a:lnSpc>
              <a:spcBef>
                <a:spcPts val="555"/>
              </a:spcBef>
              <a:buClr>
                <a:srgbClr val="000000"/>
              </a:buClr>
              <a:buFont typeface="Arial MT"/>
              <a:buChar char="•"/>
              <a:tabLst>
                <a:tab pos="185420" algn="l"/>
              </a:tabLst>
            </a:pPr>
            <a:r>
              <a:rPr sz="2000" u="heavy" spc="-10" dirty="0">
                <a:solidFill>
                  <a:srgbClr val="0462C1"/>
                </a:solidFill>
                <a:uFill>
                  <a:solidFill>
                    <a:srgbClr val="0462C1"/>
                  </a:solidFill>
                </a:uFill>
                <a:latin typeface="Cambria"/>
                <a:cs typeface="Cambria"/>
                <a:hlinkClick r:id="rId3"/>
              </a:rPr>
              <a:t>http://www.atlas.ch/</a:t>
            </a:r>
            <a:endParaRPr sz="2000" dirty="0">
              <a:latin typeface="Cambria"/>
              <a:cs typeface="Cambria"/>
            </a:endParaRPr>
          </a:p>
          <a:p>
            <a:pPr marL="184785" indent="-172720">
              <a:lnSpc>
                <a:spcPct val="100000"/>
              </a:lnSpc>
              <a:spcBef>
                <a:spcPts val="565"/>
              </a:spcBef>
              <a:buClr>
                <a:srgbClr val="000000"/>
              </a:buClr>
              <a:buFont typeface="Arial MT"/>
              <a:buChar char="•"/>
              <a:tabLst>
                <a:tab pos="185420" algn="l"/>
              </a:tabLst>
            </a:pPr>
            <a:r>
              <a:rPr sz="2000" u="heavy" spc="-10" dirty="0" smtClean="0">
                <a:solidFill>
                  <a:srgbClr val="0462C1"/>
                </a:solidFill>
                <a:uFill>
                  <a:solidFill>
                    <a:srgbClr val="0462C1"/>
                  </a:solidFill>
                </a:uFill>
                <a:latin typeface="Cambria"/>
                <a:cs typeface="Cambria"/>
                <a:hlinkClick r:id="rId4"/>
              </a:rPr>
              <a:t>https</a:t>
            </a:r>
            <a:r>
              <a:rPr sz="2000" u="heavy" spc="-10" dirty="0">
                <a:solidFill>
                  <a:srgbClr val="0462C1"/>
                </a:solidFill>
                <a:uFill>
                  <a:solidFill>
                    <a:srgbClr val="0462C1"/>
                  </a:solidFill>
                </a:uFill>
                <a:latin typeface="Cambria"/>
                <a:cs typeface="Cambria"/>
                <a:hlinkClick r:id="rId4"/>
              </a:rPr>
              <a:t>://www.youtube.com/user/TheATLASExperiment</a:t>
            </a:r>
            <a:endParaRPr sz="2000" dirty="0">
              <a:latin typeface="Cambria"/>
              <a:cs typeface="Cambria"/>
            </a:endParaRPr>
          </a:p>
          <a:p>
            <a:pPr marL="184785" indent="-172720">
              <a:lnSpc>
                <a:spcPct val="100000"/>
              </a:lnSpc>
              <a:spcBef>
                <a:spcPts val="550"/>
              </a:spcBef>
              <a:buClr>
                <a:srgbClr val="000000"/>
              </a:buClr>
              <a:buFont typeface="Arial MT"/>
              <a:buChar char="•"/>
              <a:tabLst>
                <a:tab pos="185420" algn="l"/>
              </a:tabLst>
            </a:pPr>
            <a:r>
              <a:rPr sz="2000" u="heavy" spc="-10" dirty="0">
                <a:solidFill>
                  <a:srgbClr val="0462C1"/>
                </a:solidFill>
                <a:uFill>
                  <a:solidFill>
                    <a:srgbClr val="0462C1"/>
                  </a:solidFill>
                </a:uFill>
                <a:latin typeface="Cambria"/>
                <a:cs typeface="Cambria"/>
                <a:hlinkClick r:id="rId5"/>
              </a:rPr>
              <a:t>https://www.youtube.com/watch?v=AHT9RTlCqjQ</a:t>
            </a:r>
            <a:endParaRPr sz="2000" dirty="0">
              <a:latin typeface="Cambria"/>
              <a:cs typeface="Cambria"/>
            </a:endParaRPr>
          </a:p>
          <a:p>
            <a:pPr marL="184785" indent="-172720">
              <a:lnSpc>
                <a:spcPct val="100000"/>
              </a:lnSpc>
              <a:spcBef>
                <a:spcPts val="570"/>
              </a:spcBef>
              <a:buClr>
                <a:srgbClr val="000000"/>
              </a:buClr>
              <a:buFont typeface="Arial MT"/>
              <a:buChar char="•"/>
              <a:tabLst>
                <a:tab pos="185420" algn="l"/>
              </a:tabLst>
            </a:pPr>
            <a:r>
              <a:rPr sz="2000" u="heavy" spc="-5" dirty="0">
                <a:solidFill>
                  <a:srgbClr val="0462C1"/>
                </a:solidFill>
                <a:uFill>
                  <a:solidFill>
                    <a:srgbClr val="0462C1"/>
                  </a:solidFill>
                </a:uFill>
                <a:latin typeface="Cambria"/>
                <a:cs typeface="Cambria"/>
                <a:hlinkClick r:id="rId6"/>
              </a:rPr>
              <a:t>http://aliceinfo.cern.ch/</a:t>
            </a:r>
            <a:endParaRPr sz="2000" dirty="0">
              <a:latin typeface="Cambria"/>
              <a:cs typeface="Cambria"/>
            </a:endParaRPr>
          </a:p>
          <a:p>
            <a:pPr marL="184785" indent="-172720">
              <a:lnSpc>
                <a:spcPct val="100000"/>
              </a:lnSpc>
              <a:spcBef>
                <a:spcPts val="560"/>
              </a:spcBef>
              <a:buClr>
                <a:srgbClr val="000000"/>
              </a:buClr>
              <a:buFont typeface="Arial MT"/>
              <a:buChar char="•"/>
              <a:tabLst>
                <a:tab pos="185420" algn="l"/>
              </a:tabLst>
            </a:pPr>
            <a:r>
              <a:rPr sz="2000" u="heavy" spc="-5" dirty="0">
                <a:solidFill>
                  <a:srgbClr val="0462C1"/>
                </a:solidFill>
                <a:uFill>
                  <a:solidFill>
                    <a:srgbClr val="0462C1"/>
                  </a:solidFill>
                </a:uFill>
                <a:latin typeface="Cambria"/>
                <a:cs typeface="Cambria"/>
                <a:hlinkClick r:id="rId7"/>
              </a:rPr>
              <a:t>http://home.web.cern.ch/about/experiments/cms</a:t>
            </a:r>
            <a:endParaRPr sz="2000" dirty="0">
              <a:latin typeface="Cambria"/>
              <a:cs typeface="Cambria"/>
            </a:endParaRPr>
          </a:p>
          <a:p>
            <a:pPr marL="184785" indent="-172720">
              <a:lnSpc>
                <a:spcPct val="100000"/>
              </a:lnSpc>
              <a:spcBef>
                <a:spcPts val="555"/>
              </a:spcBef>
              <a:buClr>
                <a:srgbClr val="000000"/>
              </a:buClr>
              <a:buFont typeface="Arial MT"/>
              <a:buChar char="•"/>
              <a:tabLst>
                <a:tab pos="185420" algn="l"/>
              </a:tabLst>
            </a:pPr>
            <a:r>
              <a:rPr sz="2000" u="heavy" spc="-5" dirty="0">
                <a:solidFill>
                  <a:srgbClr val="0462C1"/>
                </a:solidFill>
                <a:uFill>
                  <a:solidFill>
                    <a:srgbClr val="0462C1"/>
                  </a:solidFill>
                </a:uFill>
                <a:latin typeface="Cambria"/>
                <a:cs typeface="Cambria"/>
                <a:hlinkClick r:id="rId7"/>
              </a:rPr>
              <a:t>http://virtual-tours.web.cern.ch/virtual-tours/vtours/CMS/CMS.html</a:t>
            </a:r>
            <a:endParaRPr sz="2000" dirty="0">
              <a:latin typeface="Cambria"/>
              <a:cs typeface="Cambria"/>
            </a:endParaRPr>
          </a:p>
          <a:p>
            <a:pPr marL="184785" indent="-172720">
              <a:lnSpc>
                <a:spcPct val="100000"/>
              </a:lnSpc>
              <a:spcBef>
                <a:spcPts val="565"/>
              </a:spcBef>
              <a:buClr>
                <a:srgbClr val="000000"/>
              </a:buClr>
              <a:buFont typeface="Arial MT"/>
              <a:buChar char="•"/>
              <a:tabLst>
                <a:tab pos="185420" algn="l"/>
              </a:tabLst>
            </a:pPr>
            <a:r>
              <a:rPr sz="2000" u="heavy" spc="-10" dirty="0">
                <a:solidFill>
                  <a:srgbClr val="0462C1"/>
                </a:solidFill>
                <a:uFill>
                  <a:solidFill>
                    <a:srgbClr val="0462C1"/>
                  </a:solidFill>
                </a:uFill>
                <a:latin typeface="Cambria"/>
                <a:cs typeface="Cambria"/>
                <a:hlinkClick r:id="rId8"/>
              </a:rPr>
              <a:t>https://www.youtube.com/watch?v=Zjg9CMVhbbU</a:t>
            </a:r>
            <a:endParaRPr sz="2000" dirty="0">
              <a:latin typeface="Cambria"/>
              <a:cs typeface="Cambria"/>
            </a:endParaRPr>
          </a:p>
          <a:p>
            <a:pPr marL="184785" indent="-172720">
              <a:lnSpc>
                <a:spcPct val="100000"/>
              </a:lnSpc>
              <a:spcBef>
                <a:spcPts val="565"/>
              </a:spcBef>
              <a:buClr>
                <a:srgbClr val="000000"/>
              </a:buClr>
              <a:buFont typeface="Arial MT"/>
              <a:buChar char="•"/>
              <a:tabLst>
                <a:tab pos="185420" algn="l"/>
              </a:tabLst>
            </a:pPr>
            <a:r>
              <a:rPr sz="2000" u="heavy" spc="-10" dirty="0">
                <a:solidFill>
                  <a:srgbClr val="0462C1"/>
                </a:solidFill>
                <a:uFill>
                  <a:solidFill>
                    <a:srgbClr val="0462C1"/>
                  </a:solidFill>
                </a:uFill>
                <a:latin typeface="Cambria"/>
                <a:cs typeface="Cambria"/>
                <a:hlinkClick r:id="rId9"/>
              </a:rPr>
              <a:t>https://www.youtube.com/watch?v=X3tvgyrb2X4</a:t>
            </a:r>
            <a:endParaRPr sz="2000" dirty="0">
              <a:latin typeface="Cambria"/>
              <a:cs typeface="Cambria"/>
            </a:endParaRPr>
          </a:p>
          <a:p>
            <a:pPr marL="184785" indent="-172720">
              <a:lnSpc>
                <a:spcPts val="2280"/>
              </a:lnSpc>
              <a:spcBef>
                <a:spcPts val="565"/>
              </a:spcBef>
              <a:buClr>
                <a:srgbClr val="16387B"/>
              </a:buClr>
              <a:buFont typeface="Arial MT"/>
              <a:buChar char="•"/>
              <a:tabLst>
                <a:tab pos="185420" algn="l"/>
              </a:tabLst>
            </a:pPr>
            <a:r>
              <a:rPr sz="2000" u="heavy" spc="-10" dirty="0" smtClean="0">
                <a:solidFill>
                  <a:srgbClr val="0462C1"/>
                </a:solidFill>
                <a:uFill>
                  <a:solidFill>
                    <a:srgbClr val="0462C1"/>
                  </a:solidFill>
                </a:uFill>
                <a:latin typeface="Cambria"/>
                <a:cs typeface="Cambria"/>
                <a:hlinkClick r:id="rId10"/>
              </a:rPr>
              <a:t>http</a:t>
            </a:r>
            <a:r>
              <a:rPr sz="2000" u="heavy" spc="-10" dirty="0">
                <a:solidFill>
                  <a:srgbClr val="0462C1"/>
                </a:solidFill>
                <a:uFill>
                  <a:solidFill>
                    <a:srgbClr val="0462C1"/>
                  </a:solidFill>
                </a:uFill>
                <a:latin typeface="Cambria"/>
                <a:cs typeface="Cambria"/>
                <a:hlinkClick r:id="rId10"/>
              </a:rPr>
              <a:t>://www.delfi.lt/mokslas/mokslas/nauja-lhc-uzduotis-issiaiskinti-kodel-</a:t>
            </a:r>
            <a:endParaRPr sz="2000" dirty="0">
              <a:latin typeface="Cambria"/>
              <a:cs typeface="Cambria"/>
            </a:endParaRPr>
          </a:p>
          <a:p>
            <a:pPr marL="184785">
              <a:lnSpc>
                <a:spcPts val="2280"/>
              </a:lnSpc>
            </a:pPr>
            <a:r>
              <a:rPr sz="2000" u="heavy" spc="-5" dirty="0" err="1" smtClean="0">
                <a:solidFill>
                  <a:srgbClr val="0462C1"/>
                </a:solidFill>
                <a:uFill>
                  <a:solidFill>
                    <a:srgbClr val="0462C1"/>
                  </a:solidFill>
                </a:uFill>
                <a:latin typeface="Cambria"/>
                <a:cs typeface="Cambria"/>
                <a:hlinkClick r:id="rId10"/>
              </a:rPr>
              <a:t>egzistuojame.d?id</a:t>
            </a:r>
            <a:r>
              <a:rPr sz="2000" u="heavy" spc="-5" dirty="0" smtClean="0">
                <a:solidFill>
                  <a:srgbClr val="0462C1"/>
                </a:solidFill>
                <a:uFill>
                  <a:solidFill>
                    <a:srgbClr val="0462C1"/>
                  </a:solidFill>
                </a:uFill>
                <a:latin typeface="Cambria"/>
                <a:cs typeface="Cambria"/>
                <a:hlinkClick r:id="rId10"/>
              </a:rPr>
              <a:t>=68142324</a:t>
            </a:r>
            <a:endParaRPr sz="2000" dirty="0">
              <a:latin typeface="Cambria"/>
              <a:cs typeface="Cambri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61188" y="499477"/>
            <a:ext cx="5765292" cy="415348"/>
          </a:xfrm>
          <a:prstGeom prst="rect">
            <a:avLst/>
          </a:prstGeom>
        </p:spPr>
      </p:pic>
      <p:sp>
        <p:nvSpPr>
          <p:cNvPr id="3" name="object 3"/>
          <p:cNvSpPr txBox="1">
            <a:spLocks noGrp="1"/>
          </p:cNvSpPr>
          <p:nvPr>
            <p:ph type="title"/>
          </p:nvPr>
        </p:nvSpPr>
        <p:spPr>
          <a:xfrm>
            <a:off x="330200" y="372871"/>
            <a:ext cx="5800090" cy="513715"/>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385622"/>
                </a:solidFill>
                <a:latin typeface="Cambria"/>
                <a:cs typeface="Cambria"/>
              </a:rPr>
              <a:t>Kadangi</a:t>
            </a:r>
            <a:r>
              <a:rPr sz="3200" spc="-20" dirty="0">
                <a:solidFill>
                  <a:srgbClr val="385622"/>
                </a:solidFill>
                <a:latin typeface="Cambria"/>
                <a:cs typeface="Cambria"/>
              </a:rPr>
              <a:t> </a:t>
            </a:r>
            <a:r>
              <a:rPr sz="3200" spc="-5" dirty="0">
                <a:solidFill>
                  <a:srgbClr val="385622"/>
                </a:solidFill>
                <a:latin typeface="Cambria"/>
                <a:cs typeface="Cambria"/>
              </a:rPr>
              <a:t>nežinome,</a:t>
            </a:r>
            <a:r>
              <a:rPr sz="3200" spc="-15" dirty="0">
                <a:solidFill>
                  <a:srgbClr val="385622"/>
                </a:solidFill>
                <a:latin typeface="Cambria"/>
                <a:cs typeface="Cambria"/>
              </a:rPr>
              <a:t> </a:t>
            </a:r>
            <a:r>
              <a:rPr sz="3200" dirty="0">
                <a:solidFill>
                  <a:srgbClr val="385622"/>
                </a:solidFill>
                <a:latin typeface="Cambria"/>
                <a:cs typeface="Cambria"/>
              </a:rPr>
              <a:t>ką</a:t>
            </a:r>
            <a:r>
              <a:rPr sz="3200" spc="-5" dirty="0">
                <a:solidFill>
                  <a:srgbClr val="385622"/>
                </a:solidFill>
                <a:latin typeface="Cambria"/>
                <a:cs typeface="Cambria"/>
              </a:rPr>
              <a:t> </a:t>
            </a:r>
            <a:r>
              <a:rPr sz="3200" spc="-10" dirty="0">
                <a:solidFill>
                  <a:srgbClr val="385622"/>
                </a:solidFill>
                <a:latin typeface="Cambria"/>
                <a:cs typeface="Cambria"/>
              </a:rPr>
              <a:t>rasime...</a:t>
            </a:r>
            <a:endParaRPr sz="3200">
              <a:latin typeface="Cambria"/>
              <a:cs typeface="Cambria"/>
            </a:endParaRPr>
          </a:p>
        </p:txBody>
      </p:sp>
      <p:pic>
        <p:nvPicPr>
          <p:cNvPr id="4" name="object 4"/>
          <p:cNvPicPr/>
          <p:nvPr/>
        </p:nvPicPr>
        <p:blipFill>
          <a:blip r:embed="rId3" cstate="print"/>
          <a:stretch>
            <a:fillRect/>
          </a:stretch>
        </p:blipFill>
        <p:spPr>
          <a:xfrm>
            <a:off x="1331975" y="1341119"/>
            <a:ext cx="6348966" cy="4341683"/>
          </a:xfrm>
          <a:prstGeom prst="rect">
            <a:avLst/>
          </a:prstGeom>
        </p:spPr>
      </p:pic>
      <p:grpSp>
        <p:nvGrpSpPr>
          <p:cNvPr id="5" name="object 5"/>
          <p:cNvGrpSpPr/>
          <p:nvPr/>
        </p:nvGrpSpPr>
        <p:grpSpPr>
          <a:xfrm>
            <a:off x="2986961" y="5925310"/>
            <a:ext cx="6157595" cy="902335"/>
            <a:chOff x="2986961" y="5925310"/>
            <a:chExt cx="6157595" cy="902335"/>
          </a:xfrm>
        </p:grpSpPr>
        <p:pic>
          <p:nvPicPr>
            <p:cNvPr id="6" name="object 6"/>
            <p:cNvPicPr/>
            <p:nvPr/>
          </p:nvPicPr>
          <p:blipFill>
            <a:blip r:embed="rId4" cstate="print"/>
            <a:stretch>
              <a:fillRect/>
            </a:stretch>
          </p:blipFill>
          <p:spPr>
            <a:xfrm>
              <a:off x="2986961" y="6158877"/>
              <a:ext cx="4630092" cy="412176"/>
            </a:xfrm>
            <a:prstGeom prst="rect">
              <a:avLst/>
            </a:prstGeom>
          </p:spPr>
        </p:pic>
        <p:pic>
          <p:nvPicPr>
            <p:cNvPr id="7" name="object 7"/>
            <p:cNvPicPr/>
            <p:nvPr/>
          </p:nvPicPr>
          <p:blipFill>
            <a:blip r:embed="rId5" cstate="print"/>
            <a:stretch>
              <a:fillRect/>
            </a:stretch>
          </p:blipFill>
          <p:spPr>
            <a:xfrm>
              <a:off x="7432548" y="5925310"/>
              <a:ext cx="1711452" cy="902208"/>
            </a:xfrm>
            <a:prstGeom prst="rect">
              <a:avLst/>
            </a:prstGeom>
          </p:spPr>
        </p:pic>
      </p:grpSp>
      <p:sp>
        <p:nvSpPr>
          <p:cNvPr id="8" name="object 8"/>
          <p:cNvSpPr txBox="1"/>
          <p:nvPr/>
        </p:nvSpPr>
        <p:spPr>
          <a:xfrm>
            <a:off x="2958464" y="6034836"/>
            <a:ext cx="6068060" cy="513715"/>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385622"/>
                </a:solidFill>
                <a:latin typeface="Cambria"/>
                <a:cs typeface="Cambria"/>
              </a:rPr>
              <a:t>...turime</a:t>
            </a:r>
            <a:r>
              <a:rPr sz="3200" b="1" spc="-35" dirty="0">
                <a:solidFill>
                  <a:srgbClr val="385622"/>
                </a:solidFill>
                <a:latin typeface="Cambria"/>
                <a:cs typeface="Cambria"/>
              </a:rPr>
              <a:t> </a:t>
            </a:r>
            <a:r>
              <a:rPr sz="3200" b="1" spc="-10" dirty="0">
                <a:solidFill>
                  <a:srgbClr val="385622"/>
                </a:solidFill>
                <a:latin typeface="Cambria"/>
                <a:cs typeface="Cambria"/>
              </a:rPr>
              <a:t>apžiūrėti</a:t>
            </a:r>
            <a:r>
              <a:rPr sz="3200" b="1" spc="10" dirty="0">
                <a:solidFill>
                  <a:srgbClr val="385622"/>
                </a:solidFill>
                <a:latin typeface="Cambria"/>
                <a:cs typeface="Cambria"/>
              </a:rPr>
              <a:t> </a:t>
            </a:r>
            <a:r>
              <a:rPr sz="3200" b="1" spc="-5" dirty="0">
                <a:solidFill>
                  <a:srgbClr val="385622"/>
                </a:solidFill>
                <a:latin typeface="Cambria"/>
                <a:cs typeface="Cambria"/>
              </a:rPr>
              <a:t>iš </a:t>
            </a:r>
            <a:r>
              <a:rPr sz="3200" b="1" dirty="0">
                <a:solidFill>
                  <a:srgbClr val="385622"/>
                </a:solidFill>
                <a:latin typeface="Cambria"/>
                <a:cs typeface="Cambria"/>
              </a:rPr>
              <a:t>visų</a:t>
            </a:r>
            <a:r>
              <a:rPr sz="3200" b="1" spc="-10" dirty="0">
                <a:solidFill>
                  <a:srgbClr val="385622"/>
                </a:solidFill>
                <a:latin typeface="Cambria"/>
                <a:cs typeface="Cambria"/>
              </a:rPr>
              <a:t> </a:t>
            </a:r>
            <a:r>
              <a:rPr sz="3200" b="1" spc="-5" dirty="0">
                <a:solidFill>
                  <a:srgbClr val="385622"/>
                </a:solidFill>
                <a:latin typeface="Cambria"/>
                <a:cs typeface="Cambria"/>
              </a:rPr>
              <a:t>pusių...</a:t>
            </a:r>
            <a:endParaRPr sz="3200">
              <a:latin typeface="Cambria"/>
              <a:cs typeface="Cambri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37678" y="620667"/>
            <a:ext cx="6731383" cy="462468"/>
          </a:xfrm>
          <a:prstGeom prst="rect">
            <a:avLst/>
          </a:prstGeom>
        </p:spPr>
      </p:pic>
      <p:sp>
        <p:nvSpPr>
          <p:cNvPr id="3" name="object 3"/>
          <p:cNvSpPr txBox="1">
            <a:spLocks noGrp="1"/>
          </p:cNvSpPr>
          <p:nvPr>
            <p:ph type="title"/>
          </p:nvPr>
        </p:nvSpPr>
        <p:spPr>
          <a:xfrm>
            <a:off x="707542" y="475234"/>
            <a:ext cx="6757034"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385622"/>
                </a:solidFill>
                <a:latin typeface="Cambria"/>
                <a:cs typeface="Cambria"/>
              </a:rPr>
              <a:t>Pagrindiniai</a:t>
            </a:r>
            <a:r>
              <a:rPr sz="3600" spc="-5" dirty="0">
                <a:solidFill>
                  <a:srgbClr val="385622"/>
                </a:solidFill>
                <a:latin typeface="Cambria"/>
                <a:cs typeface="Cambria"/>
              </a:rPr>
              <a:t> </a:t>
            </a:r>
            <a:r>
              <a:rPr sz="3600" dirty="0">
                <a:solidFill>
                  <a:srgbClr val="385622"/>
                </a:solidFill>
                <a:latin typeface="Cambria"/>
                <a:cs typeface="Cambria"/>
              </a:rPr>
              <a:t>LHC</a:t>
            </a:r>
            <a:r>
              <a:rPr sz="3600" spc="-30" dirty="0">
                <a:solidFill>
                  <a:srgbClr val="385622"/>
                </a:solidFill>
                <a:latin typeface="Cambria"/>
                <a:cs typeface="Cambria"/>
              </a:rPr>
              <a:t> </a:t>
            </a:r>
            <a:r>
              <a:rPr sz="3600" dirty="0">
                <a:solidFill>
                  <a:srgbClr val="385622"/>
                </a:solidFill>
                <a:latin typeface="Cambria"/>
                <a:cs typeface="Cambria"/>
              </a:rPr>
              <a:t>eksperimentai</a:t>
            </a:r>
            <a:endParaRPr sz="3600">
              <a:latin typeface="Cambria"/>
              <a:cs typeface="Cambria"/>
            </a:endParaRPr>
          </a:p>
        </p:txBody>
      </p:sp>
      <p:pic>
        <p:nvPicPr>
          <p:cNvPr id="4" name="object 4"/>
          <p:cNvPicPr/>
          <p:nvPr/>
        </p:nvPicPr>
        <p:blipFill>
          <a:blip r:embed="rId3" cstate="print"/>
          <a:stretch>
            <a:fillRect/>
          </a:stretch>
        </p:blipFill>
        <p:spPr>
          <a:xfrm>
            <a:off x="2177795" y="1788756"/>
            <a:ext cx="905256" cy="237212"/>
          </a:xfrm>
          <a:prstGeom prst="rect">
            <a:avLst/>
          </a:prstGeom>
        </p:spPr>
      </p:pic>
      <p:pic>
        <p:nvPicPr>
          <p:cNvPr id="5" name="object 5"/>
          <p:cNvPicPr/>
          <p:nvPr/>
        </p:nvPicPr>
        <p:blipFill>
          <a:blip r:embed="rId4" cstate="print"/>
          <a:stretch>
            <a:fillRect/>
          </a:stretch>
        </p:blipFill>
        <p:spPr>
          <a:xfrm>
            <a:off x="2178016" y="2727540"/>
            <a:ext cx="842238" cy="237212"/>
          </a:xfrm>
          <a:prstGeom prst="rect">
            <a:avLst/>
          </a:prstGeom>
        </p:spPr>
      </p:pic>
      <p:pic>
        <p:nvPicPr>
          <p:cNvPr id="6" name="object 6"/>
          <p:cNvPicPr/>
          <p:nvPr/>
        </p:nvPicPr>
        <p:blipFill>
          <a:blip r:embed="rId5" cstate="print"/>
          <a:stretch>
            <a:fillRect/>
          </a:stretch>
        </p:blipFill>
        <p:spPr>
          <a:xfrm>
            <a:off x="2195769" y="3666324"/>
            <a:ext cx="588886" cy="237212"/>
          </a:xfrm>
          <a:prstGeom prst="rect">
            <a:avLst/>
          </a:prstGeom>
        </p:spPr>
      </p:pic>
      <p:pic>
        <p:nvPicPr>
          <p:cNvPr id="7" name="object 7"/>
          <p:cNvPicPr/>
          <p:nvPr/>
        </p:nvPicPr>
        <p:blipFill>
          <a:blip r:embed="rId6" cstate="print"/>
          <a:stretch>
            <a:fillRect/>
          </a:stretch>
        </p:blipFill>
        <p:spPr>
          <a:xfrm>
            <a:off x="2196083" y="4600546"/>
            <a:ext cx="740663" cy="241773"/>
          </a:xfrm>
          <a:prstGeom prst="rect">
            <a:avLst/>
          </a:prstGeom>
        </p:spPr>
      </p:pic>
      <p:sp>
        <p:nvSpPr>
          <p:cNvPr id="8" name="object 8"/>
          <p:cNvSpPr txBox="1"/>
          <p:nvPr/>
        </p:nvSpPr>
        <p:spPr>
          <a:xfrm>
            <a:off x="2168779" y="1679828"/>
            <a:ext cx="6187440" cy="3208655"/>
          </a:xfrm>
          <a:prstGeom prst="rect">
            <a:avLst/>
          </a:prstGeom>
        </p:spPr>
        <p:txBody>
          <a:bodyPr vert="horz" wrap="square" lIns="0" tIns="12700" rIns="0" bIns="0" rtlCol="0">
            <a:spAutoFit/>
          </a:bodyPr>
          <a:lstStyle/>
          <a:p>
            <a:pPr marL="12700">
              <a:lnSpc>
                <a:spcPct val="100000"/>
              </a:lnSpc>
              <a:spcBef>
                <a:spcPts val="100"/>
              </a:spcBef>
            </a:pPr>
            <a:r>
              <a:rPr sz="2400" b="1" spc="-50" dirty="0">
                <a:solidFill>
                  <a:srgbClr val="385622"/>
                </a:solidFill>
                <a:latin typeface="Cambria"/>
                <a:cs typeface="Cambria"/>
              </a:rPr>
              <a:t>ATLAS</a:t>
            </a:r>
            <a:r>
              <a:rPr sz="2400" b="1" dirty="0">
                <a:solidFill>
                  <a:srgbClr val="385622"/>
                </a:solidFill>
                <a:latin typeface="Cambria"/>
                <a:cs typeface="Cambria"/>
              </a:rPr>
              <a:t> </a:t>
            </a:r>
            <a:r>
              <a:rPr sz="2400" dirty="0">
                <a:latin typeface="Cambria"/>
                <a:cs typeface="Cambria"/>
              </a:rPr>
              <a:t>(angl.</a:t>
            </a:r>
            <a:r>
              <a:rPr sz="2400" spc="-25" dirty="0">
                <a:latin typeface="Cambria"/>
                <a:cs typeface="Cambria"/>
              </a:rPr>
              <a:t> </a:t>
            </a:r>
            <a:r>
              <a:rPr sz="2400" spc="-5" dirty="0">
                <a:latin typeface="Cambria"/>
                <a:cs typeface="Cambria"/>
              </a:rPr>
              <a:t>k.</a:t>
            </a:r>
            <a:r>
              <a:rPr sz="2400" spc="-10" dirty="0">
                <a:latin typeface="Cambria"/>
                <a:cs typeface="Cambria"/>
              </a:rPr>
              <a:t> </a:t>
            </a:r>
            <a:r>
              <a:rPr sz="2400" b="1" i="1" dirty="0">
                <a:latin typeface="Cambria"/>
                <a:cs typeface="Cambria"/>
              </a:rPr>
              <a:t>A</a:t>
            </a:r>
            <a:r>
              <a:rPr sz="2400" b="1" i="1" spc="-20" dirty="0">
                <a:latin typeface="Cambria"/>
                <a:cs typeface="Cambria"/>
              </a:rPr>
              <a:t> </a:t>
            </a:r>
            <a:r>
              <a:rPr sz="2400" b="1" i="1" spc="-5" dirty="0">
                <a:latin typeface="Cambria"/>
                <a:cs typeface="Cambria"/>
              </a:rPr>
              <a:t>T</a:t>
            </a:r>
            <a:r>
              <a:rPr sz="2400" i="1" spc="-5" dirty="0">
                <a:latin typeface="Cambria"/>
                <a:cs typeface="Cambria"/>
              </a:rPr>
              <a:t>oroidal</a:t>
            </a:r>
            <a:r>
              <a:rPr sz="2400" i="1" dirty="0">
                <a:latin typeface="Cambria"/>
                <a:cs typeface="Cambria"/>
              </a:rPr>
              <a:t> </a:t>
            </a:r>
            <a:r>
              <a:rPr sz="2400" b="1" i="1" spc="-5" dirty="0">
                <a:latin typeface="Cambria"/>
                <a:cs typeface="Cambria"/>
              </a:rPr>
              <a:t>L</a:t>
            </a:r>
            <a:r>
              <a:rPr sz="2400" i="1" spc="-5" dirty="0">
                <a:latin typeface="Cambria"/>
                <a:cs typeface="Cambria"/>
              </a:rPr>
              <a:t>HC </a:t>
            </a:r>
            <a:r>
              <a:rPr sz="2400" b="1" i="1" spc="-10" dirty="0">
                <a:latin typeface="Cambria"/>
                <a:cs typeface="Cambria"/>
              </a:rPr>
              <a:t>A</a:t>
            </a:r>
            <a:r>
              <a:rPr sz="2400" i="1" spc="-10" dirty="0">
                <a:latin typeface="Cambria"/>
                <a:cs typeface="Cambria"/>
              </a:rPr>
              <a:t>paratu</a:t>
            </a:r>
            <a:r>
              <a:rPr sz="2400" b="1" i="1" spc="-10" dirty="0">
                <a:latin typeface="Cambria"/>
                <a:cs typeface="Cambria"/>
              </a:rPr>
              <a:t>S</a:t>
            </a:r>
            <a:r>
              <a:rPr sz="2400" spc="-10" dirty="0">
                <a:latin typeface="Cambria"/>
                <a:cs typeface="Cambria"/>
              </a:rPr>
              <a:t>)</a:t>
            </a:r>
            <a:endParaRPr sz="2400">
              <a:latin typeface="Cambria"/>
              <a:cs typeface="Cambria"/>
            </a:endParaRPr>
          </a:p>
          <a:p>
            <a:pPr>
              <a:lnSpc>
                <a:spcPct val="100000"/>
              </a:lnSpc>
            </a:pPr>
            <a:endParaRPr sz="3850">
              <a:latin typeface="Cambria"/>
              <a:cs typeface="Cambria"/>
            </a:endParaRPr>
          </a:p>
          <a:p>
            <a:pPr marL="12700">
              <a:lnSpc>
                <a:spcPct val="100000"/>
              </a:lnSpc>
            </a:pPr>
            <a:r>
              <a:rPr sz="2400" b="1" spc="-5" dirty="0">
                <a:solidFill>
                  <a:srgbClr val="385622"/>
                </a:solidFill>
                <a:latin typeface="Cambria"/>
                <a:cs typeface="Cambria"/>
              </a:rPr>
              <a:t>ALICE</a:t>
            </a:r>
            <a:r>
              <a:rPr sz="2400" b="1" spc="-10" dirty="0">
                <a:solidFill>
                  <a:srgbClr val="385622"/>
                </a:solidFill>
                <a:latin typeface="Cambria"/>
                <a:cs typeface="Cambria"/>
              </a:rPr>
              <a:t> </a:t>
            </a:r>
            <a:r>
              <a:rPr sz="2400" dirty="0">
                <a:latin typeface="Cambria"/>
                <a:cs typeface="Cambria"/>
              </a:rPr>
              <a:t>(angl.</a:t>
            </a:r>
            <a:r>
              <a:rPr sz="2400" spc="-25" dirty="0">
                <a:latin typeface="Cambria"/>
                <a:cs typeface="Cambria"/>
              </a:rPr>
              <a:t> </a:t>
            </a:r>
            <a:r>
              <a:rPr sz="2400" spc="-5" dirty="0">
                <a:latin typeface="Cambria"/>
                <a:cs typeface="Cambria"/>
              </a:rPr>
              <a:t>k.</a:t>
            </a:r>
            <a:r>
              <a:rPr sz="2400" spc="-10" dirty="0">
                <a:latin typeface="Cambria"/>
                <a:cs typeface="Cambria"/>
              </a:rPr>
              <a:t> </a:t>
            </a:r>
            <a:r>
              <a:rPr sz="2400" b="1" i="1" dirty="0">
                <a:latin typeface="Cambria"/>
                <a:cs typeface="Cambria"/>
              </a:rPr>
              <a:t>A</a:t>
            </a:r>
            <a:r>
              <a:rPr sz="2400" b="1" i="1" spc="-20" dirty="0">
                <a:latin typeface="Cambria"/>
                <a:cs typeface="Cambria"/>
              </a:rPr>
              <a:t> </a:t>
            </a:r>
            <a:r>
              <a:rPr sz="2400" b="1" i="1" spc="-15" dirty="0">
                <a:latin typeface="Cambria"/>
                <a:cs typeface="Cambria"/>
              </a:rPr>
              <a:t>L</a:t>
            </a:r>
            <a:r>
              <a:rPr sz="2400" i="1" spc="-15" dirty="0">
                <a:latin typeface="Cambria"/>
                <a:cs typeface="Cambria"/>
              </a:rPr>
              <a:t>arge</a:t>
            </a:r>
            <a:r>
              <a:rPr sz="2400" i="1" dirty="0">
                <a:latin typeface="Cambria"/>
                <a:cs typeface="Cambria"/>
              </a:rPr>
              <a:t> </a:t>
            </a:r>
            <a:r>
              <a:rPr sz="2400" b="1" i="1" spc="-5" dirty="0">
                <a:latin typeface="Cambria"/>
                <a:cs typeface="Cambria"/>
              </a:rPr>
              <a:t>I</a:t>
            </a:r>
            <a:r>
              <a:rPr sz="2400" i="1" spc="-5" dirty="0">
                <a:latin typeface="Cambria"/>
                <a:cs typeface="Cambria"/>
              </a:rPr>
              <a:t>on</a:t>
            </a:r>
            <a:r>
              <a:rPr sz="2400" i="1" spc="10" dirty="0">
                <a:latin typeface="Cambria"/>
                <a:cs typeface="Cambria"/>
              </a:rPr>
              <a:t> </a:t>
            </a:r>
            <a:r>
              <a:rPr sz="2400" b="1" i="1" spc="-5" dirty="0">
                <a:latin typeface="Cambria"/>
                <a:cs typeface="Cambria"/>
              </a:rPr>
              <a:t>C</a:t>
            </a:r>
            <a:r>
              <a:rPr sz="2400" i="1" spc="-5" dirty="0">
                <a:latin typeface="Cambria"/>
                <a:cs typeface="Cambria"/>
              </a:rPr>
              <a:t>ollider</a:t>
            </a:r>
            <a:r>
              <a:rPr sz="2400" i="1" spc="10" dirty="0">
                <a:latin typeface="Cambria"/>
                <a:cs typeface="Cambria"/>
              </a:rPr>
              <a:t> </a:t>
            </a:r>
            <a:r>
              <a:rPr sz="2400" b="1" i="1" spc="-5" dirty="0">
                <a:latin typeface="Cambria"/>
                <a:cs typeface="Cambria"/>
              </a:rPr>
              <a:t>E</a:t>
            </a:r>
            <a:r>
              <a:rPr sz="2400" i="1" spc="-5" dirty="0">
                <a:latin typeface="Cambria"/>
                <a:cs typeface="Cambria"/>
              </a:rPr>
              <a:t>xperiment</a:t>
            </a:r>
            <a:r>
              <a:rPr sz="2400" spc="-5" dirty="0">
                <a:latin typeface="Cambria"/>
                <a:cs typeface="Cambria"/>
              </a:rPr>
              <a:t>)</a:t>
            </a:r>
            <a:endParaRPr sz="2400">
              <a:latin typeface="Cambria"/>
              <a:cs typeface="Cambria"/>
            </a:endParaRPr>
          </a:p>
          <a:p>
            <a:pPr>
              <a:lnSpc>
                <a:spcPct val="100000"/>
              </a:lnSpc>
            </a:pPr>
            <a:endParaRPr sz="3850">
              <a:latin typeface="Cambria"/>
              <a:cs typeface="Cambria"/>
            </a:endParaRPr>
          </a:p>
          <a:p>
            <a:pPr marL="12700">
              <a:lnSpc>
                <a:spcPct val="100000"/>
              </a:lnSpc>
            </a:pPr>
            <a:r>
              <a:rPr sz="2400" b="1" spc="-5" dirty="0">
                <a:solidFill>
                  <a:srgbClr val="385622"/>
                </a:solidFill>
                <a:latin typeface="Cambria"/>
                <a:cs typeface="Cambria"/>
              </a:rPr>
              <a:t>CMS</a:t>
            </a:r>
            <a:r>
              <a:rPr sz="2400" b="1" spc="-20" dirty="0">
                <a:solidFill>
                  <a:srgbClr val="385622"/>
                </a:solidFill>
                <a:latin typeface="Cambria"/>
                <a:cs typeface="Cambria"/>
              </a:rPr>
              <a:t> </a:t>
            </a:r>
            <a:r>
              <a:rPr sz="2400" dirty="0">
                <a:latin typeface="Cambria"/>
                <a:cs typeface="Cambria"/>
              </a:rPr>
              <a:t>(angl.</a:t>
            </a:r>
            <a:r>
              <a:rPr sz="2400" spc="-30" dirty="0">
                <a:latin typeface="Cambria"/>
                <a:cs typeface="Cambria"/>
              </a:rPr>
              <a:t> </a:t>
            </a:r>
            <a:r>
              <a:rPr sz="2400" spc="-5" dirty="0">
                <a:latin typeface="Cambria"/>
                <a:cs typeface="Cambria"/>
              </a:rPr>
              <a:t>k.</a:t>
            </a:r>
            <a:r>
              <a:rPr sz="2400" spc="-20" dirty="0">
                <a:latin typeface="Cambria"/>
                <a:cs typeface="Cambria"/>
              </a:rPr>
              <a:t> </a:t>
            </a:r>
            <a:r>
              <a:rPr sz="2400" b="1" i="1" spc="-5" dirty="0">
                <a:latin typeface="Cambria"/>
                <a:cs typeface="Cambria"/>
              </a:rPr>
              <a:t>C</a:t>
            </a:r>
            <a:r>
              <a:rPr sz="2400" i="1" spc="-5" dirty="0">
                <a:latin typeface="Cambria"/>
                <a:cs typeface="Cambria"/>
              </a:rPr>
              <a:t>ompact</a:t>
            </a:r>
            <a:r>
              <a:rPr sz="2400" i="1" spc="-10" dirty="0">
                <a:latin typeface="Cambria"/>
                <a:cs typeface="Cambria"/>
              </a:rPr>
              <a:t> </a:t>
            </a:r>
            <a:r>
              <a:rPr sz="2400" b="1" i="1" spc="-5" dirty="0">
                <a:latin typeface="Cambria"/>
                <a:cs typeface="Cambria"/>
              </a:rPr>
              <a:t>M</a:t>
            </a:r>
            <a:r>
              <a:rPr sz="2400" i="1" spc="-5" dirty="0">
                <a:latin typeface="Cambria"/>
                <a:cs typeface="Cambria"/>
              </a:rPr>
              <a:t>uon</a:t>
            </a:r>
            <a:r>
              <a:rPr sz="2400" i="1" spc="-25" dirty="0">
                <a:latin typeface="Cambria"/>
                <a:cs typeface="Cambria"/>
              </a:rPr>
              <a:t> </a:t>
            </a:r>
            <a:r>
              <a:rPr sz="2400" b="1" i="1" spc="-5" dirty="0">
                <a:latin typeface="Cambria"/>
                <a:cs typeface="Cambria"/>
              </a:rPr>
              <a:t>S</a:t>
            </a:r>
            <a:r>
              <a:rPr sz="2400" i="1" spc="-5" dirty="0">
                <a:latin typeface="Cambria"/>
                <a:cs typeface="Cambria"/>
              </a:rPr>
              <a:t>olenoid</a:t>
            </a:r>
            <a:r>
              <a:rPr sz="2400" spc="-5" dirty="0">
                <a:latin typeface="Cambria"/>
                <a:cs typeface="Cambria"/>
              </a:rPr>
              <a:t>)</a:t>
            </a:r>
            <a:endParaRPr sz="2400">
              <a:latin typeface="Cambria"/>
              <a:cs typeface="Cambria"/>
            </a:endParaRPr>
          </a:p>
          <a:p>
            <a:pPr>
              <a:lnSpc>
                <a:spcPct val="100000"/>
              </a:lnSpc>
            </a:pPr>
            <a:endParaRPr sz="3850">
              <a:latin typeface="Cambria"/>
              <a:cs typeface="Cambria"/>
            </a:endParaRPr>
          </a:p>
          <a:p>
            <a:pPr marL="12700">
              <a:lnSpc>
                <a:spcPct val="100000"/>
              </a:lnSpc>
            </a:pPr>
            <a:r>
              <a:rPr sz="2400" b="1" spc="-5" dirty="0">
                <a:solidFill>
                  <a:srgbClr val="385622"/>
                </a:solidFill>
                <a:latin typeface="Cambria"/>
                <a:cs typeface="Cambria"/>
              </a:rPr>
              <a:t>LHCb</a:t>
            </a:r>
            <a:r>
              <a:rPr sz="2400" b="1" spc="5" dirty="0">
                <a:solidFill>
                  <a:srgbClr val="385622"/>
                </a:solidFill>
                <a:latin typeface="Cambria"/>
                <a:cs typeface="Cambria"/>
              </a:rPr>
              <a:t> </a:t>
            </a:r>
            <a:r>
              <a:rPr sz="2400" dirty="0">
                <a:latin typeface="Cambria"/>
                <a:cs typeface="Cambria"/>
              </a:rPr>
              <a:t>(angl.</a:t>
            </a:r>
            <a:r>
              <a:rPr sz="2400" spc="-25" dirty="0">
                <a:latin typeface="Cambria"/>
                <a:cs typeface="Cambria"/>
              </a:rPr>
              <a:t> </a:t>
            </a:r>
            <a:r>
              <a:rPr sz="2400" spc="-5" dirty="0">
                <a:latin typeface="Cambria"/>
                <a:cs typeface="Cambria"/>
              </a:rPr>
              <a:t>k.</a:t>
            </a:r>
            <a:r>
              <a:rPr sz="2400" spc="-20" dirty="0">
                <a:latin typeface="Cambria"/>
                <a:cs typeface="Cambria"/>
              </a:rPr>
              <a:t> </a:t>
            </a:r>
            <a:r>
              <a:rPr sz="2400" b="1" i="1" spc="-15" dirty="0">
                <a:latin typeface="Cambria"/>
                <a:cs typeface="Cambria"/>
              </a:rPr>
              <a:t>L</a:t>
            </a:r>
            <a:r>
              <a:rPr sz="2400" i="1" spc="-15" dirty="0">
                <a:latin typeface="Cambria"/>
                <a:cs typeface="Cambria"/>
              </a:rPr>
              <a:t>arge</a:t>
            </a:r>
            <a:r>
              <a:rPr sz="2400" i="1" spc="5" dirty="0">
                <a:latin typeface="Cambria"/>
                <a:cs typeface="Cambria"/>
              </a:rPr>
              <a:t> </a:t>
            </a:r>
            <a:r>
              <a:rPr sz="2400" b="1" i="1" spc="-10" dirty="0">
                <a:latin typeface="Cambria"/>
                <a:cs typeface="Cambria"/>
              </a:rPr>
              <a:t>H</a:t>
            </a:r>
            <a:r>
              <a:rPr sz="2400" i="1" spc="-10" dirty="0">
                <a:latin typeface="Cambria"/>
                <a:cs typeface="Cambria"/>
              </a:rPr>
              <a:t>adron</a:t>
            </a:r>
            <a:r>
              <a:rPr sz="2400" i="1" spc="15" dirty="0">
                <a:latin typeface="Cambria"/>
                <a:cs typeface="Cambria"/>
              </a:rPr>
              <a:t> </a:t>
            </a:r>
            <a:r>
              <a:rPr sz="2400" b="1" i="1" spc="-5" dirty="0">
                <a:latin typeface="Cambria"/>
                <a:cs typeface="Cambria"/>
              </a:rPr>
              <a:t>C</a:t>
            </a:r>
            <a:r>
              <a:rPr sz="2400" i="1" spc="-5" dirty="0">
                <a:latin typeface="Cambria"/>
                <a:cs typeface="Cambria"/>
              </a:rPr>
              <a:t>ollider </a:t>
            </a:r>
            <a:r>
              <a:rPr sz="2400" b="1" i="1" dirty="0">
                <a:latin typeface="Cambria"/>
                <a:cs typeface="Cambria"/>
              </a:rPr>
              <a:t>b</a:t>
            </a:r>
            <a:r>
              <a:rPr sz="2400" i="1" dirty="0">
                <a:latin typeface="Cambria"/>
                <a:cs typeface="Cambria"/>
              </a:rPr>
              <a:t>eauty</a:t>
            </a:r>
            <a:r>
              <a:rPr sz="2400" i="1" spc="10" dirty="0">
                <a:latin typeface="Cambria"/>
                <a:cs typeface="Cambria"/>
              </a:rPr>
              <a:t> </a:t>
            </a:r>
            <a:r>
              <a:rPr sz="2400" dirty="0">
                <a:latin typeface="Cambria"/>
                <a:cs typeface="Cambria"/>
              </a:rPr>
              <a:t>)</a:t>
            </a:r>
            <a:endParaRPr sz="2400">
              <a:latin typeface="Cambria"/>
              <a:cs typeface="Cambria"/>
            </a:endParaRPr>
          </a:p>
        </p:txBody>
      </p:sp>
      <p:sp>
        <p:nvSpPr>
          <p:cNvPr id="9" name="object 9"/>
          <p:cNvSpPr txBox="1"/>
          <p:nvPr/>
        </p:nvSpPr>
        <p:spPr>
          <a:xfrm>
            <a:off x="3533902" y="5785205"/>
            <a:ext cx="5130165" cy="574040"/>
          </a:xfrm>
          <a:prstGeom prst="rect">
            <a:avLst/>
          </a:prstGeom>
        </p:spPr>
        <p:txBody>
          <a:bodyPr vert="horz" wrap="square" lIns="0" tIns="12700" rIns="0" bIns="0" rtlCol="0">
            <a:spAutoFit/>
          </a:bodyPr>
          <a:lstStyle/>
          <a:p>
            <a:pPr marL="12700" marR="5080">
              <a:lnSpc>
                <a:spcPct val="100000"/>
              </a:lnSpc>
              <a:spcBef>
                <a:spcPts val="100"/>
              </a:spcBef>
            </a:pPr>
            <a:r>
              <a:rPr sz="1800" u="heavy" dirty="0">
                <a:solidFill>
                  <a:srgbClr val="0462C1"/>
                </a:solidFill>
                <a:uFill>
                  <a:solidFill>
                    <a:srgbClr val="0462C1"/>
                  </a:solidFill>
                </a:uFill>
                <a:latin typeface="Arial MT"/>
                <a:cs typeface="Arial MT"/>
                <a:hlinkClick r:id="rId7"/>
              </a:rPr>
              <a:t>https:/</a:t>
            </a:r>
            <a:r>
              <a:rPr sz="1800" u="heavy" spc="5" dirty="0">
                <a:solidFill>
                  <a:srgbClr val="0462C1"/>
                </a:solidFill>
                <a:uFill>
                  <a:solidFill>
                    <a:srgbClr val="0462C1"/>
                  </a:solidFill>
                </a:uFill>
                <a:latin typeface="Arial MT"/>
                <a:cs typeface="Arial MT"/>
                <a:hlinkClick r:id="rId7"/>
              </a:rPr>
              <a:t>/</a:t>
            </a:r>
            <a:r>
              <a:rPr sz="1800" u="heavy" spc="-35" dirty="0">
                <a:solidFill>
                  <a:srgbClr val="0462C1"/>
                </a:solidFill>
                <a:uFill>
                  <a:solidFill>
                    <a:srgbClr val="0462C1"/>
                  </a:solidFill>
                </a:uFill>
                <a:latin typeface="Arial MT"/>
                <a:cs typeface="Arial MT"/>
                <a:hlinkClick r:id="rId7"/>
              </a:rPr>
              <a:t>ww</a:t>
            </a:r>
            <a:r>
              <a:rPr sz="1800" u="heavy" spc="-120" dirty="0">
                <a:solidFill>
                  <a:srgbClr val="0462C1"/>
                </a:solidFill>
                <a:uFill>
                  <a:solidFill>
                    <a:srgbClr val="0462C1"/>
                  </a:solidFill>
                </a:uFill>
                <a:latin typeface="Arial MT"/>
                <a:cs typeface="Arial MT"/>
                <a:hlinkClick r:id="rId7"/>
              </a:rPr>
              <a:t>w</a:t>
            </a:r>
            <a:r>
              <a:rPr sz="1800" u="heavy" spc="10" dirty="0">
                <a:solidFill>
                  <a:srgbClr val="0462C1"/>
                </a:solidFill>
                <a:uFill>
                  <a:solidFill>
                    <a:srgbClr val="0462C1"/>
                  </a:solidFill>
                </a:uFill>
                <a:latin typeface="Arial MT"/>
                <a:cs typeface="Arial MT"/>
                <a:hlinkClick r:id="rId7"/>
              </a:rPr>
              <a:t>.</a:t>
            </a:r>
            <a:r>
              <a:rPr sz="1800" u="heavy" spc="-15" dirty="0">
                <a:solidFill>
                  <a:srgbClr val="0462C1"/>
                </a:solidFill>
                <a:uFill>
                  <a:solidFill>
                    <a:srgbClr val="0462C1"/>
                  </a:solidFill>
                </a:uFill>
                <a:latin typeface="Arial MT"/>
                <a:cs typeface="Arial MT"/>
                <a:hlinkClick r:id="rId7"/>
              </a:rPr>
              <a:t>y</a:t>
            </a:r>
            <a:r>
              <a:rPr sz="1800" u="heavy" spc="-5" dirty="0">
                <a:solidFill>
                  <a:srgbClr val="0462C1"/>
                </a:solidFill>
                <a:uFill>
                  <a:solidFill>
                    <a:srgbClr val="0462C1"/>
                  </a:solidFill>
                </a:uFill>
                <a:latin typeface="Arial MT"/>
                <a:cs typeface="Arial MT"/>
                <a:hlinkClick r:id="rId7"/>
              </a:rPr>
              <a:t>o</a:t>
            </a:r>
            <a:r>
              <a:rPr sz="1800" u="heavy" spc="-15" dirty="0">
                <a:solidFill>
                  <a:srgbClr val="0462C1"/>
                </a:solidFill>
                <a:uFill>
                  <a:solidFill>
                    <a:srgbClr val="0462C1"/>
                  </a:solidFill>
                </a:uFill>
                <a:latin typeface="Arial MT"/>
                <a:cs typeface="Arial MT"/>
                <a:hlinkClick r:id="rId7"/>
              </a:rPr>
              <a:t>u</a:t>
            </a:r>
            <a:r>
              <a:rPr sz="1800" u="heavy" spc="-5" dirty="0">
                <a:solidFill>
                  <a:srgbClr val="0462C1"/>
                </a:solidFill>
                <a:uFill>
                  <a:solidFill>
                    <a:srgbClr val="0462C1"/>
                  </a:solidFill>
                </a:uFill>
                <a:latin typeface="Arial MT"/>
                <a:cs typeface="Arial MT"/>
                <a:hlinkClick r:id="rId7"/>
              </a:rPr>
              <a:t>tube.c</a:t>
            </a:r>
            <a:r>
              <a:rPr sz="1800" u="heavy" spc="-15" dirty="0">
                <a:solidFill>
                  <a:srgbClr val="0462C1"/>
                </a:solidFill>
                <a:uFill>
                  <a:solidFill>
                    <a:srgbClr val="0462C1"/>
                  </a:solidFill>
                </a:uFill>
                <a:latin typeface="Arial MT"/>
                <a:cs typeface="Arial MT"/>
                <a:hlinkClick r:id="rId7"/>
              </a:rPr>
              <a:t>o</a:t>
            </a:r>
            <a:r>
              <a:rPr sz="1800" u="heavy" dirty="0">
                <a:solidFill>
                  <a:srgbClr val="0462C1"/>
                </a:solidFill>
                <a:uFill>
                  <a:solidFill>
                    <a:srgbClr val="0462C1"/>
                  </a:solidFill>
                </a:uFill>
                <a:latin typeface="Arial MT"/>
                <a:cs typeface="Arial MT"/>
                <a:hlinkClick r:id="rId7"/>
              </a:rPr>
              <a:t>m</a:t>
            </a:r>
            <a:r>
              <a:rPr sz="1800" u="heavy" spc="10" dirty="0">
                <a:solidFill>
                  <a:srgbClr val="0462C1"/>
                </a:solidFill>
                <a:uFill>
                  <a:solidFill>
                    <a:srgbClr val="0462C1"/>
                  </a:solidFill>
                </a:uFill>
                <a:latin typeface="Arial MT"/>
                <a:cs typeface="Arial MT"/>
                <a:hlinkClick r:id="rId7"/>
              </a:rPr>
              <a:t>/</a:t>
            </a:r>
            <a:r>
              <a:rPr sz="1800" u="heavy" spc="-25" dirty="0">
                <a:solidFill>
                  <a:srgbClr val="0462C1"/>
                </a:solidFill>
                <a:uFill>
                  <a:solidFill>
                    <a:srgbClr val="0462C1"/>
                  </a:solidFill>
                </a:uFill>
                <a:latin typeface="Arial MT"/>
                <a:cs typeface="Arial MT"/>
                <a:hlinkClick r:id="rId7"/>
              </a:rPr>
              <a:t>w</a:t>
            </a:r>
            <a:r>
              <a:rPr sz="1800" u="heavy" spc="-5" dirty="0">
                <a:solidFill>
                  <a:srgbClr val="0462C1"/>
                </a:solidFill>
                <a:uFill>
                  <a:solidFill>
                    <a:srgbClr val="0462C1"/>
                  </a:solidFill>
                </a:uFill>
                <a:latin typeface="Arial MT"/>
                <a:cs typeface="Arial MT"/>
                <a:hlinkClick r:id="rId7"/>
              </a:rPr>
              <a:t>atc</a:t>
            </a:r>
            <a:r>
              <a:rPr sz="1800" u="heavy" spc="-15" dirty="0">
                <a:solidFill>
                  <a:srgbClr val="0462C1"/>
                </a:solidFill>
                <a:uFill>
                  <a:solidFill>
                    <a:srgbClr val="0462C1"/>
                  </a:solidFill>
                </a:uFill>
                <a:latin typeface="Arial MT"/>
                <a:cs typeface="Arial MT"/>
                <a:hlinkClick r:id="rId7"/>
              </a:rPr>
              <a:t>h</a:t>
            </a:r>
            <a:r>
              <a:rPr sz="1800" u="heavy" spc="-5" dirty="0">
                <a:solidFill>
                  <a:srgbClr val="0462C1"/>
                </a:solidFill>
                <a:uFill>
                  <a:solidFill>
                    <a:srgbClr val="0462C1"/>
                  </a:solidFill>
                </a:uFill>
                <a:latin typeface="Arial MT"/>
                <a:cs typeface="Arial MT"/>
                <a:hlinkClick r:id="rId7"/>
              </a:rPr>
              <a:t>?v=kn</a:t>
            </a:r>
            <a:r>
              <a:rPr sz="1800" u="heavy" dirty="0">
                <a:solidFill>
                  <a:srgbClr val="0462C1"/>
                </a:solidFill>
                <a:uFill>
                  <a:solidFill>
                    <a:srgbClr val="0462C1"/>
                  </a:solidFill>
                </a:uFill>
                <a:latin typeface="Arial MT"/>
                <a:cs typeface="Arial MT"/>
                <a:hlinkClick r:id="rId7"/>
              </a:rPr>
              <a:t>K</a:t>
            </a:r>
            <a:r>
              <a:rPr sz="1800" u="heavy" spc="-20" dirty="0">
                <a:solidFill>
                  <a:srgbClr val="0462C1"/>
                </a:solidFill>
                <a:uFill>
                  <a:solidFill>
                    <a:srgbClr val="0462C1"/>
                  </a:solidFill>
                </a:uFill>
                <a:latin typeface="Arial MT"/>
                <a:cs typeface="Arial MT"/>
                <a:hlinkClick r:id="rId7"/>
              </a:rPr>
              <a:t>y</a:t>
            </a:r>
            <a:r>
              <a:rPr sz="1800" u="heavy" spc="10" dirty="0">
                <a:solidFill>
                  <a:srgbClr val="0462C1"/>
                </a:solidFill>
                <a:uFill>
                  <a:solidFill>
                    <a:srgbClr val="0462C1"/>
                  </a:solidFill>
                </a:uFill>
                <a:latin typeface="Arial MT"/>
                <a:cs typeface="Arial MT"/>
                <a:hlinkClick r:id="rId7"/>
              </a:rPr>
              <a:t>r</a:t>
            </a:r>
            <a:r>
              <a:rPr sz="1800" u="heavy" spc="-5" dirty="0">
                <a:solidFill>
                  <a:srgbClr val="0462C1"/>
                </a:solidFill>
                <a:uFill>
                  <a:solidFill>
                    <a:srgbClr val="0462C1"/>
                  </a:solidFill>
                </a:uFill>
                <a:latin typeface="Arial MT"/>
                <a:cs typeface="Arial MT"/>
                <a:hlinkClick r:id="rId7"/>
              </a:rPr>
              <a:t>2OWcM8 </a:t>
            </a:r>
            <a:r>
              <a:rPr sz="1800" dirty="0">
                <a:solidFill>
                  <a:srgbClr val="0462C1"/>
                </a:solidFill>
                <a:latin typeface="Arial MT"/>
                <a:cs typeface="Arial MT"/>
              </a:rPr>
              <a:t> </a:t>
            </a:r>
            <a:r>
              <a:rPr sz="1800" u="heavy" spc="-10" dirty="0">
                <a:solidFill>
                  <a:srgbClr val="0462C1"/>
                </a:solidFill>
                <a:uFill>
                  <a:solidFill>
                    <a:srgbClr val="0462C1"/>
                  </a:solidFill>
                </a:uFill>
                <a:latin typeface="Arial MT"/>
                <a:cs typeface="Arial MT"/>
                <a:hlinkClick r:id="rId8"/>
              </a:rPr>
              <a:t>https://www.youtube.com/watch?v=pQhbhpU9Wrg</a:t>
            </a:r>
            <a:endParaRPr sz="1800" dirty="0">
              <a:latin typeface="Arial MT"/>
              <a:cs typeface="Arial MT"/>
            </a:endParaRPr>
          </a:p>
        </p:txBody>
      </p:sp>
      <p:pic>
        <p:nvPicPr>
          <p:cNvPr id="10" name="object 10"/>
          <p:cNvPicPr/>
          <p:nvPr/>
        </p:nvPicPr>
        <p:blipFill>
          <a:blip r:embed="rId9" cstate="print"/>
          <a:stretch>
            <a:fillRect/>
          </a:stretch>
        </p:blipFill>
        <p:spPr>
          <a:xfrm>
            <a:off x="1470382" y="2508504"/>
            <a:ext cx="534231" cy="714375"/>
          </a:xfrm>
          <a:prstGeom prst="rect">
            <a:avLst/>
          </a:prstGeom>
        </p:spPr>
      </p:pic>
      <p:pic>
        <p:nvPicPr>
          <p:cNvPr id="11" name="object 11"/>
          <p:cNvPicPr/>
          <p:nvPr/>
        </p:nvPicPr>
        <p:blipFill>
          <a:blip r:embed="rId10" cstate="print"/>
          <a:stretch>
            <a:fillRect/>
          </a:stretch>
        </p:blipFill>
        <p:spPr>
          <a:xfrm>
            <a:off x="51815" y="1613916"/>
            <a:ext cx="2048256" cy="655320"/>
          </a:xfrm>
          <a:prstGeom prst="rect">
            <a:avLst/>
          </a:prstGeom>
        </p:spPr>
      </p:pic>
      <p:pic>
        <p:nvPicPr>
          <p:cNvPr id="12" name="object 12"/>
          <p:cNvPicPr/>
          <p:nvPr/>
        </p:nvPicPr>
        <p:blipFill>
          <a:blip r:embed="rId11" cstate="print"/>
          <a:stretch>
            <a:fillRect/>
          </a:stretch>
        </p:blipFill>
        <p:spPr>
          <a:xfrm>
            <a:off x="1206494" y="4411979"/>
            <a:ext cx="855552" cy="571500"/>
          </a:xfrm>
          <a:prstGeom prst="rect">
            <a:avLst/>
          </a:prstGeom>
        </p:spPr>
      </p:pic>
      <p:pic>
        <p:nvPicPr>
          <p:cNvPr id="13" name="object 13"/>
          <p:cNvPicPr/>
          <p:nvPr/>
        </p:nvPicPr>
        <p:blipFill>
          <a:blip r:embed="rId12" cstate="print"/>
          <a:stretch>
            <a:fillRect/>
          </a:stretch>
        </p:blipFill>
        <p:spPr>
          <a:xfrm>
            <a:off x="1376172" y="3421379"/>
            <a:ext cx="723900" cy="7239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1343" y="663362"/>
            <a:ext cx="1503118" cy="389148"/>
          </a:xfrm>
          <a:prstGeom prst="rect">
            <a:avLst/>
          </a:prstGeom>
        </p:spPr>
      </p:pic>
      <p:sp>
        <p:nvSpPr>
          <p:cNvPr id="3" name="object 3"/>
          <p:cNvSpPr txBox="1">
            <a:spLocks noGrp="1"/>
          </p:cNvSpPr>
          <p:nvPr>
            <p:ph type="title"/>
          </p:nvPr>
        </p:nvSpPr>
        <p:spPr>
          <a:xfrm>
            <a:off x="312216" y="488696"/>
            <a:ext cx="1503680" cy="635000"/>
          </a:xfrm>
          <a:prstGeom prst="rect">
            <a:avLst/>
          </a:prstGeom>
        </p:spPr>
        <p:txBody>
          <a:bodyPr vert="horz" wrap="square" lIns="0" tIns="12065" rIns="0" bIns="0" rtlCol="0">
            <a:spAutoFit/>
          </a:bodyPr>
          <a:lstStyle/>
          <a:p>
            <a:pPr marL="12700">
              <a:lnSpc>
                <a:spcPct val="100000"/>
              </a:lnSpc>
              <a:spcBef>
                <a:spcPts val="95"/>
              </a:spcBef>
            </a:pPr>
            <a:r>
              <a:rPr sz="4000" spc="-330" dirty="0">
                <a:solidFill>
                  <a:srgbClr val="385622"/>
                </a:solidFill>
                <a:latin typeface="Cambria"/>
                <a:cs typeface="Cambria"/>
              </a:rPr>
              <a:t>A</a:t>
            </a:r>
            <a:r>
              <a:rPr sz="4000" spc="-10" dirty="0">
                <a:solidFill>
                  <a:srgbClr val="385622"/>
                </a:solidFill>
                <a:latin typeface="Cambria"/>
                <a:cs typeface="Cambria"/>
              </a:rPr>
              <a:t>TL</a:t>
            </a:r>
            <a:r>
              <a:rPr sz="4000" spc="-60" dirty="0">
                <a:solidFill>
                  <a:srgbClr val="385622"/>
                </a:solidFill>
                <a:latin typeface="Cambria"/>
                <a:cs typeface="Cambria"/>
              </a:rPr>
              <a:t>A</a:t>
            </a:r>
            <a:r>
              <a:rPr sz="4000" spc="-5" dirty="0">
                <a:solidFill>
                  <a:srgbClr val="385622"/>
                </a:solidFill>
                <a:latin typeface="Cambria"/>
                <a:cs typeface="Cambria"/>
              </a:rPr>
              <a:t>S</a:t>
            </a:r>
            <a:endParaRPr sz="4000">
              <a:latin typeface="Cambria"/>
              <a:cs typeface="Cambria"/>
            </a:endParaRPr>
          </a:p>
        </p:txBody>
      </p:sp>
      <p:sp>
        <p:nvSpPr>
          <p:cNvPr id="4" name="object 4"/>
          <p:cNvSpPr txBox="1"/>
          <p:nvPr/>
        </p:nvSpPr>
        <p:spPr>
          <a:xfrm>
            <a:off x="329590" y="1423161"/>
            <a:ext cx="8299450" cy="4665345"/>
          </a:xfrm>
          <a:prstGeom prst="rect">
            <a:avLst/>
          </a:prstGeom>
        </p:spPr>
        <p:txBody>
          <a:bodyPr vert="horz" wrap="square" lIns="0" tIns="93980" rIns="0" bIns="0" rtlCol="0">
            <a:spAutoFit/>
          </a:bodyPr>
          <a:lstStyle/>
          <a:p>
            <a:pPr marL="12700" marR="574040">
              <a:lnSpc>
                <a:spcPts val="2690"/>
              </a:lnSpc>
              <a:spcBef>
                <a:spcPts val="740"/>
              </a:spcBef>
            </a:pPr>
            <a:r>
              <a:rPr sz="2800" spc="-50" dirty="0">
                <a:latin typeface="Cambria"/>
                <a:cs typeface="Cambria"/>
              </a:rPr>
              <a:t>ATLAS</a:t>
            </a:r>
            <a:r>
              <a:rPr sz="2800" spc="25" dirty="0">
                <a:latin typeface="Cambria"/>
                <a:cs typeface="Cambria"/>
              </a:rPr>
              <a:t> </a:t>
            </a:r>
            <a:r>
              <a:rPr sz="2800" spc="-25" dirty="0">
                <a:latin typeface="Cambria"/>
                <a:cs typeface="Cambria"/>
              </a:rPr>
              <a:t>yra</a:t>
            </a:r>
            <a:r>
              <a:rPr sz="2800" spc="15" dirty="0">
                <a:latin typeface="Cambria"/>
                <a:cs typeface="Cambria"/>
              </a:rPr>
              <a:t> </a:t>
            </a:r>
            <a:r>
              <a:rPr sz="2800" spc="-5" dirty="0">
                <a:latin typeface="Cambria"/>
                <a:cs typeface="Cambria"/>
              </a:rPr>
              <a:t>vienas</a:t>
            </a:r>
            <a:r>
              <a:rPr sz="2800" dirty="0">
                <a:latin typeface="Cambria"/>
                <a:cs typeface="Cambria"/>
              </a:rPr>
              <a:t> </a:t>
            </a:r>
            <a:r>
              <a:rPr sz="2800" spc="-5" dirty="0">
                <a:latin typeface="Cambria"/>
                <a:cs typeface="Cambria"/>
              </a:rPr>
              <a:t>didžiausių</a:t>
            </a:r>
            <a:r>
              <a:rPr sz="2800" dirty="0">
                <a:latin typeface="Cambria"/>
                <a:cs typeface="Cambria"/>
              </a:rPr>
              <a:t> </a:t>
            </a:r>
            <a:r>
              <a:rPr sz="2800" spc="-5" dirty="0">
                <a:latin typeface="Cambria"/>
                <a:cs typeface="Cambria"/>
              </a:rPr>
              <a:t>ir</a:t>
            </a:r>
            <a:r>
              <a:rPr sz="2800" dirty="0">
                <a:latin typeface="Cambria"/>
                <a:cs typeface="Cambria"/>
              </a:rPr>
              <a:t> </a:t>
            </a:r>
            <a:r>
              <a:rPr sz="2800" spc="-5" dirty="0">
                <a:latin typeface="Cambria"/>
                <a:cs typeface="Cambria"/>
              </a:rPr>
              <a:t>sudėtingiausių</a:t>
            </a:r>
            <a:r>
              <a:rPr sz="2800" spc="10" dirty="0">
                <a:latin typeface="Cambria"/>
                <a:cs typeface="Cambria"/>
              </a:rPr>
              <a:t> </a:t>
            </a:r>
            <a:r>
              <a:rPr sz="2800" spc="-15" dirty="0">
                <a:latin typeface="Cambria"/>
                <a:cs typeface="Cambria"/>
              </a:rPr>
              <a:t>kada </a:t>
            </a:r>
            <a:r>
              <a:rPr sz="2800" spc="-600" dirty="0">
                <a:latin typeface="Cambria"/>
                <a:cs typeface="Cambria"/>
              </a:rPr>
              <a:t> </a:t>
            </a:r>
            <a:r>
              <a:rPr sz="2800" spc="-10" dirty="0">
                <a:latin typeface="Cambria"/>
                <a:cs typeface="Cambria"/>
              </a:rPr>
              <a:t>nors</a:t>
            </a:r>
            <a:r>
              <a:rPr sz="2800" spc="-5" dirty="0">
                <a:latin typeface="Cambria"/>
                <a:cs typeface="Cambria"/>
              </a:rPr>
              <a:t> pastatytų</a:t>
            </a:r>
            <a:r>
              <a:rPr sz="2800" spc="10" dirty="0">
                <a:latin typeface="Cambria"/>
                <a:cs typeface="Cambria"/>
              </a:rPr>
              <a:t> </a:t>
            </a:r>
            <a:r>
              <a:rPr sz="2800" spc="-10" dirty="0">
                <a:latin typeface="Cambria"/>
                <a:cs typeface="Cambria"/>
              </a:rPr>
              <a:t>mokslinių</a:t>
            </a:r>
            <a:r>
              <a:rPr sz="2800" spc="5" dirty="0">
                <a:latin typeface="Cambria"/>
                <a:cs typeface="Cambria"/>
              </a:rPr>
              <a:t> </a:t>
            </a:r>
            <a:r>
              <a:rPr sz="2800" spc="-10" dirty="0">
                <a:latin typeface="Cambria"/>
                <a:cs typeface="Cambria"/>
              </a:rPr>
              <a:t>įrenginių.</a:t>
            </a:r>
            <a:r>
              <a:rPr sz="2800" spc="-5" dirty="0">
                <a:latin typeface="Cambria"/>
                <a:cs typeface="Cambria"/>
              </a:rPr>
              <a:t> Jis </a:t>
            </a:r>
            <a:r>
              <a:rPr sz="2800" spc="-10" dirty="0">
                <a:latin typeface="Cambria"/>
                <a:cs typeface="Cambria"/>
              </a:rPr>
              <a:t>sukurtas</a:t>
            </a:r>
            <a:endParaRPr sz="2800">
              <a:latin typeface="Cambria"/>
              <a:cs typeface="Cambria"/>
            </a:endParaRPr>
          </a:p>
          <a:p>
            <a:pPr marL="12700" marR="5080">
              <a:lnSpc>
                <a:spcPct val="80100"/>
              </a:lnSpc>
              <a:spcBef>
                <a:spcPts val="20"/>
              </a:spcBef>
            </a:pPr>
            <a:r>
              <a:rPr sz="2800" spc="-5" dirty="0">
                <a:latin typeface="Cambria"/>
                <a:cs typeface="Cambria"/>
              </a:rPr>
              <a:t>siekiant ištirti Visatą, plečiant mūsų </a:t>
            </a:r>
            <a:r>
              <a:rPr sz="2800" spc="-10" dirty="0">
                <a:latin typeface="Cambria"/>
                <a:cs typeface="Cambria"/>
              </a:rPr>
              <a:t>supratimą </a:t>
            </a:r>
            <a:r>
              <a:rPr sz="2800" spc="-5" dirty="0">
                <a:latin typeface="Cambria"/>
                <a:cs typeface="Cambria"/>
              </a:rPr>
              <a:t>apie </a:t>
            </a:r>
            <a:r>
              <a:rPr sz="2800" spc="-10" dirty="0">
                <a:latin typeface="Cambria"/>
                <a:cs typeface="Cambria"/>
              </a:rPr>
              <a:t>jos </a:t>
            </a:r>
            <a:r>
              <a:rPr sz="2800" spc="-605" dirty="0">
                <a:latin typeface="Cambria"/>
                <a:cs typeface="Cambria"/>
              </a:rPr>
              <a:t> </a:t>
            </a:r>
            <a:r>
              <a:rPr sz="2800" spc="-10" dirty="0">
                <a:latin typeface="Cambria"/>
                <a:cs typeface="Cambria"/>
              </a:rPr>
              <a:t>sandarą, </a:t>
            </a:r>
            <a:r>
              <a:rPr sz="2800" spc="-5" dirty="0">
                <a:latin typeface="Cambria"/>
                <a:cs typeface="Cambria"/>
              </a:rPr>
              <a:t>materiją</a:t>
            </a:r>
            <a:r>
              <a:rPr sz="2800" spc="-15" dirty="0">
                <a:latin typeface="Cambria"/>
                <a:cs typeface="Cambria"/>
              </a:rPr>
              <a:t> </a:t>
            </a:r>
            <a:r>
              <a:rPr sz="2800" spc="-5" dirty="0">
                <a:latin typeface="Cambria"/>
                <a:cs typeface="Cambria"/>
              </a:rPr>
              <a:t>ir </a:t>
            </a:r>
            <a:r>
              <a:rPr sz="2800" spc="-10" dirty="0">
                <a:latin typeface="Cambria"/>
                <a:cs typeface="Cambria"/>
              </a:rPr>
              <a:t>energiją.</a:t>
            </a:r>
            <a:endParaRPr sz="2800">
              <a:latin typeface="Cambria"/>
              <a:cs typeface="Cambria"/>
            </a:endParaRPr>
          </a:p>
          <a:p>
            <a:pPr marL="12700" marR="255270">
              <a:lnSpc>
                <a:spcPct val="80000"/>
              </a:lnSpc>
              <a:spcBef>
                <a:spcPts val="1200"/>
              </a:spcBef>
            </a:pPr>
            <a:r>
              <a:rPr sz="2800" spc="-50" dirty="0">
                <a:latin typeface="Cambria"/>
                <a:cs typeface="Cambria"/>
              </a:rPr>
              <a:t>ATLAS</a:t>
            </a:r>
            <a:r>
              <a:rPr sz="2800" spc="20" dirty="0">
                <a:latin typeface="Cambria"/>
                <a:cs typeface="Cambria"/>
              </a:rPr>
              <a:t> </a:t>
            </a:r>
            <a:r>
              <a:rPr sz="2800" spc="-25" dirty="0">
                <a:latin typeface="Cambria"/>
                <a:cs typeface="Cambria"/>
              </a:rPr>
              <a:t>yra</a:t>
            </a:r>
            <a:r>
              <a:rPr sz="2800" spc="5" dirty="0">
                <a:latin typeface="Cambria"/>
                <a:cs typeface="Cambria"/>
              </a:rPr>
              <a:t> </a:t>
            </a:r>
            <a:r>
              <a:rPr sz="2800" spc="-5" dirty="0">
                <a:latin typeface="Cambria"/>
                <a:cs typeface="Cambria"/>
              </a:rPr>
              <a:t>46</a:t>
            </a:r>
            <a:r>
              <a:rPr sz="2800" spc="10" dirty="0">
                <a:latin typeface="Cambria"/>
                <a:cs typeface="Cambria"/>
              </a:rPr>
              <a:t> </a:t>
            </a:r>
            <a:r>
              <a:rPr sz="2800" spc="-5" dirty="0">
                <a:latin typeface="Cambria"/>
                <a:cs typeface="Cambria"/>
              </a:rPr>
              <a:t>metrų</a:t>
            </a:r>
            <a:r>
              <a:rPr sz="2800" spc="10" dirty="0">
                <a:latin typeface="Cambria"/>
                <a:cs typeface="Cambria"/>
              </a:rPr>
              <a:t> </a:t>
            </a:r>
            <a:r>
              <a:rPr sz="2800" spc="-5" dirty="0">
                <a:latin typeface="Cambria"/>
                <a:cs typeface="Cambria"/>
              </a:rPr>
              <a:t>ilgio</a:t>
            </a:r>
            <a:r>
              <a:rPr sz="2800" dirty="0">
                <a:latin typeface="Cambria"/>
                <a:cs typeface="Cambria"/>
              </a:rPr>
              <a:t> </a:t>
            </a:r>
            <a:r>
              <a:rPr sz="2800" spc="-5" dirty="0">
                <a:latin typeface="Cambria"/>
                <a:cs typeface="Cambria"/>
              </a:rPr>
              <a:t>ir</a:t>
            </a:r>
            <a:r>
              <a:rPr sz="2800" spc="5" dirty="0">
                <a:latin typeface="Cambria"/>
                <a:cs typeface="Cambria"/>
              </a:rPr>
              <a:t> </a:t>
            </a:r>
            <a:r>
              <a:rPr sz="2800" spc="-5" dirty="0">
                <a:latin typeface="Cambria"/>
                <a:cs typeface="Cambria"/>
              </a:rPr>
              <a:t>25</a:t>
            </a:r>
            <a:r>
              <a:rPr sz="2800" spc="5" dirty="0">
                <a:latin typeface="Cambria"/>
                <a:cs typeface="Cambria"/>
              </a:rPr>
              <a:t> </a:t>
            </a:r>
            <a:r>
              <a:rPr sz="2800" spc="-10" dirty="0">
                <a:latin typeface="Cambria"/>
                <a:cs typeface="Cambria"/>
              </a:rPr>
              <a:t>metrų</a:t>
            </a:r>
            <a:r>
              <a:rPr sz="2800" spc="5" dirty="0">
                <a:latin typeface="Cambria"/>
                <a:cs typeface="Cambria"/>
              </a:rPr>
              <a:t> </a:t>
            </a:r>
            <a:r>
              <a:rPr sz="2800" spc="-10" dirty="0">
                <a:latin typeface="Cambria"/>
                <a:cs typeface="Cambria"/>
              </a:rPr>
              <a:t>skersmens</a:t>
            </a:r>
            <a:r>
              <a:rPr sz="2800" spc="-15" dirty="0">
                <a:latin typeface="Cambria"/>
                <a:cs typeface="Cambria"/>
              </a:rPr>
              <a:t> </a:t>
            </a:r>
            <a:r>
              <a:rPr sz="2800" spc="-5" dirty="0">
                <a:latin typeface="Cambria"/>
                <a:cs typeface="Cambria"/>
              </a:rPr>
              <a:t>–</a:t>
            </a:r>
            <a:r>
              <a:rPr sz="2800" dirty="0">
                <a:latin typeface="Cambria"/>
                <a:cs typeface="Cambria"/>
              </a:rPr>
              <a:t> </a:t>
            </a:r>
            <a:r>
              <a:rPr sz="2800" spc="-5" dirty="0">
                <a:latin typeface="Cambria"/>
                <a:cs typeface="Cambria"/>
              </a:rPr>
              <a:t>tai </a:t>
            </a:r>
            <a:r>
              <a:rPr sz="2800" spc="-600" dirty="0">
                <a:latin typeface="Cambria"/>
                <a:cs typeface="Cambria"/>
              </a:rPr>
              <a:t> </a:t>
            </a:r>
            <a:r>
              <a:rPr sz="2800" spc="-5" dirty="0">
                <a:latin typeface="Cambria"/>
                <a:cs typeface="Cambria"/>
              </a:rPr>
              <a:t>apie</a:t>
            </a:r>
            <a:r>
              <a:rPr sz="2800" spc="-15" dirty="0">
                <a:latin typeface="Cambria"/>
                <a:cs typeface="Cambria"/>
              </a:rPr>
              <a:t> </a:t>
            </a:r>
            <a:r>
              <a:rPr sz="2800" spc="-5" dirty="0">
                <a:latin typeface="Cambria"/>
                <a:cs typeface="Cambria"/>
              </a:rPr>
              <a:t>pusę</a:t>
            </a:r>
            <a:r>
              <a:rPr sz="2800" dirty="0">
                <a:latin typeface="Cambria"/>
                <a:cs typeface="Cambria"/>
              </a:rPr>
              <a:t> </a:t>
            </a:r>
            <a:r>
              <a:rPr sz="2800" spc="-20" dirty="0">
                <a:latin typeface="Cambria"/>
                <a:cs typeface="Cambria"/>
              </a:rPr>
              <a:t>Dievo</a:t>
            </a:r>
            <a:r>
              <a:rPr sz="2800" spc="-10" dirty="0">
                <a:latin typeface="Cambria"/>
                <a:cs typeface="Cambria"/>
              </a:rPr>
              <a:t> </a:t>
            </a:r>
            <a:r>
              <a:rPr sz="2800" spc="-5" dirty="0">
                <a:latin typeface="Cambria"/>
                <a:cs typeface="Cambria"/>
              </a:rPr>
              <a:t>Motinos</a:t>
            </a:r>
            <a:r>
              <a:rPr sz="2800" spc="15" dirty="0">
                <a:latin typeface="Cambria"/>
                <a:cs typeface="Cambria"/>
              </a:rPr>
              <a:t> </a:t>
            </a:r>
            <a:r>
              <a:rPr sz="2800" spc="-10" dirty="0">
                <a:latin typeface="Cambria"/>
                <a:cs typeface="Cambria"/>
              </a:rPr>
              <a:t>(</a:t>
            </a:r>
            <a:r>
              <a:rPr sz="2800" i="1" spc="-10" dirty="0">
                <a:latin typeface="Cambria"/>
                <a:cs typeface="Cambria"/>
              </a:rPr>
              <a:t>Notre-Dame</a:t>
            </a:r>
            <a:r>
              <a:rPr sz="2800" spc="-10" dirty="0">
                <a:latin typeface="Cambria"/>
                <a:cs typeface="Cambria"/>
              </a:rPr>
              <a:t>)</a:t>
            </a:r>
            <a:r>
              <a:rPr sz="2800" spc="10" dirty="0">
                <a:latin typeface="Cambria"/>
                <a:cs typeface="Cambria"/>
              </a:rPr>
              <a:t> </a:t>
            </a:r>
            <a:r>
              <a:rPr sz="2800" spc="-15" dirty="0">
                <a:latin typeface="Cambria"/>
                <a:cs typeface="Cambria"/>
              </a:rPr>
              <a:t>katedros </a:t>
            </a:r>
            <a:r>
              <a:rPr sz="2800" spc="-10" dirty="0">
                <a:latin typeface="Cambria"/>
                <a:cs typeface="Cambria"/>
              </a:rPr>
              <a:t> </a:t>
            </a:r>
            <a:r>
              <a:rPr sz="2800" spc="-15" dirty="0">
                <a:latin typeface="Cambria"/>
                <a:cs typeface="Cambria"/>
              </a:rPr>
              <a:t>Paryžiuje</a:t>
            </a:r>
            <a:r>
              <a:rPr sz="2800" spc="10" dirty="0">
                <a:latin typeface="Cambria"/>
                <a:cs typeface="Cambria"/>
              </a:rPr>
              <a:t> </a:t>
            </a:r>
            <a:r>
              <a:rPr sz="2800" spc="-20" dirty="0">
                <a:latin typeface="Cambria"/>
                <a:cs typeface="Cambria"/>
              </a:rPr>
              <a:t>dydžio.</a:t>
            </a:r>
            <a:endParaRPr sz="2800">
              <a:latin typeface="Cambria"/>
              <a:cs typeface="Cambria"/>
            </a:endParaRPr>
          </a:p>
          <a:p>
            <a:pPr marL="12700" marR="476250">
              <a:lnSpc>
                <a:spcPts val="2690"/>
              </a:lnSpc>
              <a:spcBef>
                <a:spcPts val="1175"/>
              </a:spcBef>
            </a:pPr>
            <a:r>
              <a:rPr sz="2800" spc="-50" dirty="0">
                <a:latin typeface="Cambria"/>
                <a:cs typeface="Cambria"/>
              </a:rPr>
              <a:t>ATLAS</a:t>
            </a:r>
            <a:r>
              <a:rPr sz="2800" spc="20" dirty="0">
                <a:latin typeface="Cambria"/>
                <a:cs typeface="Cambria"/>
              </a:rPr>
              <a:t> </a:t>
            </a:r>
            <a:r>
              <a:rPr sz="2800" spc="-20" dirty="0">
                <a:latin typeface="Cambria"/>
                <a:cs typeface="Cambria"/>
              </a:rPr>
              <a:t>sveria</a:t>
            </a:r>
            <a:r>
              <a:rPr sz="2800" spc="15" dirty="0">
                <a:latin typeface="Cambria"/>
                <a:cs typeface="Cambria"/>
              </a:rPr>
              <a:t> </a:t>
            </a:r>
            <a:r>
              <a:rPr sz="2800" spc="-5" dirty="0">
                <a:latin typeface="Cambria"/>
                <a:cs typeface="Cambria"/>
              </a:rPr>
              <a:t>apie 7000</a:t>
            </a:r>
            <a:r>
              <a:rPr sz="2800" spc="5" dirty="0">
                <a:latin typeface="Cambria"/>
                <a:cs typeface="Cambria"/>
              </a:rPr>
              <a:t> </a:t>
            </a:r>
            <a:r>
              <a:rPr sz="2800" spc="-10" dirty="0">
                <a:latin typeface="Cambria"/>
                <a:cs typeface="Cambria"/>
              </a:rPr>
              <a:t>tonų.</a:t>
            </a:r>
            <a:r>
              <a:rPr sz="2800" spc="15" dirty="0">
                <a:latin typeface="Cambria"/>
                <a:cs typeface="Cambria"/>
              </a:rPr>
              <a:t> </a:t>
            </a:r>
            <a:r>
              <a:rPr sz="2800" spc="-15" dirty="0">
                <a:latin typeface="Cambria"/>
                <a:cs typeface="Cambria"/>
              </a:rPr>
              <a:t>Panašiai</a:t>
            </a:r>
            <a:r>
              <a:rPr sz="2800" spc="-10" dirty="0">
                <a:latin typeface="Cambria"/>
                <a:cs typeface="Cambria"/>
              </a:rPr>
              <a:t> </a:t>
            </a:r>
            <a:r>
              <a:rPr sz="2800" spc="-20" dirty="0">
                <a:latin typeface="Cambria"/>
                <a:cs typeface="Cambria"/>
              </a:rPr>
              <a:t>sveria</a:t>
            </a:r>
            <a:r>
              <a:rPr sz="2800" spc="25" dirty="0">
                <a:latin typeface="Cambria"/>
                <a:cs typeface="Cambria"/>
              </a:rPr>
              <a:t> </a:t>
            </a:r>
            <a:r>
              <a:rPr sz="2800" spc="-10" dirty="0">
                <a:latin typeface="Cambria"/>
                <a:cs typeface="Cambria"/>
              </a:rPr>
              <a:t>Eifelio </a:t>
            </a:r>
            <a:r>
              <a:rPr sz="2800" spc="-600" dirty="0">
                <a:latin typeface="Cambria"/>
                <a:cs typeface="Cambria"/>
              </a:rPr>
              <a:t> </a:t>
            </a:r>
            <a:r>
              <a:rPr sz="2800" spc="-10" dirty="0">
                <a:latin typeface="Cambria"/>
                <a:cs typeface="Cambria"/>
              </a:rPr>
              <a:t>bokštas</a:t>
            </a:r>
            <a:r>
              <a:rPr sz="2800" spc="-5" dirty="0">
                <a:latin typeface="Cambria"/>
                <a:cs typeface="Cambria"/>
              </a:rPr>
              <a:t> (jo</a:t>
            </a:r>
            <a:r>
              <a:rPr sz="2800" spc="5" dirty="0">
                <a:latin typeface="Cambria"/>
                <a:cs typeface="Cambria"/>
              </a:rPr>
              <a:t> </a:t>
            </a:r>
            <a:r>
              <a:rPr sz="2800" spc="-10" dirty="0">
                <a:latin typeface="Cambria"/>
                <a:cs typeface="Cambria"/>
              </a:rPr>
              <a:t>masė </a:t>
            </a:r>
            <a:r>
              <a:rPr sz="2800" spc="-5" dirty="0">
                <a:latin typeface="Cambria"/>
                <a:cs typeface="Cambria"/>
              </a:rPr>
              <a:t>–</a:t>
            </a:r>
            <a:r>
              <a:rPr sz="2800" dirty="0">
                <a:latin typeface="Cambria"/>
                <a:cs typeface="Cambria"/>
              </a:rPr>
              <a:t> </a:t>
            </a:r>
            <a:r>
              <a:rPr sz="2800" spc="-5" dirty="0">
                <a:latin typeface="Cambria"/>
                <a:cs typeface="Cambria"/>
              </a:rPr>
              <a:t>7300</a:t>
            </a:r>
            <a:r>
              <a:rPr sz="2800" spc="-10" dirty="0">
                <a:latin typeface="Cambria"/>
                <a:cs typeface="Cambria"/>
              </a:rPr>
              <a:t> </a:t>
            </a:r>
            <a:r>
              <a:rPr sz="2800" spc="-5" dirty="0">
                <a:latin typeface="Cambria"/>
                <a:cs typeface="Cambria"/>
              </a:rPr>
              <a:t>t)</a:t>
            </a:r>
            <a:r>
              <a:rPr sz="2800" dirty="0">
                <a:latin typeface="Cambria"/>
                <a:cs typeface="Cambria"/>
              </a:rPr>
              <a:t> </a:t>
            </a:r>
            <a:r>
              <a:rPr sz="2800" spc="-10" dirty="0">
                <a:latin typeface="Cambria"/>
                <a:cs typeface="Cambria"/>
              </a:rPr>
              <a:t>arba</a:t>
            </a:r>
            <a:r>
              <a:rPr sz="2800" spc="5" dirty="0">
                <a:latin typeface="Cambria"/>
                <a:cs typeface="Cambria"/>
              </a:rPr>
              <a:t> </a:t>
            </a:r>
            <a:r>
              <a:rPr sz="2800" spc="-5" dirty="0">
                <a:latin typeface="Cambria"/>
                <a:cs typeface="Cambria"/>
              </a:rPr>
              <a:t>tūkstantis</a:t>
            </a:r>
            <a:r>
              <a:rPr sz="2800" dirty="0">
                <a:latin typeface="Cambria"/>
                <a:cs typeface="Cambria"/>
              </a:rPr>
              <a:t> </a:t>
            </a:r>
            <a:r>
              <a:rPr sz="2800" spc="-10" dirty="0">
                <a:latin typeface="Cambria"/>
                <a:cs typeface="Cambria"/>
              </a:rPr>
              <a:t>tuščių</a:t>
            </a:r>
            <a:endParaRPr sz="2800">
              <a:latin typeface="Cambria"/>
              <a:cs typeface="Cambria"/>
            </a:endParaRPr>
          </a:p>
          <a:p>
            <a:pPr marL="12700">
              <a:lnSpc>
                <a:spcPts val="2710"/>
              </a:lnSpc>
            </a:pPr>
            <a:r>
              <a:rPr sz="2800" spc="-10" dirty="0">
                <a:latin typeface="Cambria"/>
                <a:cs typeface="Cambria"/>
              </a:rPr>
              <a:t>reaktyvinių</a:t>
            </a:r>
            <a:r>
              <a:rPr sz="2800" spc="10" dirty="0">
                <a:latin typeface="Cambria"/>
                <a:cs typeface="Cambria"/>
              </a:rPr>
              <a:t> </a:t>
            </a:r>
            <a:r>
              <a:rPr sz="2800" spc="-15" dirty="0">
                <a:latin typeface="Cambria"/>
                <a:cs typeface="Cambria"/>
              </a:rPr>
              <a:t>lėktuvų</a:t>
            </a:r>
            <a:r>
              <a:rPr sz="2800" spc="15" dirty="0">
                <a:latin typeface="Cambria"/>
                <a:cs typeface="Cambria"/>
              </a:rPr>
              <a:t> </a:t>
            </a:r>
            <a:r>
              <a:rPr sz="2800" spc="-10" dirty="0">
                <a:latin typeface="Cambria"/>
                <a:cs typeface="Cambria"/>
              </a:rPr>
              <a:t>„Boeing</a:t>
            </a:r>
            <a:r>
              <a:rPr sz="2800" spc="15" dirty="0">
                <a:latin typeface="Cambria"/>
                <a:cs typeface="Cambria"/>
              </a:rPr>
              <a:t> </a:t>
            </a:r>
            <a:r>
              <a:rPr sz="2800" spc="-70" dirty="0">
                <a:latin typeface="Cambria"/>
                <a:cs typeface="Cambria"/>
              </a:rPr>
              <a:t>747“.</a:t>
            </a:r>
            <a:endParaRPr sz="2800">
              <a:latin typeface="Cambria"/>
              <a:cs typeface="Cambria"/>
            </a:endParaRPr>
          </a:p>
          <a:p>
            <a:pPr marL="12700" marR="93980">
              <a:lnSpc>
                <a:spcPct val="80000"/>
              </a:lnSpc>
              <a:spcBef>
                <a:spcPts val="1205"/>
              </a:spcBef>
            </a:pPr>
            <a:r>
              <a:rPr sz="2800" spc="-50" dirty="0">
                <a:latin typeface="Cambria"/>
                <a:cs typeface="Cambria"/>
              </a:rPr>
              <a:t>ATLAS</a:t>
            </a:r>
            <a:r>
              <a:rPr sz="2800" spc="25" dirty="0">
                <a:latin typeface="Cambria"/>
                <a:cs typeface="Cambria"/>
              </a:rPr>
              <a:t> </a:t>
            </a:r>
            <a:r>
              <a:rPr sz="2800" spc="-10" dirty="0">
                <a:latin typeface="Cambria"/>
                <a:cs typeface="Cambria"/>
              </a:rPr>
              <a:t>darbe</a:t>
            </a:r>
            <a:r>
              <a:rPr sz="2800" spc="15" dirty="0">
                <a:latin typeface="Cambria"/>
                <a:cs typeface="Cambria"/>
              </a:rPr>
              <a:t> </a:t>
            </a:r>
            <a:r>
              <a:rPr sz="2800" spc="-20" dirty="0">
                <a:latin typeface="Cambria"/>
                <a:cs typeface="Cambria"/>
              </a:rPr>
              <a:t>dalyvauja</a:t>
            </a:r>
            <a:r>
              <a:rPr sz="2800" spc="20" dirty="0">
                <a:latin typeface="Cambria"/>
                <a:cs typeface="Cambria"/>
              </a:rPr>
              <a:t> </a:t>
            </a:r>
            <a:r>
              <a:rPr sz="2800" spc="-5" dirty="0">
                <a:latin typeface="Cambria"/>
                <a:cs typeface="Cambria"/>
              </a:rPr>
              <a:t>3000</a:t>
            </a:r>
            <a:r>
              <a:rPr sz="2800" spc="10" dirty="0">
                <a:latin typeface="Cambria"/>
                <a:cs typeface="Cambria"/>
              </a:rPr>
              <a:t> </a:t>
            </a:r>
            <a:r>
              <a:rPr sz="2800" spc="-10" dirty="0">
                <a:latin typeface="Cambria"/>
                <a:cs typeface="Cambria"/>
              </a:rPr>
              <a:t>fizikų</a:t>
            </a:r>
            <a:r>
              <a:rPr sz="2800" dirty="0">
                <a:latin typeface="Cambria"/>
                <a:cs typeface="Cambria"/>
              </a:rPr>
              <a:t> </a:t>
            </a:r>
            <a:r>
              <a:rPr sz="2800" spc="-5" dirty="0">
                <a:latin typeface="Cambria"/>
                <a:cs typeface="Cambria"/>
              </a:rPr>
              <a:t>iš</a:t>
            </a:r>
            <a:r>
              <a:rPr sz="2800" spc="5" dirty="0">
                <a:latin typeface="Cambria"/>
                <a:cs typeface="Cambria"/>
              </a:rPr>
              <a:t> </a:t>
            </a:r>
            <a:r>
              <a:rPr sz="2800" spc="-5" dirty="0">
                <a:latin typeface="Cambria"/>
                <a:cs typeface="Cambria"/>
              </a:rPr>
              <a:t>174</a:t>
            </a:r>
            <a:r>
              <a:rPr sz="2800" spc="10" dirty="0">
                <a:latin typeface="Cambria"/>
                <a:cs typeface="Cambria"/>
              </a:rPr>
              <a:t> </a:t>
            </a:r>
            <a:r>
              <a:rPr sz="2800" spc="-20" dirty="0">
                <a:latin typeface="Cambria"/>
                <a:cs typeface="Cambria"/>
              </a:rPr>
              <a:t>universitetų </a:t>
            </a:r>
            <a:r>
              <a:rPr sz="2800" spc="-600" dirty="0">
                <a:latin typeface="Cambria"/>
                <a:cs typeface="Cambria"/>
              </a:rPr>
              <a:t> </a:t>
            </a:r>
            <a:r>
              <a:rPr sz="2800" spc="-5" dirty="0">
                <a:latin typeface="Cambria"/>
                <a:cs typeface="Cambria"/>
              </a:rPr>
              <a:t>ir</a:t>
            </a:r>
            <a:r>
              <a:rPr sz="2800" spc="-10" dirty="0">
                <a:latin typeface="Cambria"/>
                <a:cs typeface="Cambria"/>
              </a:rPr>
              <a:t> laboratorijų</a:t>
            </a:r>
            <a:r>
              <a:rPr sz="2800" spc="20" dirty="0">
                <a:latin typeface="Cambria"/>
                <a:cs typeface="Cambria"/>
              </a:rPr>
              <a:t> </a:t>
            </a:r>
            <a:r>
              <a:rPr sz="2800" spc="-5" dirty="0">
                <a:latin typeface="Cambria"/>
                <a:cs typeface="Cambria"/>
              </a:rPr>
              <a:t>38</a:t>
            </a:r>
            <a:r>
              <a:rPr sz="2800" dirty="0">
                <a:latin typeface="Cambria"/>
                <a:cs typeface="Cambria"/>
              </a:rPr>
              <a:t> </a:t>
            </a:r>
            <a:r>
              <a:rPr sz="2800" spc="-15" dirty="0">
                <a:latin typeface="Cambria"/>
                <a:cs typeface="Cambria"/>
              </a:rPr>
              <a:t>šalyse.</a:t>
            </a:r>
            <a:endParaRPr sz="2800">
              <a:latin typeface="Cambria"/>
              <a:cs typeface="Cambri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295" y="1199006"/>
            <a:ext cx="9059545" cy="5299075"/>
            <a:chOff x="45295" y="1199006"/>
            <a:chExt cx="9059545" cy="5299075"/>
          </a:xfrm>
        </p:grpSpPr>
        <p:pic>
          <p:nvPicPr>
            <p:cNvPr id="3" name="object 3"/>
            <p:cNvPicPr/>
            <p:nvPr/>
          </p:nvPicPr>
          <p:blipFill>
            <a:blip r:embed="rId2" cstate="print"/>
            <a:stretch>
              <a:fillRect/>
            </a:stretch>
          </p:blipFill>
          <p:spPr>
            <a:xfrm>
              <a:off x="45295" y="1199006"/>
              <a:ext cx="9059071" cy="5299080"/>
            </a:xfrm>
            <a:prstGeom prst="rect">
              <a:avLst/>
            </a:prstGeom>
          </p:spPr>
        </p:pic>
        <p:sp>
          <p:nvSpPr>
            <p:cNvPr id="4" name="object 4"/>
            <p:cNvSpPr/>
            <p:nvPr/>
          </p:nvSpPr>
          <p:spPr>
            <a:xfrm>
              <a:off x="3566159" y="6056376"/>
              <a:ext cx="1369060" cy="277495"/>
            </a:xfrm>
            <a:custGeom>
              <a:avLst/>
              <a:gdLst/>
              <a:ahLst/>
              <a:cxnLst/>
              <a:rect l="l" t="t" r="r" b="b"/>
              <a:pathLst>
                <a:path w="1369060" h="277495">
                  <a:moveTo>
                    <a:pt x="1368552" y="0"/>
                  </a:moveTo>
                  <a:lnTo>
                    <a:pt x="0" y="0"/>
                  </a:lnTo>
                  <a:lnTo>
                    <a:pt x="0" y="277368"/>
                  </a:lnTo>
                  <a:lnTo>
                    <a:pt x="1368552" y="277368"/>
                  </a:lnTo>
                  <a:lnTo>
                    <a:pt x="1368552" y="0"/>
                  </a:lnTo>
                  <a:close/>
                </a:path>
              </a:pathLst>
            </a:custGeom>
            <a:solidFill>
              <a:srgbClr val="FFFFFF"/>
            </a:solidFill>
          </p:spPr>
          <p:txBody>
            <a:bodyPr wrap="square" lIns="0" tIns="0" rIns="0" bIns="0" rtlCol="0"/>
            <a:lstStyle/>
            <a:p>
              <a:endParaRPr/>
            </a:p>
          </p:txBody>
        </p:sp>
      </p:grpSp>
      <p:sp>
        <p:nvSpPr>
          <p:cNvPr id="5" name="object 5"/>
          <p:cNvSpPr txBox="1"/>
          <p:nvPr/>
        </p:nvSpPr>
        <p:spPr>
          <a:xfrm>
            <a:off x="3645534" y="6086347"/>
            <a:ext cx="84010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Arial"/>
                <a:cs typeface="Arial"/>
              </a:rPr>
              <a:t>Solenoidas</a:t>
            </a:r>
            <a:endParaRPr sz="1200">
              <a:latin typeface="Arial"/>
              <a:cs typeface="Arial"/>
            </a:endParaRPr>
          </a:p>
        </p:txBody>
      </p:sp>
      <p:sp>
        <p:nvSpPr>
          <p:cNvPr id="6" name="object 6"/>
          <p:cNvSpPr/>
          <p:nvPr/>
        </p:nvSpPr>
        <p:spPr>
          <a:xfrm>
            <a:off x="2927604" y="5675376"/>
            <a:ext cx="1211580" cy="462280"/>
          </a:xfrm>
          <a:custGeom>
            <a:avLst/>
            <a:gdLst/>
            <a:ahLst/>
            <a:cxnLst/>
            <a:rect l="l" t="t" r="r" b="b"/>
            <a:pathLst>
              <a:path w="1211579" h="462279">
                <a:moveTo>
                  <a:pt x="1211580" y="0"/>
                </a:moveTo>
                <a:lnTo>
                  <a:pt x="0" y="0"/>
                </a:lnTo>
                <a:lnTo>
                  <a:pt x="0" y="461772"/>
                </a:lnTo>
                <a:lnTo>
                  <a:pt x="1211580" y="461772"/>
                </a:lnTo>
                <a:lnTo>
                  <a:pt x="1211580" y="0"/>
                </a:lnTo>
                <a:close/>
              </a:path>
            </a:pathLst>
          </a:custGeom>
          <a:solidFill>
            <a:srgbClr val="FFFFFF"/>
          </a:solidFill>
        </p:spPr>
        <p:txBody>
          <a:bodyPr wrap="square" lIns="0" tIns="0" rIns="0" bIns="0" rtlCol="0"/>
          <a:lstStyle/>
          <a:p>
            <a:endParaRPr/>
          </a:p>
        </p:txBody>
      </p:sp>
      <p:sp>
        <p:nvSpPr>
          <p:cNvPr id="7" name="object 7"/>
          <p:cNvSpPr txBox="1"/>
          <p:nvPr/>
        </p:nvSpPr>
        <p:spPr>
          <a:xfrm>
            <a:off x="3007232" y="5704738"/>
            <a:ext cx="751840" cy="391160"/>
          </a:xfrm>
          <a:prstGeom prst="rect">
            <a:avLst/>
          </a:prstGeom>
        </p:spPr>
        <p:txBody>
          <a:bodyPr vert="horz" wrap="square" lIns="0" tIns="12700" rIns="0" bIns="0" rtlCol="0">
            <a:spAutoFit/>
          </a:bodyPr>
          <a:lstStyle/>
          <a:p>
            <a:pPr marL="12700" marR="5080">
              <a:lnSpc>
                <a:spcPct val="100000"/>
              </a:lnSpc>
              <a:spcBef>
                <a:spcPts val="100"/>
              </a:spcBef>
            </a:pPr>
            <a:r>
              <a:rPr sz="1200" b="1" spc="-90" dirty="0">
                <a:latin typeface="Arial"/>
                <a:cs typeface="Arial"/>
              </a:rPr>
              <a:t>T</a:t>
            </a:r>
            <a:r>
              <a:rPr sz="1200" b="1" dirty="0">
                <a:latin typeface="Arial"/>
                <a:cs typeface="Arial"/>
              </a:rPr>
              <a:t>oroidini</a:t>
            </a:r>
            <a:r>
              <a:rPr sz="1200" b="1" spc="-5" dirty="0">
                <a:latin typeface="Arial"/>
                <a:cs typeface="Arial"/>
              </a:rPr>
              <a:t>s  magnetas</a:t>
            </a:r>
            <a:endParaRPr sz="1200">
              <a:latin typeface="Arial"/>
              <a:cs typeface="Arial"/>
            </a:endParaRPr>
          </a:p>
        </p:txBody>
      </p:sp>
      <p:sp>
        <p:nvSpPr>
          <p:cNvPr id="8" name="object 8"/>
          <p:cNvSpPr/>
          <p:nvPr/>
        </p:nvSpPr>
        <p:spPr>
          <a:xfrm>
            <a:off x="1868423" y="6118859"/>
            <a:ext cx="1728470" cy="277495"/>
          </a:xfrm>
          <a:custGeom>
            <a:avLst/>
            <a:gdLst/>
            <a:ahLst/>
            <a:cxnLst/>
            <a:rect l="l" t="t" r="r" b="b"/>
            <a:pathLst>
              <a:path w="1728470" h="277495">
                <a:moveTo>
                  <a:pt x="1728216" y="0"/>
                </a:moveTo>
                <a:lnTo>
                  <a:pt x="0" y="0"/>
                </a:lnTo>
                <a:lnTo>
                  <a:pt x="0" y="277367"/>
                </a:lnTo>
                <a:lnTo>
                  <a:pt x="1728216" y="277367"/>
                </a:lnTo>
                <a:lnTo>
                  <a:pt x="1728216" y="0"/>
                </a:lnTo>
                <a:close/>
              </a:path>
            </a:pathLst>
          </a:custGeom>
          <a:solidFill>
            <a:srgbClr val="FFFFFF"/>
          </a:solidFill>
        </p:spPr>
        <p:txBody>
          <a:bodyPr wrap="square" lIns="0" tIns="0" rIns="0" bIns="0" rtlCol="0"/>
          <a:lstStyle/>
          <a:p>
            <a:endParaRPr/>
          </a:p>
        </p:txBody>
      </p:sp>
      <p:sp>
        <p:nvSpPr>
          <p:cNvPr id="9" name="object 9"/>
          <p:cNvSpPr txBox="1"/>
          <p:nvPr/>
        </p:nvSpPr>
        <p:spPr>
          <a:xfrm>
            <a:off x="1947417" y="6148527"/>
            <a:ext cx="124079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Miuonų</a:t>
            </a:r>
            <a:r>
              <a:rPr sz="1200" b="1" spc="-40" dirty="0">
                <a:latin typeface="Arial"/>
                <a:cs typeface="Arial"/>
              </a:rPr>
              <a:t> </a:t>
            </a:r>
            <a:r>
              <a:rPr sz="1200" b="1" spc="-5" dirty="0">
                <a:latin typeface="Arial"/>
                <a:cs typeface="Arial"/>
              </a:rPr>
              <a:t>kameros</a:t>
            </a:r>
            <a:endParaRPr sz="1200">
              <a:latin typeface="Arial"/>
              <a:cs typeface="Arial"/>
            </a:endParaRPr>
          </a:p>
        </p:txBody>
      </p:sp>
      <p:sp>
        <p:nvSpPr>
          <p:cNvPr id="10" name="object 10"/>
          <p:cNvSpPr/>
          <p:nvPr/>
        </p:nvSpPr>
        <p:spPr>
          <a:xfrm>
            <a:off x="5747003" y="5385815"/>
            <a:ext cx="1061085" cy="368935"/>
          </a:xfrm>
          <a:custGeom>
            <a:avLst/>
            <a:gdLst/>
            <a:ahLst/>
            <a:cxnLst/>
            <a:rect l="l" t="t" r="r" b="b"/>
            <a:pathLst>
              <a:path w="1061084" h="368935">
                <a:moveTo>
                  <a:pt x="1060703" y="0"/>
                </a:moveTo>
                <a:lnTo>
                  <a:pt x="0" y="0"/>
                </a:lnTo>
                <a:lnTo>
                  <a:pt x="0" y="368807"/>
                </a:lnTo>
                <a:lnTo>
                  <a:pt x="1060703" y="368807"/>
                </a:lnTo>
                <a:lnTo>
                  <a:pt x="1060703" y="0"/>
                </a:lnTo>
                <a:close/>
              </a:path>
            </a:pathLst>
          </a:custGeom>
          <a:solidFill>
            <a:srgbClr val="FFFFFF"/>
          </a:solidFill>
        </p:spPr>
        <p:txBody>
          <a:bodyPr wrap="square" lIns="0" tIns="0" rIns="0" bIns="0" rtlCol="0"/>
          <a:lstStyle/>
          <a:p>
            <a:endParaRPr/>
          </a:p>
        </p:txBody>
      </p:sp>
      <p:sp>
        <p:nvSpPr>
          <p:cNvPr id="11" name="object 11"/>
          <p:cNvSpPr txBox="1"/>
          <p:nvPr/>
        </p:nvSpPr>
        <p:spPr>
          <a:xfrm>
            <a:off x="5734939" y="5369814"/>
            <a:ext cx="847090"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Arial"/>
                <a:cs typeface="Arial"/>
              </a:rPr>
              <a:t>Pikselių </a:t>
            </a:r>
            <a:r>
              <a:rPr sz="1200" b="1" spc="5" dirty="0">
                <a:latin typeface="Arial"/>
                <a:cs typeface="Arial"/>
              </a:rPr>
              <a:t> </a:t>
            </a:r>
            <a:r>
              <a:rPr sz="1200" b="1" spc="-5" dirty="0">
                <a:latin typeface="Arial"/>
                <a:cs typeface="Arial"/>
              </a:rPr>
              <a:t>detek</a:t>
            </a:r>
            <a:r>
              <a:rPr sz="1200" b="1" dirty="0">
                <a:latin typeface="Arial"/>
                <a:cs typeface="Arial"/>
              </a:rPr>
              <a:t>t</a:t>
            </a:r>
            <a:r>
              <a:rPr sz="1200" b="1" spc="-5" dirty="0">
                <a:latin typeface="Arial"/>
                <a:cs typeface="Arial"/>
              </a:rPr>
              <a:t>orius</a:t>
            </a:r>
            <a:endParaRPr sz="1200">
              <a:latin typeface="Arial"/>
              <a:cs typeface="Arial"/>
            </a:endParaRPr>
          </a:p>
        </p:txBody>
      </p:sp>
      <p:sp>
        <p:nvSpPr>
          <p:cNvPr id="12" name="object 12"/>
          <p:cNvSpPr/>
          <p:nvPr/>
        </p:nvSpPr>
        <p:spPr>
          <a:xfrm>
            <a:off x="7740395" y="4942332"/>
            <a:ext cx="1224280" cy="276225"/>
          </a:xfrm>
          <a:custGeom>
            <a:avLst/>
            <a:gdLst/>
            <a:ahLst/>
            <a:cxnLst/>
            <a:rect l="l" t="t" r="r" b="b"/>
            <a:pathLst>
              <a:path w="1224279" h="276225">
                <a:moveTo>
                  <a:pt x="1223772" y="0"/>
                </a:moveTo>
                <a:lnTo>
                  <a:pt x="0" y="0"/>
                </a:lnTo>
                <a:lnTo>
                  <a:pt x="0" y="275844"/>
                </a:lnTo>
                <a:lnTo>
                  <a:pt x="1223772" y="275844"/>
                </a:lnTo>
                <a:lnTo>
                  <a:pt x="1223772" y="0"/>
                </a:lnTo>
                <a:close/>
              </a:path>
            </a:pathLst>
          </a:custGeom>
          <a:solidFill>
            <a:srgbClr val="FFFFFF"/>
          </a:solidFill>
        </p:spPr>
        <p:txBody>
          <a:bodyPr wrap="square" lIns="0" tIns="0" rIns="0" bIns="0" rtlCol="0"/>
          <a:lstStyle/>
          <a:p>
            <a:endParaRPr/>
          </a:p>
        </p:txBody>
      </p:sp>
      <p:sp>
        <p:nvSpPr>
          <p:cNvPr id="13" name="object 13"/>
          <p:cNvSpPr txBox="1"/>
          <p:nvPr/>
        </p:nvSpPr>
        <p:spPr>
          <a:xfrm>
            <a:off x="7820659" y="4971415"/>
            <a:ext cx="95885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Arial"/>
                <a:cs typeface="Arial"/>
              </a:rPr>
              <a:t>Kalorim</a:t>
            </a:r>
            <a:r>
              <a:rPr sz="1200" b="1" dirty="0">
                <a:latin typeface="Arial"/>
                <a:cs typeface="Arial"/>
              </a:rPr>
              <a:t>e</a:t>
            </a:r>
            <a:r>
              <a:rPr sz="1200" b="1" spc="-5" dirty="0">
                <a:latin typeface="Arial"/>
                <a:cs typeface="Arial"/>
              </a:rPr>
              <a:t>tras</a:t>
            </a:r>
            <a:endParaRPr sz="1200">
              <a:latin typeface="Arial"/>
              <a:cs typeface="Arial"/>
            </a:endParaRPr>
          </a:p>
        </p:txBody>
      </p:sp>
      <p:sp>
        <p:nvSpPr>
          <p:cNvPr id="14" name="object 14"/>
          <p:cNvSpPr/>
          <p:nvPr/>
        </p:nvSpPr>
        <p:spPr>
          <a:xfrm>
            <a:off x="4067555" y="6329171"/>
            <a:ext cx="2917190" cy="276225"/>
          </a:xfrm>
          <a:custGeom>
            <a:avLst/>
            <a:gdLst/>
            <a:ahLst/>
            <a:cxnLst/>
            <a:rect l="l" t="t" r="r" b="b"/>
            <a:pathLst>
              <a:path w="2917190" h="276225">
                <a:moveTo>
                  <a:pt x="2916936" y="0"/>
                </a:moveTo>
                <a:lnTo>
                  <a:pt x="0" y="0"/>
                </a:lnTo>
                <a:lnTo>
                  <a:pt x="0" y="275843"/>
                </a:lnTo>
                <a:lnTo>
                  <a:pt x="2916936" y="275843"/>
                </a:lnTo>
                <a:lnTo>
                  <a:pt x="2916936" y="0"/>
                </a:lnTo>
                <a:close/>
              </a:path>
            </a:pathLst>
          </a:custGeom>
          <a:solidFill>
            <a:srgbClr val="FFFFFF"/>
          </a:solidFill>
        </p:spPr>
        <p:txBody>
          <a:bodyPr wrap="square" lIns="0" tIns="0" rIns="0" bIns="0" rtlCol="0"/>
          <a:lstStyle/>
          <a:p>
            <a:endParaRPr/>
          </a:p>
        </p:txBody>
      </p:sp>
      <p:sp>
        <p:nvSpPr>
          <p:cNvPr id="15" name="object 15"/>
          <p:cNvSpPr txBox="1"/>
          <p:nvPr/>
        </p:nvSpPr>
        <p:spPr>
          <a:xfrm>
            <a:off x="4147565" y="6358534"/>
            <a:ext cx="271462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Puslaidininkinis</a:t>
            </a:r>
            <a:r>
              <a:rPr sz="1200" b="1" spc="-10" dirty="0">
                <a:latin typeface="Arial"/>
                <a:cs typeface="Arial"/>
              </a:rPr>
              <a:t> </a:t>
            </a:r>
            <a:r>
              <a:rPr sz="1200" b="1" dirty="0">
                <a:latin typeface="Arial"/>
                <a:cs typeface="Arial"/>
              </a:rPr>
              <a:t>pėdsakų</a:t>
            </a:r>
            <a:r>
              <a:rPr sz="1200" b="1" spc="-35" dirty="0">
                <a:latin typeface="Arial"/>
                <a:cs typeface="Arial"/>
              </a:rPr>
              <a:t> </a:t>
            </a:r>
            <a:r>
              <a:rPr sz="1200" b="1" spc="-5" dirty="0">
                <a:latin typeface="Arial"/>
                <a:cs typeface="Arial"/>
              </a:rPr>
              <a:t>detektorius</a:t>
            </a:r>
            <a:endParaRPr sz="1200">
              <a:latin typeface="Arial"/>
              <a:cs typeface="Arial"/>
            </a:endParaRPr>
          </a:p>
        </p:txBody>
      </p:sp>
      <p:sp>
        <p:nvSpPr>
          <p:cNvPr id="16" name="object 16"/>
          <p:cNvSpPr/>
          <p:nvPr/>
        </p:nvSpPr>
        <p:spPr>
          <a:xfrm>
            <a:off x="5152644" y="5765291"/>
            <a:ext cx="3451860" cy="563880"/>
          </a:xfrm>
          <a:custGeom>
            <a:avLst/>
            <a:gdLst/>
            <a:ahLst/>
            <a:cxnLst/>
            <a:rect l="l" t="t" r="r" b="b"/>
            <a:pathLst>
              <a:path w="3451859" h="563879">
                <a:moveTo>
                  <a:pt x="3311652" y="286512"/>
                </a:moveTo>
                <a:lnTo>
                  <a:pt x="0" y="286512"/>
                </a:lnTo>
                <a:lnTo>
                  <a:pt x="0" y="563880"/>
                </a:lnTo>
                <a:lnTo>
                  <a:pt x="3311652" y="563880"/>
                </a:lnTo>
                <a:lnTo>
                  <a:pt x="3311652" y="286512"/>
                </a:lnTo>
                <a:close/>
              </a:path>
              <a:path w="3451859" h="563879">
                <a:moveTo>
                  <a:pt x="3451860" y="0"/>
                </a:moveTo>
                <a:lnTo>
                  <a:pt x="673608" y="0"/>
                </a:lnTo>
                <a:lnTo>
                  <a:pt x="673608" y="277368"/>
                </a:lnTo>
                <a:lnTo>
                  <a:pt x="3451860" y="277368"/>
                </a:lnTo>
                <a:lnTo>
                  <a:pt x="3451860" y="0"/>
                </a:lnTo>
                <a:close/>
              </a:path>
            </a:pathLst>
          </a:custGeom>
          <a:solidFill>
            <a:srgbClr val="FFFFFF"/>
          </a:solidFill>
        </p:spPr>
        <p:txBody>
          <a:bodyPr wrap="square" lIns="0" tIns="0" rIns="0" bIns="0" rtlCol="0"/>
          <a:lstStyle/>
          <a:p>
            <a:endParaRPr/>
          </a:p>
        </p:txBody>
      </p:sp>
      <p:sp>
        <p:nvSpPr>
          <p:cNvPr id="17" name="object 17"/>
          <p:cNvSpPr txBox="1"/>
          <p:nvPr/>
        </p:nvSpPr>
        <p:spPr>
          <a:xfrm>
            <a:off x="5232019" y="5691327"/>
            <a:ext cx="2970530" cy="598805"/>
          </a:xfrm>
          <a:prstGeom prst="rect">
            <a:avLst/>
          </a:prstGeom>
        </p:spPr>
        <p:txBody>
          <a:bodyPr vert="horz" wrap="square" lIns="0" tIns="12700" rIns="0" bIns="0" rtlCol="0">
            <a:spAutoFit/>
          </a:bodyPr>
          <a:lstStyle/>
          <a:p>
            <a:pPr marL="12700" marR="5080" indent="674370">
              <a:lnSpc>
                <a:spcPct val="156700"/>
              </a:lnSpc>
              <a:spcBef>
                <a:spcPts val="100"/>
              </a:spcBef>
            </a:pPr>
            <a:r>
              <a:rPr sz="1200" b="1" dirty="0">
                <a:latin typeface="Arial"/>
                <a:cs typeface="Arial"/>
              </a:rPr>
              <a:t>Elektromagnetinis</a:t>
            </a:r>
            <a:r>
              <a:rPr sz="1200" b="1" spc="-65" dirty="0">
                <a:latin typeface="Arial"/>
                <a:cs typeface="Arial"/>
              </a:rPr>
              <a:t> </a:t>
            </a:r>
            <a:r>
              <a:rPr sz="1200" b="1" spc="-5" dirty="0">
                <a:latin typeface="Arial"/>
                <a:cs typeface="Arial"/>
              </a:rPr>
              <a:t>kalorimetras </a:t>
            </a:r>
            <a:r>
              <a:rPr sz="1200" b="1" spc="-320" dirty="0">
                <a:latin typeface="Arial"/>
                <a:cs typeface="Arial"/>
              </a:rPr>
              <a:t> </a:t>
            </a:r>
            <a:r>
              <a:rPr sz="1200" b="1" spc="-5" dirty="0">
                <a:latin typeface="Arial"/>
                <a:cs typeface="Arial"/>
              </a:rPr>
              <a:t>Pereinamasis</a:t>
            </a:r>
            <a:r>
              <a:rPr sz="1200" b="1" spc="-40" dirty="0">
                <a:latin typeface="Arial"/>
                <a:cs typeface="Arial"/>
              </a:rPr>
              <a:t> </a:t>
            </a:r>
            <a:r>
              <a:rPr sz="1200" b="1" dirty="0">
                <a:latin typeface="Arial"/>
                <a:cs typeface="Arial"/>
              </a:rPr>
              <a:t>spinduliuotės</a:t>
            </a:r>
            <a:r>
              <a:rPr sz="1200" b="1" spc="10" dirty="0">
                <a:latin typeface="Arial"/>
                <a:cs typeface="Arial"/>
              </a:rPr>
              <a:t> </a:t>
            </a:r>
            <a:r>
              <a:rPr sz="1200" b="1" spc="-5" dirty="0">
                <a:latin typeface="Arial"/>
                <a:cs typeface="Arial"/>
              </a:rPr>
              <a:t>detektorius</a:t>
            </a:r>
            <a:endParaRPr sz="1200">
              <a:latin typeface="Arial"/>
              <a:cs typeface="Arial"/>
            </a:endParaRPr>
          </a:p>
        </p:txBody>
      </p:sp>
      <p:sp>
        <p:nvSpPr>
          <p:cNvPr id="18" name="object 18"/>
          <p:cNvSpPr/>
          <p:nvPr/>
        </p:nvSpPr>
        <p:spPr>
          <a:xfrm>
            <a:off x="7092695" y="5241035"/>
            <a:ext cx="2051685" cy="340360"/>
          </a:xfrm>
          <a:custGeom>
            <a:avLst/>
            <a:gdLst/>
            <a:ahLst/>
            <a:cxnLst/>
            <a:rect l="l" t="t" r="r" b="b"/>
            <a:pathLst>
              <a:path w="2051684" h="340360">
                <a:moveTo>
                  <a:pt x="2051303" y="0"/>
                </a:moveTo>
                <a:lnTo>
                  <a:pt x="0" y="0"/>
                </a:lnTo>
                <a:lnTo>
                  <a:pt x="0" y="339851"/>
                </a:lnTo>
                <a:lnTo>
                  <a:pt x="2051303" y="339851"/>
                </a:lnTo>
                <a:lnTo>
                  <a:pt x="2051303" y="0"/>
                </a:lnTo>
                <a:close/>
              </a:path>
            </a:pathLst>
          </a:custGeom>
          <a:solidFill>
            <a:srgbClr val="FFFFFF"/>
          </a:solidFill>
        </p:spPr>
        <p:txBody>
          <a:bodyPr wrap="square" lIns="0" tIns="0" rIns="0" bIns="0" rtlCol="0"/>
          <a:lstStyle/>
          <a:p>
            <a:endParaRPr/>
          </a:p>
        </p:txBody>
      </p:sp>
      <p:sp>
        <p:nvSpPr>
          <p:cNvPr id="19" name="object 19"/>
          <p:cNvSpPr txBox="1"/>
          <p:nvPr/>
        </p:nvSpPr>
        <p:spPr>
          <a:xfrm>
            <a:off x="7172325" y="5271261"/>
            <a:ext cx="160337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Arial"/>
                <a:cs typeface="Arial"/>
              </a:rPr>
              <a:t>Hadronų</a:t>
            </a:r>
            <a:r>
              <a:rPr sz="1200" b="1" spc="-25" dirty="0">
                <a:latin typeface="Arial"/>
                <a:cs typeface="Arial"/>
              </a:rPr>
              <a:t> </a:t>
            </a:r>
            <a:r>
              <a:rPr sz="1200" b="1" spc="-5" dirty="0">
                <a:latin typeface="Arial"/>
                <a:cs typeface="Arial"/>
              </a:rPr>
              <a:t>kalorimetras</a:t>
            </a:r>
            <a:endParaRPr sz="1200">
              <a:latin typeface="Arial"/>
              <a:cs typeface="Arial"/>
            </a:endParaRPr>
          </a:p>
        </p:txBody>
      </p:sp>
      <p:pic>
        <p:nvPicPr>
          <p:cNvPr id="20" name="object 20"/>
          <p:cNvPicPr/>
          <p:nvPr/>
        </p:nvPicPr>
        <p:blipFill>
          <a:blip r:embed="rId3" cstate="print"/>
          <a:stretch>
            <a:fillRect/>
          </a:stretch>
        </p:blipFill>
        <p:spPr>
          <a:xfrm>
            <a:off x="393191" y="155447"/>
            <a:ext cx="4139184" cy="1121664"/>
          </a:xfrm>
          <a:prstGeom prst="rect">
            <a:avLst/>
          </a:prstGeom>
        </p:spPr>
      </p:pic>
      <p:sp>
        <p:nvSpPr>
          <p:cNvPr id="21" name="object 21"/>
          <p:cNvSpPr txBox="1">
            <a:spLocks noGrp="1"/>
          </p:cNvSpPr>
          <p:nvPr>
            <p:ph type="title"/>
          </p:nvPr>
        </p:nvSpPr>
        <p:spPr>
          <a:xfrm>
            <a:off x="694740" y="291541"/>
            <a:ext cx="3500120" cy="635000"/>
          </a:xfrm>
          <a:prstGeom prst="rect">
            <a:avLst/>
          </a:prstGeom>
        </p:spPr>
        <p:txBody>
          <a:bodyPr vert="horz" wrap="square" lIns="0" tIns="12065" rIns="0" bIns="0" rtlCol="0">
            <a:spAutoFit/>
          </a:bodyPr>
          <a:lstStyle/>
          <a:p>
            <a:pPr marL="12700">
              <a:lnSpc>
                <a:spcPct val="100000"/>
              </a:lnSpc>
              <a:spcBef>
                <a:spcPts val="95"/>
              </a:spcBef>
            </a:pPr>
            <a:r>
              <a:rPr sz="4000" spc="-85" dirty="0">
                <a:solidFill>
                  <a:srgbClr val="385622"/>
                </a:solidFill>
                <a:latin typeface="Cambria"/>
                <a:cs typeface="Cambria"/>
              </a:rPr>
              <a:t>ATLAS</a:t>
            </a:r>
            <a:r>
              <a:rPr sz="4000" spc="-45" dirty="0">
                <a:solidFill>
                  <a:srgbClr val="385622"/>
                </a:solidFill>
                <a:latin typeface="Cambria"/>
                <a:cs typeface="Cambria"/>
              </a:rPr>
              <a:t> </a:t>
            </a:r>
            <a:r>
              <a:rPr sz="4000" spc="-15" dirty="0">
                <a:solidFill>
                  <a:srgbClr val="385622"/>
                </a:solidFill>
                <a:latin typeface="Cambria"/>
                <a:cs typeface="Cambria"/>
              </a:rPr>
              <a:t>sandara</a:t>
            </a:r>
            <a:endParaRPr sz="4000">
              <a:latin typeface="Cambria"/>
              <a:cs typeface="Cambri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8314" y="325016"/>
            <a:ext cx="3503441" cy="402883"/>
          </a:xfrm>
          <a:prstGeom prst="rect">
            <a:avLst/>
          </a:prstGeom>
        </p:spPr>
      </p:pic>
      <p:sp>
        <p:nvSpPr>
          <p:cNvPr id="3" name="object 3"/>
          <p:cNvSpPr txBox="1">
            <a:spLocks noGrp="1"/>
          </p:cNvSpPr>
          <p:nvPr>
            <p:ph type="title"/>
          </p:nvPr>
        </p:nvSpPr>
        <p:spPr>
          <a:xfrm>
            <a:off x="829767" y="163525"/>
            <a:ext cx="3500120" cy="635000"/>
          </a:xfrm>
          <a:prstGeom prst="rect">
            <a:avLst/>
          </a:prstGeom>
        </p:spPr>
        <p:txBody>
          <a:bodyPr vert="horz" wrap="square" lIns="0" tIns="12065" rIns="0" bIns="0" rtlCol="0">
            <a:spAutoFit/>
          </a:bodyPr>
          <a:lstStyle/>
          <a:p>
            <a:pPr marL="12700">
              <a:lnSpc>
                <a:spcPct val="100000"/>
              </a:lnSpc>
              <a:spcBef>
                <a:spcPts val="95"/>
              </a:spcBef>
            </a:pPr>
            <a:r>
              <a:rPr sz="4000" spc="-85" dirty="0">
                <a:solidFill>
                  <a:srgbClr val="385622"/>
                </a:solidFill>
                <a:latin typeface="Cambria"/>
                <a:cs typeface="Cambria"/>
              </a:rPr>
              <a:t>ATLAS</a:t>
            </a:r>
            <a:r>
              <a:rPr sz="4000" spc="-45" dirty="0">
                <a:solidFill>
                  <a:srgbClr val="385622"/>
                </a:solidFill>
                <a:latin typeface="Cambria"/>
                <a:cs typeface="Cambria"/>
              </a:rPr>
              <a:t> </a:t>
            </a:r>
            <a:r>
              <a:rPr sz="4000" spc="-15" dirty="0">
                <a:solidFill>
                  <a:srgbClr val="385622"/>
                </a:solidFill>
                <a:latin typeface="Cambria"/>
                <a:cs typeface="Cambria"/>
              </a:rPr>
              <a:t>sandara</a:t>
            </a:r>
            <a:endParaRPr sz="4000">
              <a:latin typeface="Cambria"/>
              <a:cs typeface="Cambria"/>
            </a:endParaRPr>
          </a:p>
        </p:txBody>
      </p:sp>
      <p:sp>
        <p:nvSpPr>
          <p:cNvPr id="4" name="object 4"/>
          <p:cNvSpPr txBox="1"/>
          <p:nvPr/>
        </p:nvSpPr>
        <p:spPr>
          <a:xfrm>
            <a:off x="474065" y="887729"/>
            <a:ext cx="8263890" cy="5543550"/>
          </a:xfrm>
          <a:prstGeom prst="rect">
            <a:avLst/>
          </a:prstGeom>
        </p:spPr>
        <p:txBody>
          <a:bodyPr vert="horz" wrap="square" lIns="0" tIns="12700" rIns="0" bIns="0" rtlCol="0">
            <a:spAutoFit/>
          </a:bodyPr>
          <a:lstStyle/>
          <a:p>
            <a:pPr marL="12700" marR="1172845">
              <a:lnSpc>
                <a:spcPct val="100000"/>
              </a:lnSpc>
              <a:spcBef>
                <a:spcPts val="100"/>
              </a:spcBef>
            </a:pPr>
            <a:r>
              <a:rPr sz="2400" spc="-10" dirty="0">
                <a:latin typeface="Cambria"/>
                <a:cs typeface="Cambria"/>
              </a:rPr>
              <a:t>Pačiame </a:t>
            </a:r>
            <a:r>
              <a:rPr sz="2400" spc="-5" dirty="0">
                <a:latin typeface="Cambria"/>
                <a:cs typeface="Cambria"/>
              </a:rPr>
              <a:t>detektoriaus </a:t>
            </a:r>
            <a:r>
              <a:rPr sz="2400" dirty="0">
                <a:latin typeface="Cambria"/>
                <a:cs typeface="Cambria"/>
              </a:rPr>
              <a:t>viduryje </a:t>
            </a:r>
            <a:r>
              <a:rPr sz="2400" spc="-10" dirty="0">
                <a:latin typeface="Cambria"/>
                <a:cs typeface="Cambria"/>
              </a:rPr>
              <a:t>yra vamzdis, kuriuo </a:t>
            </a:r>
            <a:r>
              <a:rPr sz="2400" spc="-15" dirty="0">
                <a:latin typeface="Cambria"/>
                <a:cs typeface="Cambria"/>
              </a:rPr>
              <a:t>yra </a:t>
            </a:r>
            <a:r>
              <a:rPr sz="2400" spc="-515" dirty="0">
                <a:latin typeface="Cambria"/>
                <a:cs typeface="Cambria"/>
              </a:rPr>
              <a:t> </a:t>
            </a:r>
            <a:r>
              <a:rPr sz="2400" spc="-10" dirty="0">
                <a:latin typeface="Cambria"/>
                <a:cs typeface="Cambria"/>
              </a:rPr>
              <a:t>nukreipiami</a:t>
            </a:r>
            <a:r>
              <a:rPr sz="2400" spc="-30" dirty="0">
                <a:latin typeface="Cambria"/>
                <a:cs typeface="Cambria"/>
              </a:rPr>
              <a:t> </a:t>
            </a:r>
            <a:r>
              <a:rPr sz="2400" spc="-5" dirty="0">
                <a:latin typeface="Cambria"/>
                <a:cs typeface="Cambria"/>
              </a:rPr>
              <a:t>greitinamų</a:t>
            </a:r>
            <a:r>
              <a:rPr sz="2400" spc="-50" dirty="0">
                <a:latin typeface="Cambria"/>
                <a:cs typeface="Cambria"/>
              </a:rPr>
              <a:t> </a:t>
            </a:r>
            <a:r>
              <a:rPr sz="2400" dirty="0">
                <a:latin typeface="Cambria"/>
                <a:cs typeface="Cambria"/>
              </a:rPr>
              <a:t>dalelių</a:t>
            </a:r>
            <a:r>
              <a:rPr sz="2400" spc="-5" dirty="0">
                <a:latin typeface="Cambria"/>
                <a:cs typeface="Cambria"/>
              </a:rPr>
              <a:t> </a:t>
            </a:r>
            <a:r>
              <a:rPr sz="2400" spc="-10" dirty="0">
                <a:latin typeface="Cambria"/>
                <a:cs typeface="Cambria"/>
              </a:rPr>
              <a:t>srautai.</a:t>
            </a:r>
            <a:endParaRPr sz="2400">
              <a:latin typeface="Cambria"/>
              <a:cs typeface="Cambria"/>
            </a:endParaRPr>
          </a:p>
          <a:p>
            <a:pPr marL="12700" marR="1057910">
              <a:lnSpc>
                <a:spcPct val="100000"/>
              </a:lnSpc>
              <a:spcBef>
                <a:spcPts val="1200"/>
              </a:spcBef>
            </a:pPr>
            <a:r>
              <a:rPr sz="2400" dirty="0">
                <a:latin typeface="Cambria"/>
                <a:cs typeface="Cambria"/>
              </a:rPr>
              <a:t>Dalelių </a:t>
            </a:r>
            <a:r>
              <a:rPr sz="2400" spc="-10" dirty="0">
                <a:latin typeface="Cambria"/>
                <a:cs typeface="Cambria"/>
              </a:rPr>
              <a:t>srautai </a:t>
            </a:r>
            <a:r>
              <a:rPr sz="2400" dirty="0">
                <a:latin typeface="Cambria"/>
                <a:cs typeface="Cambria"/>
              </a:rPr>
              <a:t>į </a:t>
            </a:r>
            <a:r>
              <a:rPr sz="2400" spc="-5" dirty="0">
                <a:latin typeface="Cambria"/>
                <a:cs typeface="Cambria"/>
              </a:rPr>
              <a:t>detektorių </a:t>
            </a:r>
            <a:r>
              <a:rPr sz="2400" spc="-10" dirty="0">
                <a:latin typeface="Cambria"/>
                <a:cs typeface="Cambria"/>
              </a:rPr>
              <a:t>patenka </a:t>
            </a:r>
            <a:r>
              <a:rPr sz="2400" dirty="0">
                <a:latin typeface="Cambria"/>
                <a:cs typeface="Cambria"/>
              </a:rPr>
              <a:t>iš skirtingų </a:t>
            </a:r>
            <a:r>
              <a:rPr sz="2400" spc="-5" dirty="0">
                <a:latin typeface="Cambria"/>
                <a:cs typeface="Cambria"/>
              </a:rPr>
              <a:t>pusių </a:t>
            </a:r>
            <a:r>
              <a:rPr sz="2400" dirty="0">
                <a:latin typeface="Cambria"/>
                <a:cs typeface="Cambria"/>
              </a:rPr>
              <a:t>ir </a:t>
            </a:r>
            <a:r>
              <a:rPr sz="2400" spc="-515" dirty="0">
                <a:latin typeface="Cambria"/>
                <a:cs typeface="Cambria"/>
              </a:rPr>
              <a:t> </a:t>
            </a:r>
            <a:r>
              <a:rPr sz="2400" dirty="0">
                <a:latin typeface="Cambria"/>
                <a:cs typeface="Cambria"/>
              </a:rPr>
              <a:t>susiduria </a:t>
            </a:r>
            <a:r>
              <a:rPr sz="2400" spc="-5" dirty="0">
                <a:latin typeface="Cambria"/>
                <a:cs typeface="Cambria"/>
              </a:rPr>
              <a:t>pačiame jo </a:t>
            </a:r>
            <a:r>
              <a:rPr sz="2400" dirty="0">
                <a:latin typeface="Cambria"/>
                <a:cs typeface="Cambria"/>
              </a:rPr>
              <a:t>viduryje.</a:t>
            </a:r>
            <a:endParaRPr sz="2400">
              <a:latin typeface="Cambria"/>
              <a:cs typeface="Cambria"/>
            </a:endParaRPr>
          </a:p>
          <a:p>
            <a:pPr marL="12700" marR="41910">
              <a:lnSpc>
                <a:spcPct val="100000"/>
              </a:lnSpc>
              <a:spcBef>
                <a:spcPts val="1200"/>
              </a:spcBef>
            </a:pPr>
            <a:r>
              <a:rPr sz="2400" spc="-30" dirty="0">
                <a:latin typeface="Cambria"/>
                <a:cs typeface="Cambria"/>
              </a:rPr>
              <a:t>Vamzdį</a:t>
            </a:r>
            <a:r>
              <a:rPr sz="2400" spc="-5" dirty="0">
                <a:latin typeface="Cambria"/>
                <a:cs typeface="Cambria"/>
              </a:rPr>
              <a:t> </a:t>
            </a:r>
            <a:r>
              <a:rPr sz="2400" dirty="0">
                <a:latin typeface="Cambria"/>
                <a:cs typeface="Cambria"/>
              </a:rPr>
              <a:t>supa</a:t>
            </a:r>
            <a:r>
              <a:rPr sz="2400" spc="10" dirty="0">
                <a:latin typeface="Cambria"/>
                <a:cs typeface="Cambria"/>
              </a:rPr>
              <a:t> </a:t>
            </a:r>
            <a:r>
              <a:rPr sz="2400" spc="-10" dirty="0">
                <a:latin typeface="Cambria"/>
                <a:cs typeface="Cambria"/>
              </a:rPr>
              <a:t>pėdsakų</a:t>
            </a:r>
            <a:r>
              <a:rPr sz="2400" dirty="0">
                <a:latin typeface="Cambria"/>
                <a:cs typeface="Cambria"/>
              </a:rPr>
              <a:t> </a:t>
            </a:r>
            <a:r>
              <a:rPr sz="2400" spc="-5" dirty="0">
                <a:latin typeface="Cambria"/>
                <a:cs typeface="Cambria"/>
              </a:rPr>
              <a:t>detektorius,</a:t>
            </a:r>
            <a:r>
              <a:rPr sz="2400" spc="-15" dirty="0">
                <a:latin typeface="Cambria"/>
                <a:cs typeface="Cambria"/>
              </a:rPr>
              <a:t> </a:t>
            </a:r>
            <a:r>
              <a:rPr sz="2400" dirty="0">
                <a:latin typeface="Cambria"/>
                <a:cs typeface="Cambria"/>
              </a:rPr>
              <a:t>sudarytas</a:t>
            </a:r>
            <a:r>
              <a:rPr sz="2400" spc="10" dirty="0">
                <a:latin typeface="Cambria"/>
                <a:cs typeface="Cambria"/>
              </a:rPr>
              <a:t> </a:t>
            </a:r>
            <a:r>
              <a:rPr sz="2400" dirty="0">
                <a:latin typeface="Cambria"/>
                <a:cs typeface="Cambria"/>
              </a:rPr>
              <a:t>iš</a:t>
            </a:r>
            <a:r>
              <a:rPr sz="2400" spc="10" dirty="0">
                <a:latin typeface="Cambria"/>
                <a:cs typeface="Cambria"/>
              </a:rPr>
              <a:t> </a:t>
            </a:r>
            <a:r>
              <a:rPr sz="2400" dirty="0">
                <a:latin typeface="Cambria"/>
                <a:cs typeface="Cambria"/>
              </a:rPr>
              <a:t>silicio</a:t>
            </a:r>
            <a:r>
              <a:rPr sz="2400" spc="-15" dirty="0">
                <a:latin typeface="Cambria"/>
                <a:cs typeface="Cambria"/>
              </a:rPr>
              <a:t> </a:t>
            </a:r>
            <a:r>
              <a:rPr sz="2400" spc="-5" dirty="0">
                <a:latin typeface="Cambria"/>
                <a:cs typeface="Cambria"/>
              </a:rPr>
              <a:t>strypelių. </a:t>
            </a:r>
            <a:r>
              <a:rPr sz="2400" spc="-509" dirty="0">
                <a:latin typeface="Cambria"/>
                <a:cs typeface="Cambria"/>
              </a:rPr>
              <a:t> </a:t>
            </a:r>
            <a:r>
              <a:rPr sz="2400" spc="-5" dirty="0">
                <a:latin typeface="Cambria"/>
                <a:cs typeface="Cambria"/>
              </a:rPr>
              <a:t>Šis detektorius </a:t>
            </a:r>
            <a:r>
              <a:rPr sz="2400" spc="-10" dirty="0">
                <a:latin typeface="Cambria"/>
                <a:cs typeface="Cambria"/>
              </a:rPr>
              <a:t>gali </a:t>
            </a:r>
            <a:r>
              <a:rPr sz="2400" spc="-5" dirty="0">
                <a:latin typeface="Cambria"/>
                <a:cs typeface="Cambria"/>
              </a:rPr>
              <a:t>tiksliai nustatyti </a:t>
            </a:r>
            <a:r>
              <a:rPr sz="2400" dirty="0">
                <a:latin typeface="Cambria"/>
                <a:cs typeface="Cambria"/>
              </a:rPr>
              <a:t>dalelių, </a:t>
            </a:r>
            <a:r>
              <a:rPr sz="2400" spc="-5" dirty="0">
                <a:latin typeface="Cambria"/>
                <a:cs typeface="Cambria"/>
              </a:rPr>
              <a:t>turinčių </a:t>
            </a:r>
            <a:r>
              <a:rPr sz="2400" spc="-10" dirty="0">
                <a:latin typeface="Cambria"/>
                <a:cs typeface="Cambria"/>
              </a:rPr>
              <a:t>krūvį, </a:t>
            </a:r>
            <a:r>
              <a:rPr sz="2400" spc="-5" dirty="0">
                <a:latin typeface="Cambria"/>
                <a:cs typeface="Cambria"/>
              </a:rPr>
              <a:t> trajektorijas.</a:t>
            </a:r>
            <a:endParaRPr sz="2400">
              <a:latin typeface="Cambria"/>
              <a:cs typeface="Cambria"/>
            </a:endParaRPr>
          </a:p>
          <a:p>
            <a:pPr marL="12700" marR="46990">
              <a:lnSpc>
                <a:spcPct val="141700"/>
              </a:lnSpc>
            </a:pPr>
            <a:r>
              <a:rPr sz="2400" spc="-5" dirty="0">
                <a:latin typeface="Cambria"/>
                <a:cs typeface="Cambria"/>
              </a:rPr>
              <a:t>Aplink </a:t>
            </a:r>
            <a:r>
              <a:rPr sz="2400" spc="-15" dirty="0">
                <a:latin typeface="Cambria"/>
                <a:cs typeface="Cambria"/>
              </a:rPr>
              <a:t>yra </a:t>
            </a:r>
            <a:r>
              <a:rPr sz="2400" spc="-5" dirty="0">
                <a:latin typeface="Cambria"/>
                <a:cs typeface="Cambria"/>
              </a:rPr>
              <a:t>didelis </a:t>
            </a:r>
            <a:r>
              <a:rPr sz="2400" dirty="0">
                <a:latin typeface="Cambria"/>
                <a:cs typeface="Cambria"/>
              </a:rPr>
              <a:t>solenoidas, </a:t>
            </a:r>
            <a:r>
              <a:rPr sz="2400" spc="-5" dirty="0">
                <a:latin typeface="Cambria"/>
                <a:cs typeface="Cambria"/>
              </a:rPr>
              <a:t>kuriantis </a:t>
            </a:r>
            <a:r>
              <a:rPr sz="2400" dirty="0">
                <a:latin typeface="Cambria"/>
                <a:cs typeface="Cambria"/>
              </a:rPr>
              <a:t>stiprų magnetinį </a:t>
            </a:r>
            <a:r>
              <a:rPr sz="2400" spc="-5" dirty="0">
                <a:latin typeface="Cambria"/>
                <a:cs typeface="Cambria"/>
              </a:rPr>
              <a:t>lauką. </a:t>
            </a:r>
            <a:r>
              <a:rPr sz="2400" dirty="0">
                <a:latin typeface="Cambria"/>
                <a:cs typeface="Cambria"/>
              </a:rPr>
              <a:t> </a:t>
            </a:r>
            <a:r>
              <a:rPr sz="2400" spc="-5" dirty="0">
                <a:latin typeface="Cambria"/>
                <a:cs typeface="Cambria"/>
              </a:rPr>
              <a:t>Aplink</a:t>
            </a:r>
            <a:r>
              <a:rPr sz="2400" spc="5" dirty="0">
                <a:latin typeface="Cambria"/>
                <a:cs typeface="Cambria"/>
              </a:rPr>
              <a:t> </a:t>
            </a:r>
            <a:r>
              <a:rPr sz="2400" dirty="0">
                <a:latin typeface="Cambria"/>
                <a:cs typeface="Cambria"/>
              </a:rPr>
              <a:t>solenoidą</a:t>
            </a:r>
            <a:r>
              <a:rPr sz="2400" spc="15" dirty="0">
                <a:latin typeface="Cambria"/>
                <a:cs typeface="Cambria"/>
              </a:rPr>
              <a:t> </a:t>
            </a:r>
            <a:r>
              <a:rPr sz="2400" spc="-5" dirty="0">
                <a:latin typeface="Cambria"/>
                <a:cs typeface="Cambria"/>
              </a:rPr>
              <a:t>sumontuotas</a:t>
            </a:r>
            <a:r>
              <a:rPr sz="2400" spc="40" dirty="0">
                <a:latin typeface="Cambria"/>
                <a:cs typeface="Cambria"/>
              </a:rPr>
              <a:t> </a:t>
            </a:r>
            <a:r>
              <a:rPr sz="2400" spc="-5" dirty="0">
                <a:latin typeface="Cambria"/>
                <a:cs typeface="Cambria"/>
              </a:rPr>
              <a:t>elektromagnetinis</a:t>
            </a:r>
            <a:r>
              <a:rPr sz="2400" spc="-25" dirty="0">
                <a:latin typeface="Cambria"/>
                <a:cs typeface="Cambria"/>
              </a:rPr>
              <a:t> </a:t>
            </a:r>
            <a:r>
              <a:rPr sz="2400" spc="-10" dirty="0">
                <a:latin typeface="Cambria"/>
                <a:cs typeface="Cambria"/>
              </a:rPr>
              <a:t>kalorimetras,</a:t>
            </a:r>
            <a:endParaRPr sz="2400">
              <a:latin typeface="Cambria"/>
              <a:cs typeface="Cambria"/>
            </a:endParaRPr>
          </a:p>
          <a:p>
            <a:pPr marL="12700">
              <a:lnSpc>
                <a:spcPct val="100000"/>
              </a:lnSpc>
              <a:spcBef>
                <a:spcPts val="5"/>
              </a:spcBef>
            </a:pPr>
            <a:r>
              <a:rPr sz="2400" spc="-5" dirty="0">
                <a:latin typeface="Cambria"/>
                <a:cs typeface="Cambria"/>
              </a:rPr>
              <a:t>galintis</a:t>
            </a:r>
            <a:r>
              <a:rPr sz="2400" spc="-20" dirty="0">
                <a:latin typeface="Cambria"/>
                <a:cs typeface="Cambria"/>
              </a:rPr>
              <a:t> </a:t>
            </a:r>
            <a:r>
              <a:rPr sz="2400" spc="-5" dirty="0">
                <a:latin typeface="Cambria"/>
                <a:cs typeface="Cambria"/>
              </a:rPr>
              <a:t>suskaičiuoti</a:t>
            </a:r>
            <a:r>
              <a:rPr sz="2400" spc="5" dirty="0">
                <a:latin typeface="Cambria"/>
                <a:cs typeface="Cambria"/>
              </a:rPr>
              <a:t> </a:t>
            </a:r>
            <a:r>
              <a:rPr sz="2400" spc="-5" dirty="0">
                <a:latin typeface="Cambria"/>
                <a:cs typeface="Cambria"/>
              </a:rPr>
              <a:t>elektronų,</a:t>
            </a:r>
            <a:r>
              <a:rPr sz="2400" spc="-10" dirty="0">
                <a:latin typeface="Cambria"/>
                <a:cs typeface="Cambria"/>
              </a:rPr>
              <a:t> pozitronų,</a:t>
            </a:r>
            <a:r>
              <a:rPr sz="2400" spc="-20" dirty="0">
                <a:latin typeface="Cambria"/>
                <a:cs typeface="Cambria"/>
              </a:rPr>
              <a:t> </a:t>
            </a:r>
            <a:r>
              <a:rPr sz="2400" spc="-10" dirty="0">
                <a:latin typeface="Cambria"/>
                <a:cs typeface="Cambria"/>
              </a:rPr>
              <a:t>fotonų</a:t>
            </a:r>
            <a:r>
              <a:rPr sz="2400" spc="-15" dirty="0">
                <a:latin typeface="Cambria"/>
                <a:cs typeface="Cambria"/>
              </a:rPr>
              <a:t> </a:t>
            </a:r>
            <a:r>
              <a:rPr sz="2400" dirty="0">
                <a:latin typeface="Cambria"/>
                <a:cs typeface="Cambria"/>
              </a:rPr>
              <a:t>energijas,</a:t>
            </a:r>
            <a:endParaRPr sz="2400">
              <a:latin typeface="Cambria"/>
              <a:cs typeface="Cambria"/>
            </a:endParaRPr>
          </a:p>
          <a:p>
            <a:pPr marL="12700" marR="5080">
              <a:lnSpc>
                <a:spcPct val="100000"/>
              </a:lnSpc>
            </a:pPr>
            <a:r>
              <a:rPr sz="2400" dirty="0">
                <a:latin typeface="Cambria"/>
                <a:cs typeface="Cambria"/>
              </a:rPr>
              <a:t>ir </a:t>
            </a:r>
            <a:r>
              <a:rPr sz="2400" spc="-5" dirty="0">
                <a:latin typeface="Cambria"/>
                <a:cs typeface="Cambria"/>
              </a:rPr>
              <a:t>hadronų </a:t>
            </a:r>
            <a:r>
              <a:rPr sz="2400" spc="-10" dirty="0">
                <a:latin typeface="Cambria"/>
                <a:cs typeface="Cambria"/>
              </a:rPr>
              <a:t>kalorimetras, </a:t>
            </a:r>
            <a:r>
              <a:rPr sz="2400" dirty="0">
                <a:latin typeface="Cambria"/>
                <a:cs typeface="Cambria"/>
              </a:rPr>
              <a:t>tam </a:t>
            </a:r>
            <a:r>
              <a:rPr sz="2400" spc="-5" dirty="0">
                <a:latin typeface="Cambria"/>
                <a:cs typeface="Cambria"/>
              </a:rPr>
              <a:t>tikru būdu skaičiuojantis hadronų </a:t>
            </a:r>
            <a:r>
              <a:rPr sz="2400" spc="-515" dirty="0">
                <a:latin typeface="Cambria"/>
                <a:cs typeface="Cambria"/>
              </a:rPr>
              <a:t> </a:t>
            </a:r>
            <a:r>
              <a:rPr sz="2400" dirty="0">
                <a:latin typeface="Cambria"/>
                <a:cs typeface="Cambria"/>
              </a:rPr>
              <a:t>energiją.</a:t>
            </a:r>
            <a:endParaRPr sz="2400">
              <a:latin typeface="Cambria"/>
              <a:cs typeface="Cambria"/>
            </a:endParaRPr>
          </a:p>
          <a:p>
            <a:pPr marL="12700">
              <a:lnSpc>
                <a:spcPct val="100000"/>
              </a:lnSpc>
              <a:spcBef>
                <a:spcPts val="1200"/>
              </a:spcBef>
            </a:pPr>
            <a:r>
              <a:rPr sz="2400" dirty="0">
                <a:latin typeface="Cambria"/>
                <a:cs typeface="Cambria"/>
              </a:rPr>
              <a:t>Viską</a:t>
            </a:r>
            <a:r>
              <a:rPr sz="2400" spc="-25" dirty="0">
                <a:latin typeface="Cambria"/>
                <a:cs typeface="Cambria"/>
              </a:rPr>
              <a:t> </a:t>
            </a:r>
            <a:r>
              <a:rPr sz="2400" spc="-5" dirty="0">
                <a:latin typeface="Cambria"/>
                <a:cs typeface="Cambria"/>
              </a:rPr>
              <a:t>supa</a:t>
            </a:r>
            <a:r>
              <a:rPr sz="2400" dirty="0">
                <a:latin typeface="Cambria"/>
                <a:cs typeface="Cambria"/>
              </a:rPr>
              <a:t> </a:t>
            </a:r>
            <a:r>
              <a:rPr sz="2400" spc="-5" dirty="0">
                <a:latin typeface="Cambria"/>
                <a:cs typeface="Cambria"/>
              </a:rPr>
              <a:t>miuonų</a:t>
            </a:r>
            <a:r>
              <a:rPr sz="2400" spc="-10" dirty="0">
                <a:latin typeface="Cambria"/>
                <a:cs typeface="Cambria"/>
              </a:rPr>
              <a:t> </a:t>
            </a:r>
            <a:r>
              <a:rPr sz="2400" spc="-5" dirty="0">
                <a:latin typeface="Cambria"/>
                <a:cs typeface="Cambria"/>
              </a:rPr>
              <a:t>detektorius.</a:t>
            </a:r>
            <a:endParaRPr sz="2400">
              <a:latin typeface="Cambria"/>
              <a:cs typeface="Cambri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0909" y="28955"/>
            <a:ext cx="8863965" cy="1012190"/>
            <a:chOff x="200909" y="28955"/>
            <a:chExt cx="8863965" cy="1012190"/>
          </a:xfrm>
        </p:grpSpPr>
        <p:pic>
          <p:nvPicPr>
            <p:cNvPr id="3" name="object 3"/>
            <p:cNvPicPr/>
            <p:nvPr/>
          </p:nvPicPr>
          <p:blipFill>
            <a:blip r:embed="rId2" cstate="print"/>
            <a:stretch>
              <a:fillRect/>
            </a:stretch>
          </p:blipFill>
          <p:spPr>
            <a:xfrm>
              <a:off x="200909" y="294531"/>
              <a:ext cx="4146048" cy="366311"/>
            </a:xfrm>
            <a:prstGeom prst="rect">
              <a:avLst/>
            </a:prstGeom>
          </p:spPr>
        </p:pic>
        <p:pic>
          <p:nvPicPr>
            <p:cNvPr id="4" name="object 4"/>
            <p:cNvPicPr/>
            <p:nvPr/>
          </p:nvPicPr>
          <p:blipFill>
            <a:blip r:embed="rId3" cstate="print"/>
            <a:stretch>
              <a:fillRect/>
            </a:stretch>
          </p:blipFill>
          <p:spPr>
            <a:xfrm>
              <a:off x="4143755" y="28955"/>
              <a:ext cx="2854452" cy="1011936"/>
            </a:xfrm>
            <a:prstGeom prst="rect">
              <a:avLst/>
            </a:prstGeom>
          </p:spPr>
        </p:pic>
        <p:pic>
          <p:nvPicPr>
            <p:cNvPr id="5" name="object 5"/>
            <p:cNvPicPr/>
            <p:nvPr/>
          </p:nvPicPr>
          <p:blipFill>
            <a:blip r:embed="rId4" cstate="print"/>
            <a:stretch>
              <a:fillRect/>
            </a:stretch>
          </p:blipFill>
          <p:spPr>
            <a:xfrm>
              <a:off x="6499859" y="28955"/>
              <a:ext cx="2564891" cy="1011936"/>
            </a:xfrm>
            <a:prstGeom prst="rect">
              <a:avLst/>
            </a:prstGeom>
          </p:spPr>
        </p:pic>
      </p:grpSp>
      <p:sp>
        <p:nvSpPr>
          <p:cNvPr id="6" name="object 6"/>
          <p:cNvSpPr txBox="1">
            <a:spLocks noGrp="1"/>
          </p:cNvSpPr>
          <p:nvPr>
            <p:ph type="title"/>
          </p:nvPr>
        </p:nvSpPr>
        <p:spPr>
          <a:xfrm>
            <a:off x="186639" y="149733"/>
            <a:ext cx="8575040" cy="574040"/>
          </a:xfrm>
          <a:prstGeom prst="rect">
            <a:avLst/>
          </a:prstGeom>
        </p:spPr>
        <p:txBody>
          <a:bodyPr vert="horz" wrap="square" lIns="0" tIns="12700" rIns="0" bIns="0" rtlCol="0">
            <a:spAutoFit/>
          </a:bodyPr>
          <a:lstStyle/>
          <a:p>
            <a:pPr marL="12700">
              <a:lnSpc>
                <a:spcPct val="100000"/>
              </a:lnSpc>
              <a:spcBef>
                <a:spcPts val="100"/>
              </a:spcBef>
            </a:pPr>
            <a:r>
              <a:rPr sz="3600" spc="-70" dirty="0">
                <a:solidFill>
                  <a:srgbClr val="385622"/>
                </a:solidFill>
                <a:latin typeface="Cambria"/>
                <a:cs typeface="Cambria"/>
              </a:rPr>
              <a:t>ATLAS</a:t>
            </a:r>
            <a:r>
              <a:rPr sz="3600" spc="-10" dirty="0">
                <a:solidFill>
                  <a:srgbClr val="385622"/>
                </a:solidFill>
                <a:latin typeface="Cambria"/>
                <a:cs typeface="Cambria"/>
              </a:rPr>
              <a:t> </a:t>
            </a:r>
            <a:r>
              <a:rPr sz="3600" spc="-15" dirty="0">
                <a:solidFill>
                  <a:srgbClr val="385622"/>
                </a:solidFill>
                <a:latin typeface="Cambria"/>
                <a:cs typeface="Cambria"/>
              </a:rPr>
              <a:t>detektoriaus</a:t>
            </a:r>
            <a:r>
              <a:rPr sz="3600" spc="20" dirty="0">
                <a:solidFill>
                  <a:srgbClr val="385622"/>
                </a:solidFill>
                <a:latin typeface="Cambria"/>
                <a:cs typeface="Cambria"/>
              </a:rPr>
              <a:t> </a:t>
            </a:r>
            <a:r>
              <a:rPr sz="3600" spc="-15" dirty="0">
                <a:solidFill>
                  <a:srgbClr val="385622"/>
                </a:solidFill>
                <a:latin typeface="Cambria"/>
                <a:cs typeface="Cambria"/>
              </a:rPr>
              <a:t>toroidiniai</a:t>
            </a:r>
            <a:r>
              <a:rPr sz="3600" spc="15" dirty="0">
                <a:solidFill>
                  <a:srgbClr val="385622"/>
                </a:solidFill>
                <a:latin typeface="Cambria"/>
                <a:cs typeface="Cambria"/>
              </a:rPr>
              <a:t> </a:t>
            </a:r>
            <a:r>
              <a:rPr sz="3600" spc="-5" dirty="0">
                <a:solidFill>
                  <a:srgbClr val="385622"/>
                </a:solidFill>
                <a:latin typeface="Cambria"/>
                <a:cs typeface="Cambria"/>
              </a:rPr>
              <a:t>magnetai</a:t>
            </a:r>
            <a:endParaRPr sz="3600">
              <a:latin typeface="Cambria"/>
              <a:cs typeface="Cambria"/>
            </a:endParaRPr>
          </a:p>
        </p:txBody>
      </p:sp>
      <p:pic>
        <p:nvPicPr>
          <p:cNvPr id="7" name="object 7"/>
          <p:cNvPicPr/>
          <p:nvPr/>
        </p:nvPicPr>
        <p:blipFill>
          <a:blip r:embed="rId5" cstate="print"/>
          <a:stretch>
            <a:fillRect/>
          </a:stretch>
        </p:blipFill>
        <p:spPr>
          <a:xfrm>
            <a:off x="1523" y="908302"/>
            <a:ext cx="9142475" cy="594969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TotalTime>
  <Words>2052</Words>
  <Application>Microsoft Office PowerPoint</Application>
  <PresentationFormat>Demonstracija ekrane (4:3)</PresentationFormat>
  <Paragraphs>180</Paragraphs>
  <Slides>36</Slides>
  <Notes>0</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36</vt:i4>
      </vt:variant>
    </vt:vector>
  </HeadingPairs>
  <TitlesOfParts>
    <vt:vector size="43" baseType="lpstr">
      <vt:lpstr>Arial</vt:lpstr>
      <vt:lpstr>Arial MT</vt:lpstr>
      <vt:lpstr>Calibri</vt:lpstr>
      <vt:lpstr>Cambria</vt:lpstr>
      <vt:lpstr>Symbol</vt:lpstr>
      <vt:lpstr>Wingdings</vt:lpstr>
      <vt:lpstr>Office Theme</vt:lpstr>
      <vt:lpstr>Projektas „Pedagogų kvalifikacijos tobulinimo ir perkvalifikavimo sistemos plėtra (III etapas)“  (Nr. VP1-2.2-ŠMM -02-V-01-010)</vt:lpstr>
      <vt:lpstr>Didžiojo hadronų priešpriešinių srautų greitintuvo  LHC (angl. k. Large Hadron Collider) schema</vt:lpstr>
      <vt:lpstr>„PowerPoint“ pateiktis</vt:lpstr>
      <vt:lpstr>Kadangi nežinome, ką rasime...</vt:lpstr>
      <vt:lpstr>Pagrindiniai LHC eksperimentai</vt:lpstr>
      <vt:lpstr>ATLAS</vt:lpstr>
      <vt:lpstr>ATLAS sandara</vt:lpstr>
      <vt:lpstr>ATLAS sandara</vt:lpstr>
      <vt:lpstr>ATLAS detektoriaus toroidiniai magnetai</vt:lpstr>
      <vt:lpstr>ATLAS duomenų registravimas</vt:lpstr>
      <vt:lpstr>ALICE – didysis jonų susidūrimų eksperimentas</vt:lpstr>
      <vt:lpstr>„PowerPoint“ pateiktis</vt:lpstr>
      <vt:lpstr>ALICE duomenų registravimas</vt:lpstr>
      <vt:lpstr>CMS – Kompaktiškas miuonų solenoidas</vt:lpstr>
      <vt:lpstr>CMS sandara</vt:lpstr>
      <vt:lpstr>„PowerPoint“ pateiktis</vt:lpstr>
      <vt:lpstr>„PowerPoint“ pateiktis</vt:lpstr>
      <vt:lpstr>„PowerPoint“ pateiktis</vt:lpstr>
      <vt:lpstr>„PowerPoint“ pateiktis</vt:lpstr>
      <vt:lpstr>„PowerPoint“ pateiktis</vt:lpstr>
      <vt:lpstr>„PowerPoint“ pateiktis</vt:lpstr>
      <vt:lpstr>„PowerPoint“ pateiktis</vt:lpstr>
      <vt:lpstr>2012 m. gegužės 13 d. CMS buvo  atrastas Higso bozonas H </vt:lpstr>
      <vt:lpstr>LHCb eksperimentas</vt:lpstr>
      <vt:lpstr>LHCb eksperimentas</vt:lpstr>
      <vt:lpstr>LHCb sandara</vt:lpstr>
      <vt:lpstr>LHCb detektoriai</vt:lpstr>
      <vt:lpstr>LHCb magnetas</vt:lpstr>
      <vt:lpstr>LHCb dalelių trajektorijų stebėjimo sistema</vt:lpstr>
      <vt:lpstr>LHCb kalorimetrai</vt:lpstr>
      <vt:lpstr>LHCb miuonų sistema</vt:lpstr>
      <vt:lpstr>2015 m. birželio 3 d. po 27 mėnesių pertraukos CERN Didysis hadronų  priešpriešinių srautų greitintuvas (LHC) pradėjo teikti eksperimento  duomenis. Tai žymi LHC antrojo etapo pradžią ir atveria kelią naujiems  atradimams. LHC per ateinančius trejus metus veiks ištisą parą.</vt:lpstr>
      <vt:lpstr>„PowerPoint“ pateiktis</vt:lpstr>
      <vt:lpstr>2015 metų LHC paleidimo užduotys</vt:lpstr>
      <vt:lpstr>2-ojo etapo užduotys</vt:lpstr>
      <vt:lpstr>Šaltiniai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LHC detektoriai</dc:title>
  <dc:creator>Regina</dc:creator>
  <cp:lastModifiedBy>Ona Vaščenkienė</cp:lastModifiedBy>
  <cp:revision>1</cp:revision>
  <dcterms:created xsi:type="dcterms:W3CDTF">2024-03-22T14:16:04Z</dcterms:created>
  <dcterms:modified xsi:type="dcterms:W3CDTF">2024-03-22T14:26:24Z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2015-06-19T00:00:00Z</vt:filetime>
  </property>
  <property fmtid="{D5CDD505-2E9C-101B-9397-08002B2CF9AE}" pid="3" name="Creator">
    <vt:lpwstr>Microsoft® PowerPoint® 2013</vt:lpwstr>
  </property>
  <property fmtid="{D5CDD505-2E9C-101B-9397-08002B2CF9AE}" pid="4" name="LastSaved">
    <vt:filetime>2024-03-22T00:00:00Z</vt:filetime>
  </property>
</Properties>
</file>