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9144000" cy="6858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40" y="333502"/>
            <a:ext cx="8072119" cy="2372360"/>
          </a:xfrm>
          <a:prstGeom prst="rect">
            <a:avLst/>
          </a:prstGeom>
        </p:spPr>
        <p:txBody>
          <a:bodyPr wrap="square" lIns="0" tIns="0" rIns="0" bIns="0">
            <a:spAutoFit/>
          </a:bodyPr>
          <a:lstStyle>
            <a:lvl1pPr>
              <a:defRPr sz="28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9110" y="276860"/>
            <a:ext cx="8467725" cy="1988185"/>
          </a:xfrm>
          <a:prstGeom prst="rect">
            <a:avLst/>
          </a:prstGeom>
        </p:spPr>
        <p:txBody>
          <a:bodyPr wrap="square" lIns="0" tIns="0" rIns="0" bIns="0">
            <a:spAutoFit/>
          </a:bodyPr>
          <a:lstStyle>
            <a:lvl1pPr>
              <a:defRPr sz="28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258267" y="2429566"/>
            <a:ext cx="7879080" cy="1482725"/>
          </a:xfrm>
          <a:prstGeom prst="rect">
            <a:avLst/>
          </a:prstGeom>
        </p:spPr>
        <p:txBody>
          <a:bodyPr wrap="square" lIns="0" tIns="0" rIns="0" bIns="0">
            <a:spAutoFit/>
          </a:bodyPr>
          <a:lstStyle>
            <a:lvl1pPr>
              <a:defRPr sz="28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lt.wikipedia.org/wiki/1906"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5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g"/></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png"/><Relationship Id="rId1" Type="http://schemas.openxmlformats.org/officeDocument/2006/relationships/slideLayout" Target="../slideLayouts/slideLayout5.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ndico.cern.ch/event/358281/other-view?view=standard" TargetMode="External"/><Relationship Id="rId2" Type="http://schemas.openxmlformats.org/officeDocument/2006/relationships/image" Target="../media/image75.png"/><Relationship Id="rId1" Type="http://schemas.openxmlformats.org/officeDocument/2006/relationships/slideLayout" Target="../slideLayouts/slideLayout5.xml"/><Relationship Id="rId5" Type="http://schemas.openxmlformats.org/officeDocument/2006/relationships/hyperlink" Target="http://www.nobelprize.org/nobel_prizes/physics/laureates/" TargetMode="External"/><Relationship Id="rId4" Type="http://schemas.openxmlformats.org/officeDocument/2006/relationships/hyperlink" Target="http://www.technologijos.lt/n/mokslas/idomusis_mokslas/S-36395/straipsnis/O-kas-gi-yra-tas-Higso-bozonas-Labai-paprastas-paaiskinimas?l=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737108" y="2000250"/>
            <a:ext cx="7673340" cy="1123315"/>
          </a:xfrm>
          <a:prstGeom prst="rect">
            <a:avLst/>
          </a:prstGeom>
        </p:spPr>
        <p:txBody>
          <a:bodyPr vert="horz" wrap="square" lIns="0" tIns="12700" rIns="0" bIns="0" rtlCol="0">
            <a:spAutoFit/>
          </a:bodyPr>
          <a:lstStyle/>
          <a:p>
            <a:pPr marL="2495550" marR="5080" indent="-2482850">
              <a:lnSpc>
                <a:spcPct val="100000"/>
              </a:lnSpc>
              <a:spcBef>
                <a:spcPts val="100"/>
              </a:spcBef>
            </a:pPr>
            <a:r>
              <a:rPr sz="3600" b="1" spc="-30" dirty="0">
                <a:latin typeface="Calibri"/>
                <a:cs typeface="Calibri"/>
              </a:rPr>
              <a:t>Atomo </a:t>
            </a:r>
            <a:r>
              <a:rPr sz="3600" b="1" spc="-5" dirty="0">
                <a:latin typeface="Calibri"/>
                <a:cs typeface="Calibri"/>
              </a:rPr>
              <a:t>sandaros </a:t>
            </a:r>
            <a:r>
              <a:rPr sz="3600" b="1" dirty="0">
                <a:latin typeface="Calibri"/>
                <a:cs typeface="Calibri"/>
              </a:rPr>
              <a:t>ir </a:t>
            </a:r>
            <a:r>
              <a:rPr sz="3600" b="1" spc="-10" dirty="0">
                <a:latin typeface="Calibri"/>
                <a:cs typeface="Calibri"/>
              </a:rPr>
              <a:t>elementariųjų </a:t>
            </a:r>
            <a:r>
              <a:rPr sz="3600" b="1" dirty="0">
                <a:latin typeface="Calibri"/>
                <a:cs typeface="Calibri"/>
              </a:rPr>
              <a:t>dalelių </a:t>
            </a:r>
            <a:r>
              <a:rPr sz="3600" b="1" spc="-800" dirty="0">
                <a:latin typeface="Calibri"/>
                <a:cs typeface="Calibri"/>
              </a:rPr>
              <a:t> </a:t>
            </a:r>
            <a:r>
              <a:rPr sz="3600" b="1" dirty="0">
                <a:latin typeface="Calibri"/>
                <a:cs typeface="Calibri"/>
              </a:rPr>
              <a:t>tyrimo</a:t>
            </a:r>
            <a:r>
              <a:rPr sz="3600" b="1" spc="-25" dirty="0">
                <a:latin typeface="Calibri"/>
                <a:cs typeface="Calibri"/>
              </a:rPr>
              <a:t> </a:t>
            </a:r>
            <a:r>
              <a:rPr sz="3600" b="1" spc="-10" dirty="0">
                <a:latin typeface="Calibri"/>
                <a:cs typeface="Calibri"/>
              </a:rPr>
              <a:t>istorija</a:t>
            </a:r>
            <a:endParaRPr sz="3600" dirty="0">
              <a:latin typeface="Calibri"/>
              <a:cs typeface="Calibri"/>
            </a:endParaRPr>
          </a:p>
        </p:txBody>
      </p:sp>
      <p:pic>
        <p:nvPicPr>
          <p:cNvPr id="4" name="object 4"/>
          <p:cNvPicPr/>
          <p:nvPr/>
        </p:nvPicPr>
        <p:blipFill>
          <a:blip r:embed="rId3" cstate="print"/>
          <a:stretch>
            <a:fillRect/>
          </a:stretch>
        </p:blipFill>
        <p:spPr>
          <a:xfrm>
            <a:off x="0" y="6237731"/>
            <a:ext cx="5401056" cy="620266"/>
          </a:xfrm>
          <a:prstGeom prst="rect">
            <a:avLst/>
          </a:prstGeom>
        </p:spPr>
      </p:pic>
      <p:sp>
        <p:nvSpPr>
          <p:cNvPr id="5" name="object 5"/>
          <p:cNvSpPr txBox="1">
            <a:spLocks noGrp="1"/>
          </p:cNvSpPr>
          <p:nvPr>
            <p:ph type="title"/>
          </p:nvPr>
        </p:nvSpPr>
        <p:spPr>
          <a:xfrm>
            <a:off x="289052" y="431038"/>
            <a:ext cx="8566150" cy="574675"/>
          </a:xfrm>
          <a:prstGeom prst="rect">
            <a:avLst/>
          </a:prstGeom>
        </p:spPr>
        <p:txBody>
          <a:bodyPr vert="horz" wrap="square" lIns="0" tIns="12700" rIns="0" bIns="0" rtlCol="0">
            <a:spAutoFit/>
          </a:bodyPr>
          <a:lstStyle/>
          <a:p>
            <a:pPr marL="2776220" marR="5080" indent="-2764155">
              <a:lnSpc>
                <a:spcPct val="100000"/>
              </a:lnSpc>
              <a:spcBef>
                <a:spcPts val="100"/>
              </a:spcBef>
            </a:pPr>
            <a:r>
              <a:rPr sz="1800" spc="-15" dirty="0">
                <a:latin typeface="Calibri"/>
                <a:cs typeface="Calibri"/>
              </a:rPr>
              <a:t>Projektas</a:t>
            </a:r>
            <a:r>
              <a:rPr sz="1800" dirty="0">
                <a:latin typeface="Calibri"/>
                <a:cs typeface="Calibri"/>
              </a:rPr>
              <a:t> </a:t>
            </a:r>
            <a:r>
              <a:rPr sz="1800" spc="-10" dirty="0">
                <a:latin typeface="Calibri"/>
                <a:cs typeface="Calibri"/>
              </a:rPr>
              <a:t>„Pedagogų</a:t>
            </a:r>
            <a:r>
              <a:rPr sz="1800" spc="30" dirty="0">
                <a:latin typeface="Calibri"/>
                <a:cs typeface="Calibri"/>
              </a:rPr>
              <a:t> </a:t>
            </a:r>
            <a:r>
              <a:rPr sz="1800" spc="-10" dirty="0">
                <a:latin typeface="Calibri"/>
                <a:cs typeface="Calibri"/>
              </a:rPr>
              <a:t>kvalifikacijos</a:t>
            </a:r>
            <a:r>
              <a:rPr sz="1800" spc="10" dirty="0">
                <a:latin typeface="Calibri"/>
                <a:cs typeface="Calibri"/>
              </a:rPr>
              <a:t> </a:t>
            </a:r>
            <a:r>
              <a:rPr sz="1800" spc="-10" dirty="0">
                <a:latin typeface="Calibri"/>
                <a:cs typeface="Calibri"/>
              </a:rPr>
              <a:t>tobulinimo</a:t>
            </a:r>
            <a:r>
              <a:rPr sz="1800" spc="35" dirty="0">
                <a:latin typeface="Calibri"/>
                <a:cs typeface="Calibri"/>
              </a:rPr>
              <a:t> </a:t>
            </a:r>
            <a:r>
              <a:rPr sz="1800" spc="-5" dirty="0">
                <a:latin typeface="Calibri"/>
                <a:cs typeface="Calibri"/>
              </a:rPr>
              <a:t>ir</a:t>
            </a:r>
            <a:r>
              <a:rPr sz="1800" spc="15" dirty="0">
                <a:latin typeface="Calibri"/>
                <a:cs typeface="Calibri"/>
              </a:rPr>
              <a:t> </a:t>
            </a:r>
            <a:r>
              <a:rPr sz="1800" spc="-10" dirty="0">
                <a:latin typeface="Calibri"/>
                <a:cs typeface="Calibri"/>
              </a:rPr>
              <a:t>perkvalifikavimo</a:t>
            </a:r>
            <a:r>
              <a:rPr sz="1800" spc="15" dirty="0">
                <a:latin typeface="Calibri"/>
                <a:cs typeface="Calibri"/>
              </a:rPr>
              <a:t> </a:t>
            </a:r>
            <a:r>
              <a:rPr sz="1800" spc="-10" dirty="0">
                <a:latin typeface="Calibri"/>
                <a:cs typeface="Calibri"/>
              </a:rPr>
              <a:t>sistemos</a:t>
            </a:r>
            <a:r>
              <a:rPr sz="1800" spc="10" dirty="0">
                <a:latin typeface="Calibri"/>
                <a:cs typeface="Calibri"/>
              </a:rPr>
              <a:t> </a:t>
            </a:r>
            <a:r>
              <a:rPr sz="1800" spc="-15" dirty="0">
                <a:latin typeface="Calibri"/>
                <a:cs typeface="Calibri"/>
              </a:rPr>
              <a:t>plėtra</a:t>
            </a:r>
            <a:r>
              <a:rPr sz="1800" spc="20" dirty="0">
                <a:latin typeface="Calibri"/>
                <a:cs typeface="Calibri"/>
              </a:rPr>
              <a:t> </a:t>
            </a:r>
            <a:r>
              <a:rPr sz="1800" spc="-5" dirty="0">
                <a:latin typeface="Calibri"/>
                <a:cs typeface="Calibri"/>
              </a:rPr>
              <a:t>(III</a:t>
            </a:r>
            <a:r>
              <a:rPr sz="1800" spc="55" dirty="0">
                <a:latin typeface="Calibri"/>
                <a:cs typeface="Calibri"/>
              </a:rPr>
              <a:t> </a:t>
            </a:r>
            <a:r>
              <a:rPr sz="1800" spc="-10" dirty="0">
                <a:latin typeface="Calibri"/>
                <a:cs typeface="Calibri"/>
              </a:rPr>
              <a:t>etapas)“ </a:t>
            </a:r>
            <a:r>
              <a:rPr sz="1800" spc="-390" dirty="0">
                <a:latin typeface="Calibri"/>
                <a:cs typeface="Calibri"/>
              </a:rPr>
              <a:t> </a:t>
            </a:r>
            <a:r>
              <a:rPr sz="1800" spc="-50" dirty="0">
                <a:latin typeface="Calibri"/>
                <a:cs typeface="Calibri"/>
              </a:rPr>
              <a:t>(Nr.</a:t>
            </a:r>
            <a:r>
              <a:rPr sz="1800" spc="5" dirty="0">
                <a:latin typeface="Calibri"/>
                <a:cs typeface="Calibri"/>
              </a:rPr>
              <a:t> </a:t>
            </a:r>
            <a:r>
              <a:rPr sz="1800" spc="-5" dirty="0">
                <a:latin typeface="Calibri"/>
                <a:cs typeface="Calibri"/>
              </a:rPr>
              <a:t>VP1-2.2-ŠMM -02-V-01-010)</a:t>
            </a:r>
            <a:endParaRPr sz="1800" dirty="0">
              <a:latin typeface="Calibri"/>
              <a:cs typeface="Calibri"/>
            </a:endParaRPr>
          </a:p>
        </p:txBody>
      </p:sp>
      <p:sp>
        <p:nvSpPr>
          <p:cNvPr id="6" name="object 6"/>
          <p:cNvSpPr txBox="1"/>
          <p:nvPr/>
        </p:nvSpPr>
        <p:spPr>
          <a:xfrm>
            <a:off x="3499230" y="3519678"/>
            <a:ext cx="5306695" cy="1124585"/>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Calibri"/>
                <a:cs typeface="Calibri"/>
              </a:rPr>
              <a:t>Parengė</a:t>
            </a:r>
            <a:r>
              <a:rPr sz="1800" dirty="0">
                <a:latin typeface="Calibri"/>
                <a:cs typeface="Calibri"/>
              </a:rPr>
              <a:t> </a:t>
            </a:r>
            <a:r>
              <a:rPr sz="1800" spc="-10" dirty="0">
                <a:latin typeface="Calibri"/>
                <a:cs typeface="Calibri"/>
              </a:rPr>
              <a:t>AIDA</a:t>
            </a:r>
            <a:r>
              <a:rPr sz="1800" spc="-5" dirty="0">
                <a:latin typeface="Calibri"/>
                <a:cs typeface="Calibri"/>
              </a:rPr>
              <a:t> GRIŠKIENĖ</a:t>
            </a:r>
            <a:r>
              <a:rPr sz="1800" spc="-10" dirty="0">
                <a:latin typeface="Calibri"/>
                <a:cs typeface="Calibri"/>
              </a:rPr>
              <a:t> </a:t>
            </a:r>
            <a:r>
              <a:rPr sz="1800" dirty="0">
                <a:latin typeface="Calibri"/>
                <a:cs typeface="Calibri"/>
              </a:rPr>
              <a:t>–</a:t>
            </a:r>
            <a:r>
              <a:rPr sz="1800" spc="15" dirty="0">
                <a:latin typeface="Calibri"/>
                <a:cs typeface="Calibri"/>
              </a:rPr>
              <a:t> </a:t>
            </a:r>
            <a:r>
              <a:rPr sz="1800" spc="-15" dirty="0">
                <a:latin typeface="Calibri"/>
                <a:cs typeface="Calibri"/>
              </a:rPr>
              <a:t>fizikos</a:t>
            </a:r>
            <a:r>
              <a:rPr sz="1800" spc="-5" dirty="0">
                <a:latin typeface="Calibri"/>
                <a:cs typeface="Calibri"/>
              </a:rPr>
              <a:t> mokytoja</a:t>
            </a:r>
            <a:r>
              <a:rPr sz="1800" dirty="0">
                <a:latin typeface="Calibri"/>
                <a:cs typeface="Calibri"/>
              </a:rPr>
              <a:t> </a:t>
            </a:r>
            <a:r>
              <a:rPr sz="1800" spc="-10" dirty="0">
                <a:latin typeface="Calibri"/>
                <a:cs typeface="Calibri"/>
              </a:rPr>
              <a:t>metodininkė, </a:t>
            </a:r>
            <a:r>
              <a:rPr sz="1800" spc="-395" dirty="0">
                <a:latin typeface="Calibri"/>
                <a:cs typeface="Calibri"/>
              </a:rPr>
              <a:t> </a:t>
            </a:r>
            <a:r>
              <a:rPr sz="1800" spc="-5" dirty="0">
                <a:latin typeface="Calibri"/>
                <a:cs typeface="Calibri"/>
              </a:rPr>
              <a:t>Vilniaus</a:t>
            </a:r>
            <a:r>
              <a:rPr sz="1800" spc="5" dirty="0">
                <a:latin typeface="Calibri"/>
                <a:cs typeface="Calibri"/>
              </a:rPr>
              <a:t> </a:t>
            </a:r>
            <a:r>
              <a:rPr sz="1800" spc="-5" dirty="0">
                <a:latin typeface="Calibri"/>
                <a:cs typeface="Calibri"/>
              </a:rPr>
              <a:t>Žirmūnų</a:t>
            </a:r>
            <a:r>
              <a:rPr sz="1800" spc="25" dirty="0">
                <a:latin typeface="Calibri"/>
                <a:cs typeface="Calibri"/>
              </a:rPr>
              <a:t> </a:t>
            </a:r>
            <a:r>
              <a:rPr sz="1800" dirty="0">
                <a:latin typeface="Calibri"/>
                <a:cs typeface="Calibri"/>
              </a:rPr>
              <a:t>gimnazija.</a:t>
            </a:r>
          </a:p>
          <a:p>
            <a:pPr marL="12700">
              <a:lnSpc>
                <a:spcPct val="100000"/>
              </a:lnSpc>
            </a:pPr>
            <a:r>
              <a:rPr sz="1800" spc="-10" dirty="0">
                <a:latin typeface="Calibri"/>
                <a:cs typeface="Calibri"/>
              </a:rPr>
              <a:t>Medžiaga</a:t>
            </a:r>
            <a:r>
              <a:rPr sz="1800" spc="5" dirty="0">
                <a:latin typeface="Calibri"/>
                <a:cs typeface="Calibri"/>
              </a:rPr>
              <a:t> </a:t>
            </a:r>
            <a:r>
              <a:rPr sz="1800" spc="-10" dirty="0">
                <a:latin typeface="Calibri"/>
                <a:cs typeface="Calibri"/>
              </a:rPr>
              <a:t>parengta</a:t>
            </a:r>
            <a:r>
              <a:rPr sz="1800" spc="5" dirty="0">
                <a:latin typeface="Calibri"/>
                <a:cs typeface="Calibri"/>
              </a:rPr>
              <a:t> </a:t>
            </a:r>
            <a:r>
              <a:rPr sz="1800" spc="-10" dirty="0">
                <a:latin typeface="Calibri"/>
                <a:cs typeface="Calibri"/>
              </a:rPr>
              <a:t>pagal </a:t>
            </a:r>
            <a:r>
              <a:rPr sz="1800" spc="-15" dirty="0">
                <a:latin typeface="Calibri"/>
                <a:cs typeface="Calibri"/>
              </a:rPr>
              <a:t>stažuotės</a:t>
            </a:r>
            <a:r>
              <a:rPr sz="1800" spc="10" dirty="0">
                <a:latin typeface="Calibri"/>
                <a:cs typeface="Calibri"/>
              </a:rPr>
              <a:t> </a:t>
            </a:r>
            <a:r>
              <a:rPr sz="1800" spc="-5" dirty="0">
                <a:latin typeface="Calibri"/>
                <a:cs typeface="Calibri"/>
              </a:rPr>
              <a:t>CERN</a:t>
            </a:r>
            <a:endParaRPr sz="1800" dirty="0">
              <a:latin typeface="Calibri"/>
              <a:cs typeface="Calibri"/>
            </a:endParaRPr>
          </a:p>
          <a:p>
            <a:pPr marL="12700">
              <a:lnSpc>
                <a:spcPct val="100000"/>
              </a:lnSpc>
              <a:spcBef>
                <a:spcPts val="10"/>
              </a:spcBef>
            </a:pPr>
            <a:r>
              <a:rPr sz="1800" dirty="0">
                <a:latin typeface="Times New Roman"/>
                <a:cs typeface="Times New Roman"/>
              </a:rPr>
              <a:t>2015</a:t>
            </a:r>
            <a:r>
              <a:rPr sz="1800" spc="-15" dirty="0">
                <a:latin typeface="Times New Roman"/>
                <a:cs typeface="Times New Roman"/>
              </a:rPr>
              <a:t> </a:t>
            </a:r>
            <a:r>
              <a:rPr sz="1800" spc="-5" dirty="0">
                <a:latin typeface="Times New Roman"/>
                <a:cs typeface="Times New Roman"/>
              </a:rPr>
              <a:t>m.</a:t>
            </a:r>
            <a:r>
              <a:rPr sz="1800" dirty="0">
                <a:latin typeface="Times New Roman"/>
                <a:cs typeface="Times New Roman"/>
              </a:rPr>
              <a:t> vasario</a:t>
            </a:r>
            <a:r>
              <a:rPr sz="1800" spc="-10" dirty="0">
                <a:latin typeface="Times New Roman"/>
                <a:cs typeface="Times New Roman"/>
              </a:rPr>
              <a:t> </a:t>
            </a:r>
            <a:r>
              <a:rPr sz="1800" dirty="0">
                <a:latin typeface="Times New Roman"/>
                <a:cs typeface="Times New Roman"/>
              </a:rPr>
              <a:t>15</a:t>
            </a:r>
            <a:r>
              <a:rPr sz="1800" dirty="0">
                <a:latin typeface="Calibri"/>
                <a:cs typeface="Calibri"/>
              </a:rPr>
              <a:t>–</a:t>
            </a:r>
            <a:r>
              <a:rPr sz="1800" dirty="0">
                <a:latin typeface="Times New Roman"/>
                <a:cs typeface="Times New Roman"/>
              </a:rPr>
              <a:t>21</a:t>
            </a:r>
            <a:r>
              <a:rPr sz="1800" spc="-5" dirty="0">
                <a:latin typeface="Times New Roman"/>
                <a:cs typeface="Times New Roman"/>
              </a:rPr>
              <a:t> </a:t>
            </a:r>
            <a:r>
              <a:rPr sz="1800" dirty="0">
                <a:latin typeface="Times New Roman"/>
                <a:cs typeface="Times New Roman"/>
              </a:rPr>
              <a:t>d.</a:t>
            </a:r>
            <a:r>
              <a:rPr sz="1800" spc="-10" dirty="0">
                <a:latin typeface="Times New Roman"/>
                <a:cs typeface="Times New Roman"/>
              </a:rPr>
              <a:t> </a:t>
            </a:r>
            <a:r>
              <a:rPr sz="1800" spc="-5" dirty="0">
                <a:latin typeface="Calibri"/>
                <a:cs typeface="Calibri"/>
              </a:rPr>
              <a:t>medžiagą.</a:t>
            </a:r>
            <a:endParaRPr sz="18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330200" y="375666"/>
            <a:ext cx="8404860" cy="6026150"/>
          </a:xfrm>
          <a:prstGeom prst="rect">
            <a:avLst/>
          </a:prstGeom>
        </p:spPr>
        <p:txBody>
          <a:bodyPr vert="horz" wrap="square" lIns="0" tIns="65405" rIns="0" bIns="0" rtlCol="0">
            <a:spAutoFit/>
          </a:bodyPr>
          <a:lstStyle/>
          <a:p>
            <a:pPr marL="12700" marR="463550">
              <a:lnSpc>
                <a:spcPts val="3350"/>
              </a:lnSpc>
              <a:spcBef>
                <a:spcPts val="515"/>
              </a:spcBef>
            </a:pPr>
            <a:r>
              <a:rPr sz="3100" dirty="0">
                <a:latin typeface="Calibri Light"/>
                <a:cs typeface="Calibri Light"/>
              </a:rPr>
              <a:t>1814 </a:t>
            </a:r>
            <a:r>
              <a:rPr sz="3100" spc="-5" dirty="0">
                <a:latin typeface="Calibri Light"/>
                <a:cs typeface="Calibri Light"/>
              </a:rPr>
              <a:t>m. </a:t>
            </a:r>
            <a:r>
              <a:rPr sz="3100" spc="-10" dirty="0">
                <a:latin typeface="Calibri Light"/>
                <a:cs typeface="Calibri Light"/>
              </a:rPr>
              <a:t>vokiečių</a:t>
            </a:r>
            <a:r>
              <a:rPr sz="3100" dirty="0">
                <a:latin typeface="Calibri Light"/>
                <a:cs typeface="Calibri Light"/>
              </a:rPr>
              <a:t> </a:t>
            </a:r>
            <a:r>
              <a:rPr sz="3100" spc="-10" dirty="0">
                <a:latin typeface="Calibri Light"/>
                <a:cs typeface="Calibri Light"/>
              </a:rPr>
              <a:t>fizikas</a:t>
            </a:r>
            <a:r>
              <a:rPr sz="3100" spc="10" dirty="0">
                <a:latin typeface="Calibri Light"/>
                <a:cs typeface="Calibri Light"/>
              </a:rPr>
              <a:t> </a:t>
            </a:r>
            <a:r>
              <a:rPr sz="3100" spc="-35" dirty="0">
                <a:latin typeface="Calibri Light"/>
                <a:cs typeface="Calibri Light"/>
              </a:rPr>
              <a:t>Jozefas</a:t>
            </a:r>
            <a:r>
              <a:rPr sz="3100" spc="10" dirty="0">
                <a:latin typeface="Calibri Light"/>
                <a:cs typeface="Calibri Light"/>
              </a:rPr>
              <a:t> </a:t>
            </a:r>
            <a:r>
              <a:rPr sz="3100" spc="-30" dirty="0">
                <a:latin typeface="Calibri Light"/>
                <a:cs typeface="Calibri Light"/>
              </a:rPr>
              <a:t>fon</a:t>
            </a:r>
            <a:r>
              <a:rPr sz="3100" spc="-5" dirty="0">
                <a:latin typeface="Calibri Light"/>
                <a:cs typeface="Calibri Light"/>
              </a:rPr>
              <a:t> </a:t>
            </a:r>
            <a:r>
              <a:rPr sz="3100" spc="-20" dirty="0">
                <a:latin typeface="Calibri Light"/>
                <a:cs typeface="Calibri Light"/>
              </a:rPr>
              <a:t>Fraunhoferis </a:t>
            </a:r>
            <a:r>
              <a:rPr sz="3100" spc="-15" dirty="0">
                <a:latin typeface="Calibri Light"/>
                <a:cs typeface="Calibri Light"/>
              </a:rPr>
              <a:t> </a:t>
            </a:r>
            <a:r>
              <a:rPr sz="3100" spc="-5" dirty="0">
                <a:latin typeface="Calibri Light"/>
                <a:cs typeface="Calibri Light"/>
              </a:rPr>
              <a:t>(1787–1826</a:t>
            </a:r>
            <a:r>
              <a:rPr sz="3100" spc="35" dirty="0">
                <a:latin typeface="Calibri Light"/>
                <a:cs typeface="Calibri Light"/>
              </a:rPr>
              <a:t> </a:t>
            </a:r>
            <a:r>
              <a:rPr sz="3100" spc="-5" dirty="0">
                <a:latin typeface="Calibri Light"/>
                <a:cs typeface="Calibri Light"/>
              </a:rPr>
              <a:t>m.)</a:t>
            </a:r>
            <a:r>
              <a:rPr sz="3100" spc="10" dirty="0">
                <a:latin typeface="Calibri Light"/>
                <a:cs typeface="Calibri Light"/>
              </a:rPr>
              <a:t> </a:t>
            </a:r>
            <a:r>
              <a:rPr sz="3100" spc="-10" dirty="0">
                <a:latin typeface="Calibri Light"/>
                <a:cs typeface="Calibri Light"/>
              </a:rPr>
              <a:t>šviesos</a:t>
            </a:r>
            <a:r>
              <a:rPr sz="3100" spc="10" dirty="0">
                <a:latin typeface="Calibri Light"/>
                <a:cs typeface="Calibri Light"/>
              </a:rPr>
              <a:t> </a:t>
            </a:r>
            <a:r>
              <a:rPr sz="3100" spc="-15" dirty="0">
                <a:latin typeface="Calibri Light"/>
                <a:cs typeface="Calibri Light"/>
              </a:rPr>
              <a:t>spektre</a:t>
            </a:r>
            <a:r>
              <a:rPr sz="3100" spc="5" dirty="0">
                <a:latin typeface="Calibri Light"/>
                <a:cs typeface="Calibri Light"/>
              </a:rPr>
              <a:t> </a:t>
            </a:r>
            <a:r>
              <a:rPr sz="3100" spc="-15" dirty="0">
                <a:latin typeface="Calibri Light"/>
                <a:cs typeface="Calibri Light"/>
              </a:rPr>
              <a:t>pastebėjo</a:t>
            </a:r>
            <a:r>
              <a:rPr sz="3100" spc="45" dirty="0">
                <a:latin typeface="Calibri Light"/>
                <a:cs typeface="Calibri Light"/>
              </a:rPr>
              <a:t> </a:t>
            </a:r>
            <a:r>
              <a:rPr sz="3100" spc="-15" dirty="0">
                <a:latin typeface="Calibri Light"/>
                <a:cs typeface="Calibri Light"/>
              </a:rPr>
              <a:t>tamsias </a:t>
            </a:r>
            <a:r>
              <a:rPr sz="3100" spc="-685" dirty="0">
                <a:latin typeface="Calibri Light"/>
                <a:cs typeface="Calibri Light"/>
              </a:rPr>
              <a:t> </a:t>
            </a:r>
            <a:r>
              <a:rPr sz="3100" spc="-5" dirty="0">
                <a:latin typeface="Calibri Light"/>
                <a:cs typeface="Calibri Light"/>
              </a:rPr>
              <a:t>linijas.</a:t>
            </a:r>
            <a:endParaRPr sz="3100">
              <a:latin typeface="Calibri Light"/>
              <a:cs typeface="Calibri Light"/>
            </a:endParaRPr>
          </a:p>
          <a:p>
            <a:pPr marL="12700">
              <a:lnSpc>
                <a:spcPts val="3110"/>
              </a:lnSpc>
            </a:pPr>
            <a:r>
              <a:rPr sz="3100" spc="-5" dirty="0">
                <a:latin typeface="Calibri Light"/>
                <a:cs typeface="Calibri Light"/>
              </a:rPr>
              <a:t>Vėliau</a:t>
            </a:r>
            <a:r>
              <a:rPr sz="3100" spc="15" dirty="0">
                <a:latin typeface="Calibri Light"/>
                <a:cs typeface="Calibri Light"/>
              </a:rPr>
              <a:t> </a:t>
            </a:r>
            <a:r>
              <a:rPr sz="3100" spc="-10" dirty="0">
                <a:latin typeface="Calibri Light"/>
                <a:cs typeface="Calibri Light"/>
              </a:rPr>
              <a:t>buvo</a:t>
            </a:r>
            <a:r>
              <a:rPr sz="3100" spc="-5" dirty="0">
                <a:latin typeface="Calibri Light"/>
                <a:cs typeface="Calibri Light"/>
              </a:rPr>
              <a:t> </a:t>
            </a:r>
            <a:r>
              <a:rPr sz="3100" spc="-20" dirty="0">
                <a:latin typeface="Calibri Light"/>
                <a:cs typeface="Calibri Light"/>
              </a:rPr>
              <a:t>nustatyta,</a:t>
            </a:r>
            <a:r>
              <a:rPr sz="3100" spc="15" dirty="0">
                <a:latin typeface="Calibri Light"/>
                <a:cs typeface="Calibri Light"/>
              </a:rPr>
              <a:t> </a:t>
            </a:r>
            <a:r>
              <a:rPr sz="3100" spc="-25" dirty="0">
                <a:latin typeface="Calibri Light"/>
                <a:cs typeface="Calibri Light"/>
              </a:rPr>
              <a:t>kad</a:t>
            </a:r>
            <a:r>
              <a:rPr sz="3100" spc="10" dirty="0">
                <a:latin typeface="Calibri Light"/>
                <a:cs typeface="Calibri Light"/>
              </a:rPr>
              <a:t> </a:t>
            </a:r>
            <a:r>
              <a:rPr sz="3100" dirty="0">
                <a:latin typeface="Calibri Light"/>
                <a:cs typeface="Calibri Light"/>
              </a:rPr>
              <a:t>šios</a:t>
            </a:r>
            <a:r>
              <a:rPr sz="3100" spc="5" dirty="0">
                <a:latin typeface="Calibri Light"/>
                <a:cs typeface="Calibri Light"/>
              </a:rPr>
              <a:t> </a:t>
            </a:r>
            <a:r>
              <a:rPr sz="3100" spc="-5" dirty="0">
                <a:latin typeface="Calibri Light"/>
                <a:cs typeface="Calibri Light"/>
              </a:rPr>
              <a:t>linijos</a:t>
            </a:r>
            <a:r>
              <a:rPr sz="3100" spc="5" dirty="0">
                <a:latin typeface="Calibri Light"/>
                <a:cs typeface="Calibri Light"/>
              </a:rPr>
              <a:t> </a:t>
            </a:r>
            <a:r>
              <a:rPr sz="3100" spc="-10" dirty="0">
                <a:latin typeface="Calibri Light"/>
                <a:cs typeface="Calibri Light"/>
              </a:rPr>
              <a:t>sutampa</a:t>
            </a:r>
            <a:r>
              <a:rPr sz="3100" spc="5" dirty="0">
                <a:latin typeface="Calibri Light"/>
                <a:cs typeface="Calibri Light"/>
              </a:rPr>
              <a:t> </a:t>
            </a:r>
            <a:r>
              <a:rPr sz="3100" spc="-5" dirty="0">
                <a:latin typeface="Calibri Light"/>
                <a:cs typeface="Calibri Light"/>
              </a:rPr>
              <a:t>su</a:t>
            </a:r>
            <a:endParaRPr sz="3100">
              <a:latin typeface="Calibri Light"/>
              <a:cs typeface="Calibri Light"/>
            </a:endParaRPr>
          </a:p>
          <a:p>
            <a:pPr marL="12700" marR="477520">
              <a:lnSpc>
                <a:spcPts val="3350"/>
              </a:lnSpc>
              <a:spcBef>
                <a:spcPts val="235"/>
              </a:spcBef>
            </a:pPr>
            <a:r>
              <a:rPr sz="3100" spc="-15" dirty="0">
                <a:latin typeface="Calibri Light"/>
                <a:cs typeface="Calibri Light"/>
              </a:rPr>
              <a:t>elektros</a:t>
            </a:r>
            <a:r>
              <a:rPr sz="3100" spc="10" dirty="0">
                <a:latin typeface="Calibri Light"/>
                <a:cs typeface="Calibri Light"/>
              </a:rPr>
              <a:t> </a:t>
            </a:r>
            <a:r>
              <a:rPr sz="3100" spc="-10" dirty="0">
                <a:latin typeface="Calibri Light"/>
                <a:cs typeface="Calibri Light"/>
              </a:rPr>
              <a:t>išlydžiu</a:t>
            </a:r>
            <a:r>
              <a:rPr sz="3100" spc="35" dirty="0">
                <a:latin typeface="Calibri Light"/>
                <a:cs typeface="Calibri Light"/>
              </a:rPr>
              <a:t> </a:t>
            </a:r>
            <a:r>
              <a:rPr sz="3100" spc="-10" dirty="0">
                <a:latin typeface="Calibri Light"/>
                <a:cs typeface="Calibri Light"/>
              </a:rPr>
              <a:t>sužadinto</a:t>
            </a:r>
            <a:r>
              <a:rPr sz="3100" spc="30" dirty="0">
                <a:latin typeface="Calibri Light"/>
                <a:cs typeface="Calibri Light"/>
              </a:rPr>
              <a:t> </a:t>
            </a:r>
            <a:r>
              <a:rPr sz="3100" spc="-10" dirty="0">
                <a:latin typeface="Calibri Light"/>
                <a:cs typeface="Calibri Light"/>
              </a:rPr>
              <a:t>vandenilio</a:t>
            </a:r>
            <a:r>
              <a:rPr sz="3100" spc="55" dirty="0">
                <a:latin typeface="Calibri Light"/>
                <a:cs typeface="Calibri Light"/>
              </a:rPr>
              <a:t> </a:t>
            </a:r>
            <a:r>
              <a:rPr sz="3100" spc="-5" dirty="0">
                <a:latin typeface="Calibri Light"/>
                <a:cs typeface="Calibri Light"/>
              </a:rPr>
              <a:t>dujų</a:t>
            </a:r>
            <a:r>
              <a:rPr sz="3100" spc="25" dirty="0">
                <a:latin typeface="Calibri Light"/>
                <a:cs typeface="Calibri Light"/>
              </a:rPr>
              <a:t> </a:t>
            </a:r>
            <a:r>
              <a:rPr sz="3100" spc="-15" dirty="0">
                <a:latin typeface="Calibri Light"/>
                <a:cs typeface="Calibri Light"/>
              </a:rPr>
              <a:t>spektro </a:t>
            </a:r>
            <a:r>
              <a:rPr sz="3100" spc="-685" dirty="0">
                <a:latin typeface="Calibri Light"/>
                <a:cs typeface="Calibri Light"/>
              </a:rPr>
              <a:t> </a:t>
            </a:r>
            <a:r>
              <a:rPr sz="3100" spc="-10" dirty="0">
                <a:latin typeface="Calibri Light"/>
                <a:cs typeface="Calibri Light"/>
              </a:rPr>
              <a:t>spalvotomis</a:t>
            </a:r>
            <a:r>
              <a:rPr sz="3100" dirty="0">
                <a:latin typeface="Calibri Light"/>
                <a:cs typeface="Calibri Light"/>
              </a:rPr>
              <a:t> </a:t>
            </a:r>
            <a:r>
              <a:rPr sz="3100" spc="-5" dirty="0">
                <a:latin typeface="Calibri Light"/>
                <a:cs typeface="Calibri Light"/>
              </a:rPr>
              <a:t>linijomis.</a:t>
            </a:r>
            <a:endParaRPr sz="3100">
              <a:latin typeface="Calibri Light"/>
              <a:cs typeface="Calibri Light"/>
            </a:endParaRPr>
          </a:p>
          <a:p>
            <a:pPr marL="12700">
              <a:lnSpc>
                <a:spcPts val="3110"/>
              </a:lnSpc>
            </a:pPr>
            <a:r>
              <a:rPr sz="3100" spc="-5" dirty="0">
                <a:latin typeface="Calibri Light"/>
                <a:cs typeface="Calibri Light"/>
              </a:rPr>
              <a:t>Šviesos,</a:t>
            </a:r>
            <a:r>
              <a:rPr sz="3100" spc="10" dirty="0">
                <a:latin typeface="Calibri Light"/>
                <a:cs typeface="Calibri Light"/>
              </a:rPr>
              <a:t> </a:t>
            </a:r>
            <a:r>
              <a:rPr sz="3100" spc="-10" dirty="0">
                <a:latin typeface="Calibri Light"/>
                <a:cs typeface="Calibri Light"/>
              </a:rPr>
              <a:t>kurią</a:t>
            </a:r>
            <a:r>
              <a:rPr sz="3100" spc="5" dirty="0">
                <a:latin typeface="Calibri Light"/>
                <a:cs typeface="Calibri Light"/>
              </a:rPr>
              <a:t> </a:t>
            </a:r>
            <a:r>
              <a:rPr sz="3100" spc="-5" dirty="0">
                <a:latin typeface="Calibri Light"/>
                <a:cs typeface="Calibri Light"/>
              </a:rPr>
              <a:t>skleidžia</a:t>
            </a:r>
            <a:r>
              <a:rPr sz="3100" spc="35" dirty="0">
                <a:latin typeface="Calibri Light"/>
                <a:cs typeface="Calibri Light"/>
              </a:rPr>
              <a:t> </a:t>
            </a:r>
            <a:r>
              <a:rPr sz="3100" spc="-10" dirty="0">
                <a:latin typeface="Calibri Light"/>
                <a:cs typeface="Calibri Light"/>
              </a:rPr>
              <a:t>įkaitusios</a:t>
            </a:r>
            <a:r>
              <a:rPr sz="3100" spc="5" dirty="0">
                <a:latin typeface="Calibri Light"/>
                <a:cs typeface="Calibri Light"/>
              </a:rPr>
              <a:t> </a:t>
            </a:r>
            <a:r>
              <a:rPr sz="3100" spc="-5" dirty="0">
                <a:latin typeface="Calibri Light"/>
                <a:cs typeface="Calibri Light"/>
              </a:rPr>
              <a:t>dujos</a:t>
            </a:r>
            <a:r>
              <a:rPr sz="3100" spc="15" dirty="0">
                <a:latin typeface="Calibri Light"/>
                <a:cs typeface="Calibri Light"/>
              </a:rPr>
              <a:t> </a:t>
            </a:r>
            <a:r>
              <a:rPr sz="3100" spc="-5" dirty="0">
                <a:latin typeface="Calibri Light"/>
                <a:cs typeface="Calibri Light"/>
              </a:rPr>
              <a:t>arba</a:t>
            </a:r>
            <a:r>
              <a:rPr sz="3100" spc="25" dirty="0">
                <a:latin typeface="Calibri Light"/>
                <a:cs typeface="Calibri Light"/>
              </a:rPr>
              <a:t> </a:t>
            </a:r>
            <a:r>
              <a:rPr sz="3100" spc="-25" dirty="0">
                <a:latin typeface="Calibri Light"/>
                <a:cs typeface="Calibri Light"/>
              </a:rPr>
              <a:t>kai</a:t>
            </a:r>
            <a:r>
              <a:rPr sz="3100" spc="5" dirty="0">
                <a:latin typeface="Calibri Light"/>
                <a:cs typeface="Calibri Light"/>
              </a:rPr>
              <a:t> </a:t>
            </a:r>
            <a:r>
              <a:rPr sz="3100" spc="-10" dirty="0">
                <a:latin typeface="Calibri Light"/>
                <a:cs typeface="Calibri Light"/>
              </a:rPr>
              <a:t>kurių</a:t>
            </a:r>
            <a:endParaRPr sz="3100">
              <a:latin typeface="Calibri Light"/>
              <a:cs typeface="Calibri Light"/>
            </a:endParaRPr>
          </a:p>
          <a:p>
            <a:pPr marL="12700" marR="86360" algn="just">
              <a:lnSpc>
                <a:spcPts val="3350"/>
              </a:lnSpc>
              <a:spcBef>
                <a:spcPts val="235"/>
              </a:spcBef>
            </a:pPr>
            <a:r>
              <a:rPr sz="3100" spc="-10" dirty="0">
                <a:latin typeface="Calibri Light"/>
                <a:cs typeface="Calibri Light"/>
              </a:rPr>
              <a:t>įkaitusių cheminių </a:t>
            </a:r>
            <a:r>
              <a:rPr sz="3100" spc="-15" dirty="0">
                <a:latin typeface="Calibri Light"/>
                <a:cs typeface="Calibri Light"/>
              </a:rPr>
              <a:t>elementų </a:t>
            </a:r>
            <a:r>
              <a:rPr sz="3100" spc="-25" dirty="0">
                <a:latin typeface="Calibri Light"/>
                <a:cs typeface="Calibri Light"/>
              </a:rPr>
              <a:t>garai, </a:t>
            </a:r>
            <a:r>
              <a:rPr sz="3100" spc="-10" dirty="0">
                <a:latin typeface="Calibri Light"/>
                <a:cs typeface="Calibri Light"/>
              </a:rPr>
              <a:t>spektras </a:t>
            </a:r>
            <a:r>
              <a:rPr sz="3100" spc="-5" dirty="0">
                <a:latin typeface="Calibri Light"/>
                <a:cs typeface="Calibri Light"/>
              </a:rPr>
              <a:t>susideda </a:t>
            </a:r>
            <a:r>
              <a:rPr sz="3100" spc="-690" dirty="0">
                <a:latin typeface="Calibri Light"/>
                <a:cs typeface="Calibri Light"/>
              </a:rPr>
              <a:t> </a:t>
            </a:r>
            <a:r>
              <a:rPr sz="3100" spc="-5" dirty="0">
                <a:latin typeface="Calibri Light"/>
                <a:cs typeface="Calibri Light"/>
              </a:rPr>
              <a:t>iš </a:t>
            </a:r>
            <a:r>
              <a:rPr sz="3100" spc="-10" dirty="0">
                <a:latin typeface="Calibri Light"/>
                <a:cs typeface="Calibri Light"/>
              </a:rPr>
              <a:t>atskirų </a:t>
            </a:r>
            <a:r>
              <a:rPr sz="3100" spc="-5" dirty="0">
                <a:latin typeface="Calibri Light"/>
                <a:cs typeface="Calibri Light"/>
              </a:rPr>
              <a:t>linijų. </a:t>
            </a:r>
            <a:r>
              <a:rPr sz="3100" spc="-80" dirty="0">
                <a:latin typeface="Calibri Light"/>
                <a:cs typeface="Calibri Light"/>
              </a:rPr>
              <a:t>Tai </a:t>
            </a:r>
            <a:r>
              <a:rPr sz="3100" spc="-10" dirty="0">
                <a:latin typeface="Calibri Light"/>
                <a:cs typeface="Calibri Light"/>
              </a:rPr>
              <a:t>emisijos </a:t>
            </a:r>
            <a:r>
              <a:rPr sz="3100" spc="-5" dirty="0">
                <a:latin typeface="Calibri Light"/>
                <a:cs typeface="Calibri Light"/>
              </a:rPr>
              <a:t>linijos, </a:t>
            </a:r>
            <a:r>
              <a:rPr sz="3100" spc="-10" dirty="0">
                <a:latin typeface="Calibri Light"/>
                <a:cs typeface="Calibri Light"/>
              </a:rPr>
              <a:t>atsirandančios </a:t>
            </a:r>
            <a:r>
              <a:rPr sz="3100" spc="-5" dirty="0">
                <a:latin typeface="Calibri Light"/>
                <a:cs typeface="Calibri Light"/>
              </a:rPr>
              <a:t>dėl </a:t>
            </a:r>
            <a:r>
              <a:rPr sz="3100" spc="-690" dirty="0">
                <a:latin typeface="Calibri Light"/>
                <a:cs typeface="Calibri Light"/>
              </a:rPr>
              <a:t> </a:t>
            </a:r>
            <a:r>
              <a:rPr sz="3100" spc="-35" dirty="0">
                <a:latin typeface="Calibri Light"/>
                <a:cs typeface="Calibri Light"/>
              </a:rPr>
              <a:t>atomų</a:t>
            </a:r>
            <a:r>
              <a:rPr sz="3100" spc="-70" dirty="0">
                <a:latin typeface="Calibri Light"/>
                <a:cs typeface="Calibri Light"/>
              </a:rPr>
              <a:t> </a:t>
            </a:r>
            <a:r>
              <a:rPr sz="3100" spc="-10" dirty="0">
                <a:latin typeface="Calibri Light"/>
                <a:cs typeface="Calibri Light"/>
              </a:rPr>
              <a:t>spinduliavimo.</a:t>
            </a:r>
            <a:endParaRPr sz="3100">
              <a:latin typeface="Calibri Light"/>
              <a:cs typeface="Calibri Light"/>
            </a:endParaRPr>
          </a:p>
          <a:p>
            <a:pPr>
              <a:lnSpc>
                <a:spcPct val="100000"/>
              </a:lnSpc>
              <a:spcBef>
                <a:spcPts val="50"/>
              </a:spcBef>
            </a:pPr>
            <a:endParaRPr sz="2700">
              <a:latin typeface="Calibri Light"/>
              <a:cs typeface="Calibri Light"/>
            </a:endParaRPr>
          </a:p>
          <a:p>
            <a:pPr marL="12700" marR="5080">
              <a:lnSpc>
                <a:spcPts val="3350"/>
              </a:lnSpc>
            </a:pPr>
            <a:r>
              <a:rPr sz="3100" spc="-10" dirty="0">
                <a:latin typeface="Calibri Light"/>
                <a:cs typeface="Calibri Light"/>
              </a:rPr>
              <a:t>Vėliau</a:t>
            </a:r>
            <a:r>
              <a:rPr sz="3100" spc="20" dirty="0">
                <a:latin typeface="Calibri Light"/>
                <a:cs typeface="Calibri Light"/>
              </a:rPr>
              <a:t> </a:t>
            </a:r>
            <a:r>
              <a:rPr sz="3100" spc="-5" dirty="0">
                <a:latin typeface="Calibri Light"/>
                <a:cs typeface="Calibri Light"/>
              </a:rPr>
              <a:t>N.</a:t>
            </a:r>
            <a:r>
              <a:rPr sz="3100" dirty="0">
                <a:latin typeface="Calibri Light"/>
                <a:cs typeface="Calibri Light"/>
              </a:rPr>
              <a:t> </a:t>
            </a:r>
            <a:r>
              <a:rPr sz="3100" spc="-20" dirty="0">
                <a:latin typeface="Calibri Light"/>
                <a:cs typeface="Calibri Light"/>
              </a:rPr>
              <a:t>Boro</a:t>
            </a:r>
            <a:r>
              <a:rPr sz="3100" spc="10" dirty="0">
                <a:latin typeface="Calibri Light"/>
                <a:cs typeface="Calibri Light"/>
              </a:rPr>
              <a:t> </a:t>
            </a:r>
            <a:r>
              <a:rPr sz="3100" spc="-15" dirty="0">
                <a:latin typeface="Calibri Light"/>
                <a:cs typeface="Calibri Light"/>
              </a:rPr>
              <a:t>teorija</a:t>
            </a:r>
            <a:r>
              <a:rPr sz="3100" spc="-5" dirty="0">
                <a:latin typeface="Calibri Light"/>
                <a:cs typeface="Calibri Light"/>
              </a:rPr>
              <a:t> susiejo</a:t>
            </a:r>
            <a:r>
              <a:rPr sz="3100" spc="20" dirty="0">
                <a:latin typeface="Calibri Light"/>
                <a:cs typeface="Calibri Light"/>
              </a:rPr>
              <a:t> </a:t>
            </a:r>
            <a:r>
              <a:rPr sz="3100" spc="-10" dirty="0">
                <a:latin typeface="Calibri Light"/>
                <a:cs typeface="Calibri Light"/>
              </a:rPr>
              <a:t>vandenilio</a:t>
            </a:r>
            <a:r>
              <a:rPr sz="3100" spc="40" dirty="0">
                <a:latin typeface="Calibri Light"/>
                <a:cs typeface="Calibri Light"/>
              </a:rPr>
              <a:t> </a:t>
            </a:r>
            <a:r>
              <a:rPr sz="3100" spc="-15" dirty="0">
                <a:latin typeface="Calibri Light"/>
                <a:cs typeface="Calibri Light"/>
              </a:rPr>
              <a:t>spektro</a:t>
            </a:r>
            <a:r>
              <a:rPr sz="3100" dirty="0">
                <a:latin typeface="Calibri Light"/>
                <a:cs typeface="Calibri Light"/>
              </a:rPr>
              <a:t> </a:t>
            </a:r>
            <a:r>
              <a:rPr sz="3100" spc="-5" dirty="0">
                <a:latin typeface="Calibri Light"/>
                <a:cs typeface="Calibri Light"/>
              </a:rPr>
              <a:t>linijų </a:t>
            </a:r>
            <a:r>
              <a:rPr sz="3100" spc="-690" dirty="0">
                <a:latin typeface="Calibri Light"/>
                <a:cs typeface="Calibri Light"/>
              </a:rPr>
              <a:t> </a:t>
            </a:r>
            <a:r>
              <a:rPr sz="3100" spc="-5" dirty="0">
                <a:latin typeface="Calibri Light"/>
                <a:cs typeface="Calibri Light"/>
              </a:rPr>
              <a:t>bangų</a:t>
            </a:r>
            <a:r>
              <a:rPr sz="3100" spc="20" dirty="0">
                <a:latin typeface="Calibri Light"/>
                <a:cs typeface="Calibri Light"/>
              </a:rPr>
              <a:t> </a:t>
            </a:r>
            <a:r>
              <a:rPr sz="3100" spc="-5" dirty="0">
                <a:latin typeface="Calibri Light"/>
                <a:cs typeface="Calibri Light"/>
              </a:rPr>
              <a:t>ilgius</a:t>
            </a:r>
            <a:r>
              <a:rPr sz="3100" spc="25" dirty="0">
                <a:latin typeface="Calibri Light"/>
                <a:cs typeface="Calibri Light"/>
              </a:rPr>
              <a:t> </a:t>
            </a:r>
            <a:r>
              <a:rPr sz="3100" spc="-5" dirty="0">
                <a:latin typeface="Calibri Light"/>
                <a:cs typeface="Calibri Light"/>
              </a:rPr>
              <a:t>su</a:t>
            </a:r>
            <a:r>
              <a:rPr sz="3100" dirty="0">
                <a:latin typeface="Calibri Light"/>
                <a:cs typeface="Calibri Light"/>
              </a:rPr>
              <a:t> </a:t>
            </a:r>
            <a:r>
              <a:rPr sz="3100" spc="-20" dirty="0">
                <a:latin typeface="Calibri Light"/>
                <a:cs typeface="Calibri Light"/>
              </a:rPr>
              <a:t>atomo</a:t>
            </a:r>
            <a:r>
              <a:rPr sz="3100" spc="5" dirty="0">
                <a:latin typeface="Calibri Light"/>
                <a:cs typeface="Calibri Light"/>
              </a:rPr>
              <a:t> </a:t>
            </a:r>
            <a:r>
              <a:rPr sz="3100" spc="-15" dirty="0">
                <a:latin typeface="Calibri Light"/>
                <a:cs typeface="Calibri Light"/>
              </a:rPr>
              <a:t>elektrono</a:t>
            </a:r>
            <a:r>
              <a:rPr sz="3100" spc="5" dirty="0">
                <a:latin typeface="Calibri Light"/>
                <a:cs typeface="Calibri Light"/>
              </a:rPr>
              <a:t> </a:t>
            </a:r>
            <a:r>
              <a:rPr sz="3100" spc="-10" dirty="0">
                <a:latin typeface="Calibri Light"/>
                <a:cs typeface="Calibri Light"/>
              </a:rPr>
              <a:t>energijos</a:t>
            </a:r>
            <a:r>
              <a:rPr sz="3100" spc="30" dirty="0">
                <a:latin typeface="Calibri Light"/>
                <a:cs typeface="Calibri Light"/>
              </a:rPr>
              <a:t> </a:t>
            </a:r>
            <a:r>
              <a:rPr sz="3100" spc="-10" dirty="0">
                <a:latin typeface="Calibri Light"/>
                <a:cs typeface="Calibri Light"/>
              </a:rPr>
              <a:t>lygmenų</a:t>
            </a:r>
            <a:endParaRPr sz="3100">
              <a:latin typeface="Calibri Light"/>
              <a:cs typeface="Calibri Light"/>
            </a:endParaRPr>
          </a:p>
          <a:p>
            <a:pPr marL="12700">
              <a:lnSpc>
                <a:spcPts val="3295"/>
              </a:lnSpc>
            </a:pPr>
            <a:r>
              <a:rPr sz="3100" spc="-5" dirty="0">
                <a:latin typeface="Calibri Light"/>
                <a:cs typeface="Calibri Light"/>
              </a:rPr>
              <a:t>pokyčiais.</a:t>
            </a:r>
            <a:endParaRPr sz="3100">
              <a:latin typeface="Calibri Light"/>
              <a:cs typeface="Calibri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2458338"/>
            <a:ext cx="7821930" cy="835660"/>
          </a:xfrm>
          <a:prstGeom prst="rect">
            <a:avLst/>
          </a:prstGeom>
        </p:spPr>
        <p:txBody>
          <a:bodyPr vert="horz" wrap="square" lIns="0" tIns="60960" rIns="0" bIns="0" rtlCol="0">
            <a:spAutoFit/>
          </a:bodyPr>
          <a:lstStyle/>
          <a:p>
            <a:pPr marL="12700" marR="5080">
              <a:lnSpc>
                <a:spcPts val="3020"/>
              </a:lnSpc>
              <a:spcBef>
                <a:spcPts val="480"/>
              </a:spcBef>
            </a:pPr>
            <a:r>
              <a:rPr spc="-5" dirty="0"/>
              <a:t>1858</a:t>
            </a:r>
            <a:r>
              <a:rPr spc="25" dirty="0"/>
              <a:t> </a:t>
            </a:r>
            <a:r>
              <a:rPr spc="-5" dirty="0"/>
              <a:t>m.</a:t>
            </a:r>
            <a:r>
              <a:rPr spc="5" dirty="0"/>
              <a:t> </a:t>
            </a:r>
            <a:r>
              <a:rPr spc="-15" dirty="0"/>
              <a:t>atradus</a:t>
            </a:r>
            <a:r>
              <a:rPr spc="-5" dirty="0"/>
              <a:t> </a:t>
            </a:r>
            <a:r>
              <a:rPr spc="-15" dirty="0"/>
              <a:t>katodinius</a:t>
            </a:r>
            <a:r>
              <a:rPr dirty="0"/>
              <a:t> </a:t>
            </a:r>
            <a:r>
              <a:rPr spc="-5" dirty="0"/>
              <a:t>spindulius </a:t>
            </a:r>
            <a:r>
              <a:rPr spc="-10" dirty="0"/>
              <a:t>paaiškėjo,</a:t>
            </a:r>
            <a:r>
              <a:rPr spc="10" dirty="0"/>
              <a:t> </a:t>
            </a:r>
            <a:r>
              <a:rPr spc="-25" dirty="0"/>
              <a:t>kad </a:t>
            </a:r>
            <a:r>
              <a:rPr spc="-20" dirty="0"/>
              <a:t> </a:t>
            </a:r>
            <a:r>
              <a:rPr spc="-30" dirty="0"/>
              <a:t>atomas</a:t>
            </a:r>
            <a:r>
              <a:rPr spc="-60" dirty="0"/>
              <a:t> </a:t>
            </a:r>
            <a:r>
              <a:rPr spc="-30" dirty="0"/>
              <a:t>yra</a:t>
            </a:r>
            <a:r>
              <a:rPr spc="-50" dirty="0"/>
              <a:t> </a:t>
            </a:r>
            <a:r>
              <a:rPr spc="-20" dirty="0"/>
              <a:t>dalomas,</a:t>
            </a:r>
            <a:r>
              <a:rPr spc="-35" dirty="0"/>
              <a:t> </a:t>
            </a:r>
            <a:r>
              <a:rPr spc="-5" dirty="0"/>
              <a:t>jis</a:t>
            </a:r>
            <a:r>
              <a:rPr spc="15" dirty="0"/>
              <a:t> </a:t>
            </a:r>
            <a:r>
              <a:rPr spc="-5" dirty="0"/>
              <a:t>sudarytas</a:t>
            </a:r>
            <a:r>
              <a:rPr spc="5" dirty="0"/>
              <a:t> </a:t>
            </a:r>
            <a:r>
              <a:rPr spc="-5" dirty="0"/>
              <a:t>iš</a:t>
            </a:r>
            <a:r>
              <a:rPr spc="10" dirty="0"/>
              <a:t> </a:t>
            </a:r>
            <a:r>
              <a:rPr spc="-20" dirty="0"/>
              <a:t>smulkesnių</a:t>
            </a:r>
            <a:r>
              <a:rPr spc="25" dirty="0"/>
              <a:t> </a:t>
            </a:r>
            <a:r>
              <a:rPr spc="-5" dirty="0"/>
              <a:t>dalelių.</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prstGeom prst="rect">
            <a:avLst/>
          </a:prstGeom>
        </p:spPr>
        <p:txBody>
          <a:bodyPr vert="horz" wrap="square" lIns="0" tIns="60960" rIns="0" bIns="0" rtlCol="0">
            <a:spAutoFit/>
          </a:bodyPr>
          <a:lstStyle/>
          <a:p>
            <a:pPr marL="43180" marR="121920">
              <a:lnSpc>
                <a:spcPts val="3020"/>
              </a:lnSpc>
              <a:spcBef>
                <a:spcPts val="480"/>
              </a:spcBef>
            </a:pPr>
            <a:r>
              <a:rPr spc="-20" dirty="0"/>
              <a:t>Atominę</a:t>
            </a:r>
            <a:r>
              <a:rPr spc="15" dirty="0"/>
              <a:t> </a:t>
            </a:r>
            <a:r>
              <a:rPr spc="-10" dirty="0"/>
              <a:t>medžiagos</a:t>
            </a:r>
            <a:r>
              <a:rPr spc="20" dirty="0"/>
              <a:t> </a:t>
            </a:r>
            <a:r>
              <a:rPr spc="-5" dirty="0"/>
              <a:t>sandarą</a:t>
            </a:r>
            <a:r>
              <a:rPr spc="-15" dirty="0"/>
              <a:t> </a:t>
            </a:r>
            <a:r>
              <a:rPr spc="-10" dirty="0"/>
              <a:t>galutinai</a:t>
            </a:r>
            <a:r>
              <a:rPr spc="10" dirty="0"/>
              <a:t> </a:t>
            </a:r>
            <a:r>
              <a:rPr spc="-5" dirty="0"/>
              <a:t>patvirtino</a:t>
            </a:r>
            <a:r>
              <a:rPr spc="10" dirty="0"/>
              <a:t> </a:t>
            </a:r>
            <a:r>
              <a:rPr spc="-5" dirty="0"/>
              <a:t>periodinė </a:t>
            </a:r>
            <a:r>
              <a:rPr spc="-615" dirty="0"/>
              <a:t> </a:t>
            </a:r>
            <a:r>
              <a:rPr spc="-10" dirty="0"/>
              <a:t>elementų</a:t>
            </a:r>
            <a:r>
              <a:rPr spc="30" dirty="0"/>
              <a:t> </a:t>
            </a:r>
            <a:r>
              <a:rPr spc="-15" dirty="0"/>
              <a:t>sistema,</a:t>
            </a:r>
            <a:r>
              <a:rPr spc="30" dirty="0"/>
              <a:t> </a:t>
            </a:r>
            <a:r>
              <a:rPr spc="-10" dirty="0"/>
              <a:t>kurią</a:t>
            </a:r>
            <a:r>
              <a:rPr dirty="0"/>
              <a:t> </a:t>
            </a:r>
            <a:r>
              <a:rPr spc="-5" dirty="0"/>
              <a:t>nepriklausomai</a:t>
            </a:r>
            <a:r>
              <a:rPr dirty="0"/>
              <a:t> </a:t>
            </a:r>
            <a:r>
              <a:rPr spc="-5" dirty="0"/>
              <a:t>vienas</a:t>
            </a:r>
            <a:r>
              <a:rPr spc="15" dirty="0"/>
              <a:t> </a:t>
            </a:r>
            <a:r>
              <a:rPr spc="-5" dirty="0"/>
              <a:t>nuo</a:t>
            </a:r>
            <a:r>
              <a:rPr spc="5" dirty="0"/>
              <a:t> </a:t>
            </a:r>
            <a:r>
              <a:rPr spc="-10" dirty="0"/>
              <a:t>kito</a:t>
            </a:r>
          </a:p>
          <a:p>
            <a:pPr marL="43180" marR="5080">
              <a:lnSpc>
                <a:spcPts val="3030"/>
              </a:lnSpc>
            </a:pPr>
            <a:r>
              <a:rPr spc="-5" dirty="0"/>
              <a:t>1869</a:t>
            </a:r>
            <a:r>
              <a:rPr spc="40" dirty="0"/>
              <a:t> </a:t>
            </a:r>
            <a:r>
              <a:rPr spc="-5" dirty="0"/>
              <a:t>m.</a:t>
            </a:r>
            <a:r>
              <a:rPr spc="10" dirty="0"/>
              <a:t> </a:t>
            </a:r>
            <a:r>
              <a:rPr spc="-5" dirty="0"/>
              <a:t>sukūrė</a:t>
            </a:r>
            <a:r>
              <a:rPr spc="15" dirty="0"/>
              <a:t> </a:t>
            </a:r>
            <a:r>
              <a:rPr spc="-5" dirty="0"/>
              <a:t>vokiečių </a:t>
            </a:r>
            <a:r>
              <a:rPr spc="-15" dirty="0"/>
              <a:t>chemikas</a:t>
            </a:r>
            <a:r>
              <a:rPr spc="20" dirty="0"/>
              <a:t> </a:t>
            </a:r>
            <a:r>
              <a:rPr spc="-5" dirty="0"/>
              <a:t>Julijus</a:t>
            </a:r>
            <a:r>
              <a:rPr spc="-25" dirty="0"/>
              <a:t> </a:t>
            </a:r>
            <a:r>
              <a:rPr spc="-15" dirty="0"/>
              <a:t>Lotaras</a:t>
            </a:r>
            <a:r>
              <a:rPr spc="10" dirty="0"/>
              <a:t> </a:t>
            </a:r>
            <a:r>
              <a:rPr spc="-5" dirty="0"/>
              <a:t>Mejeris</a:t>
            </a:r>
            <a:r>
              <a:rPr spc="25" dirty="0"/>
              <a:t> </a:t>
            </a:r>
            <a:r>
              <a:rPr spc="-10" dirty="0"/>
              <a:t>ir </a:t>
            </a:r>
            <a:r>
              <a:rPr spc="-615" dirty="0"/>
              <a:t> </a:t>
            </a:r>
            <a:r>
              <a:rPr spc="-5" dirty="0"/>
              <a:t>rusų</a:t>
            </a:r>
            <a:r>
              <a:rPr spc="10" dirty="0"/>
              <a:t> </a:t>
            </a:r>
            <a:r>
              <a:rPr spc="-15" dirty="0"/>
              <a:t>chemikas</a:t>
            </a:r>
            <a:r>
              <a:rPr spc="5" dirty="0"/>
              <a:t> </a:t>
            </a:r>
            <a:r>
              <a:rPr spc="-5" dirty="0"/>
              <a:t>Dmitrijus</a:t>
            </a:r>
            <a:r>
              <a:rPr spc="30" dirty="0"/>
              <a:t> </a:t>
            </a:r>
            <a:r>
              <a:rPr spc="-10" dirty="0"/>
              <a:t>Mendelejevas,</a:t>
            </a:r>
            <a:r>
              <a:rPr spc="35" dirty="0"/>
              <a:t> </a:t>
            </a:r>
            <a:r>
              <a:rPr spc="-10" dirty="0"/>
              <a:t>taip</a:t>
            </a:r>
            <a:r>
              <a:rPr spc="-15" dirty="0"/>
              <a:t> pat</a:t>
            </a:r>
            <a:r>
              <a:rPr spc="-5" dirty="0"/>
              <a:t> </a:t>
            </a:r>
            <a:r>
              <a:rPr spc="-15" dirty="0"/>
              <a:t>Brauno</a:t>
            </a:r>
          </a:p>
        </p:txBody>
      </p:sp>
      <p:sp>
        <p:nvSpPr>
          <p:cNvPr id="4" name="object 4"/>
          <p:cNvSpPr txBox="1"/>
          <p:nvPr/>
        </p:nvSpPr>
        <p:spPr>
          <a:xfrm>
            <a:off x="330200" y="1836800"/>
            <a:ext cx="2950210" cy="1929764"/>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Light"/>
                <a:cs typeface="Calibri Light"/>
              </a:rPr>
              <a:t>judesių</a:t>
            </a:r>
            <a:r>
              <a:rPr sz="2800" spc="-20" dirty="0">
                <a:latin typeface="Calibri Light"/>
                <a:cs typeface="Calibri Light"/>
              </a:rPr>
              <a:t> </a:t>
            </a:r>
            <a:r>
              <a:rPr sz="2800" spc="-5" dirty="0">
                <a:latin typeface="Calibri Light"/>
                <a:cs typeface="Calibri Light"/>
              </a:rPr>
              <a:t>teorija.</a:t>
            </a:r>
            <a:endParaRPr sz="2800">
              <a:latin typeface="Calibri Light"/>
              <a:cs typeface="Calibri Light"/>
            </a:endParaRPr>
          </a:p>
          <a:p>
            <a:pPr>
              <a:lnSpc>
                <a:spcPct val="100000"/>
              </a:lnSpc>
            </a:pPr>
            <a:endParaRPr sz="2800">
              <a:latin typeface="Calibri Light"/>
              <a:cs typeface="Calibri Light"/>
            </a:endParaRPr>
          </a:p>
          <a:p>
            <a:pPr>
              <a:lnSpc>
                <a:spcPct val="100000"/>
              </a:lnSpc>
              <a:spcBef>
                <a:spcPts val="25"/>
              </a:spcBef>
            </a:pPr>
            <a:endParaRPr sz="2500">
              <a:latin typeface="Calibri Light"/>
              <a:cs typeface="Calibri Light"/>
            </a:endParaRPr>
          </a:p>
          <a:p>
            <a:pPr marL="218440" marR="5080">
              <a:lnSpc>
                <a:spcPts val="2590"/>
              </a:lnSpc>
            </a:pPr>
            <a:r>
              <a:rPr sz="2400" dirty="0">
                <a:latin typeface="Calibri"/>
                <a:cs typeface="Calibri"/>
              </a:rPr>
              <a:t>Julijus</a:t>
            </a:r>
            <a:r>
              <a:rPr sz="2400" spc="-55" dirty="0">
                <a:latin typeface="Calibri"/>
                <a:cs typeface="Calibri"/>
              </a:rPr>
              <a:t> </a:t>
            </a:r>
            <a:r>
              <a:rPr sz="2400" spc="-15" dirty="0">
                <a:latin typeface="Calibri"/>
                <a:cs typeface="Calibri"/>
              </a:rPr>
              <a:t>Lotaras</a:t>
            </a:r>
            <a:r>
              <a:rPr sz="2400" spc="-40" dirty="0">
                <a:latin typeface="Calibri"/>
                <a:cs typeface="Calibri"/>
              </a:rPr>
              <a:t> </a:t>
            </a:r>
            <a:r>
              <a:rPr sz="2400" dirty="0">
                <a:latin typeface="Calibri"/>
                <a:cs typeface="Calibri"/>
              </a:rPr>
              <a:t>Mejeris </a:t>
            </a:r>
            <a:r>
              <a:rPr sz="2400" spc="-525" dirty="0">
                <a:latin typeface="Calibri"/>
                <a:cs typeface="Calibri"/>
              </a:rPr>
              <a:t> </a:t>
            </a:r>
            <a:r>
              <a:rPr sz="2400" spc="-5" dirty="0">
                <a:latin typeface="Calibri"/>
                <a:cs typeface="Calibri"/>
              </a:rPr>
              <a:t>(1830–1895</a:t>
            </a:r>
            <a:r>
              <a:rPr sz="2400" spc="-20" dirty="0">
                <a:latin typeface="Calibri"/>
                <a:cs typeface="Calibri"/>
              </a:rPr>
              <a:t> </a:t>
            </a:r>
            <a:r>
              <a:rPr sz="2400" dirty="0">
                <a:latin typeface="Calibri"/>
                <a:cs typeface="Calibri"/>
              </a:rPr>
              <a:t>m.)</a:t>
            </a:r>
            <a:endParaRPr sz="2400">
              <a:latin typeface="Calibri"/>
              <a:cs typeface="Calibri"/>
            </a:endParaRPr>
          </a:p>
        </p:txBody>
      </p:sp>
      <p:sp>
        <p:nvSpPr>
          <p:cNvPr id="5" name="object 5"/>
          <p:cNvSpPr txBox="1"/>
          <p:nvPr/>
        </p:nvSpPr>
        <p:spPr>
          <a:xfrm>
            <a:off x="4727828" y="3046221"/>
            <a:ext cx="2951480" cy="720725"/>
          </a:xfrm>
          <a:prstGeom prst="rect">
            <a:avLst/>
          </a:prstGeom>
        </p:spPr>
        <p:txBody>
          <a:bodyPr vert="horz" wrap="square" lIns="0" tIns="53975" rIns="0" bIns="0" rtlCol="0">
            <a:spAutoFit/>
          </a:bodyPr>
          <a:lstStyle/>
          <a:p>
            <a:pPr marL="12700" marR="5080">
              <a:lnSpc>
                <a:spcPts val="2590"/>
              </a:lnSpc>
              <a:spcBef>
                <a:spcPts val="425"/>
              </a:spcBef>
            </a:pPr>
            <a:r>
              <a:rPr sz="2400" spc="-5" dirty="0">
                <a:latin typeface="Calibri"/>
                <a:cs typeface="Calibri"/>
              </a:rPr>
              <a:t>Dmitrijus</a:t>
            </a:r>
            <a:r>
              <a:rPr sz="2400" spc="-95" dirty="0">
                <a:latin typeface="Calibri"/>
                <a:cs typeface="Calibri"/>
              </a:rPr>
              <a:t> </a:t>
            </a:r>
            <a:r>
              <a:rPr sz="2400" spc="-5" dirty="0">
                <a:latin typeface="Calibri"/>
                <a:cs typeface="Calibri"/>
              </a:rPr>
              <a:t>Mendelejevas </a:t>
            </a:r>
            <a:r>
              <a:rPr sz="2400" spc="-530" dirty="0">
                <a:latin typeface="Calibri"/>
                <a:cs typeface="Calibri"/>
              </a:rPr>
              <a:t> </a:t>
            </a:r>
            <a:r>
              <a:rPr sz="2400" spc="-5" dirty="0">
                <a:latin typeface="Calibri"/>
                <a:cs typeface="Calibri"/>
              </a:rPr>
              <a:t>(1834–1907</a:t>
            </a:r>
            <a:r>
              <a:rPr sz="2400" spc="-10" dirty="0">
                <a:latin typeface="Calibri"/>
                <a:cs typeface="Calibri"/>
              </a:rPr>
              <a:t> </a:t>
            </a:r>
            <a:r>
              <a:rPr sz="2400" dirty="0">
                <a:latin typeface="Calibri"/>
                <a:cs typeface="Calibri"/>
              </a:rPr>
              <a:t>m.)</a:t>
            </a:r>
            <a:endParaRPr sz="2400">
              <a:latin typeface="Calibri"/>
              <a:cs typeface="Calibri"/>
            </a:endParaRPr>
          </a:p>
        </p:txBody>
      </p:sp>
      <p:pic>
        <p:nvPicPr>
          <p:cNvPr id="6" name="object 6"/>
          <p:cNvPicPr/>
          <p:nvPr/>
        </p:nvPicPr>
        <p:blipFill>
          <a:blip r:embed="rId3" cstate="print"/>
          <a:stretch>
            <a:fillRect/>
          </a:stretch>
        </p:blipFill>
        <p:spPr>
          <a:xfrm>
            <a:off x="457200" y="3840478"/>
            <a:ext cx="2636520" cy="3017519"/>
          </a:xfrm>
          <a:prstGeom prst="rect">
            <a:avLst/>
          </a:prstGeom>
        </p:spPr>
      </p:pic>
      <p:pic>
        <p:nvPicPr>
          <p:cNvPr id="7" name="object 7"/>
          <p:cNvPicPr/>
          <p:nvPr/>
        </p:nvPicPr>
        <p:blipFill>
          <a:blip r:embed="rId4" cstate="print"/>
          <a:stretch>
            <a:fillRect/>
          </a:stretch>
        </p:blipFill>
        <p:spPr>
          <a:xfrm>
            <a:off x="4803647" y="3840479"/>
            <a:ext cx="2654807" cy="3017518"/>
          </a:xfrm>
          <a:prstGeom prst="rect">
            <a:avLst/>
          </a:prstGeom>
        </p:spPr>
      </p:pic>
      <p:pic>
        <p:nvPicPr>
          <p:cNvPr id="8" name="object 8"/>
          <p:cNvPicPr/>
          <p:nvPr/>
        </p:nvPicPr>
        <p:blipFill>
          <a:blip r:embed="rId5" cstate="print"/>
          <a:stretch>
            <a:fillRect/>
          </a:stretch>
        </p:blipFill>
        <p:spPr>
          <a:xfrm>
            <a:off x="6731507" y="2276855"/>
            <a:ext cx="2161031" cy="8564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299720" y="218693"/>
            <a:ext cx="7712075" cy="1604010"/>
          </a:xfrm>
          <a:prstGeom prst="rect">
            <a:avLst/>
          </a:prstGeom>
        </p:spPr>
        <p:txBody>
          <a:bodyPr vert="horz" wrap="square" lIns="0" tIns="12065" rIns="0" bIns="0" rtlCol="0">
            <a:spAutoFit/>
          </a:bodyPr>
          <a:lstStyle/>
          <a:p>
            <a:pPr marL="12700">
              <a:lnSpc>
                <a:spcPts val="3190"/>
              </a:lnSpc>
              <a:spcBef>
                <a:spcPts val="95"/>
              </a:spcBef>
            </a:pPr>
            <a:r>
              <a:rPr spc="-5" dirty="0"/>
              <a:t>1887</a:t>
            </a:r>
            <a:r>
              <a:rPr spc="30" dirty="0"/>
              <a:t> </a:t>
            </a:r>
            <a:r>
              <a:rPr spc="-5" dirty="0"/>
              <a:t>m.</a:t>
            </a:r>
            <a:r>
              <a:rPr spc="15" dirty="0"/>
              <a:t> </a:t>
            </a:r>
            <a:r>
              <a:rPr spc="-10" dirty="0"/>
              <a:t>vokiečių</a:t>
            </a:r>
            <a:r>
              <a:rPr spc="5" dirty="0"/>
              <a:t> </a:t>
            </a:r>
            <a:r>
              <a:rPr spc="-15" dirty="0"/>
              <a:t>fizikas</a:t>
            </a:r>
            <a:r>
              <a:rPr spc="25" dirty="0"/>
              <a:t> </a:t>
            </a:r>
            <a:r>
              <a:rPr spc="-10" dirty="0"/>
              <a:t>Heinrichas</a:t>
            </a:r>
            <a:r>
              <a:rPr spc="25" dirty="0"/>
              <a:t> </a:t>
            </a:r>
            <a:r>
              <a:rPr spc="-15" dirty="0"/>
              <a:t>Rudolfas</a:t>
            </a:r>
            <a:r>
              <a:rPr spc="5" dirty="0"/>
              <a:t> </a:t>
            </a:r>
            <a:r>
              <a:rPr spc="-15" dirty="0"/>
              <a:t>Hercas,</a:t>
            </a:r>
          </a:p>
          <a:p>
            <a:pPr marL="12700" marR="5080">
              <a:lnSpc>
                <a:spcPts val="3030"/>
              </a:lnSpc>
              <a:spcBef>
                <a:spcPts val="209"/>
              </a:spcBef>
            </a:pPr>
            <a:r>
              <a:rPr spc="-5" dirty="0"/>
              <a:t>tyrinėdamas</a:t>
            </a:r>
            <a:r>
              <a:rPr spc="10" dirty="0"/>
              <a:t> </a:t>
            </a:r>
            <a:r>
              <a:rPr spc="-10" dirty="0"/>
              <a:t>kibirkštinį</a:t>
            </a:r>
            <a:r>
              <a:rPr spc="15" dirty="0"/>
              <a:t> </a:t>
            </a:r>
            <a:r>
              <a:rPr spc="-10" dirty="0"/>
              <a:t>išlydį,</a:t>
            </a:r>
            <a:r>
              <a:rPr spc="10" dirty="0"/>
              <a:t> </a:t>
            </a:r>
            <a:r>
              <a:rPr spc="-20" dirty="0"/>
              <a:t>atrado</a:t>
            </a:r>
            <a:r>
              <a:rPr spc="5" dirty="0"/>
              <a:t> </a:t>
            </a:r>
            <a:r>
              <a:rPr spc="-5" dirty="0"/>
              <a:t>išorinį</a:t>
            </a:r>
            <a:r>
              <a:rPr dirty="0"/>
              <a:t> </a:t>
            </a:r>
            <a:r>
              <a:rPr spc="-25" dirty="0"/>
              <a:t>fotoefektą. </a:t>
            </a:r>
            <a:r>
              <a:rPr spc="-620" dirty="0"/>
              <a:t> </a:t>
            </a:r>
            <a:r>
              <a:rPr spc="-10" dirty="0"/>
              <a:t>1888</a:t>
            </a:r>
            <a:r>
              <a:rPr spc="30" dirty="0"/>
              <a:t> </a:t>
            </a:r>
            <a:r>
              <a:rPr spc="-5" dirty="0"/>
              <a:t>m.</a:t>
            </a:r>
            <a:r>
              <a:rPr spc="5" dirty="0"/>
              <a:t> </a:t>
            </a:r>
            <a:r>
              <a:rPr spc="-5" dirty="0"/>
              <a:t>šį</a:t>
            </a:r>
            <a:r>
              <a:rPr dirty="0"/>
              <a:t> </a:t>
            </a:r>
            <a:r>
              <a:rPr spc="-10" dirty="0"/>
              <a:t>reiškinį</a:t>
            </a:r>
            <a:r>
              <a:rPr spc="5" dirty="0"/>
              <a:t> </a:t>
            </a:r>
            <a:r>
              <a:rPr spc="-10" dirty="0"/>
              <a:t>detaliau</a:t>
            </a:r>
            <a:r>
              <a:rPr dirty="0"/>
              <a:t> </a:t>
            </a:r>
            <a:r>
              <a:rPr spc="-15" dirty="0"/>
              <a:t>ištyrė</a:t>
            </a:r>
            <a:r>
              <a:rPr spc="25" dirty="0"/>
              <a:t> </a:t>
            </a:r>
            <a:r>
              <a:rPr spc="-5" dirty="0"/>
              <a:t>rusų </a:t>
            </a:r>
            <a:r>
              <a:rPr spc="-10" dirty="0"/>
              <a:t>mokslininkas </a:t>
            </a:r>
            <a:r>
              <a:rPr spc="-5" dirty="0"/>
              <a:t> </a:t>
            </a:r>
            <a:r>
              <a:rPr spc="-15" dirty="0"/>
              <a:t>Aleksandras</a:t>
            </a:r>
            <a:r>
              <a:rPr spc="15" dirty="0"/>
              <a:t> </a:t>
            </a:r>
            <a:r>
              <a:rPr spc="-15" dirty="0"/>
              <a:t>Stoletovas.</a:t>
            </a:r>
          </a:p>
        </p:txBody>
      </p:sp>
      <p:pic>
        <p:nvPicPr>
          <p:cNvPr id="4" name="object 4"/>
          <p:cNvPicPr/>
          <p:nvPr/>
        </p:nvPicPr>
        <p:blipFill>
          <a:blip r:embed="rId3" cstate="print"/>
          <a:stretch>
            <a:fillRect/>
          </a:stretch>
        </p:blipFill>
        <p:spPr>
          <a:xfrm>
            <a:off x="345947" y="3502151"/>
            <a:ext cx="2833116" cy="3355846"/>
          </a:xfrm>
          <a:prstGeom prst="rect">
            <a:avLst/>
          </a:prstGeom>
        </p:spPr>
      </p:pic>
      <p:pic>
        <p:nvPicPr>
          <p:cNvPr id="5" name="object 5"/>
          <p:cNvPicPr/>
          <p:nvPr/>
        </p:nvPicPr>
        <p:blipFill>
          <a:blip r:embed="rId4" cstate="print"/>
          <a:stretch>
            <a:fillRect/>
          </a:stretch>
        </p:blipFill>
        <p:spPr>
          <a:xfrm>
            <a:off x="3794759" y="4454652"/>
            <a:ext cx="697991" cy="691895"/>
          </a:xfrm>
          <a:prstGeom prst="rect">
            <a:avLst/>
          </a:prstGeom>
        </p:spPr>
      </p:pic>
      <p:sp>
        <p:nvSpPr>
          <p:cNvPr id="6" name="object 6"/>
          <p:cNvSpPr txBox="1"/>
          <p:nvPr/>
        </p:nvSpPr>
        <p:spPr>
          <a:xfrm>
            <a:off x="299720" y="1755139"/>
            <a:ext cx="8030209" cy="3582670"/>
          </a:xfrm>
          <a:prstGeom prst="rect">
            <a:avLst/>
          </a:prstGeom>
        </p:spPr>
        <p:txBody>
          <a:bodyPr vert="horz" wrap="square" lIns="0" tIns="54610" rIns="0" bIns="0" rtlCol="0">
            <a:spAutoFit/>
          </a:bodyPr>
          <a:lstStyle/>
          <a:p>
            <a:pPr marL="12700" marR="5080">
              <a:lnSpc>
                <a:spcPct val="90000"/>
              </a:lnSpc>
              <a:spcBef>
                <a:spcPts val="430"/>
              </a:spcBef>
            </a:pPr>
            <a:r>
              <a:rPr sz="2800" spc="-5" dirty="0">
                <a:latin typeface="Calibri Light"/>
                <a:cs typeface="Calibri Light"/>
              </a:rPr>
              <a:t>1905</a:t>
            </a:r>
            <a:r>
              <a:rPr sz="2800" spc="30" dirty="0">
                <a:latin typeface="Calibri Light"/>
                <a:cs typeface="Calibri Light"/>
              </a:rPr>
              <a:t> </a:t>
            </a:r>
            <a:r>
              <a:rPr sz="2800" spc="-5" dirty="0">
                <a:latin typeface="Calibri Light"/>
                <a:cs typeface="Calibri Light"/>
              </a:rPr>
              <a:t>m.,</a:t>
            </a:r>
            <a:r>
              <a:rPr sz="2800" spc="15" dirty="0">
                <a:latin typeface="Calibri Light"/>
                <a:cs typeface="Calibri Light"/>
              </a:rPr>
              <a:t> </a:t>
            </a:r>
            <a:r>
              <a:rPr sz="2800" spc="-15" dirty="0">
                <a:latin typeface="Calibri Light"/>
                <a:cs typeface="Calibri Light"/>
              </a:rPr>
              <a:t>remdamasis</a:t>
            </a:r>
            <a:r>
              <a:rPr sz="2800" spc="10" dirty="0">
                <a:latin typeface="Calibri Light"/>
                <a:cs typeface="Calibri Light"/>
              </a:rPr>
              <a:t> </a:t>
            </a:r>
            <a:r>
              <a:rPr sz="2800" spc="-10" dirty="0">
                <a:latin typeface="Calibri Light"/>
                <a:cs typeface="Calibri Light"/>
              </a:rPr>
              <a:t>kvantine</a:t>
            </a:r>
            <a:r>
              <a:rPr sz="2800" spc="10" dirty="0">
                <a:latin typeface="Calibri Light"/>
                <a:cs typeface="Calibri Light"/>
              </a:rPr>
              <a:t> </a:t>
            </a:r>
            <a:r>
              <a:rPr sz="2800" spc="-10" dirty="0">
                <a:latin typeface="Calibri Light"/>
                <a:cs typeface="Calibri Light"/>
              </a:rPr>
              <a:t>teorija,</a:t>
            </a:r>
            <a:r>
              <a:rPr sz="2800" spc="10" dirty="0">
                <a:latin typeface="Calibri Light"/>
                <a:cs typeface="Calibri Light"/>
              </a:rPr>
              <a:t> </a:t>
            </a:r>
            <a:r>
              <a:rPr sz="2800" spc="-15" dirty="0">
                <a:latin typeface="Calibri Light"/>
                <a:cs typeface="Calibri Light"/>
              </a:rPr>
              <a:t>pagal</a:t>
            </a:r>
            <a:r>
              <a:rPr sz="2800" dirty="0">
                <a:latin typeface="Calibri Light"/>
                <a:cs typeface="Calibri Light"/>
              </a:rPr>
              <a:t> </a:t>
            </a:r>
            <a:r>
              <a:rPr sz="2800" spc="-15" dirty="0">
                <a:latin typeface="Calibri Light"/>
                <a:cs typeface="Calibri Light"/>
              </a:rPr>
              <a:t>kurią</a:t>
            </a:r>
            <a:r>
              <a:rPr sz="2800" spc="5" dirty="0">
                <a:latin typeface="Calibri Light"/>
                <a:cs typeface="Calibri Light"/>
              </a:rPr>
              <a:t> </a:t>
            </a:r>
            <a:r>
              <a:rPr sz="2800" spc="-10" dirty="0">
                <a:latin typeface="Calibri Light"/>
                <a:cs typeface="Calibri Light"/>
              </a:rPr>
              <a:t>šviesa </a:t>
            </a:r>
            <a:r>
              <a:rPr sz="2800" spc="-620" dirty="0">
                <a:latin typeface="Calibri Light"/>
                <a:cs typeface="Calibri Light"/>
              </a:rPr>
              <a:t> </a:t>
            </a:r>
            <a:r>
              <a:rPr sz="2800" spc="-5" dirty="0">
                <a:latin typeface="Calibri Light"/>
                <a:cs typeface="Calibri Light"/>
              </a:rPr>
              <a:t>išspinduliuojama</a:t>
            </a:r>
            <a:r>
              <a:rPr sz="2800" dirty="0">
                <a:latin typeface="Calibri Light"/>
                <a:cs typeface="Calibri Light"/>
              </a:rPr>
              <a:t> </a:t>
            </a:r>
            <a:r>
              <a:rPr sz="2800" spc="-5" dirty="0">
                <a:latin typeface="Calibri Light"/>
                <a:cs typeface="Calibri Light"/>
              </a:rPr>
              <a:t>ir</a:t>
            </a:r>
            <a:r>
              <a:rPr sz="2800" spc="-15" dirty="0">
                <a:latin typeface="Calibri Light"/>
                <a:cs typeface="Calibri Light"/>
              </a:rPr>
              <a:t> </a:t>
            </a:r>
            <a:r>
              <a:rPr sz="2800" spc="-10" dirty="0">
                <a:latin typeface="Calibri Light"/>
                <a:cs typeface="Calibri Light"/>
              </a:rPr>
              <a:t>sugeriama</a:t>
            </a:r>
            <a:r>
              <a:rPr sz="2800" spc="25" dirty="0">
                <a:latin typeface="Calibri Light"/>
                <a:cs typeface="Calibri Light"/>
              </a:rPr>
              <a:t> </a:t>
            </a:r>
            <a:r>
              <a:rPr sz="2800" spc="-15" dirty="0">
                <a:latin typeface="Calibri Light"/>
                <a:cs typeface="Calibri Light"/>
              </a:rPr>
              <a:t>atskiromis</a:t>
            </a:r>
            <a:r>
              <a:rPr sz="2800" dirty="0">
                <a:latin typeface="Calibri Light"/>
                <a:cs typeface="Calibri Light"/>
              </a:rPr>
              <a:t> </a:t>
            </a:r>
            <a:r>
              <a:rPr sz="2800" spc="-10" dirty="0">
                <a:latin typeface="Calibri Light"/>
                <a:cs typeface="Calibri Light"/>
              </a:rPr>
              <a:t>porcijomis</a:t>
            </a:r>
            <a:r>
              <a:rPr sz="2800" spc="30" dirty="0">
                <a:latin typeface="Calibri Light"/>
                <a:cs typeface="Calibri Light"/>
              </a:rPr>
              <a:t> </a:t>
            </a:r>
            <a:r>
              <a:rPr sz="2800" spc="-5" dirty="0">
                <a:latin typeface="Calibri Light"/>
                <a:cs typeface="Calibri Light"/>
              </a:rPr>
              <a:t>– </a:t>
            </a:r>
            <a:r>
              <a:rPr sz="2800" dirty="0">
                <a:latin typeface="Calibri Light"/>
                <a:cs typeface="Calibri Light"/>
              </a:rPr>
              <a:t> </a:t>
            </a:r>
            <a:r>
              <a:rPr sz="2800" spc="-30" dirty="0">
                <a:latin typeface="Calibri Light"/>
                <a:cs typeface="Calibri Light"/>
              </a:rPr>
              <a:t>kvantais,</a:t>
            </a:r>
            <a:r>
              <a:rPr sz="2800" spc="-40" dirty="0">
                <a:latin typeface="Calibri Light"/>
                <a:cs typeface="Calibri Light"/>
              </a:rPr>
              <a:t> </a:t>
            </a:r>
            <a:r>
              <a:rPr sz="2800" spc="-25" dirty="0">
                <a:latin typeface="Calibri Light"/>
                <a:cs typeface="Calibri Light"/>
              </a:rPr>
              <a:t>fotoefektą</a:t>
            </a:r>
            <a:r>
              <a:rPr sz="2800" spc="5" dirty="0">
                <a:latin typeface="Calibri Light"/>
                <a:cs typeface="Calibri Light"/>
              </a:rPr>
              <a:t> </a:t>
            </a:r>
            <a:r>
              <a:rPr sz="2800" spc="-5" dirty="0">
                <a:latin typeface="Calibri Light"/>
                <a:cs typeface="Calibri Light"/>
              </a:rPr>
              <a:t>išaiškino</a:t>
            </a:r>
            <a:r>
              <a:rPr sz="2800" dirty="0">
                <a:latin typeface="Calibri Light"/>
                <a:cs typeface="Calibri Light"/>
              </a:rPr>
              <a:t> </a:t>
            </a:r>
            <a:r>
              <a:rPr sz="2800" spc="-15" dirty="0">
                <a:latin typeface="Calibri Light"/>
                <a:cs typeface="Calibri Light"/>
              </a:rPr>
              <a:t>Albertas</a:t>
            </a:r>
            <a:r>
              <a:rPr sz="2800" spc="10" dirty="0">
                <a:latin typeface="Calibri Light"/>
                <a:cs typeface="Calibri Light"/>
              </a:rPr>
              <a:t> </a:t>
            </a:r>
            <a:r>
              <a:rPr sz="2800" spc="-10" dirty="0">
                <a:latin typeface="Calibri Light"/>
                <a:cs typeface="Calibri Light"/>
              </a:rPr>
              <a:t>Einšteinas.</a:t>
            </a:r>
            <a:endParaRPr sz="2800">
              <a:latin typeface="Calibri Light"/>
              <a:cs typeface="Calibri Light"/>
            </a:endParaRPr>
          </a:p>
          <a:p>
            <a:pPr marL="42545">
              <a:lnSpc>
                <a:spcPct val="100000"/>
              </a:lnSpc>
              <a:spcBef>
                <a:spcPts val="1325"/>
              </a:spcBef>
            </a:pPr>
            <a:r>
              <a:rPr sz="2400" spc="-5" dirty="0">
                <a:latin typeface="Calibri"/>
                <a:cs typeface="Calibri"/>
              </a:rPr>
              <a:t>Albertas</a:t>
            </a:r>
            <a:r>
              <a:rPr sz="2400" spc="-45" dirty="0">
                <a:latin typeface="Calibri"/>
                <a:cs typeface="Calibri"/>
              </a:rPr>
              <a:t> </a:t>
            </a:r>
            <a:r>
              <a:rPr sz="2400" spc="-10" dirty="0">
                <a:latin typeface="Calibri"/>
                <a:cs typeface="Calibri"/>
              </a:rPr>
              <a:t>Einšteinas</a:t>
            </a:r>
            <a:r>
              <a:rPr sz="2400" spc="-5" dirty="0">
                <a:latin typeface="Calibri"/>
                <a:cs typeface="Calibri"/>
              </a:rPr>
              <a:t> (1879–1955</a:t>
            </a:r>
            <a:r>
              <a:rPr sz="2400" spc="-35" dirty="0">
                <a:latin typeface="Calibri"/>
                <a:cs typeface="Calibri"/>
              </a:rPr>
              <a:t> </a:t>
            </a:r>
            <a:r>
              <a:rPr sz="2400" dirty="0">
                <a:latin typeface="Calibri"/>
                <a:cs typeface="Calibri"/>
              </a:rPr>
              <a:t>m.)</a:t>
            </a:r>
            <a:endParaRPr sz="2400">
              <a:latin typeface="Calibri"/>
              <a:cs typeface="Calibri"/>
            </a:endParaRPr>
          </a:p>
          <a:p>
            <a:pPr>
              <a:lnSpc>
                <a:spcPct val="100000"/>
              </a:lnSpc>
            </a:pPr>
            <a:endParaRPr sz="2400">
              <a:latin typeface="Calibri"/>
              <a:cs typeface="Calibri"/>
            </a:endParaRPr>
          </a:p>
          <a:p>
            <a:pPr>
              <a:lnSpc>
                <a:spcPct val="100000"/>
              </a:lnSpc>
              <a:spcBef>
                <a:spcPts val="20"/>
              </a:spcBef>
            </a:pPr>
            <a:endParaRPr sz="2300">
              <a:latin typeface="Calibri"/>
              <a:cs typeface="Calibri"/>
            </a:endParaRPr>
          </a:p>
          <a:p>
            <a:pPr marL="4333875" marR="1050925">
              <a:lnSpc>
                <a:spcPct val="100000"/>
              </a:lnSpc>
            </a:pPr>
            <a:r>
              <a:rPr sz="2400" spc="-5" dirty="0">
                <a:latin typeface="Calibri"/>
                <a:cs typeface="Calibri"/>
              </a:rPr>
              <a:t>1921</a:t>
            </a:r>
            <a:r>
              <a:rPr sz="2400" spc="-25" dirty="0">
                <a:latin typeface="Calibri"/>
                <a:cs typeface="Calibri"/>
              </a:rPr>
              <a:t> </a:t>
            </a:r>
            <a:r>
              <a:rPr sz="2400" dirty="0">
                <a:latin typeface="Calibri"/>
                <a:cs typeface="Calibri"/>
              </a:rPr>
              <a:t>m.</a:t>
            </a:r>
            <a:r>
              <a:rPr sz="2400" spc="-40" dirty="0">
                <a:latin typeface="Calibri"/>
                <a:cs typeface="Calibri"/>
              </a:rPr>
              <a:t> </a:t>
            </a:r>
            <a:r>
              <a:rPr sz="2400" spc="5" dirty="0">
                <a:latin typeface="Calibri"/>
                <a:cs typeface="Calibri"/>
              </a:rPr>
              <a:t>A.</a:t>
            </a:r>
            <a:r>
              <a:rPr sz="2400" spc="-25" dirty="0">
                <a:latin typeface="Calibri"/>
                <a:cs typeface="Calibri"/>
              </a:rPr>
              <a:t> </a:t>
            </a:r>
            <a:r>
              <a:rPr sz="2400" spc="-10" dirty="0">
                <a:latin typeface="Calibri"/>
                <a:cs typeface="Calibri"/>
              </a:rPr>
              <a:t>Einšteinas </a:t>
            </a:r>
            <a:r>
              <a:rPr sz="2400" spc="-530" dirty="0">
                <a:latin typeface="Calibri"/>
                <a:cs typeface="Calibri"/>
              </a:rPr>
              <a:t> </a:t>
            </a:r>
            <a:r>
              <a:rPr sz="2400" spc="-30" dirty="0">
                <a:latin typeface="Calibri"/>
                <a:cs typeface="Calibri"/>
              </a:rPr>
              <a:t>gavo</a:t>
            </a:r>
            <a:r>
              <a:rPr sz="2400" spc="-50" dirty="0">
                <a:latin typeface="Calibri"/>
                <a:cs typeface="Calibri"/>
              </a:rPr>
              <a:t> </a:t>
            </a:r>
            <a:r>
              <a:rPr sz="2400" spc="-5" dirty="0">
                <a:latin typeface="Calibri"/>
                <a:cs typeface="Calibri"/>
              </a:rPr>
              <a:t>Nobelio</a:t>
            </a:r>
            <a:r>
              <a:rPr sz="2400" spc="-40" dirty="0">
                <a:latin typeface="Calibri"/>
                <a:cs typeface="Calibri"/>
              </a:rPr>
              <a:t> </a:t>
            </a:r>
            <a:r>
              <a:rPr sz="2400" spc="-5" dirty="0">
                <a:latin typeface="Calibri"/>
                <a:cs typeface="Calibri"/>
              </a:rPr>
              <a:t>premiją</a:t>
            </a:r>
            <a:endParaRPr sz="2400">
              <a:latin typeface="Calibri"/>
              <a:cs typeface="Calibri"/>
            </a:endParaRPr>
          </a:p>
          <a:p>
            <a:pPr marL="4333875">
              <a:lnSpc>
                <a:spcPct val="100000"/>
              </a:lnSpc>
            </a:pPr>
            <a:r>
              <a:rPr sz="2400" spc="-5" dirty="0">
                <a:latin typeface="Calibri"/>
                <a:cs typeface="Calibri"/>
              </a:rPr>
              <a:t>už</a:t>
            </a:r>
            <a:r>
              <a:rPr sz="2400" spc="-20" dirty="0">
                <a:latin typeface="Calibri"/>
                <a:cs typeface="Calibri"/>
              </a:rPr>
              <a:t> </a:t>
            </a:r>
            <a:r>
              <a:rPr sz="2400" spc="-25" dirty="0">
                <a:latin typeface="Calibri"/>
                <a:cs typeface="Calibri"/>
              </a:rPr>
              <a:t>fotoefekto</a:t>
            </a:r>
            <a:r>
              <a:rPr sz="2400" spc="-15" dirty="0">
                <a:latin typeface="Calibri"/>
                <a:cs typeface="Calibri"/>
              </a:rPr>
              <a:t> </a:t>
            </a:r>
            <a:r>
              <a:rPr sz="2400" spc="-5" dirty="0">
                <a:latin typeface="Calibri"/>
                <a:cs typeface="Calibri"/>
              </a:rPr>
              <a:t>paaiškinimą.</a:t>
            </a:r>
            <a:endParaRPr sz="24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ctrTitle"/>
          </p:nvPr>
        </p:nvSpPr>
        <p:spPr>
          <a:prstGeom prst="rect">
            <a:avLst/>
          </a:prstGeom>
        </p:spPr>
        <p:txBody>
          <a:bodyPr vert="horz" wrap="square" lIns="0" tIns="60960" rIns="0" bIns="0" rtlCol="0">
            <a:spAutoFit/>
          </a:bodyPr>
          <a:lstStyle/>
          <a:p>
            <a:pPr marL="12700" marR="5080">
              <a:lnSpc>
                <a:spcPts val="3020"/>
              </a:lnSpc>
              <a:spcBef>
                <a:spcPts val="480"/>
              </a:spcBef>
            </a:pPr>
            <a:r>
              <a:rPr spc="-10" dirty="0"/>
              <a:t>1896</a:t>
            </a:r>
            <a:r>
              <a:rPr spc="45" dirty="0"/>
              <a:t> </a:t>
            </a:r>
            <a:r>
              <a:rPr spc="-5" dirty="0"/>
              <a:t>m.</a:t>
            </a:r>
            <a:r>
              <a:rPr spc="15" dirty="0"/>
              <a:t> </a:t>
            </a:r>
            <a:r>
              <a:rPr spc="-15" dirty="0"/>
              <a:t>prancūzų</a:t>
            </a:r>
            <a:r>
              <a:rPr dirty="0"/>
              <a:t> </a:t>
            </a:r>
            <a:r>
              <a:rPr spc="-15" dirty="0"/>
              <a:t>mokslininkas</a:t>
            </a:r>
            <a:r>
              <a:rPr spc="20" dirty="0"/>
              <a:t> </a:t>
            </a:r>
            <a:r>
              <a:rPr spc="-10" dirty="0"/>
              <a:t>Antuanas</a:t>
            </a:r>
            <a:r>
              <a:rPr spc="5" dirty="0"/>
              <a:t> </a:t>
            </a:r>
            <a:r>
              <a:rPr spc="-10" dirty="0"/>
              <a:t>Anri</a:t>
            </a:r>
            <a:r>
              <a:rPr spc="20" dirty="0"/>
              <a:t> </a:t>
            </a:r>
            <a:r>
              <a:rPr spc="-20" dirty="0"/>
              <a:t>Bekerelis, </a:t>
            </a:r>
            <a:r>
              <a:rPr spc="-620" dirty="0"/>
              <a:t> </a:t>
            </a:r>
            <a:r>
              <a:rPr spc="-10" dirty="0"/>
              <a:t>tirdamas cheminius</a:t>
            </a:r>
            <a:r>
              <a:rPr spc="10" dirty="0"/>
              <a:t> </a:t>
            </a:r>
            <a:r>
              <a:rPr spc="-20" dirty="0"/>
              <a:t>urano</a:t>
            </a:r>
            <a:r>
              <a:rPr spc="20" dirty="0"/>
              <a:t> </a:t>
            </a:r>
            <a:r>
              <a:rPr spc="-5" dirty="0"/>
              <a:t>junginius,</a:t>
            </a:r>
            <a:r>
              <a:rPr spc="10" dirty="0"/>
              <a:t> </a:t>
            </a:r>
            <a:r>
              <a:rPr spc="-25" dirty="0"/>
              <a:t>aptiko</a:t>
            </a:r>
          </a:p>
          <a:p>
            <a:pPr marL="12700" marR="190500">
              <a:lnSpc>
                <a:spcPts val="3020"/>
              </a:lnSpc>
              <a:spcBef>
                <a:spcPts val="10"/>
              </a:spcBef>
            </a:pPr>
            <a:r>
              <a:rPr spc="-10" dirty="0"/>
              <a:t>radioaktyviųjų</a:t>
            </a:r>
            <a:r>
              <a:rPr spc="5" dirty="0"/>
              <a:t> </a:t>
            </a:r>
            <a:r>
              <a:rPr spc="-10" dirty="0"/>
              <a:t>medžiagų</a:t>
            </a:r>
            <a:r>
              <a:rPr spc="15" dirty="0"/>
              <a:t> </a:t>
            </a:r>
            <a:r>
              <a:rPr spc="-10" dirty="0"/>
              <a:t>spinduliavimą.</a:t>
            </a:r>
            <a:r>
              <a:rPr spc="5" dirty="0"/>
              <a:t> </a:t>
            </a:r>
            <a:r>
              <a:rPr spc="-15" dirty="0"/>
              <a:t>Paaiškėjo,</a:t>
            </a:r>
            <a:r>
              <a:rPr spc="20" dirty="0"/>
              <a:t> </a:t>
            </a:r>
            <a:r>
              <a:rPr spc="-25" dirty="0"/>
              <a:t>kad </a:t>
            </a:r>
            <a:r>
              <a:rPr spc="-20" dirty="0"/>
              <a:t> </a:t>
            </a:r>
            <a:r>
              <a:rPr spc="-30" dirty="0"/>
              <a:t>atomas</a:t>
            </a:r>
            <a:r>
              <a:rPr spc="-60" dirty="0"/>
              <a:t> </a:t>
            </a:r>
            <a:r>
              <a:rPr spc="-30" dirty="0"/>
              <a:t>yra</a:t>
            </a:r>
            <a:r>
              <a:rPr spc="-50" dirty="0"/>
              <a:t> </a:t>
            </a:r>
            <a:r>
              <a:rPr spc="-20" dirty="0"/>
              <a:t>dalomas,</a:t>
            </a:r>
            <a:r>
              <a:rPr spc="-35" dirty="0"/>
              <a:t> </a:t>
            </a:r>
            <a:r>
              <a:rPr spc="-5" dirty="0"/>
              <a:t>jis</a:t>
            </a:r>
            <a:r>
              <a:rPr spc="15" dirty="0"/>
              <a:t> </a:t>
            </a:r>
            <a:r>
              <a:rPr spc="-5" dirty="0"/>
              <a:t>sudarytas</a:t>
            </a:r>
            <a:r>
              <a:rPr spc="5" dirty="0"/>
              <a:t> </a:t>
            </a:r>
            <a:r>
              <a:rPr spc="-5" dirty="0"/>
              <a:t>iš</a:t>
            </a:r>
            <a:r>
              <a:rPr spc="10" dirty="0"/>
              <a:t> </a:t>
            </a:r>
            <a:r>
              <a:rPr spc="-20" dirty="0"/>
              <a:t>smulkesnių</a:t>
            </a:r>
            <a:r>
              <a:rPr spc="35" dirty="0"/>
              <a:t> </a:t>
            </a:r>
            <a:r>
              <a:rPr spc="-5" dirty="0"/>
              <a:t>dalelių. </a:t>
            </a:r>
            <a:r>
              <a:rPr spc="-620" dirty="0"/>
              <a:t> </a:t>
            </a:r>
            <a:r>
              <a:rPr spc="-20" dirty="0"/>
              <a:t>Atradimas</a:t>
            </a:r>
            <a:r>
              <a:rPr spc="5" dirty="0"/>
              <a:t> </a:t>
            </a:r>
            <a:r>
              <a:rPr spc="-5" dirty="0"/>
              <a:t>paneigė prieš</a:t>
            </a:r>
            <a:r>
              <a:rPr spc="20" dirty="0"/>
              <a:t> </a:t>
            </a:r>
            <a:r>
              <a:rPr spc="-15" dirty="0"/>
              <a:t>tai</a:t>
            </a:r>
            <a:r>
              <a:rPr spc="-10" dirty="0"/>
              <a:t> </a:t>
            </a:r>
            <a:r>
              <a:rPr spc="-15" dirty="0"/>
              <a:t>vyravusią</a:t>
            </a:r>
            <a:r>
              <a:rPr spc="10" dirty="0"/>
              <a:t> </a:t>
            </a:r>
            <a:r>
              <a:rPr spc="-5" dirty="0"/>
              <a:t>nuomonę,</a:t>
            </a:r>
            <a:r>
              <a:rPr dirty="0"/>
              <a:t> </a:t>
            </a:r>
            <a:r>
              <a:rPr spc="-25" dirty="0"/>
              <a:t>kad </a:t>
            </a:r>
            <a:r>
              <a:rPr spc="-20" dirty="0"/>
              <a:t> </a:t>
            </a:r>
            <a:r>
              <a:rPr spc="-15" dirty="0"/>
              <a:t>atomas</a:t>
            </a:r>
            <a:r>
              <a:rPr dirty="0"/>
              <a:t> </a:t>
            </a:r>
            <a:r>
              <a:rPr spc="-5" dirty="0"/>
              <a:t>nedalomas</a:t>
            </a:r>
            <a:r>
              <a:rPr spc="-10" dirty="0"/>
              <a:t> </a:t>
            </a:r>
            <a:r>
              <a:rPr spc="-5" dirty="0"/>
              <a:t>ir</a:t>
            </a:r>
            <a:r>
              <a:rPr dirty="0"/>
              <a:t> </a:t>
            </a:r>
            <a:r>
              <a:rPr spc="-25" dirty="0"/>
              <a:t>yra</a:t>
            </a:r>
            <a:r>
              <a:rPr dirty="0"/>
              <a:t> </a:t>
            </a:r>
            <a:r>
              <a:rPr spc="-5" dirty="0"/>
              <a:t>mažiausia</a:t>
            </a:r>
            <a:r>
              <a:rPr dirty="0"/>
              <a:t> </a:t>
            </a:r>
            <a:r>
              <a:rPr spc="-10" dirty="0"/>
              <a:t>dalelė.</a:t>
            </a:r>
          </a:p>
        </p:txBody>
      </p:sp>
      <p:sp>
        <p:nvSpPr>
          <p:cNvPr id="4" name="object 4"/>
          <p:cNvSpPr txBox="1"/>
          <p:nvPr/>
        </p:nvSpPr>
        <p:spPr>
          <a:xfrm>
            <a:off x="535940" y="3117926"/>
            <a:ext cx="4980940"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Antuanas Anri</a:t>
            </a:r>
            <a:r>
              <a:rPr sz="2400" spc="-15" dirty="0">
                <a:latin typeface="Calibri"/>
                <a:cs typeface="Calibri"/>
              </a:rPr>
              <a:t> Bekerelis</a:t>
            </a:r>
            <a:r>
              <a:rPr sz="2400" spc="-35" dirty="0">
                <a:latin typeface="Calibri"/>
                <a:cs typeface="Calibri"/>
              </a:rPr>
              <a:t> </a:t>
            </a:r>
            <a:r>
              <a:rPr sz="2400" spc="-5" dirty="0">
                <a:latin typeface="Calibri"/>
                <a:cs typeface="Calibri"/>
              </a:rPr>
              <a:t>(1852–1908</a:t>
            </a:r>
            <a:r>
              <a:rPr sz="2400" spc="-15" dirty="0">
                <a:latin typeface="Calibri"/>
                <a:cs typeface="Calibri"/>
              </a:rPr>
              <a:t> </a:t>
            </a:r>
            <a:r>
              <a:rPr sz="2400" spc="-5" dirty="0">
                <a:latin typeface="Calibri"/>
                <a:cs typeface="Calibri"/>
              </a:rPr>
              <a:t>m.)</a:t>
            </a:r>
            <a:endParaRPr sz="2400">
              <a:latin typeface="Calibri"/>
              <a:cs typeface="Calibri"/>
            </a:endParaRPr>
          </a:p>
        </p:txBody>
      </p:sp>
      <p:pic>
        <p:nvPicPr>
          <p:cNvPr id="5" name="object 5"/>
          <p:cNvPicPr/>
          <p:nvPr/>
        </p:nvPicPr>
        <p:blipFill>
          <a:blip r:embed="rId3" cstate="print"/>
          <a:stretch>
            <a:fillRect/>
          </a:stretch>
        </p:blipFill>
        <p:spPr>
          <a:xfrm>
            <a:off x="539495" y="3572255"/>
            <a:ext cx="2926080" cy="328574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275666"/>
            <a:ext cx="7954009" cy="2624455"/>
          </a:xfrm>
          <a:prstGeom prst="rect">
            <a:avLst/>
          </a:prstGeom>
        </p:spPr>
        <p:txBody>
          <a:bodyPr vert="horz" wrap="square" lIns="0" tIns="59690" rIns="0" bIns="0" rtlCol="0">
            <a:spAutoFit/>
          </a:bodyPr>
          <a:lstStyle/>
          <a:p>
            <a:pPr marL="12700" marR="5080">
              <a:lnSpc>
                <a:spcPct val="90000"/>
              </a:lnSpc>
              <a:spcBef>
                <a:spcPts val="470"/>
              </a:spcBef>
            </a:pPr>
            <a:r>
              <a:rPr sz="3100" spc="-5" dirty="0"/>
              <a:t>1897</a:t>
            </a:r>
            <a:r>
              <a:rPr sz="3100" dirty="0"/>
              <a:t> </a:t>
            </a:r>
            <a:r>
              <a:rPr sz="3100" spc="-5" dirty="0"/>
              <a:t>m.</a:t>
            </a:r>
            <a:r>
              <a:rPr sz="3100" dirty="0"/>
              <a:t> </a:t>
            </a:r>
            <a:r>
              <a:rPr sz="3100" spc="-5" dirty="0"/>
              <a:t>anglų</a:t>
            </a:r>
            <a:r>
              <a:rPr sz="3100" dirty="0"/>
              <a:t> </a:t>
            </a:r>
            <a:r>
              <a:rPr sz="3100" spc="-10" dirty="0"/>
              <a:t>fizikas</a:t>
            </a:r>
            <a:r>
              <a:rPr sz="3100" spc="10" dirty="0"/>
              <a:t> </a:t>
            </a:r>
            <a:r>
              <a:rPr sz="3100" spc="-30" dirty="0"/>
              <a:t>Džozefas</a:t>
            </a:r>
            <a:r>
              <a:rPr sz="3100" spc="15" dirty="0"/>
              <a:t> </a:t>
            </a:r>
            <a:r>
              <a:rPr sz="3100" spc="-5" dirty="0"/>
              <a:t>Džonas</a:t>
            </a:r>
            <a:r>
              <a:rPr sz="3100" spc="25" dirty="0"/>
              <a:t> </a:t>
            </a:r>
            <a:r>
              <a:rPr sz="3100" spc="-40" dirty="0"/>
              <a:t>Tomsonas </a:t>
            </a:r>
            <a:r>
              <a:rPr sz="3100" spc="-35" dirty="0"/>
              <a:t> </a:t>
            </a:r>
            <a:r>
              <a:rPr sz="3100" spc="-30" dirty="0"/>
              <a:t>atrado,</a:t>
            </a:r>
            <a:r>
              <a:rPr sz="3100" spc="15" dirty="0"/>
              <a:t> </a:t>
            </a:r>
            <a:r>
              <a:rPr sz="3100" spc="-25" dirty="0"/>
              <a:t>kad</a:t>
            </a:r>
            <a:r>
              <a:rPr sz="3100" dirty="0"/>
              <a:t> </a:t>
            </a:r>
            <a:r>
              <a:rPr sz="3100" spc="-20" dirty="0"/>
              <a:t>atomai</a:t>
            </a:r>
            <a:r>
              <a:rPr sz="3100" spc="10" dirty="0"/>
              <a:t> </a:t>
            </a:r>
            <a:r>
              <a:rPr sz="3100" spc="-20" dirty="0"/>
              <a:t>gali</a:t>
            </a:r>
            <a:r>
              <a:rPr sz="3100" spc="10" dirty="0"/>
              <a:t> </a:t>
            </a:r>
            <a:r>
              <a:rPr sz="3100" spc="-5" dirty="0"/>
              <a:t>spinduliuoti</a:t>
            </a:r>
            <a:r>
              <a:rPr sz="3100" spc="20" dirty="0"/>
              <a:t> </a:t>
            </a:r>
            <a:r>
              <a:rPr sz="3100" spc="-5" dirty="0"/>
              <a:t>mažesnes </a:t>
            </a:r>
            <a:r>
              <a:rPr sz="3100" dirty="0"/>
              <a:t> </a:t>
            </a:r>
            <a:r>
              <a:rPr sz="3100" spc="-5" dirty="0"/>
              <a:t>neigiamas</a:t>
            </a:r>
            <a:r>
              <a:rPr sz="3100" spc="40" dirty="0"/>
              <a:t> </a:t>
            </a:r>
            <a:r>
              <a:rPr sz="3100" spc="-10" dirty="0"/>
              <a:t>elektringąsias</a:t>
            </a:r>
            <a:r>
              <a:rPr sz="3100" spc="60" dirty="0"/>
              <a:t> </a:t>
            </a:r>
            <a:r>
              <a:rPr sz="3100" spc="-5" dirty="0"/>
              <a:t>daleles,</a:t>
            </a:r>
            <a:r>
              <a:rPr sz="3100" spc="55" dirty="0"/>
              <a:t> </a:t>
            </a:r>
            <a:r>
              <a:rPr sz="3100" spc="-5" dirty="0"/>
              <a:t>vėliau</a:t>
            </a:r>
            <a:r>
              <a:rPr sz="3100" spc="30" dirty="0"/>
              <a:t> </a:t>
            </a:r>
            <a:r>
              <a:rPr sz="3100" spc="-25" dirty="0"/>
              <a:t>pavadintas </a:t>
            </a:r>
            <a:r>
              <a:rPr sz="3100" spc="-685" dirty="0"/>
              <a:t> </a:t>
            </a:r>
            <a:r>
              <a:rPr sz="3100" spc="-30" dirty="0"/>
              <a:t>elektronais.</a:t>
            </a:r>
            <a:endParaRPr sz="3100"/>
          </a:p>
          <a:p>
            <a:pPr marL="12700" marR="163830">
              <a:lnSpc>
                <a:spcPts val="3350"/>
              </a:lnSpc>
              <a:spcBef>
                <a:spcPts val="45"/>
              </a:spcBef>
            </a:pPr>
            <a:r>
              <a:rPr sz="3100" spc="-20" dirty="0"/>
              <a:t>Paaiškėjo,</a:t>
            </a:r>
            <a:r>
              <a:rPr sz="3100" spc="35" dirty="0"/>
              <a:t> </a:t>
            </a:r>
            <a:r>
              <a:rPr sz="3100" spc="-25" dirty="0"/>
              <a:t>kad</a:t>
            </a:r>
            <a:r>
              <a:rPr sz="3100" spc="10" dirty="0"/>
              <a:t> </a:t>
            </a:r>
            <a:r>
              <a:rPr sz="3100" spc="-35" dirty="0"/>
              <a:t>atomas</a:t>
            </a:r>
            <a:r>
              <a:rPr sz="3100" spc="-45" dirty="0"/>
              <a:t> </a:t>
            </a:r>
            <a:r>
              <a:rPr sz="3100" spc="-25" dirty="0"/>
              <a:t>yra</a:t>
            </a:r>
            <a:r>
              <a:rPr sz="3100" dirty="0"/>
              <a:t> </a:t>
            </a:r>
            <a:r>
              <a:rPr sz="3100" spc="-5" dirty="0"/>
              <a:t>dalomas</a:t>
            </a:r>
            <a:r>
              <a:rPr sz="3100" spc="15" dirty="0"/>
              <a:t> </a:t>
            </a:r>
            <a:r>
              <a:rPr sz="3100" spc="-5" dirty="0"/>
              <a:t>ir</a:t>
            </a:r>
            <a:r>
              <a:rPr sz="3100" spc="5" dirty="0"/>
              <a:t> </a:t>
            </a:r>
            <a:r>
              <a:rPr sz="3100" spc="-5" dirty="0"/>
              <a:t>jam</a:t>
            </a:r>
            <a:r>
              <a:rPr sz="3100" spc="10" dirty="0"/>
              <a:t> </a:t>
            </a:r>
            <a:r>
              <a:rPr sz="3100" spc="-15" dirty="0"/>
              <a:t>būdinga </a:t>
            </a:r>
            <a:r>
              <a:rPr sz="3100" spc="-690" dirty="0"/>
              <a:t> </a:t>
            </a:r>
            <a:r>
              <a:rPr sz="3100" spc="-20" dirty="0"/>
              <a:t>tam</a:t>
            </a:r>
            <a:r>
              <a:rPr sz="3100" spc="-5" dirty="0"/>
              <a:t> </a:t>
            </a:r>
            <a:r>
              <a:rPr sz="3100" spc="-15" dirty="0"/>
              <a:t>tikra</a:t>
            </a:r>
            <a:r>
              <a:rPr sz="3100" spc="-10" dirty="0"/>
              <a:t> </a:t>
            </a:r>
            <a:r>
              <a:rPr sz="3100" spc="-5" dirty="0"/>
              <a:t>vidinė</a:t>
            </a:r>
            <a:r>
              <a:rPr sz="3100" spc="10" dirty="0"/>
              <a:t> </a:t>
            </a:r>
            <a:r>
              <a:rPr sz="3100" spc="-15" dirty="0"/>
              <a:t>sandara.</a:t>
            </a:r>
            <a:endParaRPr sz="3100"/>
          </a:p>
        </p:txBody>
      </p:sp>
      <p:sp>
        <p:nvSpPr>
          <p:cNvPr id="4" name="object 4"/>
          <p:cNvSpPr txBox="1"/>
          <p:nvPr/>
        </p:nvSpPr>
        <p:spPr>
          <a:xfrm>
            <a:off x="548640" y="3710685"/>
            <a:ext cx="615950" cy="304800"/>
          </a:xfrm>
          <a:prstGeom prst="rect">
            <a:avLst/>
          </a:prstGeom>
        </p:spPr>
        <p:txBody>
          <a:bodyPr vert="horz" wrap="square" lIns="0" tIns="0" rIns="0" bIns="0" rtlCol="0">
            <a:spAutoFit/>
          </a:bodyPr>
          <a:lstStyle/>
          <a:p>
            <a:pPr>
              <a:lnSpc>
                <a:spcPts val="2280"/>
              </a:lnSpc>
            </a:pPr>
            <a:r>
              <a:rPr sz="2400" spc="-5" dirty="0">
                <a:solidFill>
                  <a:srgbClr val="0462C1"/>
                </a:solidFill>
                <a:latin typeface="Calibri"/>
                <a:cs typeface="Calibri"/>
                <a:hlinkClick r:id="rId3"/>
              </a:rPr>
              <a:t>1906</a:t>
            </a:r>
            <a:endParaRPr sz="2400">
              <a:latin typeface="Calibri"/>
              <a:cs typeface="Calibri"/>
            </a:endParaRPr>
          </a:p>
        </p:txBody>
      </p:sp>
      <p:grpSp>
        <p:nvGrpSpPr>
          <p:cNvPr id="5" name="object 5"/>
          <p:cNvGrpSpPr/>
          <p:nvPr/>
        </p:nvGrpSpPr>
        <p:grpSpPr>
          <a:xfrm>
            <a:off x="539495" y="3680459"/>
            <a:ext cx="2592705" cy="3177540"/>
            <a:chOff x="539495" y="3680459"/>
            <a:chExt cx="2592705" cy="3177540"/>
          </a:xfrm>
        </p:grpSpPr>
        <p:sp>
          <p:nvSpPr>
            <p:cNvPr id="6" name="object 6"/>
            <p:cNvSpPr/>
            <p:nvPr/>
          </p:nvSpPr>
          <p:spPr>
            <a:xfrm>
              <a:off x="548639" y="3973448"/>
              <a:ext cx="615950" cy="20320"/>
            </a:xfrm>
            <a:custGeom>
              <a:avLst/>
              <a:gdLst/>
              <a:ahLst/>
              <a:cxnLst/>
              <a:rect l="l" t="t" r="r" b="b"/>
              <a:pathLst>
                <a:path w="615950" h="20320">
                  <a:moveTo>
                    <a:pt x="615696" y="0"/>
                  </a:moveTo>
                  <a:lnTo>
                    <a:pt x="0" y="0"/>
                  </a:lnTo>
                  <a:lnTo>
                    <a:pt x="0" y="19812"/>
                  </a:lnTo>
                  <a:lnTo>
                    <a:pt x="615696" y="19812"/>
                  </a:lnTo>
                  <a:lnTo>
                    <a:pt x="615696" y="0"/>
                  </a:lnTo>
                  <a:close/>
                </a:path>
              </a:pathLst>
            </a:custGeom>
            <a:solidFill>
              <a:srgbClr val="0462C1"/>
            </a:solidFill>
          </p:spPr>
          <p:txBody>
            <a:bodyPr wrap="square" lIns="0" tIns="0" rIns="0" bIns="0" rtlCol="0"/>
            <a:lstStyle/>
            <a:p>
              <a:endParaRPr/>
            </a:p>
          </p:txBody>
        </p:sp>
        <p:pic>
          <p:nvPicPr>
            <p:cNvPr id="7" name="object 7"/>
            <p:cNvPicPr/>
            <p:nvPr/>
          </p:nvPicPr>
          <p:blipFill>
            <a:blip r:embed="rId4" cstate="print"/>
            <a:stretch>
              <a:fillRect/>
            </a:stretch>
          </p:blipFill>
          <p:spPr>
            <a:xfrm>
              <a:off x="539495" y="3680459"/>
              <a:ext cx="2592324" cy="3177539"/>
            </a:xfrm>
            <a:prstGeom prst="rect">
              <a:avLst/>
            </a:prstGeom>
          </p:spPr>
        </p:pic>
      </p:grpSp>
      <p:pic>
        <p:nvPicPr>
          <p:cNvPr id="8" name="object 8"/>
          <p:cNvPicPr/>
          <p:nvPr/>
        </p:nvPicPr>
        <p:blipFill>
          <a:blip r:embed="rId5" cstate="print"/>
          <a:stretch>
            <a:fillRect/>
          </a:stretch>
        </p:blipFill>
        <p:spPr>
          <a:xfrm>
            <a:off x="3874008" y="4047744"/>
            <a:ext cx="697991" cy="693419"/>
          </a:xfrm>
          <a:prstGeom prst="rect">
            <a:avLst/>
          </a:prstGeom>
        </p:spPr>
      </p:pic>
      <p:sp>
        <p:nvSpPr>
          <p:cNvPr id="9" name="object 9"/>
          <p:cNvSpPr txBox="1"/>
          <p:nvPr/>
        </p:nvSpPr>
        <p:spPr>
          <a:xfrm>
            <a:off x="535940" y="3190494"/>
            <a:ext cx="7626350" cy="1609725"/>
          </a:xfrm>
          <a:prstGeom prst="rect">
            <a:avLst/>
          </a:prstGeom>
        </p:spPr>
        <p:txBody>
          <a:bodyPr vert="horz" wrap="square" lIns="0" tIns="12700" rIns="0" bIns="0" rtlCol="0">
            <a:spAutoFit/>
          </a:bodyPr>
          <a:lstStyle/>
          <a:p>
            <a:pPr marL="12700">
              <a:lnSpc>
                <a:spcPct val="100000"/>
              </a:lnSpc>
              <a:spcBef>
                <a:spcPts val="100"/>
              </a:spcBef>
            </a:pPr>
            <a:r>
              <a:rPr sz="2400" spc="-30" dirty="0">
                <a:latin typeface="Calibri"/>
                <a:cs typeface="Calibri"/>
              </a:rPr>
              <a:t>Džozefas</a:t>
            </a:r>
            <a:r>
              <a:rPr sz="2400" spc="-10" dirty="0">
                <a:latin typeface="Calibri"/>
                <a:cs typeface="Calibri"/>
              </a:rPr>
              <a:t> </a:t>
            </a:r>
            <a:r>
              <a:rPr sz="2400" spc="-15" dirty="0">
                <a:latin typeface="Calibri"/>
                <a:cs typeface="Calibri"/>
              </a:rPr>
              <a:t>Džonas </a:t>
            </a:r>
            <a:r>
              <a:rPr sz="2400" spc="-35" dirty="0">
                <a:latin typeface="Calibri"/>
                <a:cs typeface="Calibri"/>
              </a:rPr>
              <a:t>Tomsonas</a:t>
            </a:r>
            <a:r>
              <a:rPr sz="2400" spc="5" dirty="0">
                <a:latin typeface="Calibri"/>
                <a:cs typeface="Calibri"/>
              </a:rPr>
              <a:t> </a:t>
            </a:r>
            <a:r>
              <a:rPr sz="2400" spc="-5" dirty="0">
                <a:latin typeface="Calibri"/>
                <a:cs typeface="Calibri"/>
              </a:rPr>
              <a:t>(1856–1940</a:t>
            </a:r>
            <a:r>
              <a:rPr sz="2400" spc="-15" dirty="0">
                <a:latin typeface="Calibri"/>
                <a:cs typeface="Calibri"/>
              </a:rPr>
              <a:t> </a:t>
            </a:r>
            <a:r>
              <a:rPr sz="2400" dirty="0">
                <a:latin typeface="Calibri"/>
                <a:cs typeface="Calibri"/>
              </a:rPr>
              <a:t>m.)</a:t>
            </a:r>
            <a:endParaRPr sz="2400">
              <a:latin typeface="Calibri"/>
              <a:cs typeface="Calibri"/>
            </a:endParaRPr>
          </a:p>
          <a:p>
            <a:pPr>
              <a:lnSpc>
                <a:spcPct val="100000"/>
              </a:lnSpc>
            </a:pPr>
            <a:endParaRPr sz="2550">
              <a:latin typeface="Calibri"/>
              <a:cs typeface="Calibri"/>
            </a:endParaRPr>
          </a:p>
          <a:p>
            <a:pPr marL="4128135" marR="5080" algn="just">
              <a:lnSpc>
                <a:spcPct val="100000"/>
              </a:lnSpc>
            </a:pPr>
            <a:r>
              <a:rPr sz="1800" spc="-5" dirty="0">
                <a:latin typeface="Calibri"/>
                <a:cs typeface="Calibri"/>
              </a:rPr>
              <a:t>1906 </a:t>
            </a:r>
            <a:r>
              <a:rPr sz="1800" dirty="0">
                <a:latin typeface="Calibri"/>
                <a:cs typeface="Calibri"/>
              </a:rPr>
              <a:t>m. </a:t>
            </a:r>
            <a:r>
              <a:rPr sz="1800" spc="-20" dirty="0">
                <a:latin typeface="Calibri"/>
                <a:cs typeface="Calibri"/>
              </a:rPr>
              <a:t>D. D. </a:t>
            </a:r>
            <a:r>
              <a:rPr sz="1800" spc="-25" dirty="0">
                <a:latin typeface="Calibri"/>
                <a:cs typeface="Calibri"/>
              </a:rPr>
              <a:t>Tomsonas </a:t>
            </a:r>
            <a:r>
              <a:rPr sz="1800" spc="-20" dirty="0">
                <a:latin typeface="Calibri"/>
                <a:cs typeface="Calibri"/>
              </a:rPr>
              <a:t>gavo </a:t>
            </a:r>
            <a:r>
              <a:rPr sz="1800" spc="-5" dirty="0">
                <a:latin typeface="Calibri"/>
                <a:cs typeface="Calibri"/>
              </a:rPr>
              <a:t>Nobelio </a:t>
            </a:r>
            <a:r>
              <a:rPr sz="1800" spc="-395" dirty="0">
                <a:latin typeface="Calibri"/>
                <a:cs typeface="Calibri"/>
              </a:rPr>
              <a:t> </a:t>
            </a:r>
            <a:r>
              <a:rPr sz="1800" spc="-5" dirty="0">
                <a:latin typeface="Calibri"/>
                <a:cs typeface="Calibri"/>
              </a:rPr>
              <a:t>premiją už </a:t>
            </a:r>
            <a:r>
              <a:rPr sz="1800" spc="-10" dirty="0">
                <a:latin typeface="Calibri"/>
                <a:cs typeface="Calibri"/>
              </a:rPr>
              <a:t>elektrono atradimą </a:t>
            </a:r>
            <a:r>
              <a:rPr sz="1800" spc="-5" dirty="0">
                <a:latin typeface="Calibri"/>
                <a:cs typeface="Calibri"/>
              </a:rPr>
              <a:t>ir dujų </a:t>
            </a:r>
            <a:r>
              <a:rPr sz="1800" spc="-395" dirty="0">
                <a:latin typeface="Calibri"/>
                <a:cs typeface="Calibri"/>
              </a:rPr>
              <a:t> </a:t>
            </a:r>
            <a:r>
              <a:rPr sz="1800" spc="-5" dirty="0">
                <a:latin typeface="Calibri"/>
                <a:cs typeface="Calibri"/>
              </a:rPr>
              <a:t>elektrinio</a:t>
            </a:r>
            <a:r>
              <a:rPr sz="1800" spc="10" dirty="0">
                <a:latin typeface="Calibri"/>
                <a:cs typeface="Calibri"/>
              </a:rPr>
              <a:t> </a:t>
            </a:r>
            <a:r>
              <a:rPr sz="1800" spc="-5" dirty="0">
                <a:latin typeface="Calibri"/>
                <a:cs typeface="Calibri"/>
              </a:rPr>
              <a:t>laidumo</a:t>
            </a:r>
            <a:r>
              <a:rPr sz="1800" spc="20" dirty="0">
                <a:latin typeface="Calibri"/>
                <a:cs typeface="Calibri"/>
              </a:rPr>
              <a:t> </a:t>
            </a:r>
            <a:r>
              <a:rPr sz="1800" spc="-5" dirty="0">
                <a:latin typeface="Calibri"/>
                <a:cs typeface="Calibri"/>
              </a:rPr>
              <a:t>tyrimus.</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470408" y="146126"/>
            <a:ext cx="7834630" cy="1220470"/>
          </a:xfrm>
          <a:prstGeom prst="rect">
            <a:avLst/>
          </a:prstGeom>
        </p:spPr>
        <p:txBody>
          <a:bodyPr vert="horz" wrap="square" lIns="0" tIns="60325" rIns="0" bIns="0" rtlCol="0">
            <a:spAutoFit/>
          </a:bodyPr>
          <a:lstStyle/>
          <a:p>
            <a:pPr marL="12700" marR="273685">
              <a:lnSpc>
                <a:spcPts val="3030"/>
              </a:lnSpc>
              <a:spcBef>
                <a:spcPts val="475"/>
              </a:spcBef>
            </a:pPr>
            <a:r>
              <a:rPr spc="-5" dirty="0"/>
              <a:t>1896</a:t>
            </a:r>
            <a:r>
              <a:rPr spc="25" dirty="0"/>
              <a:t> </a:t>
            </a:r>
            <a:r>
              <a:rPr spc="-5" dirty="0"/>
              <a:t>m.</a:t>
            </a:r>
            <a:r>
              <a:rPr spc="10" dirty="0"/>
              <a:t> </a:t>
            </a:r>
            <a:r>
              <a:rPr spc="-10" dirty="0"/>
              <a:t>Antuanas Anri</a:t>
            </a:r>
            <a:r>
              <a:rPr dirty="0"/>
              <a:t> </a:t>
            </a:r>
            <a:r>
              <a:rPr spc="-20" dirty="0"/>
              <a:t>Bekerelis,</a:t>
            </a:r>
            <a:r>
              <a:rPr spc="35" dirty="0"/>
              <a:t> </a:t>
            </a:r>
            <a:r>
              <a:rPr spc="-5" dirty="0"/>
              <a:t>tyrinėdamas</a:t>
            </a:r>
            <a:r>
              <a:rPr spc="10" dirty="0"/>
              <a:t> </a:t>
            </a:r>
            <a:r>
              <a:rPr spc="-15" dirty="0"/>
              <a:t>uraną, </a:t>
            </a:r>
            <a:r>
              <a:rPr spc="-615" dirty="0"/>
              <a:t> </a:t>
            </a:r>
            <a:r>
              <a:rPr spc="-5" dirty="0"/>
              <a:t>atsitiktinai</a:t>
            </a:r>
            <a:r>
              <a:rPr spc="-20" dirty="0"/>
              <a:t> atrado</a:t>
            </a:r>
            <a:r>
              <a:rPr spc="5" dirty="0"/>
              <a:t> </a:t>
            </a:r>
            <a:r>
              <a:rPr spc="-10" dirty="0"/>
              <a:t>radioaktyvumą.</a:t>
            </a:r>
          </a:p>
          <a:p>
            <a:pPr marL="12700">
              <a:lnSpc>
                <a:spcPts val="2975"/>
              </a:lnSpc>
            </a:pPr>
            <a:r>
              <a:rPr spc="-10" dirty="0"/>
              <a:t>1898</a:t>
            </a:r>
            <a:r>
              <a:rPr spc="35" dirty="0"/>
              <a:t> </a:t>
            </a:r>
            <a:r>
              <a:rPr spc="-5" dirty="0"/>
              <a:t>m.</a:t>
            </a:r>
            <a:r>
              <a:rPr spc="5" dirty="0"/>
              <a:t> </a:t>
            </a:r>
            <a:r>
              <a:rPr spc="-5" dirty="0"/>
              <a:t>Marija</a:t>
            </a:r>
            <a:r>
              <a:rPr spc="5" dirty="0"/>
              <a:t> </a:t>
            </a:r>
            <a:r>
              <a:rPr spc="-10" dirty="0"/>
              <a:t>Sklodovska-Kiuri</a:t>
            </a:r>
            <a:r>
              <a:rPr dirty="0"/>
              <a:t> </a:t>
            </a:r>
            <a:r>
              <a:rPr spc="-5" dirty="0"/>
              <a:t>ir</a:t>
            </a:r>
            <a:r>
              <a:rPr dirty="0"/>
              <a:t> jos</a:t>
            </a:r>
            <a:r>
              <a:rPr spc="15" dirty="0"/>
              <a:t> </a:t>
            </a:r>
            <a:r>
              <a:rPr spc="-15" dirty="0"/>
              <a:t>vyras</a:t>
            </a:r>
            <a:r>
              <a:rPr spc="10" dirty="0"/>
              <a:t> </a:t>
            </a:r>
            <a:r>
              <a:rPr spc="-15" dirty="0"/>
              <a:t>Pjeras</a:t>
            </a:r>
            <a:r>
              <a:rPr spc="25" dirty="0"/>
              <a:t> </a:t>
            </a:r>
            <a:r>
              <a:rPr spc="-10" dirty="0"/>
              <a:t>Kiuri</a:t>
            </a:r>
          </a:p>
        </p:txBody>
      </p:sp>
      <p:sp>
        <p:nvSpPr>
          <p:cNvPr id="4" name="object 4"/>
          <p:cNvSpPr txBox="1"/>
          <p:nvPr/>
        </p:nvSpPr>
        <p:spPr>
          <a:xfrm>
            <a:off x="470408" y="3207512"/>
            <a:ext cx="2439670" cy="635635"/>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Calibri"/>
                <a:cs typeface="Calibri"/>
              </a:rPr>
              <a:t>Marija</a:t>
            </a:r>
            <a:r>
              <a:rPr sz="2000" spc="-80" dirty="0">
                <a:latin typeface="Calibri"/>
                <a:cs typeface="Calibri"/>
              </a:rPr>
              <a:t> </a:t>
            </a:r>
            <a:r>
              <a:rPr sz="2000" spc="-5" dirty="0">
                <a:latin typeface="Calibri"/>
                <a:cs typeface="Calibri"/>
              </a:rPr>
              <a:t>Sklodovska-Kiuri </a:t>
            </a:r>
            <a:r>
              <a:rPr sz="2000" spc="-440" dirty="0">
                <a:latin typeface="Calibri"/>
                <a:cs typeface="Calibri"/>
              </a:rPr>
              <a:t> </a:t>
            </a:r>
            <a:r>
              <a:rPr sz="2000" dirty="0">
                <a:latin typeface="Calibri"/>
                <a:cs typeface="Calibri"/>
              </a:rPr>
              <a:t>(1867–1934)</a:t>
            </a:r>
            <a:endParaRPr sz="2000">
              <a:latin typeface="Calibri"/>
              <a:cs typeface="Calibri"/>
            </a:endParaRPr>
          </a:p>
        </p:txBody>
      </p:sp>
      <p:sp>
        <p:nvSpPr>
          <p:cNvPr id="5" name="object 5"/>
          <p:cNvSpPr txBox="1"/>
          <p:nvPr/>
        </p:nvSpPr>
        <p:spPr>
          <a:xfrm>
            <a:off x="3355340" y="3207512"/>
            <a:ext cx="1393825" cy="635635"/>
          </a:xfrm>
          <a:prstGeom prst="rect">
            <a:avLst/>
          </a:prstGeom>
        </p:spPr>
        <p:txBody>
          <a:bodyPr vert="horz" wrap="square" lIns="0" tIns="13335" rIns="0" bIns="0" rtlCol="0">
            <a:spAutoFit/>
          </a:bodyPr>
          <a:lstStyle/>
          <a:p>
            <a:pPr marL="12700" marR="5080">
              <a:lnSpc>
                <a:spcPct val="100000"/>
              </a:lnSpc>
              <a:spcBef>
                <a:spcPts val="105"/>
              </a:spcBef>
            </a:pPr>
            <a:r>
              <a:rPr sz="2000" spc="-10" dirty="0">
                <a:latin typeface="Calibri"/>
                <a:cs typeface="Calibri"/>
              </a:rPr>
              <a:t>Pjeras</a:t>
            </a:r>
            <a:r>
              <a:rPr sz="2000" spc="-5" dirty="0">
                <a:latin typeface="Calibri"/>
                <a:cs typeface="Calibri"/>
              </a:rPr>
              <a:t> </a:t>
            </a:r>
            <a:r>
              <a:rPr sz="2000" dirty="0">
                <a:latin typeface="Calibri"/>
                <a:cs typeface="Calibri"/>
              </a:rPr>
              <a:t>Kiuri </a:t>
            </a:r>
            <a:r>
              <a:rPr sz="2000" spc="5" dirty="0">
                <a:latin typeface="Calibri"/>
                <a:cs typeface="Calibri"/>
              </a:rPr>
              <a:t> </a:t>
            </a:r>
            <a:r>
              <a:rPr sz="2000" dirty="0">
                <a:latin typeface="Calibri"/>
                <a:cs typeface="Calibri"/>
              </a:rPr>
              <a:t>(1859</a:t>
            </a:r>
            <a:r>
              <a:rPr sz="2000" spc="-5" dirty="0">
                <a:latin typeface="Calibri"/>
                <a:cs typeface="Calibri"/>
              </a:rPr>
              <a:t>–</a:t>
            </a:r>
            <a:r>
              <a:rPr sz="2000" dirty="0">
                <a:latin typeface="Calibri"/>
                <a:cs typeface="Calibri"/>
              </a:rPr>
              <a:t>1</a:t>
            </a:r>
            <a:r>
              <a:rPr sz="2000" spc="5" dirty="0">
                <a:latin typeface="Calibri"/>
                <a:cs typeface="Calibri"/>
              </a:rPr>
              <a:t>9</a:t>
            </a:r>
            <a:r>
              <a:rPr sz="2000" spc="-10" dirty="0">
                <a:latin typeface="Calibri"/>
                <a:cs typeface="Calibri"/>
              </a:rPr>
              <a:t>0</a:t>
            </a:r>
            <a:r>
              <a:rPr sz="2000" dirty="0">
                <a:latin typeface="Calibri"/>
                <a:cs typeface="Calibri"/>
              </a:rPr>
              <a:t>6</a:t>
            </a:r>
            <a:r>
              <a:rPr sz="2000" spc="-40" dirty="0">
                <a:latin typeface="Calibri"/>
                <a:cs typeface="Calibri"/>
              </a:rPr>
              <a:t> </a:t>
            </a:r>
            <a:r>
              <a:rPr sz="2000" dirty="0">
                <a:latin typeface="Calibri"/>
                <a:cs typeface="Calibri"/>
              </a:rPr>
              <a:t>)</a:t>
            </a:r>
            <a:endParaRPr sz="2000">
              <a:latin typeface="Calibri"/>
              <a:cs typeface="Calibri"/>
            </a:endParaRPr>
          </a:p>
        </p:txBody>
      </p:sp>
      <p:sp>
        <p:nvSpPr>
          <p:cNvPr id="6" name="object 6"/>
          <p:cNvSpPr txBox="1"/>
          <p:nvPr/>
        </p:nvSpPr>
        <p:spPr>
          <a:xfrm>
            <a:off x="6213094" y="3207512"/>
            <a:ext cx="2472055" cy="635635"/>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Calibri"/>
                <a:cs typeface="Calibri"/>
              </a:rPr>
              <a:t>Antuanas</a:t>
            </a:r>
            <a:r>
              <a:rPr sz="2000" spc="-45" dirty="0">
                <a:latin typeface="Calibri"/>
                <a:cs typeface="Calibri"/>
              </a:rPr>
              <a:t> </a:t>
            </a:r>
            <a:r>
              <a:rPr sz="2000" dirty="0">
                <a:latin typeface="Calibri"/>
                <a:cs typeface="Calibri"/>
              </a:rPr>
              <a:t>Anri</a:t>
            </a:r>
            <a:r>
              <a:rPr sz="2000" spc="-50" dirty="0">
                <a:latin typeface="Calibri"/>
                <a:cs typeface="Calibri"/>
              </a:rPr>
              <a:t> </a:t>
            </a:r>
            <a:r>
              <a:rPr sz="2000" spc="-10" dirty="0">
                <a:latin typeface="Calibri"/>
                <a:cs typeface="Calibri"/>
              </a:rPr>
              <a:t>Bekerelis </a:t>
            </a:r>
            <a:r>
              <a:rPr sz="2000" spc="-440" dirty="0">
                <a:latin typeface="Calibri"/>
                <a:cs typeface="Calibri"/>
              </a:rPr>
              <a:t> </a:t>
            </a:r>
            <a:r>
              <a:rPr sz="2000" dirty="0">
                <a:latin typeface="Calibri"/>
                <a:cs typeface="Calibri"/>
              </a:rPr>
              <a:t>(1852–1908)</a:t>
            </a:r>
            <a:endParaRPr sz="2000">
              <a:latin typeface="Calibri"/>
              <a:cs typeface="Calibri"/>
            </a:endParaRPr>
          </a:p>
        </p:txBody>
      </p:sp>
      <p:pic>
        <p:nvPicPr>
          <p:cNvPr id="7" name="object 7"/>
          <p:cNvPicPr/>
          <p:nvPr/>
        </p:nvPicPr>
        <p:blipFill>
          <a:blip r:embed="rId3" cstate="print"/>
          <a:stretch>
            <a:fillRect/>
          </a:stretch>
        </p:blipFill>
        <p:spPr>
          <a:xfrm>
            <a:off x="391668" y="3860291"/>
            <a:ext cx="2304288" cy="2997706"/>
          </a:xfrm>
          <a:prstGeom prst="rect">
            <a:avLst/>
          </a:prstGeom>
        </p:spPr>
      </p:pic>
      <p:pic>
        <p:nvPicPr>
          <p:cNvPr id="8" name="object 8"/>
          <p:cNvPicPr/>
          <p:nvPr/>
        </p:nvPicPr>
        <p:blipFill>
          <a:blip r:embed="rId4" cstate="print"/>
          <a:stretch>
            <a:fillRect/>
          </a:stretch>
        </p:blipFill>
        <p:spPr>
          <a:xfrm>
            <a:off x="3297935" y="3860291"/>
            <a:ext cx="2304288" cy="2997706"/>
          </a:xfrm>
          <a:prstGeom prst="rect">
            <a:avLst/>
          </a:prstGeom>
        </p:spPr>
      </p:pic>
      <p:pic>
        <p:nvPicPr>
          <p:cNvPr id="9" name="object 9"/>
          <p:cNvPicPr/>
          <p:nvPr/>
        </p:nvPicPr>
        <p:blipFill>
          <a:blip r:embed="rId5" cstate="print"/>
          <a:stretch>
            <a:fillRect/>
          </a:stretch>
        </p:blipFill>
        <p:spPr>
          <a:xfrm>
            <a:off x="6228588" y="3860291"/>
            <a:ext cx="2375916" cy="2997706"/>
          </a:xfrm>
          <a:prstGeom prst="rect">
            <a:avLst/>
          </a:prstGeom>
        </p:spPr>
      </p:pic>
      <p:pic>
        <p:nvPicPr>
          <p:cNvPr id="10" name="object 10"/>
          <p:cNvPicPr/>
          <p:nvPr/>
        </p:nvPicPr>
        <p:blipFill>
          <a:blip r:embed="rId6" cstate="print"/>
          <a:stretch>
            <a:fillRect/>
          </a:stretch>
        </p:blipFill>
        <p:spPr>
          <a:xfrm>
            <a:off x="2311907" y="2529839"/>
            <a:ext cx="701040" cy="688848"/>
          </a:xfrm>
          <a:prstGeom prst="rect">
            <a:avLst/>
          </a:prstGeom>
        </p:spPr>
      </p:pic>
      <p:sp>
        <p:nvSpPr>
          <p:cNvPr id="11" name="object 11"/>
          <p:cNvSpPr txBox="1"/>
          <p:nvPr/>
        </p:nvSpPr>
        <p:spPr>
          <a:xfrm>
            <a:off x="470408" y="1298829"/>
            <a:ext cx="8354695" cy="1868170"/>
          </a:xfrm>
          <a:prstGeom prst="rect">
            <a:avLst/>
          </a:prstGeom>
        </p:spPr>
        <p:txBody>
          <a:bodyPr vert="horz" wrap="square" lIns="0" tIns="54610" rIns="0" bIns="0" rtlCol="0">
            <a:spAutoFit/>
          </a:bodyPr>
          <a:lstStyle/>
          <a:p>
            <a:pPr marL="12700" marR="254000">
              <a:lnSpc>
                <a:spcPct val="90000"/>
              </a:lnSpc>
              <a:spcBef>
                <a:spcPts val="430"/>
              </a:spcBef>
            </a:pPr>
            <a:r>
              <a:rPr sz="2800" spc="-15" dirty="0">
                <a:latin typeface="Calibri Light"/>
                <a:cs typeface="Calibri Light"/>
              </a:rPr>
              <a:t>pastebėjo</a:t>
            </a:r>
            <a:r>
              <a:rPr sz="2800" spc="25" dirty="0">
                <a:latin typeface="Calibri Light"/>
                <a:cs typeface="Calibri Light"/>
              </a:rPr>
              <a:t> </a:t>
            </a:r>
            <a:r>
              <a:rPr sz="2800" spc="-10" dirty="0">
                <a:latin typeface="Calibri Light"/>
                <a:cs typeface="Calibri Light"/>
              </a:rPr>
              <a:t>torio</a:t>
            </a:r>
            <a:r>
              <a:rPr sz="2800" dirty="0">
                <a:latin typeface="Calibri Light"/>
                <a:cs typeface="Calibri Light"/>
              </a:rPr>
              <a:t> </a:t>
            </a:r>
            <a:r>
              <a:rPr sz="2800" spc="-5" dirty="0">
                <a:latin typeface="Calibri Light"/>
                <a:cs typeface="Calibri Light"/>
              </a:rPr>
              <a:t>(Th)</a:t>
            </a:r>
            <a:r>
              <a:rPr sz="2800" spc="5" dirty="0">
                <a:latin typeface="Calibri Light"/>
                <a:cs typeface="Calibri Light"/>
              </a:rPr>
              <a:t> </a:t>
            </a:r>
            <a:r>
              <a:rPr sz="2800" spc="-10" dirty="0">
                <a:latin typeface="Calibri Light"/>
                <a:cs typeface="Calibri Light"/>
              </a:rPr>
              <a:t>radioaktyvumą</a:t>
            </a:r>
            <a:r>
              <a:rPr sz="2800" dirty="0">
                <a:latin typeface="Calibri Light"/>
                <a:cs typeface="Calibri Light"/>
              </a:rPr>
              <a:t> </a:t>
            </a:r>
            <a:r>
              <a:rPr sz="2800" spc="-10" dirty="0">
                <a:latin typeface="Calibri Light"/>
                <a:cs typeface="Calibri Light"/>
              </a:rPr>
              <a:t>ir</a:t>
            </a:r>
            <a:r>
              <a:rPr sz="2800" spc="15" dirty="0">
                <a:latin typeface="Calibri Light"/>
                <a:cs typeface="Calibri Light"/>
              </a:rPr>
              <a:t> </a:t>
            </a:r>
            <a:r>
              <a:rPr sz="2800" spc="-10" dirty="0">
                <a:latin typeface="Calibri Light"/>
                <a:cs typeface="Calibri Light"/>
              </a:rPr>
              <a:t>tais</a:t>
            </a:r>
            <a:r>
              <a:rPr sz="2800" spc="5" dirty="0">
                <a:latin typeface="Calibri Light"/>
                <a:cs typeface="Calibri Light"/>
              </a:rPr>
              <a:t> </a:t>
            </a:r>
            <a:r>
              <a:rPr sz="2800" spc="-5" dirty="0">
                <a:latin typeface="Calibri Light"/>
                <a:cs typeface="Calibri Light"/>
              </a:rPr>
              <a:t>pačiais</a:t>
            </a:r>
            <a:r>
              <a:rPr sz="2800" spc="-10" dirty="0">
                <a:latin typeface="Calibri Light"/>
                <a:cs typeface="Calibri Light"/>
              </a:rPr>
              <a:t> </a:t>
            </a:r>
            <a:r>
              <a:rPr sz="2800" spc="-15" dirty="0">
                <a:latin typeface="Calibri Light"/>
                <a:cs typeface="Calibri Light"/>
              </a:rPr>
              <a:t>metais </a:t>
            </a:r>
            <a:r>
              <a:rPr sz="2800" spc="-10" dirty="0">
                <a:latin typeface="Calibri Light"/>
                <a:cs typeface="Calibri Light"/>
              </a:rPr>
              <a:t> </a:t>
            </a:r>
            <a:r>
              <a:rPr sz="2800" spc="-20" dirty="0">
                <a:latin typeface="Calibri Light"/>
                <a:cs typeface="Calibri Light"/>
              </a:rPr>
              <a:t>atrado</a:t>
            </a:r>
            <a:r>
              <a:rPr sz="2800" spc="10" dirty="0">
                <a:latin typeface="Calibri Light"/>
                <a:cs typeface="Calibri Light"/>
              </a:rPr>
              <a:t> </a:t>
            </a:r>
            <a:r>
              <a:rPr sz="2800" spc="-5" dirty="0">
                <a:latin typeface="Calibri Light"/>
                <a:cs typeface="Calibri Light"/>
              </a:rPr>
              <a:t>du</a:t>
            </a:r>
            <a:r>
              <a:rPr sz="2800" dirty="0">
                <a:latin typeface="Calibri Light"/>
                <a:cs typeface="Calibri Light"/>
              </a:rPr>
              <a:t> </a:t>
            </a:r>
            <a:r>
              <a:rPr sz="2800" spc="-5" dirty="0">
                <a:latin typeface="Calibri Light"/>
                <a:cs typeface="Calibri Light"/>
              </a:rPr>
              <a:t>naujus</a:t>
            </a:r>
            <a:r>
              <a:rPr sz="2800" spc="10" dirty="0">
                <a:latin typeface="Calibri Light"/>
                <a:cs typeface="Calibri Light"/>
              </a:rPr>
              <a:t> </a:t>
            </a:r>
            <a:r>
              <a:rPr sz="2800" spc="-10" dirty="0">
                <a:latin typeface="Calibri Light"/>
                <a:cs typeface="Calibri Light"/>
              </a:rPr>
              <a:t>radioaktyviuosius</a:t>
            </a:r>
            <a:r>
              <a:rPr sz="2800" spc="15" dirty="0">
                <a:latin typeface="Calibri Light"/>
                <a:cs typeface="Calibri Light"/>
              </a:rPr>
              <a:t> </a:t>
            </a:r>
            <a:r>
              <a:rPr sz="2800" spc="-10" dirty="0">
                <a:latin typeface="Calibri Light"/>
                <a:cs typeface="Calibri Light"/>
              </a:rPr>
              <a:t>elementus</a:t>
            </a:r>
            <a:r>
              <a:rPr sz="2800" spc="50" dirty="0">
                <a:latin typeface="Calibri Light"/>
                <a:cs typeface="Calibri Light"/>
              </a:rPr>
              <a:t> </a:t>
            </a:r>
            <a:r>
              <a:rPr sz="2800" spc="-5" dirty="0">
                <a:latin typeface="Calibri Light"/>
                <a:cs typeface="Calibri Light"/>
              </a:rPr>
              <a:t>–</a:t>
            </a:r>
            <a:r>
              <a:rPr sz="2800" spc="25" dirty="0">
                <a:latin typeface="Calibri Light"/>
                <a:cs typeface="Calibri Light"/>
              </a:rPr>
              <a:t> </a:t>
            </a:r>
            <a:r>
              <a:rPr sz="2800" spc="-20" dirty="0">
                <a:latin typeface="Calibri Light"/>
                <a:cs typeface="Calibri Light"/>
              </a:rPr>
              <a:t>radį</a:t>
            </a:r>
            <a:r>
              <a:rPr sz="2800" spc="5" dirty="0">
                <a:latin typeface="Calibri Light"/>
                <a:cs typeface="Calibri Light"/>
              </a:rPr>
              <a:t> </a:t>
            </a:r>
            <a:r>
              <a:rPr sz="2800" spc="-5" dirty="0">
                <a:latin typeface="Calibri Light"/>
                <a:cs typeface="Calibri Light"/>
              </a:rPr>
              <a:t>(Ra) </a:t>
            </a:r>
            <a:r>
              <a:rPr sz="2800" spc="-615" dirty="0">
                <a:latin typeface="Calibri Light"/>
                <a:cs typeface="Calibri Light"/>
              </a:rPr>
              <a:t> </a:t>
            </a:r>
            <a:r>
              <a:rPr sz="2800" spc="-5" dirty="0">
                <a:latin typeface="Calibri Light"/>
                <a:cs typeface="Calibri Light"/>
              </a:rPr>
              <a:t>ir</a:t>
            </a:r>
            <a:r>
              <a:rPr sz="2800" spc="-15" dirty="0">
                <a:latin typeface="Calibri Light"/>
                <a:cs typeface="Calibri Light"/>
              </a:rPr>
              <a:t> </a:t>
            </a:r>
            <a:r>
              <a:rPr sz="2800" spc="-5" dirty="0">
                <a:latin typeface="Calibri Light"/>
                <a:cs typeface="Calibri Light"/>
              </a:rPr>
              <a:t>polonį</a:t>
            </a:r>
            <a:r>
              <a:rPr sz="2800" dirty="0">
                <a:latin typeface="Calibri Light"/>
                <a:cs typeface="Calibri Light"/>
              </a:rPr>
              <a:t> </a:t>
            </a:r>
            <a:r>
              <a:rPr sz="2800" spc="-15" dirty="0">
                <a:latin typeface="Calibri Light"/>
                <a:cs typeface="Calibri Light"/>
              </a:rPr>
              <a:t>(Po).</a:t>
            </a:r>
            <a:endParaRPr sz="2800">
              <a:latin typeface="Calibri Light"/>
              <a:cs typeface="Calibri Light"/>
            </a:endParaRPr>
          </a:p>
          <a:p>
            <a:pPr marL="2707640" marR="5080">
              <a:lnSpc>
                <a:spcPts val="2160"/>
              </a:lnSpc>
              <a:spcBef>
                <a:spcPts val="810"/>
              </a:spcBef>
            </a:pPr>
            <a:r>
              <a:rPr sz="2000" dirty="0">
                <a:latin typeface="Calibri Light"/>
                <a:cs typeface="Calibri Light"/>
              </a:rPr>
              <a:t>1903</a:t>
            </a:r>
            <a:r>
              <a:rPr sz="2000" spc="-30" dirty="0">
                <a:latin typeface="Calibri Light"/>
                <a:cs typeface="Calibri Light"/>
              </a:rPr>
              <a:t> </a:t>
            </a:r>
            <a:r>
              <a:rPr sz="2000" spc="-5" dirty="0">
                <a:latin typeface="Calibri Light"/>
                <a:cs typeface="Calibri Light"/>
              </a:rPr>
              <a:t>m.</a:t>
            </a:r>
            <a:r>
              <a:rPr sz="2000" spc="-10" dirty="0">
                <a:latin typeface="Calibri Light"/>
                <a:cs typeface="Calibri Light"/>
              </a:rPr>
              <a:t> </a:t>
            </a:r>
            <a:r>
              <a:rPr sz="2000" dirty="0">
                <a:latin typeface="Calibri Light"/>
                <a:cs typeface="Calibri Light"/>
              </a:rPr>
              <a:t>už </a:t>
            </a:r>
            <a:r>
              <a:rPr sz="2000" spc="-5" dirty="0">
                <a:latin typeface="Calibri Light"/>
                <a:cs typeface="Calibri Light"/>
              </a:rPr>
              <a:t>radioaktyvumo</a:t>
            </a:r>
            <a:r>
              <a:rPr sz="2000" spc="-50" dirty="0">
                <a:latin typeface="Calibri Light"/>
                <a:cs typeface="Calibri Light"/>
              </a:rPr>
              <a:t> </a:t>
            </a:r>
            <a:r>
              <a:rPr sz="2000" dirty="0">
                <a:latin typeface="Calibri Light"/>
                <a:cs typeface="Calibri Light"/>
              </a:rPr>
              <a:t>tyrimus</a:t>
            </a:r>
            <a:r>
              <a:rPr sz="2000" spc="-15" dirty="0">
                <a:latin typeface="Calibri Light"/>
                <a:cs typeface="Calibri Light"/>
              </a:rPr>
              <a:t> </a:t>
            </a:r>
            <a:r>
              <a:rPr sz="2000" spc="-5" dirty="0">
                <a:latin typeface="Calibri Light"/>
                <a:cs typeface="Calibri Light"/>
              </a:rPr>
              <a:t>Pjeras</a:t>
            </a:r>
            <a:r>
              <a:rPr sz="2000" spc="-30" dirty="0">
                <a:latin typeface="Calibri Light"/>
                <a:cs typeface="Calibri Light"/>
              </a:rPr>
              <a:t> </a:t>
            </a:r>
            <a:r>
              <a:rPr sz="2000" dirty="0">
                <a:latin typeface="Calibri Light"/>
                <a:cs typeface="Calibri Light"/>
              </a:rPr>
              <a:t>ir</a:t>
            </a:r>
            <a:r>
              <a:rPr sz="2000" spc="-15" dirty="0">
                <a:latin typeface="Calibri Light"/>
                <a:cs typeface="Calibri Light"/>
              </a:rPr>
              <a:t> </a:t>
            </a:r>
            <a:r>
              <a:rPr sz="2000" dirty="0">
                <a:latin typeface="Calibri Light"/>
                <a:cs typeface="Calibri Light"/>
              </a:rPr>
              <a:t>Marija</a:t>
            </a:r>
            <a:r>
              <a:rPr sz="2000" spc="-35" dirty="0">
                <a:latin typeface="Calibri Light"/>
                <a:cs typeface="Calibri Light"/>
              </a:rPr>
              <a:t> </a:t>
            </a:r>
            <a:r>
              <a:rPr sz="2000" spc="-5" dirty="0">
                <a:latin typeface="Calibri Light"/>
                <a:cs typeface="Calibri Light"/>
              </a:rPr>
              <a:t>Kiuri </a:t>
            </a:r>
            <a:r>
              <a:rPr sz="2000" spc="-440" dirty="0">
                <a:latin typeface="Calibri Light"/>
                <a:cs typeface="Calibri Light"/>
              </a:rPr>
              <a:t> </a:t>
            </a:r>
            <a:r>
              <a:rPr sz="2000" dirty="0">
                <a:latin typeface="Calibri Light"/>
                <a:cs typeface="Calibri Light"/>
              </a:rPr>
              <a:t>bei</a:t>
            </a:r>
            <a:r>
              <a:rPr sz="2000" spc="-25" dirty="0">
                <a:latin typeface="Calibri Light"/>
                <a:cs typeface="Calibri Light"/>
              </a:rPr>
              <a:t> </a:t>
            </a:r>
            <a:r>
              <a:rPr sz="2000" spc="-5" dirty="0">
                <a:latin typeface="Calibri Light"/>
                <a:cs typeface="Calibri Light"/>
              </a:rPr>
              <a:t>Anri</a:t>
            </a:r>
            <a:r>
              <a:rPr sz="2000" spc="-25" dirty="0">
                <a:latin typeface="Calibri Light"/>
                <a:cs typeface="Calibri Light"/>
              </a:rPr>
              <a:t> </a:t>
            </a:r>
            <a:r>
              <a:rPr sz="2000" spc="-10" dirty="0">
                <a:latin typeface="Calibri Light"/>
                <a:cs typeface="Calibri Light"/>
              </a:rPr>
              <a:t>Bekerelis</a:t>
            </a:r>
            <a:r>
              <a:rPr sz="2000" spc="-35" dirty="0">
                <a:latin typeface="Calibri Light"/>
                <a:cs typeface="Calibri Light"/>
              </a:rPr>
              <a:t> </a:t>
            </a:r>
            <a:r>
              <a:rPr sz="2000" spc="-25" dirty="0">
                <a:latin typeface="Calibri Light"/>
                <a:cs typeface="Calibri Light"/>
              </a:rPr>
              <a:t>gavo</a:t>
            </a:r>
            <a:r>
              <a:rPr sz="2000" spc="-20" dirty="0">
                <a:latin typeface="Calibri Light"/>
                <a:cs typeface="Calibri Light"/>
              </a:rPr>
              <a:t> </a:t>
            </a:r>
            <a:r>
              <a:rPr sz="2000" dirty="0">
                <a:latin typeface="Calibri Light"/>
                <a:cs typeface="Calibri Light"/>
              </a:rPr>
              <a:t>Nobelio</a:t>
            </a:r>
            <a:r>
              <a:rPr sz="2000" spc="-55" dirty="0">
                <a:latin typeface="Calibri Light"/>
                <a:cs typeface="Calibri Light"/>
              </a:rPr>
              <a:t> </a:t>
            </a:r>
            <a:r>
              <a:rPr sz="2000" spc="-5" dirty="0">
                <a:latin typeface="Calibri Light"/>
                <a:cs typeface="Calibri Light"/>
              </a:rPr>
              <a:t>premiją.</a:t>
            </a:r>
            <a:endParaRPr sz="2000">
              <a:latin typeface="Calibri Light"/>
              <a:cs typeface="Calibri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258267" y="122681"/>
            <a:ext cx="8550910" cy="4292600"/>
          </a:xfrm>
          <a:prstGeom prst="rect">
            <a:avLst/>
          </a:prstGeom>
        </p:spPr>
        <p:txBody>
          <a:bodyPr vert="horz" wrap="square" lIns="0" tIns="60960" rIns="0" bIns="0" rtlCol="0">
            <a:spAutoFit/>
          </a:bodyPr>
          <a:lstStyle/>
          <a:p>
            <a:pPr marL="12700" marR="277495">
              <a:lnSpc>
                <a:spcPts val="3020"/>
              </a:lnSpc>
              <a:spcBef>
                <a:spcPts val="480"/>
              </a:spcBef>
            </a:pPr>
            <a:r>
              <a:rPr sz="2800" spc="-10" dirty="0">
                <a:latin typeface="Calibri Light"/>
                <a:cs typeface="Calibri Light"/>
              </a:rPr>
              <a:t>Nustačius,</a:t>
            </a:r>
            <a:r>
              <a:rPr sz="2800" spc="-5" dirty="0">
                <a:latin typeface="Calibri Light"/>
                <a:cs typeface="Calibri Light"/>
              </a:rPr>
              <a:t> </a:t>
            </a:r>
            <a:r>
              <a:rPr sz="2800" spc="-25" dirty="0">
                <a:latin typeface="Calibri Light"/>
                <a:cs typeface="Calibri Light"/>
              </a:rPr>
              <a:t>kad</a:t>
            </a:r>
            <a:r>
              <a:rPr sz="2800" dirty="0">
                <a:latin typeface="Calibri Light"/>
                <a:cs typeface="Calibri Light"/>
              </a:rPr>
              <a:t> </a:t>
            </a:r>
            <a:r>
              <a:rPr sz="2800" spc="-30" dirty="0">
                <a:latin typeface="Calibri Light"/>
                <a:cs typeface="Calibri Light"/>
              </a:rPr>
              <a:t>atomai</a:t>
            </a:r>
            <a:r>
              <a:rPr sz="2800" spc="-40" dirty="0">
                <a:latin typeface="Calibri Light"/>
                <a:cs typeface="Calibri Light"/>
              </a:rPr>
              <a:t> </a:t>
            </a:r>
            <a:r>
              <a:rPr sz="2800" spc="-15" dirty="0">
                <a:latin typeface="Calibri Light"/>
                <a:cs typeface="Calibri Light"/>
              </a:rPr>
              <a:t>tikrai</a:t>
            </a:r>
            <a:r>
              <a:rPr sz="2800" dirty="0">
                <a:latin typeface="Calibri Light"/>
                <a:cs typeface="Calibri Light"/>
              </a:rPr>
              <a:t> </a:t>
            </a:r>
            <a:r>
              <a:rPr sz="2800" spc="-10" dirty="0">
                <a:latin typeface="Calibri Light"/>
                <a:cs typeface="Calibri Light"/>
              </a:rPr>
              <a:t>egzistuoja,</a:t>
            </a:r>
            <a:r>
              <a:rPr sz="2800" spc="15" dirty="0">
                <a:latin typeface="Calibri Light"/>
                <a:cs typeface="Calibri Light"/>
              </a:rPr>
              <a:t> </a:t>
            </a:r>
            <a:r>
              <a:rPr sz="2800" spc="-10" dirty="0">
                <a:latin typeface="Calibri Light"/>
                <a:cs typeface="Calibri Light"/>
              </a:rPr>
              <a:t>buvo</a:t>
            </a:r>
            <a:r>
              <a:rPr sz="2800" dirty="0">
                <a:latin typeface="Calibri Light"/>
                <a:cs typeface="Calibri Light"/>
              </a:rPr>
              <a:t> </a:t>
            </a:r>
            <a:r>
              <a:rPr sz="2800" spc="-5" dirty="0">
                <a:latin typeface="Calibri Light"/>
                <a:cs typeface="Calibri Light"/>
              </a:rPr>
              <a:t>siūloma</a:t>
            </a:r>
            <a:r>
              <a:rPr sz="2800" dirty="0">
                <a:latin typeface="Calibri Light"/>
                <a:cs typeface="Calibri Light"/>
              </a:rPr>
              <a:t> </a:t>
            </a:r>
            <a:r>
              <a:rPr sz="2800" spc="-5" dirty="0">
                <a:latin typeface="Calibri Light"/>
                <a:cs typeface="Calibri Light"/>
              </a:rPr>
              <a:t>daug </a:t>
            </a:r>
            <a:r>
              <a:rPr sz="2800" spc="-620" dirty="0">
                <a:latin typeface="Calibri Light"/>
                <a:cs typeface="Calibri Light"/>
              </a:rPr>
              <a:t> </a:t>
            </a:r>
            <a:r>
              <a:rPr sz="2800" spc="-5" dirty="0">
                <a:latin typeface="Calibri Light"/>
                <a:cs typeface="Calibri Light"/>
              </a:rPr>
              <a:t>modelių</a:t>
            </a:r>
            <a:r>
              <a:rPr sz="2800" spc="5" dirty="0">
                <a:latin typeface="Calibri Light"/>
                <a:cs typeface="Calibri Light"/>
              </a:rPr>
              <a:t> </a:t>
            </a:r>
            <a:r>
              <a:rPr sz="2800" spc="-5" dirty="0">
                <a:latin typeface="Calibri Light"/>
                <a:cs typeface="Calibri Light"/>
              </a:rPr>
              <a:t>jų </a:t>
            </a:r>
            <a:r>
              <a:rPr sz="2800" spc="-10" dirty="0">
                <a:latin typeface="Calibri Light"/>
                <a:cs typeface="Calibri Light"/>
              </a:rPr>
              <a:t>sandarai</a:t>
            </a:r>
            <a:r>
              <a:rPr sz="2800" spc="-15" dirty="0">
                <a:latin typeface="Calibri Light"/>
                <a:cs typeface="Calibri Light"/>
              </a:rPr>
              <a:t> </a:t>
            </a:r>
            <a:r>
              <a:rPr sz="2800" spc="-5" dirty="0">
                <a:latin typeface="Calibri Light"/>
                <a:cs typeface="Calibri Light"/>
              </a:rPr>
              <a:t>paaiškinti.</a:t>
            </a:r>
            <a:endParaRPr sz="2800">
              <a:latin typeface="Calibri Light"/>
              <a:cs typeface="Calibri Light"/>
            </a:endParaRPr>
          </a:p>
          <a:p>
            <a:pPr marL="12700" marR="5080">
              <a:lnSpc>
                <a:spcPts val="3020"/>
              </a:lnSpc>
              <a:spcBef>
                <a:spcPts val="5"/>
              </a:spcBef>
            </a:pPr>
            <a:r>
              <a:rPr sz="2800" spc="-5" dirty="0">
                <a:latin typeface="Calibri Light"/>
                <a:cs typeface="Calibri Light"/>
              </a:rPr>
              <a:t>1903</a:t>
            </a:r>
            <a:r>
              <a:rPr sz="2800" spc="30" dirty="0">
                <a:latin typeface="Calibri Light"/>
                <a:cs typeface="Calibri Light"/>
              </a:rPr>
              <a:t> </a:t>
            </a:r>
            <a:r>
              <a:rPr sz="2800" spc="-5" dirty="0">
                <a:latin typeface="Calibri Light"/>
                <a:cs typeface="Calibri Light"/>
              </a:rPr>
              <a:t>m.</a:t>
            </a:r>
            <a:r>
              <a:rPr sz="2800" spc="10" dirty="0">
                <a:latin typeface="Calibri Light"/>
                <a:cs typeface="Calibri Light"/>
              </a:rPr>
              <a:t> </a:t>
            </a:r>
            <a:r>
              <a:rPr sz="2800" spc="-10" dirty="0">
                <a:latin typeface="Calibri Light"/>
                <a:cs typeface="Calibri Light"/>
              </a:rPr>
              <a:t>pirmąjį</a:t>
            </a:r>
            <a:r>
              <a:rPr sz="2800" spc="-5" dirty="0">
                <a:latin typeface="Calibri Light"/>
                <a:cs typeface="Calibri Light"/>
              </a:rPr>
              <a:t> </a:t>
            </a:r>
            <a:r>
              <a:rPr sz="2800" spc="-15" dirty="0">
                <a:latin typeface="Calibri Light"/>
                <a:cs typeface="Calibri Light"/>
              </a:rPr>
              <a:t>atomo</a:t>
            </a:r>
            <a:r>
              <a:rPr sz="2800" spc="10" dirty="0">
                <a:latin typeface="Calibri Light"/>
                <a:cs typeface="Calibri Light"/>
              </a:rPr>
              <a:t> </a:t>
            </a:r>
            <a:r>
              <a:rPr sz="2800" spc="-10" dirty="0">
                <a:latin typeface="Calibri Light"/>
                <a:cs typeface="Calibri Light"/>
              </a:rPr>
              <a:t>modelį</a:t>
            </a:r>
            <a:r>
              <a:rPr sz="2800" dirty="0">
                <a:latin typeface="Calibri Light"/>
                <a:cs typeface="Calibri Light"/>
              </a:rPr>
              <a:t> </a:t>
            </a:r>
            <a:r>
              <a:rPr sz="2800" spc="-5" dirty="0">
                <a:latin typeface="Calibri Light"/>
                <a:cs typeface="Calibri Light"/>
              </a:rPr>
              <a:t>pasiūlė</a:t>
            </a:r>
            <a:r>
              <a:rPr sz="2800" spc="10" dirty="0">
                <a:latin typeface="Calibri Light"/>
                <a:cs typeface="Calibri Light"/>
              </a:rPr>
              <a:t> </a:t>
            </a:r>
            <a:r>
              <a:rPr sz="2800" spc="-5" dirty="0">
                <a:latin typeface="Calibri Light"/>
                <a:cs typeface="Calibri Light"/>
              </a:rPr>
              <a:t>anglų</a:t>
            </a:r>
            <a:r>
              <a:rPr sz="2800" spc="-15" dirty="0">
                <a:latin typeface="Calibri Light"/>
                <a:cs typeface="Calibri Light"/>
              </a:rPr>
              <a:t> fizikas</a:t>
            </a:r>
            <a:r>
              <a:rPr sz="2800" spc="5" dirty="0">
                <a:latin typeface="Calibri Light"/>
                <a:cs typeface="Calibri Light"/>
              </a:rPr>
              <a:t> </a:t>
            </a:r>
            <a:r>
              <a:rPr sz="2800" spc="-25" dirty="0">
                <a:latin typeface="Calibri Light"/>
                <a:cs typeface="Calibri Light"/>
              </a:rPr>
              <a:t>Džozefas </a:t>
            </a:r>
            <a:r>
              <a:rPr sz="2800" spc="-620" dirty="0">
                <a:latin typeface="Calibri Light"/>
                <a:cs typeface="Calibri Light"/>
              </a:rPr>
              <a:t> </a:t>
            </a:r>
            <a:r>
              <a:rPr sz="2800" spc="-5" dirty="0">
                <a:latin typeface="Calibri Light"/>
                <a:cs typeface="Calibri Light"/>
              </a:rPr>
              <a:t>Džonas </a:t>
            </a:r>
            <a:r>
              <a:rPr sz="2800" spc="-35" dirty="0">
                <a:latin typeface="Calibri Light"/>
                <a:cs typeface="Calibri Light"/>
              </a:rPr>
              <a:t>Tomsonas.</a:t>
            </a:r>
            <a:r>
              <a:rPr sz="2800" spc="5" dirty="0">
                <a:latin typeface="Calibri Light"/>
                <a:cs typeface="Calibri Light"/>
              </a:rPr>
              <a:t> </a:t>
            </a:r>
            <a:r>
              <a:rPr sz="2800" spc="-10" dirty="0">
                <a:latin typeface="Calibri Light"/>
                <a:cs typeface="Calibri Light"/>
              </a:rPr>
              <a:t>Šis</a:t>
            </a:r>
            <a:r>
              <a:rPr sz="2800" spc="5" dirty="0">
                <a:latin typeface="Calibri Light"/>
                <a:cs typeface="Calibri Light"/>
              </a:rPr>
              <a:t> </a:t>
            </a:r>
            <a:r>
              <a:rPr sz="2800" spc="-5" dirty="0">
                <a:latin typeface="Calibri Light"/>
                <a:cs typeface="Calibri Light"/>
              </a:rPr>
              <a:t>modelis</a:t>
            </a:r>
            <a:r>
              <a:rPr sz="2800" spc="10" dirty="0">
                <a:latin typeface="Calibri Light"/>
                <a:cs typeface="Calibri Light"/>
              </a:rPr>
              <a:t> </a:t>
            </a:r>
            <a:r>
              <a:rPr sz="2800" spc="-10" dirty="0">
                <a:latin typeface="Calibri Light"/>
                <a:cs typeface="Calibri Light"/>
              </a:rPr>
              <a:t>vadinamas</a:t>
            </a:r>
            <a:r>
              <a:rPr sz="2800" spc="-15" dirty="0">
                <a:latin typeface="Calibri Light"/>
                <a:cs typeface="Calibri Light"/>
              </a:rPr>
              <a:t> </a:t>
            </a:r>
            <a:r>
              <a:rPr sz="2800" spc="-5" dirty="0">
                <a:latin typeface="Calibri Light"/>
                <a:cs typeface="Calibri Light"/>
              </a:rPr>
              <a:t>mechaniniu</a:t>
            </a:r>
            <a:endParaRPr sz="2800">
              <a:latin typeface="Calibri Light"/>
              <a:cs typeface="Calibri Light"/>
            </a:endParaRPr>
          </a:p>
          <a:p>
            <a:pPr marL="12700">
              <a:lnSpc>
                <a:spcPts val="2820"/>
              </a:lnSpc>
            </a:pPr>
            <a:r>
              <a:rPr sz="2800" spc="-15" dirty="0">
                <a:latin typeface="Calibri Light"/>
                <a:cs typeface="Calibri Light"/>
              </a:rPr>
              <a:t>atomo</a:t>
            </a:r>
            <a:r>
              <a:rPr sz="2800" dirty="0">
                <a:latin typeface="Calibri Light"/>
                <a:cs typeface="Calibri Light"/>
              </a:rPr>
              <a:t> </a:t>
            </a:r>
            <a:r>
              <a:rPr sz="2800" spc="-10" dirty="0">
                <a:latin typeface="Calibri Light"/>
                <a:cs typeface="Calibri Light"/>
              </a:rPr>
              <a:t>modeliu.</a:t>
            </a:r>
            <a:r>
              <a:rPr sz="2800" spc="10" dirty="0">
                <a:latin typeface="Calibri Light"/>
                <a:cs typeface="Calibri Light"/>
              </a:rPr>
              <a:t> </a:t>
            </a:r>
            <a:r>
              <a:rPr sz="2800" spc="-30" dirty="0">
                <a:latin typeface="Calibri Light"/>
                <a:cs typeface="Calibri Light"/>
              </a:rPr>
              <a:t>Pagal</a:t>
            </a:r>
            <a:r>
              <a:rPr sz="2800" spc="30" dirty="0">
                <a:latin typeface="Calibri Light"/>
                <a:cs typeface="Calibri Light"/>
              </a:rPr>
              <a:t> </a:t>
            </a:r>
            <a:r>
              <a:rPr sz="2800" spc="-40" dirty="0">
                <a:latin typeface="Calibri Light"/>
                <a:cs typeface="Calibri Light"/>
              </a:rPr>
              <a:t>Tomsoną</a:t>
            </a:r>
            <a:r>
              <a:rPr sz="2800" dirty="0">
                <a:latin typeface="Calibri Light"/>
                <a:cs typeface="Calibri Light"/>
              </a:rPr>
              <a:t> </a:t>
            </a:r>
            <a:r>
              <a:rPr sz="2800" spc="-15" dirty="0">
                <a:latin typeface="Calibri Light"/>
                <a:cs typeface="Calibri Light"/>
              </a:rPr>
              <a:t>atomas</a:t>
            </a:r>
            <a:r>
              <a:rPr sz="2800" dirty="0">
                <a:latin typeface="Calibri Light"/>
                <a:cs typeface="Calibri Light"/>
              </a:rPr>
              <a:t> </a:t>
            </a:r>
            <a:r>
              <a:rPr sz="2800" spc="-5" dirty="0">
                <a:latin typeface="Calibri Light"/>
                <a:cs typeface="Calibri Light"/>
              </a:rPr>
              <a:t>–</a:t>
            </a:r>
            <a:r>
              <a:rPr sz="2800" spc="10" dirty="0">
                <a:latin typeface="Calibri Light"/>
                <a:cs typeface="Calibri Light"/>
              </a:rPr>
              <a:t> </a:t>
            </a:r>
            <a:r>
              <a:rPr sz="2800" spc="-15" dirty="0">
                <a:latin typeface="Calibri Light"/>
                <a:cs typeface="Calibri Light"/>
              </a:rPr>
              <a:t>tai </a:t>
            </a:r>
            <a:r>
              <a:rPr sz="2800" spc="-10" dirty="0">
                <a:latin typeface="Calibri Light"/>
                <a:cs typeface="Calibri Light"/>
              </a:rPr>
              <a:t>mažas</a:t>
            </a:r>
            <a:endParaRPr sz="2800">
              <a:latin typeface="Calibri Light"/>
              <a:cs typeface="Calibri Light"/>
            </a:endParaRPr>
          </a:p>
          <a:p>
            <a:pPr marL="12700" marR="187960">
              <a:lnSpc>
                <a:spcPts val="3020"/>
              </a:lnSpc>
              <a:spcBef>
                <a:spcPts val="219"/>
              </a:spcBef>
            </a:pPr>
            <a:r>
              <a:rPr sz="2800" spc="-10" dirty="0">
                <a:latin typeface="Calibri Light"/>
                <a:cs typeface="Calibri Light"/>
              </a:rPr>
              <a:t>rutuliukas,</a:t>
            </a:r>
            <a:r>
              <a:rPr sz="2800" spc="10" dirty="0">
                <a:latin typeface="Calibri Light"/>
                <a:cs typeface="Calibri Light"/>
              </a:rPr>
              <a:t> </a:t>
            </a:r>
            <a:r>
              <a:rPr sz="2800" spc="-10" dirty="0">
                <a:latin typeface="Calibri Light"/>
                <a:cs typeface="Calibri Light"/>
              </a:rPr>
              <a:t>kuriame</a:t>
            </a:r>
            <a:r>
              <a:rPr sz="2800" spc="15" dirty="0">
                <a:latin typeface="Calibri Light"/>
                <a:cs typeface="Calibri Light"/>
              </a:rPr>
              <a:t> </a:t>
            </a:r>
            <a:r>
              <a:rPr sz="2800" spc="-10" dirty="0">
                <a:latin typeface="Calibri Light"/>
                <a:cs typeface="Calibri Light"/>
              </a:rPr>
              <a:t>teigiamas</a:t>
            </a:r>
            <a:r>
              <a:rPr sz="2800" spc="10" dirty="0">
                <a:latin typeface="Calibri Light"/>
                <a:cs typeface="Calibri Light"/>
              </a:rPr>
              <a:t> </a:t>
            </a:r>
            <a:r>
              <a:rPr sz="2800" spc="-5" dirty="0">
                <a:latin typeface="Calibri Light"/>
                <a:cs typeface="Calibri Light"/>
              </a:rPr>
              <a:t>krūvis</a:t>
            </a:r>
            <a:r>
              <a:rPr sz="2800" spc="20" dirty="0">
                <a:latin typeface="Calibri Light"/>
                <a:cs typeface="Calibri Light"/>
              </a:rPr>
              <a:t> </a:t>
            </a:r>
            <a:r>
              <a:rPr sz="2800" spc="-15" dirty="0">
                <a:latin typeface="Calibri Light"/>
                <a:cs typeface="Calibri Light"/>
              </a:rPr>
              <a:t>pasiskirstęs</a:t>
            </a:r>
            <a:r>
              <a:rPr sz="2800" spc="40" dirty="0">
                <a:latin typeface="Calibri Light"/>
                <a:cs typeface="Calibri Light"/>
              </a:rPr>
              <a:t> </a:t>
            </a:r>
            <a:r>
              <a:rPr sz="2800" spc="-5" dirty="0">
                <a:latin typeface="Calibri Light"/>
                <a:cs typeface="Calibri Light"/>
              </a:rPr>
              <a:t>vienodu </a:t>
            </a:r>
            <a:r>
              <a:rPr sz="2800" dirty="0">
                <a:latin typeface="Calibri Light"/>
                <a:cs typeface="Calibri Light"/>
              </a:rPr>
              <a:t> </a:t>
            </a:r>
            <a:r>
              <a:rPr sz="2800" spc="-10" dirty="0">
                <a:latin typeface="Calibri Light"/>
                <a:cs typeface="Calibri Light"/>
              </a:rPr>
              <a:t>tankiu</a:t>
            </a:r>
            <a:r>
              <a:rPr sz="2800" spc="-15" dirty="0">
                <a:latin typeface="Calibri Light"/>
                <a:cs typeface="Calibri Light"/>
              </a:rPr>
              <a:t> </a:t>
            </a:r>
            <a:r>
              <a:rPr sz="2800" spc="-5" dirty="0">
                <a:latin typeface="Calibri Light"/>
                <a:cs typeface="Calibri Light"/>
              </a:rPr>
              <a:t>po</a:t>
            </a:r>
            <a:r>
              <a:rPr sz="2800" spc="10" dirty="0">
                <a:latin typeface="Calibri Light"/>
                <a:cs typeface="Calibri Light"/>
              </a:rPr>
              <a:t> </a:t>
            </a:r>
            <a:r>
              <a:rPr sz="2800" spc="-5" dirty="0">
                <a:latin typeface="Calibri Light"/>
                <a:cs typeface="Calibri Light"/>
              </a:rPr>
              <a:t>visą</a:t>
            </a:r>
            <a:r>
              <a:rPr sz="2800" dirty="0">
                <a:latin typeface="Calibri Light"/>
                <a:cs typeface="Calibri Light"/>
              </a:rPr>
              <a:t> </a:t>
            </a:r>
            <a:r>
              <a:rPr sz="2800" spc="-15" dirty="0">
                <a:latin typeface="Calibri Light"/>
                <a:cs typeface="Calibri Light"/>
              </a:rPr>
              <a:t>atomą,</a:t>
            </a:r>
            <a:r>
              <a:rPr sz="2800" dirty="0">
                <a:latin typeface="Calibri Light"/>
                <a:cs typeface="Calibri Light"/>
              </a:rPr>
              <a:t> </a:t>
            </a:r>
            <a:r>
              <a:rPr sz="2800" spc="-5" dirty="0">
                <a:latin typeface="Calibri Light"/>
                <a:cs typeface="Calibri Light"/>
              </a:rPr>
              <a:t>o</a:t>
            </a:r>
            <a:r>
              <a:rPr sz="2800" spc="10" dirty="0">
                <a:latin typeface="Calibri Light"/>
                <a:cs typeface="Calibri Light"/>
              </a:rPr>
              <a:t> </a:t>
            </a:r>
            <a:r>
              <a:rPr sz="2800" spc="-15" dirty="0">
                <a:latin typeface="Calibri Light"/>
                <a:cs typeface="Calibri Light"/>
              </a:rPr>
              <a:t>elektronai</a:t>
            </a:r>
            <a:r>
              <a:rPr sz="2800" spc="10" dirty="0">
                <a:latin typeface="Calibri Light"/>
                <a:cs typeface="Calibri Light"/>
              </a:rPr>
              <a:t> </a:t>
            </a:r>
            <a:r>
              <a:rPr sz="2800" spc="-10" dirty="0">
                <a:latin typeface="Calibri Light"/>
                <a:cs typeface="Calibri Light"/>
              </a:rPr>
              <a:t>išsidėstę</a:t>
            </a:r>
            <a:r>
              <a:rPr sz="2800" spc="50" dirty="0">
                <a:latin typeface="Calibri Light"/>
                <a:cs typeface="Calibri Light"/>
              </a:rPr>
              <a:t> </a:t>
            </a:r>
            <a:r>
              <a:rPr sz="2800" spc="-5" dirty="0">
                <a:latin typeface="Calibri Light"/>
                <a:cs typeface="Calibri Light"/>
              </a:rPr>
              <a:t>šiame</a:t>
            </a:r>
            <a:r>
              <a:rPr sz="2800" spc="10" dirty="0">
                <a:latin typeface="Calibri Light"/>
                <a:cs typeface="Calibri Light"/>
              </a:rPr>
              <a:t> </a:t>
            </a:r>
            <a:r>
              <a:rPr sz="2800" spc="-10" dirty="0">
                <a:latin typeface="Calibri Light"/>
                <a:cs typeface="Calibri Light"/>
              </a:rPr>
              <a:t>teigiamą </a:t>
            </a:r>
            <a:r>
              <a:rPr sz="2800" spc="-620" dirty="0">
                <a:latin typeface="Calibri Light"/>
                <a:cs typeface="Calibri Light"/>
              </a:rPr>
              <a:t> </a:t>
            </a:r>
            <a:r>
              <a:rPr sz="2800" spc="-5" dirty="0">
                <a:latin typeface="Calibri Light"/>
                <a:cs typeface="Calibri Light"/>
              </a:rPr>
              <a:t>krūvį</a:t>
            </a:r>
            <a:r>
              <a:rPr sz="2800" spc="-10" dirty="0">
                <a:latin typeface="Calibri Light"/>
                <a:cs typeface="Calibri Light"/>
              </a:rPr>
              <a:t> turinčiame</a:t>
            </a:r>
            <a:r>
              <a:rPr sz="2800" spc="5" dirty="0">
                <a:latin typeface="Calibri Light"/>
                <a:cs typeface="Calibri Light"/>
              </a:rPr>
              <a:t> </a:t>
            </a:r>
            <a:r>
              <a:rPr sz="2800" spc="-15" dirty="0">
                <a:latin typeface="Calibri Light"/>
                <a:cs typeface="Calibri Light"/>
              </a:rPr>
              <a:t>rutuliuke.</a:t>
            </a:r>
            <a:endParaRPr sz="2800">
              <a:latin typeface="Calibri Light"/>
              <a:cs typeface="Calibri Light"/>
            </a:endParaRPr>
          </a:p>
          <a:p>
            <a:pPr marL="12700" marR="504190">
              <a:lnSpc>
                <a:spcPts val="3020"/>
              </a:lnSpc>
              <a:spcBef>
                <a:spcPts val="10"/>
              </a:spcBef>
            </a:pPr>
            <a:r>
              <a:rPr sz="2800" spc="-45" dirty="0">
                <a:latin typeface="Calibri Light"/>
                <a:cs typeface="Calibri Light"/>
              </a:rPr>
              <a:t>D.</a:t>
            </a:r>
            <a:r>
              <a:rPr sz="2800" spc="15" dirty="0">
                <a:latin typeface="Calibri Light"/>
                <a:cs typeface="Calibri Light"/>
              </a:rPr>
              <a:t> </a:t>
            </a:r>
            <a:r>
              <a:rPr sz="2800" spc="-45" dirty="0">
                <a:latin typeface="Calibri Light"/>
                <a:cs typeface="Calibri Light"/>
              </a:rPr>
              <a:t>D.</a:t>
            </a:r>
            <a:r>
              <a:rPr sz="2800" spc="40" dirty="0">
                <a:latin typeface="Calibri Light"/>
                <a:cs typeface="Calibri Light"/>
              </a:rPr>
              <a:t> </a:t>
            </a:r>
            <a:r>
              <a:rPr sz="2800" spc="-35" dirty="0">
                <a:latin typeface="Calibri Light"/>
                <a:cs typeface="Calibri Light"/>
              </a:rPr>
              <a:t>Tomsonas,</a:t>
            </a:r>
            <a:r>
              <a:rPr sz="2800" spc="15" dirty="0">
                <a:latin typeface="Calibri Light"/>
                <a:cs typeface="Calibri Light"/>
              </a:rPr>
              <a:t> </a:t>
            </a:r>
            <a:r>
              <a:rPr sz="2800" spc="-10" dirty="0">
                <a:latin typeface="Calibri Light"/>
                <a:cs typeface="Calibri Light"/>
              </a:rPr>
              <a:t>tirdamas</a:t>
            </a:r>
            <a:r>
              <a:rPr sz="2800" spc="10" dirty="0">
                <a:latin typeface="Calibri Light"/>
                <a:cs typeface="Calibri Light"/>
              </a:rPr>
              <a:t> </a:t>
            </a:r>
            <a:r>
              <a:rPr sz="2800" spc="-20" dirty="0">
                <a:latin typeface="Calibri Light"/>
                <a:cs typeface="Calibri Light"/>
              </a:rPr>
              <a:t>katodinių</a:t>
            </a:r>
            <a:r>
              <a:rPr sz="2800" dirty="0">
                <a:latin typeface="Calibri Light"/>
                <a:cs typeface="Calibri Light"/>
              </a:rPr>
              <a:t> </a:t>
            </a:r>
            <a:r>
              <a:rPr sz="2800" spc="-5" dirty="0">
                <a:latin typeface="Calibri Light"/>
                <a:cs typeface="Calibri Light"/>
              </a:rPr>
              <a:t>spindulių</a:t>
            </a:r>
            <a:r>
              <a:rPr sz="2800" spc="10" dirty="0">
                <a:latin typeface="Calibri Light"/>
                <a:cs typeface="Calibri Light"/>
              </a:rPr>
              <a:t> </a:t>
            </a:r>
            <a:r>
              <a:rPr sz="2800" spc="-15" dirty="0">
                <a:latin typeface="Calibri Light"/>
                <a:cs typeface="Calibri Light"/>
              </a:rPr>
              <a:t>(elektronų) </a:t>
            </a:r>
            <a:r>
              <a:rPr sz="2800" spc="-620" dirty="0">
                <a:latin typeface="Calibri Light"/>
                <a:cs typeface="Calibri Light"/>
              </a:rPr>
              <a:t> </a:t>
            </a:r>
            <a:r>
              <a:rPr sz="2800" spc="-5" dirty="0">
                <a:latin typeface="Calibri Light"/>
                <a:cs typeface="Calibri Light"/>
              </a:rPr>
              <a:t>nuokrypį </a:t>
            </a:r>
            <a:r>
              <a:rPr sz="2800" spc="-10" dirty="0">
                <a:latin typeface="Calibri Light"/>
                <a:cs typeface="Calibri Light"/>
              </a:rPr>
              <a:t>elektriniame</a:t>
            </a:r>
            <a:r>
              <a:rPr sz="2800" spc="30" dirty="0">
                <a:latin typeface="Calibri Light"/>
                <a:cs typeface="Calibri Light"/>
              </a:rPr>
              <a:t> </a:t>
            </a:r>
            <a:r>
              <a:rPr sz="2800" spc="-5" dirty="0">
                <a:latin typeface="Calibri Light"/>
                <a:cs typeface="Calibri Light"/>
              </a:rPr>
              <a:t>ir</a:t>
            </a:r>
            <a:r>
              <a:rPr sz="2800" spc="10" dirty="0">
                <a:latin typeface="Calibri Light"/>
                <a:cs typeface="Calibri Light"/>
              </a:rPr>
              <a:t> </a:t>
            </a:r>
            <a:r>
              <a:rPr sz="2800" spc="-5" dirty="0">
                <a:latin typeface="Calibri Light"/>
                <a:cs typeface="Calibri Light"/>
              </a:rPr>
              <a:t>magnetiniame</a:t>
            </a:r>
            <a:r>
              <a:rPr sz="2800" spc="5" dirty="0">
                <a:latin typeface="Calibri Light"/>
                <a:cs typeface="Calibri Light"/>
              </a:rPr>
              <a:t> </a:t>
            </a:r>
            <a:r>
              <a:rPr sz="2800" spc="-20" dirty="0">
                <a:latin typeface="Calibri Light"/>
                <a:cs typeface="Calibri Light"/>
              </a:rPr>
              <a:t>lauke,</a:t>
            </a:r>
            <a:r>
              <a:rPr sz="2800" spc="10" dirty="0">
                <a:latin typeface="Calibri Light"/>
                <a:cs typeface="Calibri Light"/>
              </a:rPr>
              <a:t> </a:t>
            </a:r>
            <a:r>
              <a:rPr sz="2800" spc="-20" dirty="0">
                <a:latin typeface="Calibri Light"/>
                <a:cs typeface="Calibri Light"/>
              </a:rPr>
              <a:t>išmatavo </a:t>
            </a:r>
            <a:r>
              <a:rPr sz="2800" spc="-15" dirty="0">
                <a:latin typeface="Calibri Light"/>
                <a:cs typeface="Calibri Light"/>
              </a:rPr>
              <a:t> elektrono</a:t>
            </a:r>
            <a:r>
              <a:rPr sz="2800" spc="40" dirty="0">
                <a:latin typeface="Calibri Light"/>
                <a:cs typeface="Calibri Light"/>
              </a:rPr>
              <a:t> </a:t>
            </a:r>
            <a:r>
              <a:rPr sz="2800" spc="-5" dirty="0">
                <a:latin typeface="Calibri Light"/>
                <a:cs typeface="Calibri Light"/>
              </a:rPr>
              <a:t>krūvio bei</a:t>
            </a:r>
            <a:r>
              <a:rPr sz="2800" spc="10" dirty="0">
                <a:latin typeface="Calibri Light"/>
                <a:cs typeface="Calibri Light"/>
              </a:rPr>
              <a:t> </a:t>
            </a:r>
            <a:r>
              <a:rPr sz="2800" spc="-10" dirty="0">
                <a:latin typeface="Calibri Light"/>
                <a:cs typeface="Calibri Light"/>
              </a:rPr>
              <a:t>masės</a:t>
            </a:r>
            <a:r>
              <a:rPr sz="2800" spc="5" dirty="0">
                <a:latin typeface="Calibri Light"/>
                <a:cs typeface="Calibri Light"/>
              </a:rPr>
              <a:t> </a:t>
            </a:r>
            <a:r>
              <a:rPr sz="2800" spc="-5" dirty="0">
                <a:latin typeface="Calibri Light"/>
                <a:cs typeface="Calibri Light"/>
              </a:rPr>
              <a:t>santykį.</a:t>
            </a:r>
            <a:endParaRPr sz="2800">
              <a:latin typeface="Calibri Light"/>
              <a:cs typeface="Calibri Light"/>
            </a:endParaRPr>
          </a:p>
        </p:txBody>
      </p:sp>
      <p:pic>
        <p:nvPicPr>
          <p:cNvPr id="4" name="object 4"/>
          <p:cNvPicPr/>
          <p:nvPr/>
        </p:nvPicPr>
        <p:blipFill>
          <a:blip r:embed="rId3" cstate="print"/>
          <a:stretch>
            <a:fillRect/>
          </a:stretch>
        </p:blipFill>
        <p:spPr>
          <a:xfrm>
            <a:off x="179831" y="4640579"/>
            <a:ext cx="2159508" cy="2060448"/>
          </a:xfrm>
          <a:prstGeom prst="rect">
            <a:avLst/>
          </a:prstGeom>
        </p:spPr>
      </p:pic>
      <p:sp>
        <p:nvSpPr>
          <p:cNvPr id="5" name="object 5"/>
          <p:cNvSpPr txBox="1"/>
          <p:nvPr/>
        </p:nvSpPr>
        <p:spPr>
          <a:xfrm>
            <a:off x="2418969" y="5492292"/>
            <a:ext cx="4958715" cy="1220470"/>
          </a:xfrm>
          <a:prstGeom prst="rect">
            <a:avLst/>
          </a:prstGeom>
        </p:spPr>
        <p:txBody>
          <a:bodyPr vert="horz" wrap="square" lIns="0" tIns="54610" rIns="0" bIns="0" rtlCol="0">
            <a:spAutoFit/>
          </a:bodyPr>
          <a:lstStyle/>
          <a:p>
            <a:pPr marL="12700" marR="5080" algn="just">
              <a:lnSpc>
                <a:spcPct val="90000"/>
              </a:lnSpc>
              <a:spcBef>
                <a:spcPts val="430"/>
              </a:spcBef>
            </a:pPr>
            <a:r>
              <a:rPr sz="2800" spc="-75" dirty="0">
                <a:latin typeface="Calibri Light"/>
                <a:cs typeface="Calibri Light"/>
              </a:rPr>
              <a:t>Toks </a:t>
            </a:r>
            <a:r>
              <a:rPr sz="2800" spc="-15" dirty="0">
                <a:latin typeface="Calibri Light"/>
                <a:cs typeface="Calibri Light"/>
              </a:rPr>
              <a:t>atomo </a:t>
            </a:r>
            <a:r>
              <a:rPr sz="2800" spc="-10" dirty="0">
                <a:latin typeface="Calibri Light"/>
                <a:cs typeface="Calibri Light"/>
              </a:rPr>
              <a:t>modelis </a:t>
            </a:r>
            <a:r>
              <a:rPr sz="2800" spc="-30" dirty="0">
                <a:latin typeface="Calibri Light"/>
                <a:cs typeface="Calibri Light"/>
              </a:rPr>
              <a:t>tiko </a:t>
            </a:r>
            <a:r>
              <a:rPr sz="2800" spc="-5" dirty="0">
                <a:latin typeface="Calibri Light"/>
                <a:cs typeface="Calibri Light"/>
              </a:rPr>
              <a:t>paaiškinti </a:t>
            </a:r>
            <a:r>
              <a:rPr sz="2800" dirty="0">
                <a:latin typeface="Calibri Light"/>
                <a:cs typeface="Calibri Light"/>
              </a:rPr>
              <a:t> </a:t>
            </a:r>
            <a:r>
              <a:rPr sz="2800" spc="-10" dirty="0">
                <a:latin typeface="Calibri Light"/>
                <a:cs typeface="Calibri Light"/>
              </a:rPr>
              <a:t>reiškinius, kuriuose </a:t>
            </a:r>
            <a:r>
              <a:rPr sz="2800" spc="-15" dirty="0">
                <a:latin typeface="Calibri Light"/>
                <a:cs typeface="Calibri Light"/>
              </a:rPr>
              <a:t>atomo sandara </a:t>
            </a:r>
            <a:r>
              <a:rPr sz="2800" spc="-620" dirty="0">
                <a:latin typeface="Calibri Light"/>
                <a:cs typeface="Calibri Light"/>
              </a:rPr>
              <a:t> </a:t>
            </a:r>
            <a:r>
              <a:rPr sz="2800" spc="-20" dirty="0">
                <a:latin typeface="Calibri Light"/>
                <a:cs typeface="Calibri Light"/>
              </a:rPr>
              <a:t>neatliko</a:t>
            </a:r>
            <a:r>
              <a:rPr sz="2800" spc="-5" dirty="0">
                <a:latin typeface="Calibri Light"/>
                <a:cs typeface="Calibri Light"/>
              </a:rPr>
              <a:t> jokio</a:t>
            </a:r>
            <a:r>
              <a:rPr sz="2800" spc="15" dirty="0">
                <a:latin typeface="Calibri Light"/>
                <a:cs typeface="Calibri Light"/>
              </a:rPr>
              <a:t> </a:t>
            </a:r>
            <a:r>
              <a:rPr sz="2800" spc="-10" dirty="0">
                <a:latin typeface="Calibri Light"/>
                <a:cs typeface="Calibri Light"/>
              </a:rPr>
              <a:t>vaidmens.</a:t>
            </a:r>
            <a:endParaRPr sz="2800">
              <a:latin typeface="Calibri Light"/>
              <a:cs typeface="Calibri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417703"/>
            <a:ext cx="8204834" cy="1604010"/>
          </a:xfrm>
          <a:prstGeom prst="rect">
            <a:avLst/>
          </a:prstGeom>
        </p:spPr>
        <p:txBody>
          <a:bodyPr vert="horz" wrap="square" lIns="0" tIns="12065" rIns="0" bIns="0" rtlCol="0">
            <a:spAutoFit/>
          </a:bodyPr>
          <a:lstStyle/>
          <a:p>
            <a:pPr marL="12700">
              <a:lnSpc>
                <a:spcPts val="3190"/>
              </a:lnSpc>
              <a:spcBef>
                <a:spcPts val="95"/>
              </a:spcBef>
            </a:pPr>
            <a:r>
              <a:rPr spc="-5" dirty="0"/>
              <a:t>1911</a:t>
            </a:r>
            <a:r>
              <a:rPr spc="35" dirty="0"/>
              <a:t> </a:t>
            </a:r>
            <a:r>
              <a:rPr spc="-5" dirty="0"/>
              <a:t>m.</a:t>
            </a:r>
            <a:r>
              <a:rPr spc="20" dirty="0"/>
              <a:t> </a:t>
            </a:r>
            <a:r>
              <a:rPr spc="-5" dirty="0"/>
              <a:t>britų</a:t>
            </a:r>
            <a:r>
              <a:rPr spc="10" dirty="0"/>
              <a:t> </a:t>
            </a:r>
            <a:r>
              <a:rPr spc="-15" dirty="0"/>
              <a:t>fizikas</a:t>
            </a:r>
            <a:r>
              <a:rPr spc="5" dirty="0"/>
              <a:t> </a:t>
            </a:r>
            <a:r>
              <a:rPr spc="-15" dirty="0"/>
              <a:t>Ernestas</a:t>
            </a:r>
            <a:r>
              <a:rPr spc="25" dirty="0"/>
              <a:t> </a:t>
            </a:r>
            <a:r>
              <a:rPr spc="-30" dirty="0"/>
              <a:t>Rezerfordas,</a:t>
            </a:r>
            <a:r>
              <a:rPr spc="30" dirty="0"/>
              <a:t> </a:t>
            </a:r>
            <a:r>
              <a:rPr spc="-10" dirty="0"/>
              <a:t>tirdamas</a:t>
            </a:r>
          </a:p>
          <a:p>
            <a:pPr marL="12700" marR="5080">
              <a:lnSpc>
                <a:spcPct val="90000"/>
              </a:lnSpc>
              <a:spcBef>
                <a:spcPts val="165"/>
              </a:spcBef>
            </a:pPr>
            <a:r>
              <a:rPr spc="-10" dirty="0"/>
              <a:t>radioaktyviojo</a:t>
            </a:r>
            <a:r>
              <a:rPr spc="10" dirty="0"/>
              <a:t> </a:t>
            </a:r>
            <a:r>
              <a:rPr spc="-15" dirty="0"/>
              <a:t>elemento</a:t>
            </a:r>
            <a:r>
              <a:rPr spc="25" dirty="0"/>
              <a:t> </a:t>
            </a:r>
            <a:r>
              <a:rPr spc="-5" dirty="0"/>
              <a:t>skleidžiamas</a:t>
            </a:r>
            <a:r>
              <a:rPr spc="15" dirty="0"/>
              <a:t> </a:t>
            </a:r>
            <a:r>
              <a:rPr spc="-20" dirty="0"/>
              <a:t>alfa</a:t>
            </a:r>
            <a:r>
              <a:rPr spc="10" dirty="0"/>
              <a:t> </a:t>
            </a:r>
            <a:r>
              <a:rPr spc="-10" dirty="0"/>
              <a:t>daleles,</a:t>
            </a:r>
            <a:r>
              <a:rPr spc="20" dirty="0"/>
              <a:t> </a:t>
            </a:r>
            <a:r>
              <a:rPr spc="-20" dirty="0"/>
              <a:t>atrado, </a:t>
            </a:r>
            <a:r>
              <a:rPr spc="-615" dirty="0"/>
              <a:t> </a:t>
            </a:r>
            <a:r>
              <a:rPr spc="-25" dirty="0"/>
              <a:t>kad </a:t>
            </a:r>
            <a:r>
              <a:rPr spc="-5" dirty="0"/>
              <a:t>kiekvienas </a:t>
            </a:r>
            <a:r>
              <a:rPr spc="-30" dirty="0"/>
              <a:t>atomas </a:t>
            </a:r>
            <a:r>
              <a:rPr spc="-10" dirty="0"/>
              <a:t>turi </a:t>
            </a:r>
            <a:r>
              <a:rPr spc="-20" dirty="0"/>
              <a:t>sunkų teigiamai įelektrintą </a:t>
            </a:r>
            <a:r>
              <a:rPr spc="-15" dirty="0"/>
              <a:t> </a:t>
            </a:r>
            <a:r>
              <a:rPr spc="-25" dirty="0"/>
              <a:t>branduolį.</a:t>
            </a:r>
            <a:r>
              <a:rPr spc="-35" dirty="0"/>
              <a:t> Tyrimų</a:t>
            </a:r>
            <a:r>
              <a:rPr spc="15" dirty="0"/>
              <a:t> </a:t>
            </a:r>
            <a:r>
              <a:rPr spc="-20" dirty="0"/>
              <a:t>rezultatai</a:t>
            </a:r>
            <a:r>
              <a:rPr spc="-35" dirty="0"/>
              <a:t> </a:t>
            </a:r>
            <a:r>
              <a:rPr spc="-15" dirty="0"/>
              <a:t>paskatino</a:t>
            </a:r>
            <a:r>
              <a:rPr spc="5" dirty="0"/>
              <a:t> </a:t>
            </a:r>
            <a:r>
              <a:rPr dirty="0"/>
              <a:t>E.</a:t>
            </a:r>
            <a:r>
              <a:rPr spc="5" dirty="0"/>
              <a:t> </a:t>
            </a:r>
            <a:r>
              <a:rPr spc="-35" dirty="0"/>
              <a:t>Rezerfordą</a:t>
            </a:r>
          </a:p>
        </p:txBody>
      </p:sp>
      <p:sp>
        <p:nvSpPr>
          <p:cNvPr id="4" name="object 4"/>
          <p:cNvSpPr txBox="1"/>
          <p:nvPr/>
        </p:nvSpPr>
        <p:spPr>
          <a:xfrm>
            <a:off x="535940" y="1954148"/>
            <a:ext cx="7073900" cy="1195705"/>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Light"/>
                <a:cs typeface="Calibri Light"/>
              </a:rPr>
              <a:t>pasiūlyti </a:t>
            </a:r>
            <a:r>
              <a:rPr sz="2800" spc="-10" dirty="0">
                <a:latin typeface="Calibri Light"/>
                <a:cs typeface="Calibri Light"/>
              </a:rPr>
              <a:t>hipotezę</a:t>
            </a:r>
            <a:r>
              <a:rPr sz="2800" dirty="0">
                <a:latin typeface="Calibri Light"/>
                <a:cs typeface="Calibri Light"/>
              </a:rPr>
              <a:t> </a:t>
            </a:r>
            <a:r>
              <a:rPr sz="2800" spc="-5" dirty="0">
                <a:latin typeface="Calibri Light"/>
                <a:cs typeface="Calibri Light"/>
              </a:rPr>
              <a:t>apie</a:t>
            </a:r>
            <a:r>
              <a:rPr sz="2800" dirty="0">
                <a:latin typeface="Calibri Light"/>
                <a:cs typeface="Calibri Light"/>
              </a:rPr>
              <a:t> </a:t>
            </a:r>
            <a:r>
              <a:rPr sz="2800" spc="-10" dirty="0">
                <a:latin typeface="Calibri Light"/>
                <a:cs typeface="Calibri Light"/>
              </a:rPr>
              <a:t>branduolinį</a:t>
            </a:r>
            <a:r>
              <a:rPr sz="2800" dirty="0">
                <a:latin typeface="Calibri Light"/>
                <a:cs typeface="Calibri Light"/>
              </a:rPr>
              <a:t> </a:t>
            </a:r>
            <a:r>
              <a:rPr sz="2800" spc="-15" dirty="0">
                <a:latin typeface="Calibri Light"/>
                <a:cs typeface="Calibri Light"/>
              </a:rPr>
              <a:t>atomo</a:t>
            </a:r>
            <a:r>
              <a:rPr sz="2800" spc="5" dirty="0">
                <a:latin typeface="Calibri Light"/>
                <a:cs typeface="Calibri Light"/>
              </a:rPr>
              <a:t> </a:t>
            </a:r>
            <a:r>
              <a:rPr sz="2800" spc="-10" dirty="0">
                <a:latin typeface="Calibri Light"/>
                <a:cs typeface="Calibri Light"/>
              </a:rPr>
              <a:t>modelį.</a:t>
            </a:r>
            <a:endParaRPr sz="2800">
              <a:latin typeface="Calibri Light"/>
              <a:cs typeface="Calibri Light"/>
            </a:endParaRPr>
          </a:p>
          <a:p>
            <a:pPr>
              <a:lnSpc>
                <a:spcPct val="100000"/>
              </a:lnSpc>
              <a:spcBef>
                <a:spcPts val="45"/>
              </a:spcBef>
            </a:pPr>
            <a:endParaRPr sz="2400">
              <a:latin typeface="Calibri Light"/>
              <a:cs typeface="Calibri Light"/>
            </a:endParaRPr>
          </a:p>
          <a:p>
            <a:pPr marL="12700">
              <a:lnSpc>
                <a:spcPct val="100000"/>
              </a:lnSpc>
            </a:pPr>
            <a:r>
              <a:rPr sz="2400" spc="-10" dirty="0">
                <a:latin typeface="Calibri"/>
                <a:cs typeface="Calibri"/>
              </a:rPr>
              <a:t>Ernestas</a:t>
            </a:r>
            <a:r>
              <a:rPr sz="2400" spc="-25" dirty="0">
                <a:latin typeface="Calibri"/>
                <a:cs typeface="Calibri"/>
              </a:rPr>
              <a:t> </a:t>
            </a:r>
            <a:r>
              <a:rPr sz="2400" spc="-20" dirty="0">
                <a:latin typeface="Calibri"/>
                <a:cs typeface="Calibri"/>
              </a:rPr>
              <a:t>Rezerfordas</a:t>
            </a:r>
            <a:r>
              <a:rPr sz="2400" spc="-30" dirty="0">
                <a:latin typeface="Calibri"/>
                <a:cs typeface="Calibri"/>
              </a:rPr>
              <a:t> </a:t>
            </a:r>
            <a:r>
              <a:rPr sz="2400" spc="-5" dirty="0">
                <a:latin typeface="Calibri"/>
                <a:cs typeface="Calibri"/>
              </a:rPr>
              <a:t>(1871–1937</a:t>
            </a:r>
            <a:r>
              <a:rPr sz="2400" spc="-35" dirty="0">
                <a:latin typeface="Calibri"/>
                <a:cs typeface="Calibri"/>
              </a:rPr>
              <a:t> </a:t>
            </a:r>
            <a:r>
              <a:rPr sz="2400" dirty="0">
                <a:latin typeface="Calibri"/>
                <a:cs typeface="Calibri"/>
              </a:rPr>
              <a:t>m.)</a:t>
            </a:r>
            <a:endParaRPr sz="2400">
              <a:latin typeface="Calibri"/>
              <a:cs typeface="Calibri"/>
            </a:endParaRPr>
          </a:p>
        </p:txBody>
      </p:sp>
      <p:pic>
        <p:nvPicPr>
          <p:cNvPr id="5" name="object 5"/>
          <p:cNvPicPr/>
          <p:nvPr/>
        </p:nvPicPr>
        <p:blipFill>
          <a:blip r:embed="rId3" cstate="print"/>
          <a:stretch>
            <a:fillRect/>
          </a:stretch>
        </p:blipFill>
        <p:spPr>
          <a:xfrm>
            <a:off x="498348" y="3311650"/>
            <a:ext cx="2746248" cy="3528060"/>
          </a:xfrm>
          <a:prstGeom prst="rect">
            <a:avLst/>
          </a:prstGeom>
        </p:spPr>
      </p:pic>
      <p:pic>
        <p:nvPicPr>
          <p:cNvPr id="6" name="object 6"/>
          <p:cNvPicPr/>
          <p:nvPr/>
        </p:nvPicPr>
        <p:blipFill>
          <a:blip r:embed="rId4" cstate="print"/>
          <a:stretch>
            <a:fillRect/>
          </a:stretch>
        </p:blipFill>
        <p:spPr>
          <a:xfrm>
            <a:off x="3733800" y="4329684"/>
            <a:ext cx="647700" cy="641604"/>
          </a:xfrm>
          <a:prstGeom prst="rect">
            <a:avLst/>
          </a:prstGeom>
        </p:spPr>
      </p:pic>
      <p:sp>
        <p:nvSpPr>
          <p:cNvPr id="7" name="object 7"/>
          <p:cNvSpPr txBox="1"/>
          <p:nvPr/>
        </p:nvSpPr>
        <p:spPr>
          <a:xfrm>
            <a:off x="4461764" y="4207509"/>
            <a:ext cx="4175125" cy="848994"/>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1908 m.</a:t>
            </a:r>
            <a:r>
              <a:rPr sz="1800" spc="-10" dirty="0">
                <a:latin typeface="Calibri"/>
                <a:cs typeface="Calibri"/>
              </a:rPr>
              <a:t> </a:t>
            </a:r>
            <a:r>
              <a:rPr sz="1800" spc="-5" dirty="0">
                <a:latin typeface="Calibri"/>
                <a:cs typeface="Calibri"/>
              </a:rPr>
              <a:t>E. </a:t>
            </a:r>
            <a:r>
              <a:rPr sz="1800" spc="-20" dirty="0">
                <a:latin typeface="Calibri"/>
                <a:cs typeface="Calibri"/>
              </a:rPr>
              <a:t>Rezerfordas</a:t>
            </a:r>
            <a:r>
              <a:rPr sz="1800" spc="5" dirty="0">
                <a:latin typeface="Calibri"/>
                <a:cs typeface="Calibri"/>
              </a:rPr>
              <a:t> </a:t>
            </a:r>
            <a:r>
              <a:rPr sz="1800" spc="-20" dirty="0">
                <a:latin typeface="Calibri"/>
                <a:cs typeface="Calibri"/>
              </a:rPr>
              <a:t>gavo</a:t>
            </a:r>
            <a:r>
              <a:rPr sz="1800" spc="-10" dirty="0">
                <a:latin typeface="Calibri"/>
                <a:cs typeface="Calibri"/>
              </a:rPr>
              <a:t> </a:t>
            </a:r>
            <a:r>
              <a:rPr sz="1800" spc="-5" dirty="0">
                <a:latin typeface="Calibri"/>
                <a:cs typeface="Calibri"/>
              </a:rPr>
              <a:t>Nobelio</a:t>
            </a:r>
            <a:r>
              <a:rPr sz="1800" spc="15" dirty="0">
                <a:latin typeface="Calibri"/>
                <a:cs typeface="Calibri"/>
              </a:rPr>
              <a:t> </a:t>
            </a:r>
            <a:r>
              <a:rPr sz="1800" spc="-5" dirty="0">
                <a:latin typeface="Calibri"/>
                <a:cs typeface="Calibri"/>
              </a:rPr>
              <a:t>premiją </a:t>
            </a:r>
            <a:r>
              <a:rPr sz="1800" spc="-395" dirty="0">
                <a:latin typeface="Calibri"/>
                <a:cs typeface="Calibri"/>
              </a:rPr>
              <a:t> </a:t>
            </a:r>
            <a:r>
              <a:rPr sz="1800" spc="-5" dirty="0">
                <a:latin typeface="Calibri"/>
                <a:cs typeface="Calibri"/>
              </a:rPr>
              <a:t>už</a:t>
            </a:r>
            <a:r>
              <a:rPr sz="1800" spc="5" dirty="0">
                <a:latin typeface="Calibri"/>
                <a:cs typeface="Calibri"/>
              </a:rPr>
              <a:t> </a:t>
            </a:r>
            <a:r>
              <a:rPr sz="1800" spc="-5" dirty="0">
                <a:latin typeface="Calibri"/>
                <a:cs typeface="Calibri"/>
              </a:rPr>
              <a:t>cheminių</a:t>
            </a:r>
            <a:r>
              <a:rPr sz="1800" spc="25" dirty="0">
                <a:latin typeface="Calibri"/>
                <a:cs typeface="Calibri"/>
              </a:rPr>
              <a:t> </a:t>
            </a:r>
            <a:r>
              <a:rPr sz="1800" spc="-5" dirty="0">
                <a:latin typeface="Calibri"/>
                <a:cs typeface="Calibri"/>
              </a:rPr>
              <a:t>elementų</a:t>
            </a:r>
            <a:r>
              <a:rPr sz="1800" dirty="0">
                <a:latin typeface="Calibri"/>
                <a:cs typeface="Calibri"/>
              </a:rPr>
              <a:t> </a:t>
            </a:r>
            <a:r>
              <a:rPr sz="1800" spc="-5" dirty="0">
                <a:latin typeface="Calibri"/>
                <a:cs typeface="Calibri"/>
              </a:rPr>
              <a:t>irimo</a:t>
            </a:r>
            <a:r>
              <a:rPr sz="1800" spc="20" dirty="0">
                <a:latin typeface="Calibri"/>
                <a:cs typeface="Calibri"/>
              </a:rPr>
              <a:t> </a:t>
            </a:r>
            <a:r>
              <a:rPr sz="1800" spc="-5" dirty="0">
                <a:latin typeface="Calibri"/>
                <a:cs typeface="Calibri"/>
              </a:rPr>
              <a:t>tyrinėjimus</a:t>
            </a:r>
            <a:r>
              <a:rPr sz="1800" spc="-10" dirty="0">
                <a:latin typeface="Calibri"/>
                <a:cs typeface="Calibri"/>
              </a:rPr>
              <a:t> </a:t>
            </a:r>
            <a:r>
              <a:rPr sz="1800" spc="-5" dirty="0">
                <a:latin typeface="Calibri"/>
                <a:cs typeface="Calibri"/>
              </a:rPr>
              <a:t>ir </a:t>
            </a:r>
            <a:r>
              <a:rPr sz="1800" dirty="0">
                <a:latin typeface="Calibri"/>
                <a:cs typeface="Calibri"/>
              </a:rPr>
              <a:t> </a:t>
            </a:r>
            <a:r>
              <a:rPr sz="1800" spc="-5" dirty="0">
                <a:latin typeface="Calibri"/>
                <a:cs typeface="Calibri"/>
              </a:rPr>
              <a:t>radioaktyviųjų medžiagų</a:t>
            </a:r>
            <a:r>
              <a:rPr sz="1800" spc="15" dirty="0">
                <a:latin typeface="Calibri"/>
                <a:cs typeface="Calibri"/>
              </a:rPr>
              <a:t> </a:t>
            </a:r>
            <a:r>
              <a:rPr sz="1800" spc="-5" dirty="0">
                <a:latin typeface="Calibri"/>
                <a:cs typeface="Calibri"/>
              </a:rPr>
              <a:t>chemiją.</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681609"/>
            <a:ext cx="7830820" cy="1604645"/>
          </a:xfrm>
          <a:prstGeom prst="rect">
            <a:avLst/>
          </a:prstGeom>
        </p:spPr>
        <p:txBody>
          <a:bodyPr vert="horz" wrap="square" lIns="0" tIns="54610" rIns="0" bIns="0" rtlCol="0">
            <a:spAutoFit/>
          </a:bodyPr>
          <a:lstStyle/>
          <a:p>
            <a:pPr marL="12700" marR="5080">
              <a:lnSpc>
                <a:spcPct val="90000"/>
              </a:lnSpc>
              <a:spcBef>
                <a:spcPts val="430"/>
              </a:spcBef>
            </a:pPr>
            <a:r>
              <a:rPr spc="-10" dirty="0"/>
              <a:t>Branduolinis</a:t>
            </a:r>
            <a:r>
              <a:rPr dirty="0"/>
              <a:t> </a:t>
            </a:r>
            <a:r>
              <a:rPr spc="-15" dirty="0"/>
              <a:t>atomo</a:t>
            </a:r>
            <a:r>
              <a:rPr spc="5" dirty="0"/>
              <a:t> </a:t>
            </a:r>
            <a:r>
              <a:rPr spc="-10" dirty="0"/>
              <a:t>modelis</a:t>
            </a:r>
            <a:r>
              <a:rPr spc="10" dirty="0"/>
              <a:t> </a:t>
            </a:r>
            <a:r>
              <a:rPr spc="-10" dirty="0"/>
              <a:t>primena </a:t>
            </a:r>
            <a:r>
              <a:rPr spc="-5" dirty="0"/>
              <a:t>Saulės</a:t>
            </a:r>
            <a:r>
              <a:rPr spc="5" dirty="0"/>
              <a:t> </a:t>
            </a:r>
            <a:r>
              <a:rPr spc="-15" dirty="0"/>
              <a:t>sistemą. </a:t>
            </a:r>
            <a:r>
              <a:rPr spc="-10" dirty="0"/>
              <a:t> </a:t>
            </a:r>
            <a:r>
              <a:rPr spc="-30" dirty="0"/>
              <a:t>Pagal</a:t>
            </a:r>
            <a:r>
              <a:rPr spc="5" dirty="0"/>
              <a:t> </a:t>
            </a:r>
            <a:r>
              <a:rPr spc="-5" dirty="0"/>
              <a:t>šį</a:t>
            </a:r>
            <a:r>
              <a:rPr spc="5" dirty="0"/>
              <a:t> </a:t>
            </a:r>
            <a:r>
              <a:rPr spc="-5" dirty="0"/>
              <a:t>modelį</a:t>
            </a:r>
            <a:r>
              <a:rPr spc="15" dirty="0"/>
              <a:t> </a:t>
            </a:r>
            <a:r>
              <a:rPr spc="-30" dirty="0"/>
              <a:t>atomo</a:t>
            </a:r>
            <a:r>
              <a:rPr spc="-50" dirty="0"/>
              <a:t> </a:t>
            </a:r>
            <a:r>
              <a:rPr spc="-15" dirty="0"/>
              <a:t>centre</a:t>
            </a:r>
            <a:r>
              <a:rPr spc="10" dirty="0"/>
              <a:t> </a:t>
            </a:r>
            <a:r>
              <a:rPr spc="-25" dirty="0"/>
              <a:t>yra</a:t>
            </a:r>
            <a:r>
              <a:rPr spc="5" dirty="0"/>
              <a:t> </a:t>
            </a:r>
            <a:r>
              <a:rPr spc="-10" dirty="0"/>
              <a:t>teigiamas</a:t>
            </a:r>
            <a:r>
              <a:rPr spc="10" dirty="0"/>
              <a:t> </a:t>
            </a:r>
            <a:r>
              <a:rPr spc="-15" dirty="0"/>
              <a:t>branduolys, </a:t>
            </a:r>
            <a:r>
              <a:rPr spc="-620" dirty="0"/>
              <a:t> </a:t>
            </a:r>
            <a:r>
              <a:rPr spc="-10" dirty="0"/>
              <a:t>kuriame</a:t>
            </a:r>
            <a:r>
              <a:rPr spc="10" dirty="0"/>
              <a:t> </a:t>
            </a:r>
            <a:r>
              <a:rPr spc="-15" dirty="0"/>
              <a:t>sutelkta</a:t>
            </a:r>
            <a:r>
              <a:rPr dirty="0"/>
              <a:t> </a:t>
            </a:r>
            <a:r>
              <a:rPr spc="-10" dirty="0"/>
              <a:t>beveik</a:t>
            </a:r>
            <a:r>
              <a:rPr spc="5" dirty="0"/>
              <a:t> </a:t>
            </a:r>
            <a:r>
              <a:rPr spc="-5" dirty="0"/>
              <a:t>visa </a:t>
            </a:r>
            <a:r>
              <a:rPr spc="-15" dirty="0"/>
              <a:t>atomo</a:t>
            </a:r>
            <a:r>
              <a:rPr spc="5" dirty="0"/>
              <a:t> </a:t>
            </a:r>
            <a:r>
              <a:rPr spc="-5" dirty="0"/>
              <a:t>masė,</a:t>
            </a:r>
            <a:r>
              <a:rPr spc="25" dirty="0"/>
              <a:t> </a:t>
            </a:r>
            <a:r>
              <a:rPr spc="-5" dirty="0"/>
              <a:t>o</a:t>
            </a:r>
            <a:r>
              <a:rPr dirty="0"/>
              <a:t> </a:t>
            </a:r>
            <a:r>
              <a:rPr spc="-5" dirty="0"/>
              <a:t>apie</a:t>
            </a:r>
            <a:r>
              <a:rPr dirty="0"/>
              <a:t> </a:t>
            </a:r>
            <a:r>
              <a:rPr spc="-5" dirty="0"/>
              <a:t>jį,</a:t>
            </a:r>
          </a:p>
          <a:p>
            <a:pPr marL="12700">
              <a:lnSpc>
                <a:spcPts val="3025"/>
              </a:lnSpc>
            </a:pPr>
            <a:r>
              <a:rPr spc="-5" dirty="0"/>
              <a:t>panašiai</a:t>
            </a:r>
            <a:r>
              <a:rPr spc="-10" dirty="0"/>
              <a:t> </a:t>
            </a:r>
            <a:r>
              <a:rPr spc="-20" dirty="0"/>
              <a:t>kaip</a:t>
            </a:r>
            <a:r>
              <a:rPr spc="5" dirty="0"/>
              <a:t> </a:t>
            </a:r>
            <a:r>
              <a:rPr spc="-10" dirty="0"/>
              <a:t>planetos</a:t>
            </a:r>
            <a:r>
              <a:rPr spc="5" dirty="0"/>
              <a:t> </a:t>
            </a:r>
            <a:r>
              <a:rPr spc="-5" dirty="0"/>
              <a:t>apie</a:t>
            </a:r>
            <a:r>
              <a:rPr dirty="0"/>
              <a:t> </a:t>
            </a:r>
            <a:r>
              <a:rPr spc="-5" dirty="0"/>
              <a:t>Saulę,</a:t>
            </a:r>
            <a:r>
              <a:rPr spc="5" dirty="0"/>
              <a:t> </a:t>
            </a:r>
            <a:r>
              <a:rPr spc="-5" dirty="0"/>
              <a:t>juda</a:t>
            </a:r>
            <a:r>
              <a:rPr dirty="0"/>
              <a:t> </a:t>
            </a:r>
            <a:r>
              <a:rPr spc="-25" dirty="0"/>
              <a:t>elektronai.</a:t>
            </a:r>
          </a:p>
        </p:txBody>
      </p:sp>
      <p:pic>
        <p:nvPicPr>
          <p:cNvPr id="4" name="object 4"/>
          <p:cNvPicPr/>
          <p:nvPr/>
        </p:nvPicPr>
        <p:blipFill>
          <a:blip r:embed="rId3" cstate="print"/>
          <a:stretch>
            <a:fillRect/>
          </a:stretch>
        </p:blipFill>
        <p:spPr>
          <a:xfrm>
            <a:off x="899160" y="3302508"/>
            <a:ext cx="2676143" cy="2574036"/>
          </a:xfrm>
          <a:prstGeom prst="rect">
            <a:avLst/>
          </a:prstGeom>
        </p:spPr>
      </p:pic>
      <p:pic>
        <p:nvPicPr>
          <p:cNvPr id="5" name="object 5"/>
          <p:cNvPicPr/>
          <p:nvPr/>
        </p:nvPicPr>
        <p:blipFill>
          <a:blip r:embed="rId4" cstate="print"/>
          <a:stretch>
            <a:fillRect/>
          </a:stretch>
        </p:blipFill>
        <p:spPr>
          <a:xfrm>
            <a:off x="4643628" y="3302508"/>
            <a:ext cx="2375916" cy="25740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6762"/>
            <a:ext cx="9144000" cy="684123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12165" y="221361"/>
            <a:ext cx="7564120" cy="1220470"/>
          </a:xfrm>
          <a:prstGeom prst="rect">
            <a:avLst/>
          </a:prstGeom>
        </p:spPr>
        <p:txBody>
          <a:bodyPr vert="horz" wrap="square" lIns="0" tIns="12065" rIns="0" bIns="0" rtlCol="0">
            <a:spAutoFit/>
          </a:bodyPr>
          <a:lstStyle/>
          <a:p>
            <a:pPr marL="12700">
              <a:lnSpc>
                <a:spcPts val="3190"/>
              </a:lnSpc>
              <a:spcBef>
                <a:spcPts val="95"/>
              </a:spcBef>
            </a:pPr>
            <a:r>
              <a:rPr spc="-5" dirty="0"/>
              <a:t>1912</a:t>
            </a:r>
            <a:r>
              <a:rPr spc="30" dirty="0"/>
              <a:t> </a:t>
            </a:r>
            <a:r>
              <a:rPr spc="-5" dirty="0"/>
              <a:t>m.</a:t>
            </a:r>
            <a:r>
              <a:rPr spc="10" dirty="0"/>
              <a:t> </a:t>
            </a:r>
            <a:r>
              <a:rPr spc="-5" dirty="0"/>
              <a:t>anglų</a:t>
            </a:r>
            <a:r>
              <a:rPr spc="-15" dirty="0"/>
              <a:t> </a:t>
            </a:r>
            <a:r>
              <a:rPr spc="-10" dirty="0"/>
              <a:t>fizikas</a:t>
            </a:r>
            <a:r>
              <a:rPr spc="5" dirty="0"/>
              <a:t> </a:t>
            </a:r>
            <a:r>
              <a:rPr spc="-15" dirty="0"/>
              <a:t>Čarlzas</a:t>
            </a:r>
            <a:r>
              <a:rPr dirty="0"/>
              <a:t> </a:t>
            </a:r>
            <a:r>
              <a:rPr spc="-10" dirty="0"/>
              <a:t>Vilsonas</a:t>
            </a:r>
            <a:r>
              <a:rPr spc="5" dirty="0"/>
              <a:t> </a:t>
            </a:r>
            <a:r>
              <a:rPr spc="-30" dirty="0"/>
              <a:t>sukonstravo</a:t>
            </a:r>
          </a:p>
          <a:p>
            <a:pPr marL="12700" marR="5080">
              <a:lnSpc>
                <a:spcPts val="3030"/>
              </a:lnSpc>
              <a:spcBef>
                <a:spcPts val="204"/>
              </a:spcBef>
            </a:pPr>
            <a:r>
              <a:rPr spc="-10" dirty="0"/>
              <a:t>vadinamąją</a:t>
            </a:r>
            <a:r>
              <a:rPr spc="-20" dirty="0"/>
              <a:t> </a:t>
            </a:r>
            <a:r>
              <a:rPr spc="-10" dirty="0"/>
              <a:t>Vilsono</a:t>
            </a:r>
            <a:r>
              <a:rPr dirty="0"/>
              <a:t> </a:t>
            </a:r>
            <a:r>
              <a:rPr spc="-15" dirty="0"/>
              <a:t>kamerą</a:t>
            </a:r>
            <a:r>
              <a:rPr spc="25" dirty="0"/>
              <a:t> </a:t>
            </a:r>
            <a:r>
              <a:rPr spc="-5" dirty="0"/>
              <a:t>–</a:t>
            </a:r>
            <a:r>
              <a:rPr spc="15" dirty="0"/>
              <a:t> </a:t>
            </a:r>
            <a:r>
              <a:rPr spc="-10" dirty="0"/>
              <a:t>prietaisą elementariųjų </a:t>
            </a:r>
            <a:r>
              <a:rPr spc="-620" dirty="0"/>
              <a:t> </a:t>
            </a:r>
            <a:r>
              <a:rPr spc="-5" dirty="0"/>
              <a:t>dalelių </a:t>
            </a:r>
            <a:r>
              <a:rPr spc="-10" dirty="0"/>
              <a:t>pėdsakams</a:t>
            </a:r>
            <a:r>
              <a:rPr spc="10" dirty="0"/>
              <a:t> </a:t>
            </a:r>
            <a:r>
              <a:rPr spc="-15" dirty="0"/>
              <a:t>stebėti</a:t>
            </a:r>
            <a:r>
              <a:rPr spc="10" dirty="0"/>
              <a:t> </a:t>
            </a:r>
            <a:r>
              <a:rPr spc="-5" dirty="0"/>
              <a:t>ir</a:t>
            </a:r>
            <a:r>
              <a:rPr dirty="0"/>
              <a:t> </a:t>
            </a:r>
            <a:r>
              <a:rPr spc="-15" dirty="0"/>
              <a:t>fotografuoti.</a:t>
            </a:r>
          </a:p>
        </p:txBody>
      </p:sp>
      <p:sp>
        <p:nvSpPr>
          <p:cNvPr id="4" name="object 4"/>
          <p:cNvSpPr txBox="1"/>
          <p:nvPr/>
        </p:nvSpPr>
        <p:spPr>
          <a:xfrm>
            <a:off x="4266057" y="5253354"/>
            <a:ext cx="3856354" cy="519430"/>
          </a:xfrm>
          <a:prstGeom prst="rect">
            <a:avLst/>
          </a:prstGeom>
        </p:spPr>
        <p:txBody>
          <a:bodyPr vert="horz" wrap="square" lIns="0" tIns="67310" rIns="0" bIns="0" rtlCol="0">
            <a:spAutoFit/>
          </a:bodyPr>
          <a:lstStyle/>
          <a:p>
            <a:pPr marL="12700" marR="5080">
              <a:lnSpc>
                <a:spcPct val="80000"/>
              </a:lnSpc>
              <a:spcBef>
                <a:spcPts val="530"/>
              </a:spcBef>
            </a:pPr>
            <a:r>
              <a:rPr sz="1800" dirty="0">
                <a:latin typeface="Calibri"/>
                <a:cs typeface="Calibri"/>
              </a:rPr>
              <a:t>1927</a:t>
            </a:r>
            <a:r>
              <a:rPr sz="1800" spc="-5" dirty="0">
                <a:latin typeface="Calibri"/>
                <a:cs typeface="Calibri"/>
              </a:rPr>
              <a:t> </a:t>
            </a:r>
            <a:r>
              <a:rPr sz="1800" dirty="0">
                <a:latin typeface="Calibri"/>
                <a:cs typeface="Calibri"/>
              </a:rPr>
              <a:t>m.</a:t>
            </a:r>
            <a:r>
              <a:rPr sz="1800" spc="-15" dirty="0">
                <a:latin typeface="Calibri"/>
                <a:cs typeface="Calibri"/>
              </a:rPr>
              <a:t> </a:t>
            </a:r>
            <a:r>
              <a:rPr sz="1800" spc="-5" dirty="0">
                <a:latin typeface="Calibri"/>
                <a:cs typeface="Calibri"/>
              </a:rPr>
              <a:t>Č.</a:t>
            </a:r>
            <a:r>
              <a:rPr sz="1800" spc="-10" dirty="0">
                <a:latin typeface="Calibri"/>
                <a:cs typeface="Calibri"/>
              </a:rPr>
              <a:t> </a:t>
            </a:r>
            <a:r>
              <a:rPr sz="1800" spc="-5" dirty="0">
                <a:latin typeface="Calibri"/>
                <a:cs typeface="Calibri"/>
              </a:rPr>
              <a:t>Vilsonas</a:t>
            </a:r>
            <a:r>
              <a:rPr sz="1800" dirty="0">
                <a:latin typeface="Calibri"/>
                <a:cs typeface="Calibri"/>
              </a:rPr>
              <a:t> </a:t>
            </a:r>
            <a:r>
              <a:rPr sz="1800" spc="-20" dirty="0">
                <a:latin typeface="Calibri"/>
                <a:cs typeface="Calibri"/>
              </a:rPr>
              <a:t>gavo </a:t>
            </a:r>
            <a:r>
              <a:rPr sz="1800" spc="-5" dirty="0">
                <a:latin typeface="Calibri"/>
                <a:cs typeface="Calibri"/>
              </a:rPr>
              <a:t>Nobelio</a:t>
            </a:r>
            <a:r>
              <a:rPr sz="1800" spc="15" dirty="0">
                <a:latin typeface="Calibri"/>
                <a:cs typeface="Calibri"/>
              </a:rPr>
              <a:t> </a:t>
            </a:r>
            <a:r>
              <a:rPr sz="1800" spc="-5" dirty="0">
                <a:latin typeface="Calibri"/>
                <a:cs typeface="Calibri"/>
              </a:rPr>
              <a:t>premiją </a:t>
            </a:r>
            <a:r>
              <a:rPr sz="1800" spc="-395" dirty="0">
                <a:latin typeface="Calibri"/>
                <a:cs typeface="Calibri"/>
              </a:rPr>
              <a:t> </a:t>
            </a:r>
            <a:r>
              <a:rPr sz="1800" dirty="0">
                <a:latin typeface="Calibri"/>
                <a:cs typeface="Calibri"/>
              </a:rPr>
              <a:t>už</a:t>
            </a:r>
            <a:r>
              <a:rPr sz="1800" spc="5" dirty="0">
                <a:latin typeface="Calibri"/>
                <a:cs typeface="Calibri"/>
              </a:rPr>
              <a:t> </a:t>
            </a:r>
            <a:r>
              <a:rPr sz="1800" spc="-10" dirty="0">
                <a:latin typeface="Calibri"/>
                <a:cs typeface="Calibri"/>
              </a:rPr>
              <a:t>kameros </a:t>
            </a:r>
            <a:r>
              <a:rPr sz="1800" spc="-5" dirty="0">
                <a:latin typeface="Calibri"/>
                <a:cs typeface="Calibri"/>
              </a:rPr>
              <a:t>išradimą.</a:t>
            </a:r>
            <a:endParaRPr sz="1800">
              <a:latin typeface="Calibri"/>
              <a:cs typeface="Calibri"/>
            </a:endParaRPr>
          </a:p>
        </p:txBody>
      </p:sp>
      <p:pic>
        <p:nvPicPr>
          <p:cNvPr id="5" name="object 5"/>
          <p:cNvPicPr/>
          <p:nvPr/>
        </p:nvPicPr>
        <p:blipFill>
          <a:blip r:embed="rId3" cstate="print"/>
          <a:stretch>
            <a:fillRect/>
          </a:stretch>
        </p:blipFill>
        <p:spPr>
          <a:xfrm>
            <a:off x="3488435" y="5219700"/>
            <a:ext cx="697991" cy="691896"/>
          </a:xfrm>
          <a:prstGeom prst="rect">
            <a:avLst/>
          </a:prstGeom>
        </p:spPr>
      </p:pic>
      <p:pic>
        <p:nvPicPr>
          <p:cNvPr id="6" name="object 6"/>
          <p:cNvPicPr/>
          <p:nvPr/>
        </p:nvPicPr>
        <p:blipFill>
          <a:blip r:embed="rId4" cstate="print"/>
          <a:stretch>
            <a:fillRect/>
          </a:stretch>
        </p:blipFill>
        <p:spPr>
          <a:xfrm>
            <a:off x="4905755" y="1499616"/>
            <a:ext cx="3918204" cy="3218687"/>
          </a:xfrm>
          <a:prstGeom prst="rect">
            <a:avLst/>
          </a:prstGeom>
        </p:spPr>
      </p:pic>
      <p:pic>
        <p:nvPicPr>
          <p:cNvPr id="7" name="object 7"/>
          <p:cNvPicPr/>
          <p:nvPr/>
        </p:nvPicPr>
        <p:blipFill>
          <a:blip r:embed="rId5" cstate="print"/>
          <a:stretch>
            <a:fillRect/>
          </a:stretch>
        </p:blipFill>
        <p:spPr>
          <a:xfrm>
            <a:off x="432816" y="3480815"/>
            <a:ext cx="2410968" cy="3377182"/>
          </a:xfrm>
          <a:prstGeom prst="rect">
            <a:avLst/>
          </a:prstGeom>
        </p:spPr>
      </p:pic>
      <p:sp>
        <p:nvSpPr>
          <p:cNvPr id="8" name="object 8"/>
          <p:cNvSpPr txBox="1"/>
          <p:nvPr/>
        </p:nvSpPr>
        <p:spPr>
          <a:xfrm>
            <a:off x="512165" y="3000502"/>
            <a:ext cx="4002404"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Čarlzas</a:t>
            </a:r>
            <a:r>
              <a:rPr sz="2400" spc="-40" dirty="0">
                <a:latin typeface="Calibri"/>
                <a:cs typeface="Calibri"/>
              </a:rPr>
              <a:t> </a:t>
            </a:r>
            <a:r>
              <a:rPr sz="2400" spc="-5" dirty="0">
                <a:latin typeface="Calibri"/>
                <a:cs typeface="Calibri"/>
              </a:rPr>
              <a:t>Vilsonas</a:t>
            </a:r>
            <a:r>
              <a:rPr sz="2400" spc="-15" dirty="0">
                <a:latin typeface="Calibri"/>
                <a:cs typeface="Calibri"/>
              </a:rPr>
              <a:t> </a:t>
            </a:r>
            <a:r>
              <a:rPr sz="2400" spc="-5" dirty="0">
                <a:latin typeface="Calibri"/>
                <a:cs typeface="Calibri"/>
              </a:rPr>
              <a:t>(1869–1959</a:t>
            </a:r>
            <a:r>
              <a:rPr sz="2400" spc="-35" dirty="0">
                <a:latin typeface="Calibri"/>
                <a:cs typeface="Calibri"/>
              </a:rPr>
              <a:t> </a:t>
            </a:r>
            <a:r>
              <a:rPr sz="2400" dirty="0">
                <a:latin typeface="Calibri"/>
                <a:cs typeface="Calibri"/>
              </a:rPr>
              <a:t>m.)</a:t>
            </a:r>
            <a:endParaRPr sz="24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35940" y="1749932"/>
            <a:ext cx="8054975" cy="3140710"/>
          </a:xfrm>
          <a:prstGeom prst="rect">
            <a:avLst/>
          </a:prstGeom>
        </p:spPr>
        <p:txBody>
          <a:bodyPr vert="horz" wrap="square" lIns="0" tIns="54610" rIns="0" bIns="0" rtlCol="0">
            <a:spAutoFit/>
          </a:bodyPr>
          <a:lstStyle/>
          <a:p>
            <a:pPr marL="12700" marR="5080">
              <a:lnSpc>
                <a:spcPct val="90000"/>
              </a:lnSpc>
              <a:spcBef>
                <a:spcPts val="430"/>
              </a:spcBef>
            </a:pPr>
            <a:r>
              <a:rPr sz="2800" spc="-5" dirty="0">
                <a:latin typeface="Calibri Light"/>
                <a:cs typeface="Calibri Light"/>
              </a:rPr>
              <a:t>1918</a:t>
            </a:r>
            <a:r>
              <a:rPr sz="2800" spc="30" dirty="0">
                <a:latin typeface="Calibri Light"/>
                <a:cs typeface="Calibri Light"/>
              </a:rPr>
              <a:t> </a:t>
            </a:r>
            <a:r>
              <a:rPr sz="2800" spc="-5" dirty="0">
                <a:latin typeface="Calibri Light"/>
                <a:cs typeface="Calibri Light"/>
              </a:rPr>
              <a:t>m.</a:t>
            </a:r>
            <a:r>
              <a:rPr sz="2800" spc="10" dirty="0">
                <a:latin typeface="Calibri Light"/>
                <a:cs typeface="Calibri Light"/>
              </a:rPr>
              <a:t> </a:t>
            </a:r>
            <a:r>
              <a:rPr sz="2800" spc="-25" dirty="0">
                <a:latin typeface="Calibri Light"/>
                <a:cs typeface="Calibri Light"/>
              </a:rPr>
              <a:t>atrastas</a:t>
            </a:r>
            <a:r>
              <a:rPr sz="2800" spc="5" dirty="0">
                <a:latin typeface="Calibri Light"/>
                <a:cs typeface="Calibri Light"/>
              </a:rPr>
              <a:t> </a:t>
            </a:r>
            <a:r>
              <a:rPr sz="2800" spc="-30" dirty="0">
                <a:latin typeface="Calibri Light"/>
                <a:cs typeface="Calibri Light"/>
              </a:rPr>
              <a:t>protonas.</a:t>
            </a:r>
            <a:r>
              <a:rPr sz="2800" spc="-35" dirty="0">
                <a:latin typeface="Calibri Light"/>
                <a:cs typeface="Calibri Light"/>
              </a:rPr>
              <a:t> </a:t>
            </a:r>
            <a:r>
              <a:rPr sz="2800" spc="-5" dirty="0">
                <a:latin typeface="Calibri Light"/>
                <a:cs typeface="Calibri Light"/>
              </a:rPr>
              <a:t>E.</a:t>
            </a:r>
            <a:r>
              <a:rPr sz="2800" dirty="0">
                <a:latin typeface="Calibri Light"/>
                <a:cs typeface="Calibri Light"/>
              </a:rPr>
              <a:t> </a:t>
            </a:r>
            <a:r>
              <a:rPr sz="2800" spc="-30" dirty="0">
                <a:latin typeface="Calibri Light"/>
                <a:cs typeface="Calibri Light"/>
              </a:rPr>
              <a:t>Rezerfordas</a:t>
            </a:r>
            <a:r>
              <a:rPr sz="2800" spc="25" dirty="0">
                <a:latin typeface="Calibri Light"/>
                <a:cs typeface="Calibri Light"/>
              </a:rPr>
              <a:t> </a:t>
            </a:r>
            <a:r>
              <a:rPr sz="2800" spc="-15" dirty="0">
                <a:latin typeface="Calibri Light"/>
                <a:cs typeface="Calibri Light"/>
              </a:rPr>
              <a:t>pastebėjo,</a:t>
            </a:r>
            <a:r>
              <a:rPr sz="2800" spc="10" dirty="0">
                <a:latin typeface="Calibri Light"/>
                <a:cs typeface="Calibri Light"/>
              </a:rPr>
              <a:t> </a:t>
            </a:r>
            <a:r>
              <a:rPr sz="2800" spc="-25" dirty="0">
                <a:latin typeface="Calibri Light"/>
                <a:cs typeface="Calibri Light"/>
              </a:rPr>
              <a:t>kad </a:t>
            </a:r>
            <a:r>
              <a:rPr sz="2800" spc="-615" dirty="0">
                <a:latin typeface="Calibri Light"/>
                <a:cs typeface="Calibri Light"/>
              </a:rPr>
              <a:t> </a:t>
            </a:r>
            <a:r>
              <a:rPr sz="2800" spc="-5" dirty="0">
                <a:latin typeface="Calibri Light"/>
                <a:cs typeface="Calibri Light"/>
              </a:rPr>
              <a:t>apšaudant</a:t>
            </a:r>
            <a:r>
              <a:rPr sz="2800" spc="-15" dirty="0">
                <a:latin typeface="Calibri Light"/>
                <a:cs typeface="Calibri Light"/>
              </a:rPr>
              <a:t> </a:t>
            </a:r>
            <a:r>
              <a:rPr sz="2800" spc="-20" dirty="0">
                <a:latin typeface="Calibri Light"/>
                <a:cs typeface="Calibri Light"/>
              </a:rPr>
              <a:t>azoto</a:t>
            </a:r>
            <a:r>
              <a:rPr sz="2800" dirty="0">
                <a:latin typeface="Calibri Light"/>
                <a:cs typeface="Calibri Light"/>
              </a:rPr>
              <a:t> </a:t>
            </a:r>
            <a:r>
              <a:rPr sz="2800" spc="-5" dirty="0">
                <a:latin typeface="Calibri Light"/>
                <a:cs typeface="Calibri Light"/>
              </a:rPr>
              <a:t>dujas </a:t>
            </a:r>
            <a:r>
              <a:rPr sz="2800" spc="-20" dirty="0">
                <a:latin typeface="Calibri Light"/>
                <a:cs typeface="Calibri Light"/>
              </a:rPr>
              <a:t>alfa</a:t>
            </a:r>
            <a:r>
              <a:rPr sz="2800" dirty="0">
                <a:latin typeface="Calibri Light"/>
                <a:cs typeface="Calibri Light"/>
              </a:rPr>
              <a:t> </a:t>
            </a:r>
            <a:r>
              <a:rPr sz="2800" spc="-10" dirty="0">
                <a:latin typeface="Calibri Light"/>
                <a:cs typeface="Calibri Light"/>
              </a:rPr>
              <a:t>dalelėmis,</a:t>
            </a:r>
            <a:r>
              <a:rPr sz="2800" spc="25" dirty="0">
                <a:latin typeface="Calibri Light"/>
                <a:cs typeface="Calibri Light"/>
              </a:rPr>
              <a:t> </a:t>
            </a:r>
            <a:r>
              <a:rPr sz="2800" spc="-10" dirty="0">
                <a:latin typeface="Calibri Light"/>
                <a:cs typeface="Calibri Light"/>
              </a:rPr>
              <a:t>detektoriai</a:t>
            </a:r>
            <a:r>
              <a:rPr sz="2800" spc="-15" dirty="0">
                <a:latin typeface="Calibri Light"/>
                <a:cs typeface="Calibri Light"/>
              </a:rPr>
              <a:t> </a:t>
            </a:r>
            <a:r>
              <a:rPr sz="2800" spc="-25" dirty="0">
                <a:latin typeface="Calibri Light"/>
                <a:cs typeface="Calibri Light"/>
              </a:rPr>
              <a:t>rodė </a:t>
            </a:r>
            <a:r>
              <a:rPr sz="2800" spc="-20" dirty="0">
                <a:latin typeface="Calibri Light"/>
                <a:cs typeface="Calibri Light"/>
              </a:rPr>
              <a:t> </a:t>
            </a:r>
            <a:r>
              <a:rPr sz="2800" spc="-10" dirty="0">
                <a:latin typeface="Calibri Light"/>
                <a:cs typeface="Calibri Light"/>
              </a:rPr>
              <a:t>vandenilio</a:t>
            </a:r>
            <a:r>
              <a:rPr sz="2800" spc="-5" dirty="0">
                <a:latin typeface="Calibri Light"/>
                <a:cs typeface="Calibri Light"/>
              </a:rPr>
              <a:t> </a:t>
            </a:r>
            <a:r>
              <a:rPr sz="2800" spc="-10" dirty="0">
                <a:latin typeface="Calibri Light"/>
                <a:cs typeface="Calibri Light"/>
              </a:rPr>
              <a:t>branduolių </a:t>
            </a:r>
            <a:r>
              <a:rPr sz="2800" spc="-5" dirty="0">
                <a:latin typeface="Calibri Light"/>
                <a:cs typeface="Calibri Light"/>
              </a:rPr>
              <a:t>požymius.</a:t>
            </a:r>
            <a:r>
              <a:rPr sz="2800" dirty="0">
                <a:latin typeface="Calibri Light"/>
                <a:cs typeface="Calibri Light"/>
              </a:rPr>
              <a:t> </a:t>
            </a:r>
            <a:r>
              <a:rPr sz="2800" spc="-5" dirty="0">
                <a:latin typeface="Calibri Light"/>
                <a:cs typeface="Calibri Light"/>
              </a:rPr>
              <a:t>Jis</a:t>
            </a:r>
            <a:r>
              <a:rPr sz="2800" spc="5" dirty="0">
                <a:latin typeface="Calibri Light"/>
                <a:cs typeface="Calibri Light"/>
              </a:rPr>
              <a:t> </a:t>
            </a:r>
            <a:r>
              <a:rPr sz="2800" spc="-15" dirty="0">
                <a:latin typeface="Calibri Light"/>
                <a:cs typeface="Calibri Light"/>
              </a:rPr>
              <a:t>nustatė,</a:t>
            </a:r>
            <a:r>
              <a:rPr sz="2800" dirty="0">
                <a:latin typeface="Calibri Light"/>
                <a:cs typeface="Calibri Light"/>
              </a:rPr>
              <a:t> </a:t>
            </a:r>
            <a:r>
              <a:rPr sz="2800" spc="-25" dirty="0">
                <a:latin typeface="Calibri Light"/>
                <a:cs typeface="Calibri Light"/>
              </a:rPr>
              <a:t>kad</a:t>
            </a:r>
            <a:endParaRPr sz="2800">
              <a:latin typeface="Calibri Light"/>
              <a:cs typeface="Calibri Light"/>
            </a:endParaRPr>
          </a:p>
          <a:p>
            <a:pPr marL="12700" marR="270510">
              <a:lnSpc>
                <a:spcPts val="3020"/>
              </a:lnSpc>
              <a:spcBef>
                <a:spcPts val="50"/>
              </a:spcBef>
            </a:pPr>
            <a:r>
              <a:rPr sz="2800" spc="-10" dirty="0">
                <a:latin typeface="Calibri Light"/>
                <a:cs typeface="Calibri Light"/>
              </a:rPr>
              <a:t>vandenilio</a:t>
            </a:r>
            <a:r>
              <a:rPr sz="2800" spc="-5" dirty="0">
                <a:latin typeface="Calibri Light"/>
                <a:cs typeface="Calibri Light"/>
              </a:rPr>
              <a:t> </a:t>
            </a:r>
            <a:r>
              <a:rPr sz="2800" spc="-10" dirty="0">
                <a:latin typeface="Calibri Light"/>
                <a:cs typeface="Calibri Light"/>
              </a:rPr>
              <a:t>branduoliai </a:t>
            </a:r>
            <a:r>
              <a:rPr sz="2800" spc="-15" dirty="0">
                <a:latin typeface="Calibri Light"/>
                <a:cs typeface="Calibri Light"/>
              </a:rPr>
              <a:t>galėjo</a:t>
            </a:r>
            <a:r>
              <a:rPr sz="2800" spc="25" dirty="0">
                <a:latin typeface="Calibri Light"/>
                <a:cs typeface="Calibri Light"/>
              </a:rPr>
              <a:t> </a:t>
            </a:r>
            <a:r>
              <a:rPr sz="2800" spc="-20" dirty="0">
                <a:latin typeface="Calibri Light"/>
                <a:cs typeface="Calibri Light"/>
              </a:rPr>
              <a:t>atsirasti</a:t>
            </a:r>
            <a:r>
              <a:rPr sz="2800" spc="15" dirty="0">
                <a:latin typeface="Calibri Light"/>
                <a:cs typeface="Calibri Light"/>
              </a:rPr>
              <a:t> </a:t>
            </a:r>
            <a:r>
              <a:rPr sz="2800" spc="-5" dirty="0">
                <a:latin typeface="Calibri Light"/>
                <a:cs typeface="Calibri Light"/>
              </a:rPr>
              <a:t>tik</a:t>
            </a:r>
            <a:r>
              <a:rPr sz="2800" spc="15" dirty="0">
                <a:latin typeface="Calibri Light"/>
                <a:cs typeface="Calibri Light"/>
              </a:rPr>
              <a:t> </a:t>
            </a:r>
            <a:r>
              <a:rPr sz="2800" spc="-5" dirty="0">
                <a:latin typeface="Calibri Light"/>
                <a:cs typeface="Calibri Light"/>
              </a:rPr>
              <a:t>iš</a:t>
            </a:r>
            <a:r>
              <a:rPr sz="2800" dirty="0">
                <a:latin typeface="Calibri Light"/>
                <a:cs typeface="Calibri Light"/>
              </a:rPr>
              <a:t> </a:t>
            </a:r>
            <a:r>
              <a:rPr sz="2800" spc="-30" dirty="0">
                <a:latin typeface="Calibri Light"/>
                <a:cs typeface="Calibri Light"/>
              </a:rPr>
              <a:t>azoto,</a:t>
            </a:r>
            <a:r>
              <a:rPr sz="2800" spc="15" dirty="0">
                <a:latin typeface="Calibri Light"/>
                <a:cs typeface="Calibri Light"/>
              </a:rPr>
              <a:t> </a:t>
            </a:r>
            <a:r>
              <a:rPr sz="2800" spc="-10" dirty="0">
                <a:latin typeface="Calibri Light"/>
                <a:cs typeface="Calibri Light"/>
              </a:rPr>
              <a:t>todėl </a:t>
            </a:r>
            <a:r>
              <a:rPr sz="2800" spc="-620" dirty="0">
                <a:latin typeface="Calibri Light"/>
                <a:cs typeface="Calibri Light"/>
              </a:rPr>
              <a:t> </a:t>
            </a:r>
            <a:r>
              <a:rPr sz="2800" spc="-25" dirty="0">
                <a:latin typeface="Calibri Light"/>
                <a:cs typeface="Calibri Light"/>
              </a:rPr>
              <a:t>azoto</a:t>
            </a:r>
            <a:r>
              <a:rPr sz="2800" spc="-5" dirty="0">
                <a:latin typeface="Calibri Light"/>
                <a:cs typeface="Calibri Light"/>
              </a:rPr>
              <a:t> </a:t>
            </a:r>
            <a:r>
              <a:rPr sz="2800" spc="-10" dirty="0">
                <a:latin typeface="Calibri Light"/>
                <a:cs typeface="Calibri Light"/>
              </a:rPr>
              <a:t>branduoliai turėjo</a:t>
            </a:r>
            <a:r>
              <a:rPr sz="2800" spc="20" dirty="0">
                <a:latin typeface="Calibri Light"/>
                <a:cs typeface="Calibri Light"/>
              </a:rPr>
              <a:t> </a:t>
            </a:r>
            <a:r>
              <a:rPr sz="2800" spc="-5" dirty="0">
                <a:latin typeface="Calibri Light"/>
                <a:cs typeface="Calibri Light"/>
              </a:rPr>
              <a:t>būti</a:t>
            </a:r>
            <a:r>
              <a:rPr sz="2800" spc="5" dirty="0">
                <a:latin typeface="Calibri Light"/>
                <a:cs typeface="Calibri Light"/>
              </a:rPr>
              <a:t> </a:t>
            </a:r>
            <a:r>
              <a:rPr sz="2800" spc="-5" dirty="0">
                <a:latin typeface="Calibri Light"/>
                <a:cs typeface="Calibri Light"/>
              </a:rPr>
              <a:t>sudaryti</a:t>
            </a:r>
            <a:r>
              <a:rPr sz="2800" spc="5" dirty="0">
                <a:latin typeface="Calibri Light"/>
                <a:cs typeface="Calibri Light"/>
              </a:rPr>
              <a:t> </a:t>
            </a:r>
            <a:r>
              <a:rPr sz="2800" spc="-5" dirty="0">
                <a:latin typeface="Calibri Light"/>
                <a:cs typeface="Calibri Light"/>
              </a:rPr>
              <a:t>iš</a:t>
            </a:r>
            <a:r>
              <a:rPr sz="2800" spc="5" dirty="0">
                <a:latin typeface="Calibri Light"/>
                <a:cs typeface="Calibri Light"/>
              </a:rPr>
              <a:t> </a:t>
            </a:r>
            <a:r>
              <a:rPr sz="2800" spc="-10" dirty="0">
                <a:latin typeface="Calibri Light"/>
                <a:cs typeface="Calibri Light"/>
              </a:rPr>
              <a:t>vandenilio</a:t>
            </a:r>
            <a:endParaRPr sz="2800">
              <a:latin typeface="Calibri Light"/>
              <a:cs typeface="Calibri Light"/>
            </a:endParaRPr>
          </a:p>
          <a:p>
            <a:pPr marL="12700">
              <a:lnSpc>
                <a:spcPts val="2815"/>
              </a:lnSpc>
            </a:pPr>
            <a:r>
              <a:rPr sz="2800" spc="-10" dirty="0">
                <a:latin typeface="Calibri Light"/>
                <a:cs typeface="Calibri Light"/>
              </a:rPr>
              <a:t>branduolių.</a:t>
            </a:r>
            <a:r>
              <a:rPr sz="2800" dirty="0">
                <a:latin typeface="Calibri Light"/>
                <a:cs typeface="Calibri Light"/>
              </a:rPr>
              <a:t> </a:t>
            </a:r>
            <a:r>
              <a:rPr sz="2800" spc="-50" dirty="0">
                <a:latin typeface="Calibri Light"/>
                <a:cs typeface="Calibri Light"/>
              </a:rPr>
              <a:t>Taigi</a:t>
            </a:r>
            <a:r>
              <a:rPr sz="2800" spc="-10" dirty="0">
                <a:latin typeface="Calibri Light"/>
                <a:cs typeface="Calibri Light"/>
              </a:rPr>
              <a:t> </a:t>
            </a:r>
            <a:r>
              <a:rPr sz="2800" spc="-5" dirty="0">
                <a:latin typeface="Calibri Light"/>
                <a:cs typeface="Calibri Light"/>
              </a:rPr>
              <a:t>E.</a:t>
            </a:r>
            <a:r>
              <a:rPr sz="2800" spc="5" dirty="0">
                <a:latin typeface="Calibri Light"/>
                <a:cs typeface="Calibri Light"/>
              </a:rPr>
              <a:t> </a:t>
            </a:r>
            <a:r>
              <a:rPr sz="2800" spc="-30" dirty="0">
                <a:latin typeface="Calibri Light"/>
                <a:cs typeface="Calibri Light"/>
              </a:rPr>
              <a:t>Rezerfordas</a:t>
            </a:r>
            <a:r>
              <a:rPr sz="2800" spc="15" dirty="0">
                <a:latin typeface="Calibri Light"/>
                <a:cs typeface="Calibri Light"/>
              </a:rPr>
              <a:t> </a:t>
            </a:r>
            <a:r>
              <a:rPr sz="2800" spc="-5" dirty="0">
                <a:latin typeface="Calibri Light"/>
                <a:cs typeface="Calibri Light"/>
              </a:rPr>
              <a:t>iškėlė</a:t>
            </a:r>
            <a:r>
              <a:rPr sz="2800" spc="15" dirty="0">
                <a:latin typeface="Calibri Light"/>
                <a:cs typeface="Calibri Light"/>
              </a:rPr>
              <a:t> </a:t>
            </a:r>
            <a:r>
              <a:rPr sz="2800" spc="-10" dirty="0">
                <a:latin typeface="Calibri Light"/>
                <a:cs typeface="Calibri Light"/>
              </a:rPr>
              <a:t>hipotezę,</a:t>
            </a:r>
            <a:r>
              <a:rPr sz="2800" spc="15" dirty="0">
                <a:latin typeface="Calibri Light"/>
                <a:cs typeface="Calibri Light"/>
              </a:rPr>
              <a:t> </a:t>
            </a:r>
            <a:r>
              <a:rPr sz="2800" spc="-25" dirty="0">
                <a:latin typeface="Calibri Light"/>
                <a:cs typeface="Calibri Light"/>
              </a:rPr>
              <a:t>kad</a:t>
            </a:r>
            <a:endParaRPr sz="2800">
              <a:latin typeface="Calibri Light"/>
              <a:cs typeface="Calibri Light"/>
            </a:endParaRPr>
          </a:p>
          <a:p>
            <a:pPr marL="12700" marR="905510">
              <a:lnSpc>
                <a:spcPts val="3020"/>
              </a:lnSpc>
              <a:spcBef>
                <a:spcPts val="215"/>
              </a:spcBef>
            </a:pPr>
            <a:r>
              <a:rPr sz="2800" spc="-10" dirty="0">
                <a:latin typeface="Calibri Light"/>
                <a:cs typeface="Calibri Light"/>
              </a:rPr>
              <a:t>vandenilio </a:t>
            </a:r>
            <a:r>
              <a:rPr sz="2800" spc="-15" dirty="0">
                <a:latin typeface="Calibri Light"/>
                <a:cs typeface="Calibri Light"/>
              </a:rPr>
              <a:t>branduolys</a:t>
            </a:r>
            <a:r>
              <a:rPr sz="2800" spc="5" dirty="0">
                <a:latin typeface="Calibri Light"/>
                <a:cs typeface="Calibri Light"/>
              </a:rPr>
              <a:t> </a:t>
            </a:r>
            <a:r>
              <a:rPr sz="2800" spc="-25" dirty="0">
                <a:latin typeface="Calibri Light"/>
                <a:cs typeface="Calibri Light"/>
              </a:rPr>
              <a:t>yra</a:t>
            </a:r>
            <a:r>
              <a:rPr sz="2800" spc="15" dirty="0">
                <a:latin typeface="Calibri Light"/>
                <a:cs typeface="Calibri Light"/>
              </a:rPr>
              <a:t> </a:t>
            </a:r>
            <a:r>
              <a:rPr sz="2800" spc="-10" dirty="0">
                <a:latin typeface="Calibri Light"/>
                <a:cs typeface="Calibri Light"/>
              </a:rPr>
              <a:t>elementarioji</a:t>
            </a:r>
            <a:r>
              <a:rPr sz="2800" spc="5" dirty="0">
                <a:latin typeface="Calibri Light"/>
                <a:cs typeface="Calibri Light"/>
              </a:rPr>
              <a:t> </a:t>
            </a:r>
            <a:r>
              <a:rPr sz="2800" spc="-5" dirty="0">
                <a:latin typeface="Calibri Light"/>
                <a:cs typeface="Calibri Light"/>
              </a:rPr>
              <a:t>dalelė.</a:t>
            </a:r>
            <a:r>
              <a:rPr sz="2800" dirty="0">
                <a:latin typeface="Calibri Light"/>
                <a:cs typeface="Calibri Light"/>
              </a:rPr>
              <a:t> </a:t>
            </a:r>
            <a:r>
              <a:rPr sz="2800" spc="-10" dirty="0">
                <a:latin typeface="Calibri Light"/>
                <a:cs typeface="Calibri Light"/>
              </a:rPr>
              <a:t>Šią </a:t>
            </a:r>
            <a:r>
              <a:rPr sz="2800" spc="-615" dirty="0">
                <a:latin typeface="Calibri Light"/>
                <a:cs typeface="Calibri Light"/>
              </a:rPr>
              <a:t> </a:t>
            </a:r>
            <a:r>
              <a:rPr sz="2800" spc="-5" dirty="0">
                <a:latin typeface="Calibri Light"/>
                <a:cs typeface="Calibri Light"/>
              </a:rPr>
              <a:t>dalelę</a:t>
            </a:r>
            <a:r>
              <a:rPr sz="2800" dirty="0">
                <a:latin typeface="Calibri Light"/>
                <a:cs typeface="Calibri Light"/>
              </a:rPr>
              <a:t> </a:t>
            </a:r>
            <a:r>
              <a:rPr sz="2800" spc="-5" dirty="0">
                <a:latin typeface="Calibri Light"/>
                <a:cs typeface="Calibri Light"/>
              </a:rPr>
              <a:t>jis</a:t>
            </a:r>
            <a:r>
              <a:rPr sz="2800" spc="10" dirty="0">
                <a:latin typeface="Calibri Light"/>
                <a:cs typeface="Calibri Light"/>
              </a:rPr>
              <a:t> </a:t>
            </a:r>
            <a:r>
              <a:rPr sz="2800" spc="-15" dirty="0">
                <a:latin typeface="Calibri Light"/>
                <a:cs typeface="Calibri Light"/>
              </a:rPr>
              <a:t>pavadino </a:t>
            </a:r>
            <a:r>
              <a:rPr sz="2800" spc="-30" dirty="0">
                <a:latin typeface="Calibri Light"/>
                <a:cs typeface="Calibri Light"/>
              </a:rPr>
              <a:t>protonu.</a:t>
            </a:r>
            <a:endParaRPr sz="2800">
              <a:latin typeface="Calibri Light"/>
              <a:cs typeface="Calibri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465581"/>
            <a:ext cx="7900670" cy="1220470"/>
          </a:xfrm>
          <a:prstGeom prst="rect">
            <a:avLst/>
          </a:prstGeom>
        </p:spPr>
        <p:txBody>
          <a:bodyPr vert="horz" wrap="square" lIns="0" tIns="59690" rIns="0" bIns="0" rtlCol="0">
            <a:spAutoFit/>
          </a:bodyPr>
          <a:lstStyle/>
          <a:p>
            <a:pPr marL="12700" marR="730250">
              <a:lnSpc>
                <a:spcPts val="3030"/>
              </a:lnSpc>
              <a:spcBef>
                <a:spcPts val="470"/>
              </a:spcBef>
            </a:pPr>
            <a:r>
              <a:rPr spc="-5" dirty="0"/>
              <a:t>1922</a:t>
            </a:r>
            <a:r>
              <a:rPr spc="25" dirty="0"/>
              <a:t> </a:t>
            </a:r>
            <a:r>
              <a:rPr spc="-5" dirty="0"/>
              <a:t>m.</a:t>
            </a:r>
            <a:r>
              <a:rPr spc="10" dirty="0"/>
              <a:t> </a:t>
            </a:r>
            <a:r>
              <a:rPr spc="-5" dirty="0"/>
              <a:t>danų</a:t>
            </a:r>
            <a:r>
              <a:rPr spc="-10" dirty="0"/>
              <a:t> </a:t>
            </a:r>
            <a:r>
              <a:rPr spc="-15" dirty="0"/>
              <a:t>fizikas</a:t>
            </a:r>
            <a:r>
              <a:rPr dirty="0"/>
              <a:t> </a:t>
            </a:r>
            <a:r>
              <a:rPr spc="-5" dirty="0"/>
              <a:t>Nilsas</a:t>
            </a:r>
            <a:r>
              <a:rPr spc="15" dirty="0"/>
              <a:t> </a:t>
            </a:r>
            <a:r>
              <a:rPr spc="-15" dirty="0"/>
              <a:t>Boras</a:t>
            </a:r>
            <a:r>
              <a:rPr spc="10" dirty="0"/>
              <a:t> </a:t>
            </a:r>
            <a:r>
              <a:rPr spc="-5" dirty="0"/>
              <a:t>sukūrė</a:t>
            </a:r>
            <a:r>
              <a:rPr spc="10" dirty="0"/>
              <a:t> </a:t>
            </a:r>
            <a:r>
              <a:rPr spc="-15" dirty="0"/>
              <a:t>atomo </a:t>
            </a:r>
            <a:r>
              <a:rPr spc="-10" dirty="0"/>
              <a:t> </a:t>
            </a:r>
            <a:r>
              <a:rPr spc="-15" dirty="0"/>
              <a:t>sandaros</a:t>
            </a:r>
            <a:r>
              <a:rPr spc="10" dirty="0"/>
              <a:t> </a:t>
            </a:r>
            <a:r>
              <a:rPr spc="-10" dirty="0"/>
              <a:t>teoriją.</a:t>
            </a:r>
            <a:r>
              <a:rPr spc="30" dirty="0"/>
              <a:t> </a:t>
            </a:r>
            <a:r>
              <a:rPr spc="-30" dirty="0"/>
              <a:t>Pagal</a:t>
            </a:r>
            <a:r>
              <a:rPr spc="5" dirty="0"/>
              <a:t> </a:t>
            </a:r>
            <a:r>
              <a:rPr spc="-20" dirty="0"/>
              <a:t>Boro</a:t>
            </a:r>
            <a:r>
              <a:rPr spc="25" dirty="0"/>
              <a:t> </a:t>
            </a:r>
            <a:r>
              <a:rPr spc="-10" dirty="0"/>
              <a:t>teoriją</a:t>
            </a:r>
            <a:r>
              <a:rPr spc="15" dirty="0"/>
              <a:t> </a:t>
            </a:r>
            <a:r>
              <a:rPr spc="-25" dirty="0"/>
              <a:t>elektronai</a:t>
            </a:r>
            <a:r>
              <a:rPr spc="-35" dirty="0"/>
              <a:t> </a:t>
            </a:r>
            <a:r>
              <a:rPr spc="-15" dirty="0"/>
              <a:t>juda</a:t>
            </a:r>
          </a:p>
          <a:p>
            <a:pPr marL="12700">
              <a:lnSpc>
                <a:spcPts val="2975"/>
              </a:lnSpc>
            </a:pPr>
            <a:r>
              <a:rPr spc="-15" dirty="0"/>
              <a:t>aplink</a:t>
            </a:r>
            <a:r>
              <a:rPr spc="-75" dirty="0"/>
              <a:t> </a:t>
            </a:r>
            <a:r>
              <a:rPr spc="-30" dirty="0"/>
              <a:t>atomo</a:t>
            </a:r>
            <a:r>
              <a:rPr spc="-65" dirty="0"/>
              <a:t> </a:t>
            </a:r>
            <a:r>
              <a:rPr spc="-25" dirty="0"/>
              <a:t>branduolį</a:t>
            </a:r>
            <a:r>
              <a:rPr spc="-50" dirty="0"/>
              <a:t> </a:t>
            </a:r>
            <a:r>
              <a:rPr spc="-25" dirty="0"/>
              <a:t>sferiniais</a:t>
            </a:r>
            <a:r>
              <a:rPr spc="-80" dirty="0"/>
              <a:t> </a:t>
            </a:r>
            <a:r>
              <a:rPr spc="-20" dirty="0"/>
              <a:t>sluoksniais,</a:t>
            </a:r>
            <a:r>
              <a:rPr spc="-50" dirty="0"/>
              <a:t> </a:t>
            </a:r>
            <a:r>
              <a:rPr spc="-25" dirty="0"/>
              <a:t>vadinamais</a:t>
            </a:r>
          </a:p>
        </p:txBody>
      </p:sp>
      <p:sp>
        <p:nvSpPr>
          <p:cNvPr id="4" name="object 4"/>
          <p:cNvSpPr txBox="1"/>
          <p:nvPr/>
        </p:nvSpPr>
        <p:spPr>
          <a:xfrm>
            <a:off x="535940" y="1617979"/>
            <a:ext cx="3531235" cy="1603375"/>
          </a:xfrm>
          <a:prstGeom prst="rect">
            <a:avLst/>
          </a:prstGeom>
        </p:spPr>
        <p:txBody>
          <a:bodyPr vert="horz" wrap="square" lIns="0" tIns="12065" rIns="0" bIns="0" rtlCol="0">
            <a:spAutoFit/>
          </a:bodyPr>
          <a:lstStyle/>
          <a:p>
            <a:pPr marL="12700">
              <a:lnSpc>
                <a:spcPct val="100000"/>
              </a:lnSpc>
              <a:spcBef>
                <a:spcPts val="95"/>
              </a:spcBef>
            </a:pPr>
            <a:r>
              <a:rPr sz="2800" spc="-20" dirty="0">
                <a:latin typeface="Calibri Light"/>
                <a:cs typeface="Calibri Light"/>
              </a:rPr>
              <a:t>orbitomis.</a:t>
            </a:r>
            <a:endParaRPr sz="2800">
              <a:latin typeface="Calibri Light"/>
              <a:cs typeface="Calibri Light"/>
            </a:endParaRPr>
          </a:p>
          <a:p>
            <a:pPr>
              <a:lnSpc>
                <a:spcPct val="100000"/>
              </a:lnSpc>
            </a:pPr>
            <a:endParaRPr sz="2800">
              <a:latin typeface="Calibri Light"/>
              <a:cs typeface="Calibri Light"/>
            </a:endParaRPr>
          </a:p>
          <a:p>
            <a:pPr>
              <a:lnSpc>
                <a:spcPct val="100000"/>
              </a:lnSpc>
              <a:spcBef>
                <a:spcPts val="25"/>
              </a:spcBef>
            </a:pPr>
            <a:endParaRPr sz="2250">
              <a:latin typeface="Calibri Light"/>
              <a:cs typeface="Calibri Light"/>
            </a:endParaRPr>
          </a:p>
          <a:p>
            <a:pPr marL="12700">
              <a:lnSpc>
                <a:spcPct val="100000"/>
              </a:lnSpc>
            </a:pPr>
            <a:r>
              <a:rPr sz="2400" dirty="0">
                <a:latin typeface="Calibri"/>
                <a:cs typeface="Calibri"/>
              </a:rPr>
              <a:t>Nilsas</a:t>
            </a:r>
            <a:r>
              <a:rPr sz="2400" spc="-45" dirty="0">
                <a:latin typeface="Calibri"/>
                <a:cs typeface="Calibri"/>
              </a:rPr>
              <a:t> </a:t>
            </a:r>
            <a:r>
              <a:rPr sz="2400" spc="-10" dirty="0">
                <a:latin typeface="Calibri"/>
                <a:cs typeface="Calibri"/>
              </a:rPr>
              <a:t>Boras</a:t>
            </a:r>
            <a:r>
              <a:rPr sz="2400" spc="-45" dirty="0">
                <a:latin typeface="Calibri"/>
                <a:cs typeface="Calibri"/>
              </a:rPr>
              <a:t> </a:t>
            </a:r>
            <a:r>
              <a:rPr sz="2400" spc="-5" dirty="0">
                <a:latin typeface="Calibri"/>
                <a:cs typeface="Calibri"/>
              </a:rPr>
              <a:t>(1885–1962</a:t>
            </a:r>
            <a:r>
              <a:rPr sz="2400" spc="-50" dirty="0">
                <a:latin typeface="Calibri"/>
                <a:cs typeface="Calibri"/>
              </a:rPr>
              <a:t> </a:t>
            </a:r>
            <a:r>
              <a:rPr sz="2400" dirty="0">
                <a:latin typeface="Calibri"/>
                <a:cs typeface="Calibri"/>
              </a:rPr>
              <a:t>m.)</a:t>
            </a:r>
            <a:endParaRPr sz="2400">
              <a:latin typeface="Calibri"/>
              <a:cs typeface="Calibri"/>
            </a:endParaRPr>
          </a:p>
        </p:txBody>
      </p:sp>
      <p:pic>
        <p:nvPicPr>
          <p:cNvPr id="5" name="object 5"/>
          <p:cNvPicPr/>
          <p:nvPr/>
        </p:nvPicPr>
        <p:blipFill>
          <a:blip r:embed="rId3" cstate="print"/>
          <a:stretch>
            <a:fillRect/>
          </a:stretch>
        </p:blipFill>
        <p:spPr>
          <a:xfrm>
            <a:off x="539495" y="3357371"/>
            <a:ext cx="2680716" cy="3500626"/>
          </a:xfrm>
          <a:prstGeom prst="rect">
            <a:avLst/>
          </a:prstGeom>
        </p:spPr>
      </p:pic>
      <p:pic>
        <p:nvPicPr>
          <p:cNvPr id="6" name="object 6"/>
          <p:cNvPicPr/>
          <p:nvPr/>
        </p:nvPicPr>
        <p:blipFill>
          <a:blip r:embed="rId4" cstate="print"/>
          <a:stretch>
            <a:fillRect/>
          </a:stretch>
        </p:blipFill>
        <p:spPr>
          <a:xfrm>
            <a:off x="4072128" y="4491228"/>
            <a:ext cx="699515" cy="693419"/>
          </a:xfrm>
          <a:prstGeom prst="rect">
            <a:avLst/>
          </a:prstGeom>
        </p:spPr>
      </p:pic>
      <p:sp>
        <p:nvSpPr>
          <p:cNvPr id="7" name="object 7"/>
          <p:cNvSpPr txBox="1"/>
          <p:nvPr/>
        </p:nvSpPr>
        <p:spPr>
          <a:xfrm>
            <a:off x="5083809" y="4556505"/>
            <a:ext cx="3494404"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1922 m. N. </a:t>
            </a:r>
            <a:r>
              <a:rPr sz="1800" spc="-10" dirty="0">
                <a:latin typeface="Calibri"/>
                <a:cs typeface="Calibri"/>
              </a:rPr>
              <a:t>Boras </a:t>
            </a:r>
            <a:r>
              <a:rPr sz="1800" spc="-20" dirty="0">
                <a:latin typeface="Calibri"/>
                <a:cs typeface="Calibri"/>
              </a:rPr>
              <a:t>gavo </a:t>
            </a:r>
            <a:r>
              <a:rPr sz="1800" spc="-15" dirty="0">
                <a:latin typeface="Calibri"/>
                <a:cs typeface="Calibri"/>
              </a:rPr>
              <a:t>fizikos </a:t>
            </a:r>
            <a:r>
              <a:rPr sz="1800" spc="-5" dirty="0">
                <a:latin typeface="Calibri"/>
                <a:cs typeface="Calibri"/>
              </a:rPr>
              <a:t>Nobelio </a:t>
            </a:r>
            <a:r>
              <a:rPr sz="1800" spc="-395" dirty="0">
                <a:latin typeface="Calibri"/>
                <a:cs typeface="Calibri"/>
              </a:rPr>
              <a:t> </a:t>
            </a:r>
            <a:r>
              <a:rPr sz="1800" spc="-5" dirty="0">
                <a:latin typeface="Calibri"/>
                <a:cs typeface="Calibri"/>
              </a:rPr>
              <a:t>premiją</a:t>
            </a:r>
            <a:r>
              <a:rPr sz="1800" spc="-10" dirty="0">
                <a:latin typeface="Calibri"/>
                <a:cs typeface="Calibri"/>
              </a:rPr>
              <a:t> </a:t>
            </a:r>
            <a:r>
              <a:rPr sz="1800" dirty="0">
                <a:latin typeface="Calibri"/>
                <a:cs typeface="Calibri"/>
              </a:rPr>
              <a:t>už </a:t>
            </a:r>
            <a:r>
              <a:rPr sz="1800" spc="-10" dirty="0">
                <a:latin typeface="Calibri"/>
                <a:cs typeface="Calibri"/>
              </a:rPr>
              <a:t>atomo</a:t>
            </a:r>
            <a:r>
              <a:rPr sz="1800" spc="-15" dirty="0">
                <a:latin typeface="Calibri"/>
                <a:cs typeface="Calibri"/>
              </a:rPr>
              <a:t> </a:t>
            </a:r>
            <a:r>
              <a:rPr sz="1800" spc="-5" dirty="0">
                <a:latin typeface="Calibri"/>
                <a:cs typeface="Calibri"/>
              </a:rPr>
              <a:t>sandaros</a:t>
            </a:r>
            <a:r>
              <a:rPr sz="1800" spc="-15" dirty="0">
                <a:latin typeface="Calibri"/>
                <a:cs typeface="Calibri"/>
              </a:rPr>
              <a:t> </a:t>
            </a:r>
            <a:r>
              <a:rPr sz="1800" spc="-5" dirty="0">
                <a:latin typeface="Calibri"/>
                <a:cs typeface="Calibri"/>
              </a:rPr>
              <a:t>tyrimą.</a:t>
            </a:r>
            <a:endParaRPr sz="1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356108"/>
            <a:ext cx="8032750" cy="1220470"/>
          </a:xfrm>
          <a:prstGeom prst="rect">
            <a:avLst/>
          </a:prstGeom>
        </p:spPr>
        <p:txBody>
          <a:bodyPr vert="horz" wrap="square" lIns="0" tIns="12065" rIns="0" bIns="0" rtlCol="0">
            <a:spAutoFit/>
          </a:bodyPr>
          <a:lstStyle/>
          <a:p>
            <a:pPr marL="12700">
              <a:lnSpc>
                <a:spcPts val="3190"/>
              </a:lnSpc>
              <a:spcBef>
                <a:spcPts val="95"/>
              </a:spcBef>
            </a:pPr>
            <a:r>
              <a:rPr spc="-5" dirty="0"/>
              <a:t>1928</a:t>
            </a:r>
            <a:r>
              <a:rPr spc="30" dirty="0"/>
              <a:t> </a:t>
            </a:r>
            <a:r>
              <a:rPr spc="-5" dirty="0"/>
              <a:t>m.</a:t>
            </a:r>
            <a:r>
              <a:rPr spc="10" dirty="0"/>
              <a:t> </a:t>
            </a:r>
            <a:r>
              <a:rPr spc="-5" dirty="0"/>
              <a:t>anglų</a:t>
            </a:r>
            <a:r>
              <a:rPr spc="-10" dirty="0"/>
              <a:t> fizikas</a:t>
            </a:r>
            <a:r>
              <a:rPr spc="20" dirty="0"/>
              <a:t> </a:t>
            </a:r>
            <a:r>
              <a:rPr spc="-20" dirty="0"/>
              <a:t>Polis</a:t>
            </a:r>
            <a:r>
              <a:rPr spc="20" dirty="0"/>
              <a:t> </a:t>
            </a:r>
            <a:r>
              <a:rPr spc="-10" dirty="0"/>
              <a:t>Adrienas</a:t>
            </a:r>
            <a:r>
              <a:rPr spc="20" dirty="0"/>
              <a:t> </a:t>
            </a:r>
            <a:r>
              <a:rPr spc="-5" dirty="0"/>
              <a:t>Morisas</a:t>
            </a:r>
            <a:r>
              <a:rPr spc="5" dirty="0"/>
              <a:t> </a:t>
            </a:r>
            <a:r>
              <a:rPr spc="-25" dirty="0"/>
              <a:t>Dirakas</a:t>
            </a:r>
          </a:p>
          <a:p>
            <a:pPr marL="12700" marR="5080">
              <a:lnSpc>
                <a:spcPts val="3030"/>
              </a:lnSpc>
              <a:spcBef>
                <a:spcPts val="204"/>
              </a:spcBef>
              <a:tabLst>
                <a:tab pos="1136015" algn="l"/>
              </a:tabLst>
            </a:pPr>
            <a:r>
              <a:rPr spc="-5" dirty="0"/>
              <a:t>sukūrė	</a:t>
            </a:r>
            <a:r>
              <a:rPr spc="-15" dirty="0"/>
              <a:t>elektrono</a:t>
            </a:r>
            <a:r>
              <a:rPr spc="25" dirty="0"/>
              <a:t> </a:t>
            </a:r>
            <a:r>
              <a:rPr spc="-5" dirty="0"/>
              <a:t>judėjimo</a:t>
            </a:r>
            <a:r>
              <a:rPr spc="25" dirty="0"/>
              <a:t> </a:t>
            </a:r>
            <a:r>
              <a:rPr spc="-10" dirty="0"/>
              <a:t>reliatyvistinę</a:t>
            </a:r>
            <a:r>
              <a:rPr spc="15" dirty="0"/>
              <a:t> </a:t>
            </a:r>
            <a:r>
              <a:rPr spc="-10" dirty="0"/>
              <a:t>teoriją, numatė </a:t>
            </a:r>
            <a:r>
              <a:rPr spc="-620" dirty="0"/>
              <a:t> </a:t>
            </a:r>
            <a:r>
              <a:rPr spc="-30" dirty="0"/>
              <a:t>pozitrono</a:t>
            </a:r>
            <a:r>
              <a:rPr spc="-65" dirty="0"/>
              <a:t> </a:t>
            </a:r>
            <a:r>
              <a:rPr spc="-5" dirty="0"/>
              <a:t>–</a:t>
            </a:r>
            <a:r>
              <a:rPr spc="15" dirty="0"/>
              <a:t> </a:t>
            </a:r>
            <a:r>
              <a:rPr spc="-15" dirty="0"/>
              <a:t>elektrono</a:t>
            </a:r>
            <a:r>
              <a:rPr spc="35" dirty="0"/>
              <a:t> </a:t>
            </a:r>
            <a:r>
              <a:rPr spc="-10" dirty="0"/>
              <a:t>antidalelės,</a:t>
            </a:r>
            <a:r>
              <a:rPr spc="15" dirty="0"/>
              <a:t> </a:t>
            </a:r>
            <a:r>
              <a:rPr spc="-15" dirty="0"/>
              <a:t>turinčios</a:t>
            </a:r>
            <a:r>
              <a:rPr spc="-55" dirty="0"/>
              <a:t> </a:t>
            </a:r>
            <a:r>
              <a:rPr spc="-20" dirty="0"/>
              <a:t>teigiamąjį</a:t>
            </a:r>
          </a:p>
        </p:txBody>
      </p:sp>
      <p:sp>
        <p:nvSpPr>
          <p:cNvPr id="4" name="object 4"/>
          <p:cNvSpPr txBox="1"/>
          <p:nvPr/>
        </p:nvSpPr>
        <p:spPr>
          <a:xfrm>
            <a:off x="535940" y="1508505"/>
            <a:ext cx="7078980" cy="1219835"/>
          </a:xfrm>
          <a:prstGeom prst="rect">
            <a:avLst/>
          </a:prstGeom>
        </p:spPr>
        <p:txBody>
          <a:bodyPr vert="horz" wrap="square" lIns="0" tIns="60960" rIns="0" bIns="0" rtlCol="0">
            <a:spAutoFit/>
          </a:bodyPr>
          <a:lstStyle/>
          <a:p>
            <a:pPr marL="12700" marR="231140">
              <a:lnSpc>
                <a:spcPts val="3020"/>
              </a:lnSpc>
              <a:spcBef>
                <a:spcPts val="480"/>
              </a:spcBef>
            </a:pPr>
            <a:r>
              <a:rPr sz="2800" spc="-15" dirty="0">
                <a:latin typeface="Calibri Light"/>
                <a:cs typeface="Calibri Light"/>
              </a:rPr>
              <a:t>krūvį</a:t>
            </a:r>
            <a:r>
              <a:rPr sz="2800" spc="-45" dirty="0">
                <a:latin typeface="Calibri Light"/>
                <a:cs typeface="Calibri Light"/>
              </a:rPr>
              <a:t> </a:t>
            </a:r>
            <a:r>
              <a:rPr sz="2800" spc="-5" dirty="0">
                <a:latin typeface="Calibri Light"/>
                <a:cs typeface="Calibri Light"/>
              </a:rPr>
              <a:t>ir</a:t>
            </a:r>
            <a:r>
              <a:rPr sz="2800" spc="-25" dirty="0">
                <a:latin typeface="Calibri Light"/>
                <a:cs typeface="Calibri Light"/>
              </a:rPr>
              <a:t> </a:t>
            </a:r>
            <a:r>
              <a:rPr sz="2800" spc="-20" dirty="0">
                <a:latin typeface="Calibri Light"/>
                <a:cs typeface="Calibri Light"/>
              </a:rPr>
              <a:t>masę,</a:t>
            </a:r>
            <a:r>
              <a:rPr sz="2800" spc="-50" dirty="0">
                <a:latin typeface="Calibri Light"/>
                <a:cs typeface="Calibri Light"/>
              </a:rPr>
              <a:t> </a:t>
            </a:r>
            <a:r>
              <a:rPr sz="2800" spc="-15" dirty="0">
                <a:latin typeface="Calibri Light"/>
                <a:cs typeface="Calibri Light"/>
              </a:rPr>
              <a:t>lygią</a:t>
            </a:r>
            <a:r>
              <a:rPr sz="2800" spc="-70" dirty="0">
                <a:latin typeface="Calibri Light"/>
                <a:cs typeface="Calibri Light"/>
              </a:rPr>
              <a:t> </a:t>
            </a:r>
            <a:r>
              <a:rPr sz="2800" spc="-25" dirty="0">
                <a:latin typeface="Calibri Light"/>
                <a:cs typeface="Calibri Light"/>
              </a:rPr>
              <a:t>elektrono</a:t>
            </a:r>
            <a:r>
              <a:rPr sz="2800" spc="-60" dirty="0">
                <a:latin typeface="Calibri Light"/>
                <a:cs typeface="Calibri Light"/>
              </a:rPr>
              <a:t> </a:t>
            </a:r>
            <a:r>
              <a:rPr sz="2800" spc="-20" dirty="0">
                <a:latin typeface="Calibri Light"/>
                <a:cs typeface="Calibri Light"/>
              </a:rPr>
              <a:t>masei,</a:t>
            </a:r>
            <a:r>
              <a:rPr sz="2800" spc="-50" dirty="0">
                <a:latin typeface="Calibri Light"/>
                <a:cs typeface="Calibri Light"/>
              </a:rPr>
              <a:t> </a:t>
            </a:r>
            <a:r>
              <a:rPr sz="2800" spc="-15" dirty="0">
                <a:latin typeface="Calibri Light"/>
                <a:cs typeface="Calibri Light"/>
              </a:rPr>
              <a:t>egzistavimą, </a:t>
            </a:r>
            <a:r>
              <a:rPr sz="2800" spc="-620" dirty="0">
                <a:latin typeface="Calibri Light"/>
                <a:cs typeface="Calibri Light"/>
              </a:rPr>
              <a:t> </a:t>
            </a:r>
            <a:r>
              <a:rPr sz="2800" spc="-15" dirty="0">
                <a:latin typeface="Calibri Light"/>
                <a:cs typeface="Calibri Light"/>
              </a:rPr>
              <a:t>elektrono</a:t>
            </a:r>
            <a:r>
              <a:rPr sz="2800" spc="25" dirty="0">
                <a:latin typeface="Calibri Light"/>
                <a:cs typeface="Calibri Light"/>
              </a:rPr>
              <a:t> </a:t>
            </a:r>
            <a:r>
              <a:rPr sz="2800" spc="-5" dirty="0">
                <a:latin typeface="Calibri Light"/>
                <a:cs typeface="Calibri Light"/>
              </a:rPr>
              <a:t>ir</a:t>
            </a:r>
            <a:r>
              <a:rPr sz="2800" spc="-15" dirty="0">
                <a:latin typeface="Calibri Light"/>
                <a:cs typeface="Calibri Light"/>
              </a:rPr>
              <a:t> pozitrono</a:t>
            </a:r>
            <a:r>
              <a:rPr sz="2800" spc="5" dirty="0">
                <a:latin typeface="Calibri Light"/>
                <a:cs typeface="Calibri Light"/>
              </a:rPr>
              <a:t> </a:t>
            </a:r>
            <a:r>
              <a:rPr sz="2800" spc="-5" dirty="0">
                <a:latin typeface="Calibri Light"/>
                <a:cs typeface="Calibri Light"/>
              </a:rPr>
              <a:t>porų</a:t>
            </a:r>
            <a:r>
              <a:rPr sz="2800" dirty="0">
                <a:latin typeface="Calibri Light"/>
                <a:cs typeface="Calibri Light"/>
              </a:rPr>
              <a:t> </a:t>
            </a:r>
            <a:r>
              <a:rPr sz="2800" spc="-5" dirty="0">
                <a:latin typeface="Calibri Light"/>
                <a:cs typeface="Calibri Light"/>
              </a:rPr>
              <a:t>anihiliaciją.</a:t>
            </a:r>
            <a:endParaRPr sz="2800">
              <a:latin typeface="Calibri Light"/>
              <a:cs typeface="Calibri Light"/>
            </a:endParaRPr>
          </a:p>
          <a:p>
            <a:pPr marL="12700">
              <a:lnSpc>
                <a:spcPts val="2985"/>
              </a:lnSpc>
            </a:pPr>
            <a:r>
              <a:rPr sz="2800" spc="-5" dirty="0">
                <a:latin typeface="Calibri Light"/>
                <a:cs typeface="Calibri Light"/>
              </a:rPr>
              <a:t>1932</a:t>
            </a:r>
            <a:r>
              <a:rPr sz="2800" spc="25" dirty="0">
                <a:latin typeface="Calibri Light"/>
                <a:cs typeface="Calibri Light"/>
              </a:rPr>
              <a:t> </a:t>
            </a:r>
            <a:r>
              <a:rPr sz="2800" spc="-5" dirty="0">
                <a:latin typeface="Calibri Light"/>
                <a:cs typeface="Calibri Light"/>
              </a:rPr>
              <a:t>m.</a:t>
            </a:r>
            <a:r>
              <a:rPr sz="2800" spc="10" dirty="0">
                <a:latin typeface="Calibri Light"/>
                <a:cs typeface="Calibri Light"/>
              </a:rPr>
              <a:t> </a:t>
            </a:r>
            <a:r>
              <a:rPr sz="2800" spc="-15" dirty="0">
                <a:latin typeface="Calibri Light"/>
                <a:cs typeface="Calibri Light"/>
              </a:rPr>
              <a:t>pozitronas</a:t>
            </a:r>
            <a:r>
              <a:rPr sz="2800" spc="-5" dirty="0">
                <a:latin typeface="Calibri Light"/>
                <a:cs typeface="Calibri Light"/>
              </a:rPr>
              <a:t> </a:t>
            </a:r>
            <a:r>
              <a:rPr sz="2800" spc="-10" dirty="0">
                <a:latin typeface="Calibri Light"/>
                <a:cs typeface="Calibri Light"/>
              </a:rPr>
              <a:t>buvo</a:t>
            </a:r>
            <a:r>
              <a:rPr sz="2800" spc="-5" dirty="0">
                <a:latin typeface="Calibri Light"/>
                <a:cs typeface="Calibri Light"/>
              </a:rPr>
              <a:t> </a:t>
            </a:r>
            <a:r>
              <a:rPr sz="2800" spc="-25" dirty="0">
                <a:latin typeface="Calibri Light"/>
                <a:cs typeface="Calibri Light"/>
              </a:rPr>
              <a:t>atrastas</a:t>
            </a:r>
            <a:r>
              <a:rPr sz="2800" spc="-5" dirty="0">
                <a:latin typeface="Calibri Light"/>
                <a:cs typeface="Calibri Light"/>
              </a:rPr>
              <a:t> </a:t>
            </a:r>
            <a:r>
              <a:rPr sz="2800" spc="-10" dirty="0">
                <a:latin typeface="Calibri Light"/>
                <a:cs typeface="Calibri Light"/>
              </a:rPr>
              <a:t>eksperimentais.</a:t>
            </a:r>
            <a:endParaRPr sz="2800">
              <a:latin typeface="Calibri Light"/>
              <a:cs typeface="Calibri Light"/>
            </a:endParaRPr>
          </a:p>
        </p:txBody>
      </p:sp>
      <p:sp>
        <p:nvSpPr>
          <p:cNvPr id="5" name="object 5"/>
          <p:cNvSpPr txBox="1"/>
          <p:nvPr/>
        </p:nvSpPr>
        <p:spPr>
          <a:xfrm>
            <a:off x="186334" y="3010915"/>
            <a:ext cx="1984375" cy="756920"/>
          </a:xfrm>
          <a:prstGeom prst="rect">
            <a:avLst/>
          </a:prstGeom>
        </p:spPr>
        <p:txBody>
          <a:bodyPr vert="horz" wrap="square" lIns="0" tIns="12700" rIns="0" bIns="0" rtlCol="0">
            <a:spAutoFit/>
          </a:bodyPr>
          <a:lstStyle/>
          <a:p>
            <a:pPr marL="12700" marR="5080">
              <a:lnSpc>
                <a:spcPct val="100000"/>
              </a:lnSpc>
              <a:spcBef>
                <a:spcPts val="100"/>
              </a:spcBef>
            </a:pPr>
            <a:r>
              <a:rPr sz="2400" spc="-15" dirty="0">
                <a:latin typeface="Calibri"/>
                <a:cs typeface="Calibri"/>
              </a:rPr>
              <a:t>Polis Dirakas </a:t>
            </a:r>
            <a:r>
              <a:rPr sz="2400" spc="-10" dirty="0">
                <a:latin typeface="Calibri"/>
                <a:cs typeface="Calibri"/>
              </a:rPr>
              <a:t> </a:t>
            </a:r>
            <a:r>
              <a:rPr sz="2400" spc="-5" dirty="0">
                <a:latin typeface="Calibri"/>
                <a:cs typeface="Calibri"/>
              </a:rPr>
              <a:t>(1902–1984</a:t>
            </a:r>
            <a:r>
              <a:rPr sz="2400" spc="-100" dirty="0">
                <a:latin typeface="Calibri"/>
                <a:cs typeface="Calibri"/>
              </a:rPr>
              <a:t> </a:t>
            </a:r>
            <a:r>
              <a:rPr sz="2400" dirty="0">
                <a:latin typeface="Calibri"/>
                <a:cs typeface="Calibri"/>
              </a:rPr>
              <a:t>m.)</a:t>
            </a:r>
            <a:endParaRPr sz="2400">
              <a:latin typeface="Calibri"/>
              <a:cs typeface="Calibri"/>
            </a:endParaRPr>
          </a:p>
        </p:txBody>
      </p:sp>
      <p:sp>
        <p:nvSpPr>
          <p:cNvPr id="6" name="object 6"/>
          <p:cNvSpPr txBox="1"/>
          <p:nvPr/>
        </p:nvSpPr>
        <p:spPr>
          <a:xfrm>
            <a:off x="3609847" y="3010915"/>
            <a:ext cx="2469515" cy="756920"/>
          </a:xfrm>
          <a:prstGeom prst="rect">
            <a:avLst/>
          </a:prstGeom>
        </p:spPr>
        <p:txBody>
          <a:bodyPr vert="horz" wrap="square" lIns="0" tIns="12700" rIns="0" bIns="0" rtlCol="0">
            <a:spAutoFit/>
          </a:bodyPr>
          <a:lstStyle/>
          <a:p>
            <a:pPr marL="12700" marR="5080" indent="28575">
              <a:lnSpc>
                <a:spcPct val="100000"/>
              </a:lnSpc>
              <a:spcBef>
                <a:spcPts val="100"/>
              </a:spcBef>
            </a:pPr>
            <a:r>
              <a:rPr sz="2400" dirty="0">
                <a:latin typeface="Calibri"/>
                <a:cs typeface="Calibri"/>
              </a:rPr>
              <a:t>Ervinas</a:t>
            </a:r>
            <a:r>
              <a:rPr sz="2400" spc="-85" dirty="0">
                <a:latin typeface="Calibri"/>
                <a:cs typeface="Calibri"/>
              </a:rPr>
              <a:t> </a:t>
            </a:r>
            <a:r>
              <a:rPr sz="2400" spc="-5" dirty="0">
                <a:latin typeface="Calibri"/>
                <a:cs typeface="Calibri"/>
              </a:rPr>
              <a:t>Šriodingeris </a:t>
            </a:r>
            <a:r>
              <a:rPr sz="2400" spc="-525" dirty="0">
                <a:latin typeface="Calibri"/>
                <a:cs typeface="Calibri"/>
              </a:rPr>
              <a:t> </a:t>
            </a:r>
            <a:r>
              <a:rPr sz="2400" spc="-5" dirty="0">
                <a:latin typeface="Calibri"/>
                <a:cs typeface="Calibri"/>
              </a:rPr>
              <a:t>(1887–1961</a:t>
            </a:r>
            <a:r>
              <a:rPr sz="2400" spc="-35" dirty="0">
                <a:latin typeface="Calibri"/>
                <a:cs typeface="Calibri"/>
              </a:rPr>
              <a:t> </a:t>
            </a:r>
            <a:r>
              <a:rPr sz="2400" dirty="0">
                <a:latin typeface="Calibri"/>
                <a:cs typeface="Calibri"/>
              </a:rPr>
              <a:t>m.)</a:t>
            </a:r>
            <a:endParaRPr sz="2400">
              <a:latin typeface="Calibri"/>
              <a:cs typeface="Calibri"/>
            </a:endParaRPr>
          </a:p>
        </p:txBody>
      </p:sp>
      <p:pic>
        <p:nvPicPr>
          <p:cNvPr id="7" name="object 7"/>
          <p:cNvPicPr/>
          <p:nvPr/>
        </p:nvPicPr>
        <p:blipFill>
          <a:blip r:embed="rId3" cstate="print"/>
          <a:stretch>
            <a:fillRect/>
          </a:stretch>
        </p:blipFill>
        <p:spPr>
          <a:xfrm>
            <a:off x="230124" y="3860291"/>
            <a:ext cx="2241804" cy="2997706"/>
          </a:xfrm>
          <a:prstGeom prst="rect">
            <a:avLst/>
          </a:prstGeom>
        </p:spPr>
      </p:pic>
      <p:sp>
        <p:nvSpPr>
          <p:cNvPr id="8" name="object 8"/>
          <p:cNvSpPr txBox="1"/>
          <p:nvPr/>
        </p:nvSpPr>
        <p:spPr>
          <a:xfrm>
            <a:off x="6015609" y="4672076"/>
            <a:ext cx="2950210" cy="112268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1933</a:t>
            </a:r>
            <a:r>
              <a:rPr sz="1800" spc="5" dirty="0">
                <a:latin typeface="Calibri"/>
                <a:cs typeface="Calibri"/>
              </a:rPr>
              <a:t> </a:t>
            </a:r>
            <a:r>
              <a:rPr sz="1800" dirty="0">
                <a:latin typeface="Calibri"/>
                <a:cs typeface="Calibri"/>
              </a:rPr>
              <a:t>m.</a:t>
            </a:r>
            <a:r>
              <a:rPr sz="1800" spc="-10" dirty="0">
                <a:latin typeface="Calibri"/>
                <a:cs typeface="Calibri"/>
              </a:rPr>
              <a:t> </a:t>
            </a:r>
            <a:r>
              <a:rPr sz="1800" spc="-235" dirty="0">
                <a:latin typeface="Calibri"/>
                <a:cs typeface="Calibri"/>
              </a:rPr>
              <a:t>P</a:t>
            </a:r>
            <a:r>
              <a:rPr sz="1800" dirty="0">
                <a:latin typeface="Calibri"/>
                <a:cs typeface="Calibri"/>
              </a:rPr>
              <a:t>. </a:t>
            </a:r>
            <a:r>
              <a:rPr sz="1800" spc="-5" dirty="0">
                <a:latin typeface="Calibri"/>
                <a:cs typeface="Calibri"/>
              </a:rPr>
              <a:t>D</a:t>
            </a:r>
            <a:r>
              <a:rPr sz="1800" spc="-10" dirty="0">
                <a:latin typeface="Calibri"/>
                <a:cs typeface="Calibri"/>
              </a:rPr>
              <a:t>i</a:t>
            </a:r>
            <a:r>
              <a:rPr sz="1800" spc="-40" dirty="0">
                <a:latin typeface="Calibri"/>
                <a:cs typeface="Calibri"/>
              </a:rPr>
              <a:t>r</a:t>
            </a:r>
            <a:r>
              <a:rPr sz="1800" dirty="0">
                <a:latin typeface="Calibri"/>
                <a:cs typeface="Calibri"/>
              </a:rPr>
              <a:t>a</a:t>
            </a:r>
            <a:r>
              <a:rPr sz="1800" spc="-40" dirty="0">
                <a:latin typeface="Calibri"/>
                <a:cs typeface="Calibri"/>
              </a:rPr>
              <a:t>k</a:t>
            </a:r>
            <a:r>
              <a:rPr sz="1800" dirty="0">
                <a:latin typeface="Calibri"/>
                <a:cs typeface="Calibri"/>
              </a:rPr>
              <a:t>as</a:t>
            </a:r>
            <a:r>
              <a:rPr sz="1800" spc="20" dirty="0">
                <a:latin typeface="Calibri"/>
                <a:cs typeface="Calibri"/>
              </a:rPr>
              <a:t> </a:t>
            </a:r>
            <a:r>
              <a:rPr sz="1800" spc="-5" dirty="0">
                <a:latin typeface="Calibri"/>
                <a:cs typeface="Calibri"/>
              </a:rPr>
              <a:t>i</a:t>
            </a:r>
            <a:r>
              <a:rPr sz="1800" dirty="0">
                <a:latin typeface="Calibri"/>
                <a:cs typeface="Calibri"/>
              </a:rPr>
              <a:t>r</a:t>
            </a:r>
            <a:endParaRPr sz="1800">
              <a:latin typeface="Calibri"/>
              <a:cs typeface="Calibri"/>
            </a:endParaRPr>
          </a:p>
          <a:p>
            <a:pPr marL="12700" marR="5080">
              <a:lnSpc>
                <a:spcPct val="100000"/>
              </a:lnSpc>
            </a:pPr>
            <a:r>
              <a:rPr sz="1800" spc="-5" dirty="0">
                <a:latin typeface="Calibri"/>
                <a:cs typeface="Calibri"/>
              </a:rPr>
              <a:t>E.</a:t>
            </a:r>
            <a:r>
              <a:rPr sz="1800" spc="-10" dirty="0">
                <a:latin typeface="Calibri"/>
                <a:cs typeface="Calibri"/>
              </a:rPr>
              <a:t> </a:t>
            </a:r>
            <a:r>
              <a:rPr sz="1800" spc="-5" dirty="0">
                <a:latin typeface="Calibri"/>
                <a:cs typeface="Calibri"/>
              </a:rPr>
              <a:t>Šriodingeris</a:t>
            </a:r>
            <a:r>
              <a:rPr sz="1800" spc="20" dirty="0">
                <a:latin typeface="Calibri"/>
                <a:cs typeface="Calibri"/>
              </a:rPr>
              <a:t> </a:t>
            </a:r>
            <a:r>
              <a:rPr sz="1800" spc="-20" dirty="0">
                <a:latin typeface="Calibri"/>
                <a:cs typeface="Calibri"/>
              </a:rPr>
              <a:t>gavo </a:t>
            </a:r>
            <a:r>
              <a:rPr sz="1800" spc="-5" dirty="0">
                <a:latin typeface="Calibri"/>
                <a:cs typeface="Calibri"/>
              </a:rPr>
              <a:t>Nobelio </a:t>
            </a:r>
            <a:r>
              <a:rPr sz="1800" dirty="0">
                <a:latin typeface="Calibri"/>
                <a:cs typeface="Calibri"/>
              </a:rPr>
              <a:t> </a:t>
            </a:r>
            <a:r>
              <a:rPr sz="1800" spc="-5" dirty="0">
                <a:latin typeface="Calibri"/>
                <a:cs typeface="Calibri"/>
              </a:rPr>
              <a:t>premiją </a:t>
            </a:r>
            <a:r>
              <a:rPr sz="1800" dirty="0">
                <a:latin typeface="Calibri"/>
                <a:cs typeface="Calibri"/>
              </a:rPr>
              <a:t>už </a:t>
            </a:r>
            <a:r>
              <a:rPr sz="1800" spc="-5" dirty="0">
                <a:latin typeface="Calibri"/>
                <a:cs typeface="Calibri"/>
              </a:rPr>
              <a:t>naujų produktyvių </a:t>
            </a:r>
            <a:r>
              <a:rPr sz="1800" dirty="0">
                <a:latin typeface="Calibri"/>
                <a:cs typeface="Calibri"/>
              </a:rPr>
              <a:t> </a:t>
            </a:r>
            <a:r>
              <a:rPr sz="1800" spc="-10" dirty="0">
                <a:latin typeface="Calibri"/>
                <a:cs typeface="Calibri"/>
              </a:rPr>
              <a:t>atomo</a:t>
            </a:r>
            <a:r>
              <a:rPr sz="1800" spc="-15" dirty="0">
                <a:latin typeface="Calibri"/>
                <a:cs typeface="Calibri"/>
              </a:rPr>
              <a:t> </a:t>
            </a:r>
            <a:r>
              <a:rPr sz="1800" spc="-10" dirty="0">
                <a:latin typeface="Calibri"/>
                <a:cs typeface="Calibri"/>
              </a:rPr>
              <a:t>teorijos formų atradimą.</a:t>
            </a:r>
            <a:endParaRPr sz="1800">
              <a:latin typeface="Calibri"/>
              <a:cs typeface="Calibri"/>
            </a:endParaRPr>
          </a:p>
        </p:txBody>
      </p:sp>
      <p:pic>
        <p:nvPicPr>
          <p:cNvPr id="9" name="object 9"/>
          <p:cNvPicPr/>
          <p:nvPr/>
        </p:nvPicPr>
        <p:blipFill>
          <a:blip r:embed="rId4" cstate="print"/>
          <a:stretch>
            <a:fillRect/>
          </a:stretch>
        </p:blipFill>
        <p:spPr>
          <a:xfrm>
            <a:off x="6150864" y="3976115"/>
            <a:ext cx="701039" cy="688848"/>
          </a:xfrm>
          <a:prstGeom prst="rect">
            <a:avLst/>
          </a:prstGeom>
        </p:spPr>
      </p:pic>
      <p:pic>
        <p:nvPicPr>
          <p:cNvPr id="10" name="object 10"/>
          <p:cNvPicPr/>
          <p:nvPr/>
        </p:nvPicPr>
        <p:blipFill>
          <a:blip r:embed="rId5" cstate="print"/>
          <a:stretch>
            <a:fillRect/>
          </a:stretch>
        </p:blipFill>
        <p:spPr>
          <a:xfrm>
            <a:off x="3656076" y="3838955"/>
            <a:ext cx="2135124" cy="301904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prstGeom prst="rect">
            <a:avLst/>
          </a:prstGeom>
        </p:spPr>
        <p:txBody>
          <a:bodyPr vert="horz" wrap="square" lIns="0" tIns="60960" rIns="0" bIns="0" rtlCol="0">
            <a:spAutoFit/>
          </a:bodyPr>
          <a:lstStyle/>
          <a:p>
            <a:pPr marL="12700" marR="161290">
              <a:lnSpc>
                <a:spcPts val="3020"/>
              </a:lnSpc>
              <a:spcBef>
                <a:spcPts val="480"/>
              </a:spcBef>
            </a:pPr>
            <a:r>
              <a:rPr spc="-5" dirty="0"/>
              <a:t>1932</a:t>
            </a:r>
            <a:r>
              <a:rPr spc="40" dirty="0"/>
              <a:t> </a:t>
            </a:r>
            <a:r>
              <a:rPr spc="-5" dirty="0"/>
              <a:t>m.</a:t>
            </a:r>
            <a:r>
              <a:rPr spc="25" dirty="0"/>
              <a:t> </a:t>
            </a:r>
            <a:r>
              <a:rPr spc="-15" dirty="0"/>
              <a:t>Karlas</a:t>
            </a:r>
            <a:r>
              <a:rPr dirty="0"/>
              <a:t> </a:t>
            </a:r>
            <a:r>
              <a:rPr spc="-5" dirty="0"/>
              <a:t>Devidas</a:t>
            </a:r>
            <a:r>
              <a:rPr spc="20" dirty="0"/>
              <a:t> </a:t>
            </a:r>
            <a:r>
              <a:rPr spc="-15" dirty="0"/>
              <a:t>Andersonas,</a:t>
            </a:r>
            <a:r>
              <a:rPr spc="45" dirty="0"/>
              <a:t> </a:t>
            </a:r>
            <a:r>
              <a:rPr spc="-15" dirty="0"/>
              <a:t>stebėdamas</a:t>
            </a:r>
            <a:r>
              <a:rPr spc="15" dirty="0"/>
              <a:t> </a:t>
            </a:r>
            <a:r>
              <a:rPr spc="-25" dirty="0"/>
              <a:t>kosminių </a:t>
            </a:r>
            <a:r>
              <a:rPr spc="-615" dirty="0"/>
              <a:t> </a:t>
            </a:r>
            <a:r>
              <a:rPr spc="-5" dirty="0"/>
              <a:t>spindulių</a:t>
            </a:r>
            <a:r>
              <a:rPr dirty="0"/>
              <a:t> </a:t>
            </a:r>
            <a:r>
              <a:rPr spc="-10" dirty="0"/>
              <a:t>dalelių</a:t>
            </a:r>
            <a:r>
              <a:rPr dirty="0"/>
              <a:t> </a:t>
            </a:r>
            <a:r>
              <a:rPr spc="-10" dirty="0"/>
              <a:t>pėdsakus</a:t>
            </a:r>
            <a:r>
              <a:rPr spc="5" dirty="0"/>
              <a:t> </a:t>
            </a:r>
            <a:r>
              <a:rPr spc="-10" dirty="0"/>
              <a:t>Vilsono</a:t>
            </a:r>
            <a:r>
              <a:rPr spc="25" dirty="0"/>
              <a:t> </a:t>
            </a:r>
            <a:r>
              <a:rPr spc="-20" dirty="0"/>
              <a:t>kameroje,</a:t>
            </a:r>
          </a:p>
          <a:p>
            <a:pPr marL="12700" marR="5080">
              <a:lnSpc>
                <a:spcPts val="3030"/>
              </a:lnSpc>
            </a:pPr>
            <a:r>
              <a:rPr spc="-15" dirty="0"/>
              <a:t>eksperimentiškai</a:t>
            </a:r>
            <a:r>
              <a:rPr spc="40" dirty="0"/>
              <a:t> </a:t>
            </a:r>
            <a:r>
              <a:rPr spc="-20" dirty="0"/>
              <a:t>atrado</a:t>
            </a:r>
            <a:r>
              <a:rPr spc="15" dirty="0"/>
              <a:t> </a:t>
            </a:r>
            <a:r>
              <a:rPr spc="-30" dirty="0"/>
              <a:t>pozitroną.</a:t>
            </a:r>
            <a:r>
              <a:rPr spc="-25" dirty="0"/>
              <a:t> </a:t>
            </a:r>
            <a:r>
              <a:rPr spc="-5" dirty="0"/>
              <a:t>Jis</a:t>
            </a:r>
            <a:r>
              <a:rPr spc="15" dirty="0"/>
              <a:t> </a:t>
            </a:r>
            <a:r>
              <a:rPr spc="-15" dirty="0"/>
              <a:t>pastebėjo,</a:t>
            </a:r>
            <a:r>
              <a:rPr spc="20" dirty="0"/>
              <a:t> </a:t>
            </a:r>
            <a:r>
              <a:rPr spc="-25" dirty="0"/>
              <a:t>kad</a:t>
            </a:r>
            <a:r>
              <a:rPr spc="10" dirty="0"/>
              <a:t> </a:t>
            </a:r>
            <a:r>
              <a:rPr spc="-5" dirty="0"/>
              <a:t>vienas </a:t>
            </a:r>
            <a:r>
              <a:rPr spc="-620" dirty="0"/>
              <a:t> </a:t>
            </a:r>
            <a:r>
              <a:rPr spc="-5" dirty="0"/>
              <a:t>iš</a:t>
            </a:r>
            <a:r>
              <a:rPr dirty="0"/>
              <a:t> </a:t>
            </a:r>
            <a:r>
              <a:rPr spc="-15" dirty="0"/>
              <a:t>elektronų</a:t>
            </a:r>
            <a:r>
              <a:rPr spc="20" dirty="0"/>
              <a:t> </a:t>
            </a:r>
            <a:r>
              <a:rPr spc="-5" dirty="0"/>
              <a:t>pėdsakų magnetiniame</a:t>
            </a:r>
            <a:r>
              <a:rPr spc="5" dirty="0"/>
              <a:t> </a:t>
            </a:r>
            <a:r>
              <a:rPr spc="-20" dirty="0"/>
              <a:t>lauke,</a:t>
            </a:r>
            <a:r>
              <a:rPr spc="-5" dirty="0"/>
              <a:t> </a:t>
            </a:r>
            <a:r>
              <a:rPr spc="-10" dirty="0"/>
              <a:t>kuriame</a:t>
            </a:r>
            <a:r>
              <a:rPr dirty="0"/>
              <a:t> </a:t>
            </a:r>
            <a:r>
              <a:rPr spc="-10" dirty="0"/>
              <a:t>buvo </a:t>
            </a:r>
            <a:r>
              <a:rPr spc="-5" dirty="0"/>
              <a:t> </a:t>
            </a:r>
            <a:r>
              <a:rPr spc="-10" dirty="0"/>
              <a:t>Vilsono</a:t>
            </a:r>
            <a:r>
              <a:rPr spc="25" dirty="0"/>
              <a:t> </a:t>
            </a:r>
            <a:r>
              <a:rPr spc="-25" dirty="0"/>
              <a:t>kamera,</a:t>
            </a:r>
            <a:r>
              <a:rPr spc="20" dirty="0"/>
              <a:t> </a:t>
            </a:r>
            <a:r>
              <a:rPr spc="-10" dirty="0"/>
              <a:t>išsilenkęs</a:t>
            </a:r>
            <a:r>
              <a:rPr spc="40" dirty="0"/>
              <a:t> </a:t>
            </a:r>
            <a:r>
              <a:rPr spc="-10" dirty="0"/>
              <a:t>taip,</a:t>
            </a:r>
            <a:r>
              <a:rPr spc="10" dirty="0"/>
              <a:t> </a:t>
            </a:r>
            <a:r>
              <a:rPr spc="-20" dirty="0"/>
              <a:t>lyg</a:t>
            </a:r>
            <a:r>
              <a:rPr spc="5" dirty="0"/>
              <a:t> </a:t>
            </a:r>
            <a:r>
              <a:rPr spc="-15" dirty="0"/>
              <a:t>elektrono</a:t>
            </a:r>
            <a:r>
              <a:rPr spc="40" dirty="0"/>
              <a:t> </a:t>
            </a:r>
            <a:r>
              <a:rPr spc="-5" dirty="0"/>
              <a:t>krūvis</a:t>
            </a:r>
            <a:r>
              <a:rPr spc="15" dirty="0"/>
              <a:t> </a:t>
            </a:r>
            <a:r>
              <a:rPr spc="-5" dirty="0"/>
              <a:t>būtų ne</a:t>
            </a:r>
          </a:p>
        </p:txBody>
      </p:sp>
      <p:sp>
        <p:nvSpPr>
          <p:cNvPr id="4" name="object 4"/>
          <p:cNvSpPr txBox="1"/>
          <p:nvPr/>
        </p:nvSpPr>
        <p:spPr>
          <a:xfrm>
            <a:off x="299110" y="2197354"/>
            <a:ext cx="3350260" cy="1570990"/>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Light"/>
                <a:cs typeface="Calibri Light"/>
              </a:rPr>
              <a:t>neigiamas,</a:t>
            </a:r>
            <a:r>
              <a:rPr sz="2800" spc="-15" dirty="0">
                <a:latin typeface="Calibri Light"/>
                <a:cs typeface="Calibri Light"/>
              </a:rPr>
              <a:t> </a:t>
            </a:r>
            <a:r>
              <a:rPr sz="2800" spc="-5" dirty="0">
                <a:latin typeface="Calibri Light"/>
                <a:cs typeface="Calibri Light"/>
              </a:rPr>
              <a:t>o</a:t>
            </a:r>
            <a:r>
              <a:rPr sz="2800" spc="-20" dirty="0">
                <a:latin typeface="Calibri Light"/>
                <a:cs typeface="Calibri Light"/>
              </a:rPr>
              <a:t> </a:t>
            </a:r>
            <a:r>
              <a:rPr sz="2800" spc="-10" dirty="0">
                <a:latin typeface="Calibri Light"/>
                <a:cs typeface="Calibri Light"/>
              </a:rPr>
              <a:t>teigiamas.</a:t>
            </a:r>
            <a:endParaRPr sz="2800">
              <a:latin typeface="Calibri Light"/>
              <a:cs typeface="Calibri Light"/>
            </a:endParaRPr>
          </a:p>
          <a:p>
            <a:pPr>
              <a:lnSpc>
                <a:spcPct val="100000"/>
              </a:lnSpc>
              <a:spcBef>
                <a:spcPts val="60"/>
              </a:spcBef>
            </a:pPr>
            <a:endParaRPr sz="2450">
              <a:latin typeface="Calibri Light"/>
              <a:cs typeface="Calibri Light"/>
            </a:endParaRPr>
          </a:p>
          <a:p>
            <a:pPr marL="33020" marR="5080">
              <a:lnSpc>
                <a:spcPct val="100000"/>
              </a:lnSpc>
            </a:pPr>
            <a:r>
              <a:rPr sz="2400" spc="-10" dirty="0">
                <a:latin typeface="Calibri"/>
                <a:cs typeface="Calibri"/>
              </a:rPr>
              <a:t>Karlas </a:t>
            </a:r>
            <a:r>
              <a:rPr sz="2400" spc="-5" dirty="0">
                <a:latin typeface="Calibri"/>
                <a:cs typeface="Calibri"/>
              </a:rPr>
              <a:t>Devidas </a:t>
            </a:r>
            <a:r>
              <a:rPr sz="2400" spc="-10" dirty="0">
                <a:latin typeface="Calibri"/>
                <a:cs typeface="Calibri"/>
              </a:rPr>
              <a:t>Andersonas </a:t>
            </a:r>
            <a:r>
              <a:rPr sz="2400" spc="-530" dirty="0">
                <a:latin typeface="Calibri"/>
                <a:cs typeface="Calibri"/>
              </a:rPr>
              <a:t> </a:t>
            </a:r>
            <a:r>
              <a:rPr sz="2400" spc="-5" dirty="0">
                <a:latin typeface="Calibri"/>
                <a:cs typeface="Calibri"/>
              </a:rPr>
              <a:t>(1905–1991</a:t>
            </a:r>
            <a:r>
              <a:rPr sz="2400" spc="-15" dirty="0">
                <a:latin typeface="Calibri"/>
                <a:cs typeface="Calibri"/>
              </a:rPr>
              <a:t> </a:t>
            </a:r>
            <a:r>
              <a:rPr sz="2400" dirty="0">
                <a:latin typeface="Calibri"/>
                <a:cs typeface="Calibri"/>
              </a:rPr>
              <a:t>m.)</a:t>
            </a:r>
            <a:endParaRPr sz="2400">
              <a:latin typeface="Calibri"/>
              <a:cs typeface="Calibri"/>
            </a:endParaRPr>
          </a:p>
        </p:txBody>
      </p:sp>
      <p:pic>
        <p:nvPicPr>
          <p:cNvPr id="5" name="object 5"/>
          <p:cNvPicPr/>
          <p:nvPr/>
        </p:nvPicPr>
        <p:blipFill>
          <a:blip r:embed="rId3" cstate="print"/>
          <a:stretch>
            <a:fillRect/>
          </a:stretch>
        </p:blipFill>
        <p:spPr>
          <a:xfrm>
            <a:off x="240791" y="3837431"/>
            <a:ext cx="2188464" cy="3020566"/>
          </a:xfrm>
          <a:prstGeom prst="rect">
            <a:avLst/>
          </a:prstGeom>
        </p:spPr>
      </p:pic>
      <p:pic>
        <p:nvPicPr>
          <p:cNvPr id="6" name="object 6"/>
          <p:cNvPicPr/>
          <p:nvPr/>
        </p:nvPicPr>
        <p:blipFill>
          <a:blip r:embed="rId4" cstate="print"/>
          <a:stretch>
            <a:fillRect/>
          </a:stretch>
        </p:blipFill>
        <p:spPr>
          <a:xfrm>
            <a:off x="2729483" y="4483608"/>
            <a:ext cx="626364" cy="620268"/>
          </a:xfrm>
          <a:prstGeom prst="rect">
            <a:avLst/>
          </a:prstGeom>
        </p:spPr>
      </p:pic>
      <p:sp>
        <p:nvSpPr>
          <p:cNvPr id="7" name="object 7"/>
          <p:cNvSpPr txBox="1"/>
          <p:nvPr/>
        </p:nvSpPr>
        <p:spPr>
          <a:xfrm>
            <a:off x="2737485" y="5122545"/>
            <a:ext cx="1591310" cy="16719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1936</a:t>
            </a:r>
            <a:r>
              <a:rPr sz="1800" spc="-40" dirty="0">
                <a:latin typeface="Calibri"/>
                <a:cs typeface="Calibri"/>
              </a:rPr>
              <a:t> </a:t>
            </a:r>
            <a:r>
              <a:rPr sz="1800" dirty="0">
                <a:latin typeface="Calibri"/>
                <a:cs typeface="Calibri"/>
              </a:rPr>
              <a:t>m.</a:t>
            </a:r>
            <a:endParaRPr sz="1800">
              <a:latin typeface="Calibri"/>
              <a:cs typeface="Calibri"/>
            </a:endParaRPr>
          </a:p>
          <a:p>
            <a:pPr marL="12700" marR="5080">
              <a:lnSpc>
                <a:spcPct val="100000"/>
              </a:lnSpc>
            </a:pPr>
            <a:r>
              <a:rPr sz="1800" dirty="0">
                <a:latin typeface="Calibri"/>
                <a:cs typeface="Calibri"/>
              </a:rPr>
              <a:t>K.</a:t>
            </a:r>
            <a:r>
              <a:rPr sz="1800" spc="-50" dirty="0">
                <a:latin typeface="Calibri"/>
                <a:cs typeface="Calibri"/>
              </a:rPr>
              <a:t> </a:t>
            </a:r>
            <a:r>
              <a:rPr sz="1800" spc="-20" dirty="0">
                <a:latin typeface="Calibri"/>
                <a:cs typeface="Calibri"/>
              </a:rPr>
              <a:t>D.</a:t>
            </a:r>
            <a:r>
              <a:rPr sz="1800" spc="-50" dirty="0">
                <a:latin typeface="Calibri"/>
                <a:cs typeface="Calibri"/>
              </a:rPr>
              <a:t> </a:t>
            </a:r>
            <a:r>
              <a:rPr sz="1800" spc="-5" dirty="0">
                <a:latin typeface="Calibri"/>
                <a:cs typeface="Calibri"/>
              </a:rPr>
              <a:t>Andersonas </a:t>
            </a:r>
            <a:r>
              <a:rPr sz="1800" spc="-395" dirty="0">
                <a:latin typeface="Calibri"/>
                <a:cs typeface="Calibri"/>
              </a:rPr>
              <a:t> </a:t>
            </a:r>
            <a:r>
              <a:rPr sz="1800" spc="-5" dirty="0">
                <a:latin typeface="Calibri"/>
                <a:cs typeface="Calibri"/>
              </a:rPr>
              <a:t>už</a:t>
            </a:r>
            <a:r>
              <a:rPr sz="1800" spc="-10" dirty="0">
                <a:latin typeface="Calibri"/>
                <a:cs typeface="Calibri"/>
              </a:rPr>
              <a:t> pozitrono</a:t>
            </a:r>
            <a:endParaRPr sz="1800">
              <a:latin typeface="Calibri"/>
              <a:cs typeface="Calibri"/>
            </a:endParaRPr>
          </a:p>
          <a:p>
            <a:pPr marL="12700" marR="22225">
              <a:lnSpc>
                <a:spcPct val="100000"/>
              </a:lnSpc>
            </a:pPr>
            <a:r>
              <a:rPr sz="1800" spc="-10" dirty="0">
                <a:latin typeface="Calibri"/>
                <a:cs typeface="Calibri"/>
              </a:rPr>
              <a:t>atradimą </a:t>
            </a:r>
            <a:r>
              <a:rPr sz="1800" spc="-5" dirty="0">
                <a:latin typeface="Calibri"/>
                <a:cs typeface="Calibri"/>
              </a:rPr>
              <a:t> </a:t>
            </a:r>
            <a:r>
              <a:rPr sz="1800" spc="-10" dirty="0">
                <a:latin typeface="Calibri"/>
                <a:cs typeface="Calibri"/>
              </a:rPr>
              <a:t>apdovanotas </a:t>
            </a:r>
            <a:r>
              <a:rPr sz="1800" spc="-5" dirty="0">
                <a:latin typeface="Calibri"/>
                <a:cs typeface="Calibri"/>
              </a:rPr>
              <a:t> Nobelio</a:t>
            </a:r>
            <a:r>
              <a:rPr sz="1800" spc="-55" dirty="0">
                <a:latin typeface="Calibri"/>
                <a:cs typeface="Calibri"/>
              </a:rPr>
              <a:t> </a:t>
            </a:r>
            <a:r>
              <a:rPr sz="1800" spc="-5" dirty="0">
                <a:latin typeface="Calibri"/>
                <a:cs typeface="Calibri"/>
              </a:rPr>
              <a:t>premija.</a:t>
            </a:r>
            <a:endParaRPr sz="1800">
              <a:latin typeface="Calibri"/>
              <a:cs typeface="Calibri"/>
            </a:endParaRPr>
          </a:p>
        </p:txBody>
      </p:sp>
      <p:sp>
        <p:nvSpPr>
          <p:cNvPr id="8" name="object 8"/>
          <p:cNvSpPr txBox="1"/>
          <p:nvPr/>
        </p:nvSpPr>
        <p:spPr>
          <a:xfrm>
            <a:off x="4984496" y="3010915"/>
            <a:ext cx="2830195" cy="756920"/>
          </a:xfrm>
          <a:prstGeom prst="rect">
            <a:avLst/>
          </a:prstGeom>
        </p:spPr>
        <p:txBody>
          <a:bodyPr vert="horz" wrap="square" lIns="0" tIns="12700" rIns="0" bIns="0" rtlCol="0">
            <a:spAutoFit/>
          </a:bodyPr>
          <a:lstStyle/>
          <a:p>
            <a:pPr marL="12700" marR="5080">
              <a:lnSpc>
                <a:spcPct val="100000"/>
              </a:lnSpc>
              <a:spcBef>
                <a:spcPts val="100"/>
              </a:spcBef>
            </a:pPr>
            <a:r>
              <a:rPr sz="2400" spc="-15" dirty="0">
                <a:latin typeface="Calibri"/>
                <a:cs typeface="Calibri"/>
              </a:rPr>
              <a:t>Viktoras</a:t>
            </a:r>
            <a:r>
              <a:rPr sz="2400" spc="-50" dirty="0">
                <a:latin typeface="Calibri"/>
                <a:cs typeface="Calibri"/>
              </a:rPr>
              <a:t> </a:t>
            </a:r>
            <a:r>
              <a:rPr sz="2400" spc="-10" dirty="0">
                <a:latin typeface="Calibri"/>
                <a:cs typeface="Calibri"/>
              </a:rPr>
              <a:t>Francas</a:t>
            </a:r>
            <a:r>
              <a:rPr sz="2400" spc="-60" dirty="0">
                <a:latin typeface="Calibri"/>
                <a:cs typeface="Calibri"/>
              </a:rPr>
              <a:t> </a:t>
            </a:r>
            <a:r>
              <a:rPr sz="2400" spc="-5" dirty="0">
                <a:latin typeface="Calibri"/>
                <a:cs typeface="Calibri"/>
              </a:rPr>
              <a:t>Hesas </a:t>
            </a:r>
            <a:r>
              <a:rPr sz="2400" spc="-525" dirty="0">
                <a:latin typeface="Calibri"/>
                <a:cs typeface="Calibri"/>
              </a:rPr>
              <a:t> </a:t>
            </a:r>
            <a:r>
              <a:rPr sz="2400" spc="-5" dirty="0">
                <a:latin typeface="Calibri"/>
                <a:cs typeface="Calibri"/>
              </a:rPr>
              <a:t>(1883–1964</a:t>
            </a:r>
            <a:r>
              <a:rPr sz="2400" spc="-20" dirty="0">
                <a:latin typeface="Calibri"/>
                <a:cs typeface="Calibri"/>
              </a:rPr>
              <a:t> </a:t>
            </a:r>
            <a:r>
              <a:rPr sz="2400" dirty="0">
                <a:latin typeface="Calibri"/>
                <a:cs typeface="Calibri"/>
              </a:rPr>
              <a:t>m.)</a:t>
            </a:r>
            <a:endParaRPr sz="2400">
              <a:latin typeface="Calibri"/>
              <a:cs typeface="Calibri"/>
            </a:endParaRPr>
          </a:p>
        </p:txBody>
      </p:sp>
      <p:pic>
        <p:nvPicPr>
          <p:cNvPr id="9" name="object 9"/>
          <p:cNvPicPr/>
          <p:nvPr/>
        </p:nvPicPr>
        <p:blipFill>
          <a:blip r:embed="rId5" cstate="print"/>
          <a:stretch>
            <a:fillRect/>
          </a:stretch>
        </p:blipFill>
        <p:spPr>
          <a:xfrm>
            <a:off x="4916423" y="3779519"/>
            <a:ext cx="2176272" cy="3078478"/>
          </a:xfrm>
          <a:prstGeom prst="rect">
            <a:avLst/>
          </a:prstGeom>
        </p:spPr>
      </p:pic>
      <p:pic>
        <p:nvPicPr>
          <p:cNvPr id="10" name="object 10"/>
          <p:cNvPicPr/>
          <p:nvPr/>
        </p:nvPicPr>
        <p:blipFill>
          <a:blip r:embed="rId4" cstate="print"/>
          <a:stretch>
            <a:fillRect/>
          </a:stretch>
        </p:blipFill>
        <p:spPr>
          <a:xfrm>
            <a:off x="7210043" y="4536947"/>
            <a:ext cx="618744" cy="614171"/>
          </a:xfrm>
          <a:prstGeom prst="rect">
            <a:avLst/>
          </a:prstGeom>
        </p:spPr>
      </p:pic>
      <p:sp>
        <p:nvSpPr>
          <p:cNvPr id="11" name="object 11"/>
          <p:cNvSpPr txBox="1"/>
          <p:nvPr/>
        </p:nvSpPr>
        <p:spPr>
          <a:xfrm>
            <a:off x="7172325" y="5213984"/>
            <a:ext cx="1788160" cy="139763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1936</a:t>
            </a:r>
            <a:r>
              <a:rPr sz="1800" spc="5" dirty="0">
                <a:latin typeface="Calibri"/>
                <a:cs typeface="Calibri"/>
              </a:rPr>
              <a:t> </a:t>
            </a:r>
            <a:r>
              <a:rPr sz="1800" dirty="0">
                <a:latin typeface="Calibri"/>
                <a:cs typeface="Calibri"/>
              </a:rPr>
              <a:t>m.</a:t>
            </a:r>
            <a:r>
              <a:rPr sz="1800" spc="-5" dirty="0">
                <a:latin typeface="Calibri"/>
                <a:cs typeface="Calibri"/>
              </a:rPr>
              <a:t> </a:t>
            </a:r>
            <a:r>
              <a:rPr sz="1800" spc="-185" dirty="0">
                <a:latin typeface="Calibri"/>
                <a:cs typeface="Calibri"/>
              </a:rPr>
              <a:t>V</a:t>
            </a:r>
            <a:r>
              <a:rPr sz="1800" dirty="0">
                <a:latin typeface="Calibri"/>
                <a:cs typeface="Calibri"/>
              </a:rPr>
              <a:t>.</a:t>
            </a:r>
            <a:r>
              <a:rPr sz="1800" spc="-5" dirty="0">
                <a:latin typeface="Calibri"/>
                <a:cs typeface="Calibri"/>
              </a:rPr>
              <a:t> </a:t>
            </a:r>
            <a:r>
              <a:rPr sz="1800" spc="-165" dirty="0">
                <a:latin typeface="Calibri"/>
                <a:cs typeface="Calibri"/>
              </a:rPr>
              <a:t>F</a:t>
            </a:r>
            <a:r>
              <a:rPr sz="1800" dirty="0">
                <a:latin typeface="Calibri"/>
                <a:cs typeface="Calibri"/>
              </a:rPr>
              <a:t>. </a:t>
            </a:r>
            <a:r>
              <a:rPr sz="1800" spc="-10" dirty="0">
                <a:latin typeface="Calibri"/>
                <a:cs typeface="Calibri"/>
              </a:rPr>
              <a:t>H</a:t>
            </a:r>
            <a:r>
              <a:rPr sz="1800" dirty="0">
                <a:latin typeface="Calibri"/>
                <a:cs typeface="Calibri"/>
              </a:rPr>
              <a:t>e</a:t>
            </a:r>
            <a:r>
              <a:rPr sz="1800" spc="5" dirty="0">
                <a:latin typeface="Calibri"/>
                <a:cs typeface="Calibri"/>
              </a:rPr>
              <a:t>s</a:t>
            </a:r>
            <a:r>
              <a:rPr sz="1800" dirty="0">
                <a:latin typeface="Calibri"/>
                <a:cs typeface="Calibri"/>
              </a:rPr>
              <a:t>as  </a:t>
            </a:r>
            <a:r>
              <a:rPr sz="1800" spc="-5" dirty="0">
                <a:latin typeface="Calibri"/>
                <a:cs typeface="Calibri"/>
              </a:rPr>
              <a:t>už</a:t>
            </a:r>
            <a:r>
              <a:rPr sz="1800" dirty="0">
                <a:latin typeface="Calibri"/>
                <a:cs typeface="Calibri"/>
              </a:rPr>
              <a:t> </a:t>
            </a:r>
            <a:r>
              <a:rPr sz="1800" spc="-15" dirty="0">
                <a:latin typeface="Calibri"/>
                <a:cs typeface="Calibri"/>
              </a:rPr>
              <a:t>kosminių </a:t>
            </a:r>
            <a:r>
              <a:rPr sz="1800" spc="-10" dirty="0">
                <a:latin typeface="Calibri"/>
                <a:cs typeface="Calibri"/>
              </a:rPr>
              <a:t> </a:t>
            </a:r>
            <a:r>
              <a:rPr sz="1800" spc="-5" dirty="0">
                <a:latin typeface="Calibri"/>
                <a:cs typeface="Calibri"/>
              </a:rPr>
              <a:t>spindulių </a:t>
            </a:r>
            <a:r>
              <a:rPr sz="1800" spc="-10" dirty="0">
                <a:latin typeface="Calibri"/>
                <a:cs typeface="Calibri"/>
              </a:rPr>
              <a:t>atradimą </a:t>
            </a:r>
            <a:r>
              <a:rPr sz="1800" spc="-395" dirty="0">
                <a:latin typeface="Calibri"/>
                <a:cs typeface="Calibri"/>
              </a:rPr>
              <a:t> </a:t>
            </a:r>
            <a:r>
              <a:rPr sz="1800" spc="-10" dirty="0">
                <a:latin typeface="Calibri"/>
                <a:cs typeface="Calibri"/>
              </a:rPr>
              <a:t>apdovanotas </a:t>
            </a:r>
            <a:r>
              <a:rPr sz="1800" spc="-5" dirty="0">
                <a:latin typeface="Calibri"/>
                <a:cs typeface="Calibri"/>
              </a:rPr>
              <a:t> Nobelio</a:t>
            </a:r>
            <a:r>
              <a:rPr sz="1800" spc="-10" dirty="0">
                <a:latin typeface="Calibri"/>
                <a:cs typeface="Calibri"/>
              </a:rPr>
              <a:t> </a:t>
            </a:r>
            <a:r>
              <a:rPr sz="1800" spc="-5" dirty="0">
                <a:latin typeface="Calibri"/>
                <a:cs typeface="Calibri"/>
              </a:rPr>
              <a:t>premija.</a:t>
            </a:r>
            <a:endParaRPr sz="1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531367"/>
            <a:ext cx="8017509" cy="1604010"/>
          </a:xfrm>
          <a:prstGeom prst="rect">
            <a:avLst/>
          </a:prstGeom>
        </p:spPr>
        <p:txBody>
          <a:bodyPr vert="horz" wrap="square" lIns="0" tIns="60960" rIns="0" bIns="0" rtlCol="0">
            <a:spAutoFit/>
          </a:bodyPr>
          <a:lstStyle/>
          <a:p>
            <a:pPr marL="12700" marR="5080" algn="just">
              <a:lnSpc>
                <a:spcPts val="3020"/>
              </a:lnSpc>
              <a:spcBef>
                <a:spcPts val="480"/>
              </a:spcBef>
            </a:pPr>
            <a:r>
              <a:rPr spc="-5" dirty="0"/>
              <a:t>1932 m. anglų </a:t>
            </a:r>
            <a:r>
              <a:rPr spc="-10" dirty="0"/>
              <a:t>fizikas </a:t>
            </a:r>
            <a:r>
              <a:rPr spc="-5" dirty="0"/>
              <a:t>Džeimsas </a:t>
            </a:r>
            <a:r>
              <a:rPr spc="-15" dirty="0"/>
              <a:t>Čedvikas, </a:t>
            </a:r>
            <a:r>
              <a:rPr spc="-5" dirty="0"/>
              <a:t>apšaudydamas </a:t>
            </a:r>
            <a:r>
              <a:rPr spc="-620" dirty="0"/>
              <a:t> </a:t>
            </a:r>
            <a:r>
              <a:rPr spc="-5" dirty="0"/>
              <a:t>berilį </a:t>
            </a:r>
            <a:r>
              <a:rPr spc="-20" dirty="0"/>
              <a:t>alfa </a:t>
            </a:r>
            <a:r>
              <a:rPr spc="-10" dirty="0"/>
              <a:t>dalelėmis, </a:t>
            </a:r>
            <a:r>
              <a:rPr spc="-20" dirty="0"/>
              <a:t>atrado </a:t>
            </a:r>
            <a:r>
              <a:rPr spc="-15" dirty="0"/>
              <a:t>elektriškai </a:t>
            </a:r>
            <a:r>
              <a:rPr spc="-10" dirty="0"/>
              <a:t>neutralią </a:t>
            </a:r>
            <a:r>
              <a:rPr spc="-5" dirty="0"/>
              <a:t>dalelę – </a:t>
            </a:r>
            <a:r>
              <a:rPr dirty="0"/>
              <a:t> </a:t>
            </a:r>
            <a:r>
              <a:rPr spc="-30" dirty="0"/>
              <a:t>neutroną,</a:t>
            </a:r>
            <a:r>
              <a:rPr spc="-20" dirty="0"/>
              <a:t> </a:t>
            </a:r>
            <a:r>
              <a:rPr spc="-10" dirty="0"/>
              <a:t>įeinantį</a:t>
            </a:r>
            <a:r>
              <a:rPr dirty="0"/>
              <a:t> </a:t>
            </a:r>
            <a:r>
              <a:rPr spc="-5" dirty="0"/>
              <a:t>į</a:t>
            </a:r>
            <a:r>
              <a:rPr dirty="0"/>
              <a:t> </a:t>
            </a:r>
            <a:r>
              <a:rPr spc="-5" dirty="0"/>
              <a:t>visų</a:t>
            </a:r>
            <a:r>
              <a:rPr spc="5" dirty="0"/>
              <a:t> </a:t>
            </a:r>
            <a:r>
              <a:rPr spc="-15" dirty="0"/>
              <a:t>atomų</a:t>
            </a:r>
            <a:r>
              <a:rPr spc="-5" dirty="0"/>
              <a:t> </a:t>
            </a:r>
            <a:r>
              <a:rPr spc="-10" dirty="0"/>
              <a:t>branduolių </a:t>
            </a:r>
            <a:r>
              <a:rPr spc="-5" dirty="0"/>
              <a:t>sudėtį,</a:t>
            </a:r>
          </a:p>
          <a:p>
            <a:pPr marL="12700" algn="just">
              <a:lnSpc>
                <a:spcPts val="2990"/>
              </a:lnSpc>
            </a:pPr>
            <a:r>
              <a:rPr spc="-5" dirty="0"/>
              <a:t>išskyrus</a:t>
            </a:r>
            <a:r>
              <a:rPr spc="-10" dirty="0"/>
              <a:t> vandenilio.</a:t>
            </a:r>
          </a:p>
        </p:txBody>
      </p:sp>
      <p:sp>
        <p:nvSpPr>
          <p:cNvPr id="4" name="object 4"/>
          <p:cNvSpPr txBox="1"/>
          <p:nvPr/>
        </p:nvSpPr>
        <p:spPr>
          <a:xfrm>
            <a:off x="535940" y="2770123"/>
            <a:ext cx="2326005" cy="756920"/>
          </a:xfrm>
          <a:prstGeom prst="rect">
            <a:avLst/>
          </a:prstGeom>
        </p:spPr>
        <p:txBody>
          <a:bodyPr vert="horz" wrap="square" lIns="0" tIns="12700" rIns="0" bIns="0" rtlCol="0">
            <a:spAutoFit/>
          </a:bodyPr>
          <a:lstStyle/>
          <a:p>
            <a:pPr marL="12700" marR="5080">
              <a:lnSpc>
                <a:spcPct val="100000"/>
              </a:lnSpc>
              <a:spcBef>
                <a:spcPts val="100"/>
              </a:spcBef>
            </a:pPr>
            <a:r>
              <a:rPr sz="2400" spc="-10" dirty="0">
                <a:latin typeface="Calibri"/>
                <a:cs typeface="Calibri"/>
              </a:rPr>
              <a:t>Džeimsas</a:t>
            </a:r>
            <a:r>
              <a:rPr sz="2400" spc="-70" dirty="0">
                <a:latin typeface="Calibri"/>
                <a:cs typeface="Calibri"/>
              </a:rPr>
              <a:t> </a:t>
            </a:r>
            <a:r>
              <a:rPr sz="2400" spc="-10" dirty="0">
                <a:latin typeface="Calibri"/>
                <a:cs typeface="Calibri"/>
              </a:rPr>
              <a:t>Čedvikas </a:t>
            </a:r>
            <a:r>
              <a:rPr sz="2400" spc="-530" dirty="0">
                <a:latin typeface="Calibri"/>
                <a:cs typeface="Calibri"/>
              </a:rPr>
              <a:t> </a:t>
            </a:r>
            <a:r>
              <a:rPr sz="2400" spc="-5" dirty="0">
                <a:latin typeface="Calibri"/>
                <a:cs typeface="Calibri"/>
              </a:rPr>
              <a:t>(1891–1974</a:t>
            </a:r>
            <a:r>
              <a:rPr sz="2400" spc="-25" dirty="0">
                <a:latin typeface="Calibri"/>
                <a:cs typeface="Calibri"/>
              </a:rPr>
              <a:t> </a:t>
            </a:r>
            <a:r>
              <a:rPr sz="2400" dirty="0">
                <a:latin typeface="Calibri"/>
                <a:cs typeface="Calibri"/>
              </a:rPr>
              <a:t>m.)</a:t>
            </a:r>
            <a:endParaRPr sz="2400">
              <a:latin typeface="Calibri"/>
              <a:cs typeface="Calibri"/>
            </a:endParaRPr>
          </a:p>
        </p:txBody>
      </p:sp>
      <p:pic>
        <p:nvPicPr>
          <p:cNvPr id="5" name="object 5"/>
          <p:cNvPicPr/>
          <p:nvPr/>
        </p:nvPicPr>
        <p:blipFill>
          <a:blip r:embed="rId3" cstate="print"/>
          <a:stretch>
            <a:fillRect/>
          </a:stretch>
        </p:blipFill>
        <p:spPr>
          <a:xfrm>
            <a:off x="3921252" y="4724400"/>
            <a:ext cx="699515" cy="693419"/>
          </a:xfrm>
          <a:prstGeom prst="rect">
            <a:avLst/>
          </a:prstGeom>
        </p:spPr>
      </p:pic>
      <p:sp>
        <p:nvSpPr>
          <p:cNvPr id="6" name="object 6"/>
          <p:cNvSpPr txBox="1"/>
          <p:nvPr/>
        </p:nvSpPr>
        <p:spPr>
          <a:xfrm>
            <a:off x="4754626" y="4628515"/>
            <a:ext cx="2700655" cy="848994"/>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1935</a:t>
            </a:r>
            <a:r>
              <a:rPr sz="1800" spc="-5" dirty="0">
                <a:latin typeface="Calibri"/>
                <a:cs typeface="Calibri"/>
              </a:rPr>
              <a:t> </a:t>
            </a:r>
            <a:r>
              <a:rPr sz="1800" dirty="0">
                <a:latin typeface="Calibri"/>
                <a:cs typeface="Calibri"/>
              </a:rPr>
              <a:t>m.</a:t>
            </a:r>
            <a:r>
              <a:rPr sz="1800" spc="-10" dirty="0">
                <a:latin typeface="Calibri"/>
                <a:cs typeface="Calibri"/>
              </a:rPr>
              <a:t> </a:t>
            </a:r>
            <a:r>
              <a:rPr sz="1800" spc="-20" dirty="0">
                <a:latin typeface="Calibri"/>
                <a:cs typeface="Calibri"/>
              </a:rPr>
              <a:t>D.</a:t>
            </a:r>
            <a:r>
              <a:rPr sz="1800" spc="-5" dirty="0">
                <a:latin typeface="Calibri"/>
                <a:cs typeface="Calibri"/>
              </a:rPr>
              <a:t> </a:t>
            </a:r>
            <a:r>
              <a:rPr sz="1800" spc="-10" dirty="0">
                <a:latin typeface="Calibri"/>
                <a:cs typeface="Calibri"/>
              </a:rPr>
              <a:t>Čedvikas</a:t>
            </a:r>
            <a:r>
              <a:rPr sz="1800" spc="5" dirty="0">
                <a:latin typeface="Calibri"/>
                <a:cs typeface="Calibri"/>
              </a:rPr>
              <a:t> </a:t>
            </a:r>
            <a:r>
              <a:rPr sz="1800" spc="-20" dirty="0">
                <a:latin typeface="Calibri"/>
                <a:cs typeface="Calibri"/>
              </a:rPr>
              <a:t>gavo </a:t>
            </a:r>
            <a:r>
              <a:rPr sz="1800" spc="-15" dirty="0">
                <a:latin typeface="Calibri"/>
                <a:cs typeface="Calibri"/>
              </a:rPr>
              <a:t> </a:t>
            </a:r>
            <a:r>
              <a:rPr sz="1800" spc="-5" dirty="0">
                <a:latin typeface="Calibri"/>
                <a:cs typeface="Calibri"/>
              </a:rPr>
              <a:t>Nobelio premiją už </a:t>
            </a:r>
            <a:r>
              <a:rPr sz="1800" spc="-10" dirty="0">
                <a:latin typeface="Calibri"/>
                <a:cs typeface="Calibri"/>
              </a:rPr>
              <a:t>neutrono </a:t>
            </a:r>
            <a:r>
              <a:rPr sz="1800" spc="-395" dirty="0">
                <a:latin typeface="Calibri"/>
                <a:cs typeface="Calibri"/>
              </a:rPr>
              <a:t> </a:t>
            </a:r>
            <a:r>
              <a:rPr sz="1800" spc="-10" dirty="0">
                <a:latin typeface="Calibri"/>
                <a:cs typeface="Calibri"/>
              </a:rPr>
              <a:t>atradimą.</a:t>
            </a:r>
            <a:endParaRPr sz="1800">
              <a:latin typeface="Calibri"/>
              <a:cs typeface="Calibri"/>
            </a:endParaRPr>
          </a:p>
        </p:txBody>
      </p:sp>
      <p:pic>
        <p:nvPicPr>
          <p:cNvPr id="7" name="object 7"/>
          <p:cNvPicPr/>
          <p:nvPr/>
        </p:nvPicPr>
        <p:blipFill>
          <a:blip r:embed="rId4" cstate="print"/>
          <a:stretch>
            <a:fillRect/>
          </a:stretch>
        </p:blipFill>
        <p:spPr>
          <a:xfrm>
            <a:off x="480059" y="3531107"/>
            <a:ext cx="2351531" cy="33268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186334" y="215899"/>
            <a:ext cx="5920740" cy="1435100"/>
          </a:xfrm>
          <a:prstGeom prst="rect">
            <a:avLst/>
          </a:prstGeom>
        </p:spPr>
        <p:txBody>
          <a:bodyPr vert="horz" wrap="square" lIns="0" tIns="55244" rIns="0" bIns="0" rtlCol="0">
            <a:spAutoFit/>
          </a:bodyPr>
          <a:lstStyle/>
          <a:p>
            <a:pPr marL="12700" marR="443865">
              <a:lnSpc>
                <a:spcPts val="2700"/>
              </a:lnSpc>
              <a:spcBef>
                <a:spcPts val="434"/>
              </a:spcBef>
            </a:pPr>
            <a:r>
              <a:rPr sz="2500" spc="-10" dirty="0"/>
              <a:t>1935</a:t>
            </a:r>
            <a:r>
              <a:rPr sz="2500" spc="-5" dirty="0"/>
              <a:t> </a:t>
            </a:r>
            <a:r>
              <a:rPr sz="2500" dirty="0"/>
              <a:t>m.</a:t>
            </a:r>
            <a:r>
              <a:rPr sz="2500" spc="-15" dirty="0"/>
              <a:t> </a:t>
            </a:r>
            <a:r>
              <a:rPr sz="2500" spc="-5" dirty="0"/>
              <a:t>japonų</a:t>
            </a:r>
            <a:r>
              <a:rPr sz="2500" spc="5" dirty="0"/>
              <a:t> </a:t>
            </a:r>
            <a:r>
              <a:rPr sz="2500" spc="-10" dirty="0"/>
              <a:t>mokslininkas</a:t>
            </a:r>
            <a:r>
              <a:rPr sz="2500" dirty="0"/>
              <a:t> </a:t>
            </a:r>
            <a:r>
              <a:rPr sz="2500" spc="-10" dirty="0"/>
              <a:t>Hideki</a:t>
            </a:r>
            <a:r>
              <a:rPr sz="2500" spc="5" dirty="0"/>
              <a:t> </a:t>
            </a:r>
            <a:r>
              <a:rPr sz="2500" spc="-25" dirty="0"/>
              <a:t>Jukava </a:t>
            </a:r>
            <a:r>
              <a:rPr sz="2500" spc="-550" dirty="0"/>
              <a:t> </a:t>
            </a:r>
            <a:r>
              <a:rPr sz="2500" spc="-5" dirty="0"/>
              <a:t>iškėlė</a:t>
            </a:r>
            <a:r>
              <a:rPr sz="2500" dirty="0"/>
              <a:t> </a:t>
            </a:r>
            <a:r>
              <a:rPr sz="2500" spc="-10" dirty="0"/>
              <a:t>hipotezę,</a:t>
            </a:r>
            <a:r>
              <a:rPr sz="2500" spc="10" dirty="0"/>
              <a:t> </a:t>
            </a:r>
            <a:r>
              <a:rPr sz="2500" spc="-20" dirty="0"/>
              <a:t>kad</a:t>
            </a:r>
            <a:r>
              <a:rPr sz="2500" spc="-15" dirty="0"/>
              <a:t> </a:t>
            </a:r>
            <a:r>
              <a:rPr sz="2500" spc="-5" dirty="0"/>
              <a:t>nukleonai</a:t>
            </a:r>
            <a:r>
              <a:rPr sz="2500" spc="5" dirty="0"/>
              <a:t> </a:t>
            </a:r>
            <a:r>
              <a:rPr sz="2500" spc="-10" dirty="0"/>
              <a:t>branduolyje</a:t>
            </a:r>
            <a:endParaRPr sz="2500"/>
          </a:p>
          <a:p>
            <a:pPr marL="12700" marR="5080">
              <a:lnSpc>
                <a:spcPts val="2700"/>
              </a:lnSpc>
            </a:pPr>
            <a:r>
              <a:rPr sz="2500" spc="-10" dirty="0"/>
              <a:t>sąveikauja, </a:t>
            </a:r>
            <a:r>
              <a:rPr sz="2500" spc="-15" dirty="0"/>
              <a:t>keisdamiesi</a:t>
            </a:r>
            <a:r>
              <a:rPr sz="2500" spc="-5" dirty="0"/>
              <a:t> </a:t>
            </a:r>
            <a:r>
              <a:rPr sz="2500" spc="-10" dirty="0"/>
              <a:t>ypatingomis</a:t>
            </a:r>
            <a:r>
              <a:rPr sz="2500" spc="-5" dirty="0"/>
              <a:t> dalelėmis, </a:t>
            </a:r>
            <a:r>
              <a:rPr sz="2500" spc="-550" dirty="0"/>
              <a:t> </a:t>
            </a:r>
            <a:r>
              <a:rPr sz="2500" spc="-10" dirty="0"/>
              <a:t>kurių</a:t>
            </a:r>
            <a:r>
              <a:rPr sz="2500" spc="-5" dirty="0"/>
              <a:t> masė </a:t>
            </a:r>
            <a:r>
              <a:rPr sz="2500" spc="-10" dirty="0"/>
              <a:t>200–300</a:t>
            </a:r>
            <a:r>
              <a:rPr sz="2500" dirty="0"/>
              <a:t> </a:t>
            </a:r>
            <a:r>
              <a:rPr sz="2500" spc="-10" dirty="0"/>
              <a:t>kartų</a:t>
            </a:r>
            <a:r>
              <a:rPr sz="2500" dirty="0"/>
              <a:t> </a:t>
            </a:r>
            <a:r>
              <a:rPr sz="2500" spc="-5" dirty="0"/>
              <a:t>didesnė</a:t>
            </a:r>
            <a:endParaRPr sz="2500"/>
          </a:p>
        </p:txBody>
      </p:sp>
      <p:pic>
        <p:nvPicPr>
          <p:cNvPr id="4" name="object 4"/>
          <p:cNvPicPr/>
          <p:nvPr/>
        </p:nvPicPr>
        <p:blipFill>
          <a:blip r:embed="rId3" cstate="print"/>
          <a:stretch>
            <a:fillRect/>
          </a:stretch>
        </p:blipFill>
        <p:spPr>
          <a:xfrm>
            <a:off x="457200" y="3901438"/>
            <a:ext cx="2098548" cy="2944368"/>
          </a:xfrm>
          <a:prstGeom prst="rect">
            <a:avLst/>
          </a:prstGeom>
        </p:spPr>
      </p:pic>
      <p:pic>
        <p:nvPicPr>
          <p:cNvPr id="5" name="object 5"/>
          <p:cNvPicPr/>
          <p:nvPr/>
        </p:nvPicPr>
        <p:blipFill>
          <a:blip r:embed="rId4" cstate="print"/>
          <a:stretch>
            <a:fillRect/>
          </a:stretch>
        </p:blipFill>
        <p:spPr>
          <a:xfrm>
            <a:off x="3441191" y="5128259"/>
            <a:ext cx="699515" cy="693419"/>
          </a:xfrm>
          <a:prstGeom prst="rect">
            <a:avLst/>
          </a:prstGeom>
        </p:spPr>
      </p:pic>
      <p:sp>
        <p:nvSpPr>
          <p:cNvPr id="6" name="object 6"/>
          <p:cNvSpPr txBox="1"/>
          <p:nvPr/>
        </p:nvSpPr>
        <p:spPr>
          <a:xfrm>
            <a:off x="186334" y="1587754"/>
            <a:ext cx="5911215" cy="2200275"/>
          </a:xfrm>
          <a:prstGeom prst="rect">
            <a:avLst/>
          </a:prstGeom>
        </p:spPr>
        <p:txBody>
          <a:bodyPr vert="horz" wrap="square" lIns="0" tIns="12065" rIns="0" bIns="0" rtlCol="0">
            <a:spAutoFit/>
          </a:bodyPr>
          <a:lstStyle/>
          <a:p>
            <a:pPr marL="12700">
              <a:lnSpc>
                <a:spcPts val="2850"/>
              </a:lnSpc>
              <a:spcBef>
                <a:spcPts val="95"/>
              </a:spcBef>
            </a:pPr>
            <a:r>
              <a:rPr sz="2500" spc="-5" dirty="0">
                <a:latin typeface="Calibri Light"/>
                <a:cs typeface="Calibri Light"/>
              </a:rPr>
              <a:t>už</a:t>
            </a:r>
            <a:r>
              <a:rPr sz="2500" spc="-15" dirty="0">
                <a:latin typeface="Calibri Light"/>
                <a:cs typeface="Calibri Light"/>
              </a:rPr>
              <a:t> elektronų</a:t>
            </a:r>
            <a:r>
              <a:rPr sz="2500" spc="5" dirty="0">
                <a:latin typeface="Calibri Light"/>
                <a:cs typeface="Calibri Light"/>
              </a:rPr>
              <a:t> </a:t>
            </a:r>
            <a:r>
              <a:rPr sz="2500" spc="-10" dirty="0">
                <a:latin typeface="Calibri Light"/>
                <a:cs typeface="Calibri Light"/>
              </a:rPr>
              <a:t>masę.</a:t>
            </a:r>
            <a:endParaRPr sz="2500">
              <a:latin typeface="Calibri Light"/>
              <a:cs typeface="Calibri Light"/>
            </a:endParaRPr>
          </a:p>
          <a:p>
            <a:pPr marL="12700" marR="5080">
              <a:lnSpc>
                <a:spcPts val="2700"/>
              </a:lnSpc>
              <a:spcBef>
                <a:spcPts val="190"/>
              </a:spcBef>
            </a:pPr>
            <a:r>
              <a:rPr sz="2500" spc="-15" dirty="0">
                <a:latin typeface="Calibri Light"/>
                <a:cs typeface="Calibri Light"/>
              </a:rPr>
              <a:t>Pionas </a:t>
            </a:r>
            <a:r>
              <a:rPr sz="2500" spc="-10" dirty="0">
                <a:latin typeface="Calibri Light"/>
                <a:cs typeface="Calibri Light"/>
              </a:rPr>
              <a:t>(pi </a:t>
            </a:r>
            <a:r>
              <a:rPr sz="2500" spc="-35" dirty="0">
                <a:latin typeface="Calibri Light"/>
                <a:cs typeface="Calibri Light"/>
              </a:rPr>
              <a:t>mezono </a:t>
            </a:r>
            <a:r>
              <a:rPr sz="2500" spc="-15" dirty="0">
                <a:latin typeface="Calibri Light"/>
                <a:cs typeface="Calibri Light"/>
              </a:rPr>
              <a:t>trumpinys) </a:t>
            </a:r>
            <a:r>
              <a:rPr sz="2500" spc="-10" dirty="0">
                <a:latin typeface="Calibri Light"/>
                <a:cs typeface="Calibri Light"/>
              </a:rPr>
              <a:t>buvo </a:t>
            </a:r>
            <a:r>
              <a:rPr sz="2500" spc="-25" dirty="0">
                <a:latin typeface="Calibri Light"/>
                <a:cs typeface="Calibri Light"/>
              </a:rPr>
              <a:t>atrastas </a:t>
            </a:r>
            <a:r>
              <a:rPr sz="2500" spc="-5" dirty="0">
                <a:latin typeface="Calibri Light"/>
                <a:cs typeface="Calibri Light"/>
              </a:rPr>
              <a:t>tik </a:t>
            </a:r>
            <a:r>
              <a:rPr sz="2500" spc="-555" dirty="0">
                <a:latin typeface="Calibri Light"/>
                <a:cs typeface="Calibri Light"/>
              </a:rPr>
              <a:t> </a:t>
            </a:r>
            <a:r>
              <a:rPr sz="2500" spc="-5" dirty="0">
                <a:latin typeface="Calibri Light"/>
                <a:cs typeface="Calibri Light"/>
              </a:rPr>
              <a:t>1947</a:t>
            </a:r>
            <a:r>
              <a:rPr sz="2500" spc="-10" dirty="0">
                <a:latin typeface="Calibri Light"/>
                <a:cs typeface="Calibri Light"/>
              </a:rPr>
              <a:t> </a:t>
            </a:r>
            <a:r>
              <a:rPr sz="2500" spc="-5" dirty="0">
                <a:latin typeface="Calibri Light"/>
                <a:cs typeface="Calibri Light"/>
              </a:rPr>
              <a:t>m.,</a:t>
            </a:r>
            <a:r>
              <a:rPr sz="2500" spc="-10" dirty="0">
                <a:latin typeface="Calibri Light"/>
                <a:cs typeface="Calibri Light"/>
              </a:rPr>
              <a:t> </a:t>
            </a:r>
            <a:r>
              <a:rPr sz="2500" spc="-20" dirty="0">
                <a:latin typeface="Calibri Light"/>
                <a:cs typeface="Calibri Light"/>
              </a:rPr>
              <a:t>kai</a:t>
            </a:r>
            <a:r>
              <a:rPr sz="2500" spc="-15" dirty="0">
                <a:latin typeface="Calibri Light"/>
                <a:cs typeface="Calibri Light"/>
              </a:rPr>
              <a:t> kosminiuose</a:t>
            </a:r>
            <a:r>
              <a:rPr sz="2500" spc="15" dirty="0">
                <a:latin typeface="Calibri Light"/>
                <a:cs typeface="Calibri Light"/>
              </a:rPr>
              <a:t> </a:t>
            </a:r>
            <a:r>
              <a:rPr sz="2500" spc="-5" dirty="0">
                <a:latin typeface="Calibri Light"/>
                <a:cs typeface="Calibri Light"/>
              </a:rPr>
              <a:t>spinduliuose</a:t>
            </a:r>
            <a:endParaRPr sz="2500">
              <a:latin typeface="Calibri Light"/>
              <a:cs typeface="Calibri Light"/>
            </a:endParaRPr>
          </a:p>
          <a:p>
            <a:pPr marL="12700">
              <a:lnSpc>
                <a:spcPts val="2660"/>
              </a:lnSpc>
            </a:pPr>
            <a:r>
              <a:rPr sz="2500" spc="-10" dirty="0">
                <a:latin typeface="Calibri Light"/>
                <a:cs typeface="Calibri Light"/>
              </a:rPr>
              <a:t>eksperimentiškai</a:t>
            </a:r>
            <a:r>
              <a:rPr sz="2500" spc="-20" dirty="0">
                <a:latin typeface="Calibri Light"/>
                <a:cs typeface="Calibri Light"/>
              </a:rPr>
              <a:t> </a:t>
            </a:r>
            <a:r>
              <a:rPr sz="2500" spc="-10" dirty="0">
                <a:latin typeface="Calibri Light"/>
                <a:cs typeface="Calibri Light"/>
              </a:rPr>
              <a:t>buvo</a:t>
            </a:r>
            <a:r>
              <a:rPr sz="2500" spc="-15" dirty="0">
                <a:latin typeface="Calibri Light"/>
                <a:cs typeface="Calibri Light"/>
              </a:rPr>
              <a:t> </a:t>
            </a:r>
            <a:r>
              <a:rPr sz="2500" spc="-20" dirty="0">
                <a:latin typeface="Calibri Light"/>
                <a:cs typeface="Calibri Light"/>
              </a:rPr>
              <a:t>atrasti</a:t>
            </a:r>
            <a:r>
              <a:rPr sz="2500" spc="-5" dirty="0">
                <a:latin typeface="Calibri Light"/>
                <a:cs typeface="Calibri Light"/>
              </a:rPr>
              <a:t> </a:t>
            </a:r>
            <a:r>
              <a:rPr sz="2500" spc="-30" dirty="0">
                <a:latin typeface="Calibri Light"/>
                <a:cs typeface="Calibri Light"/>
              </a:rPr>
              <a:t>mezonai.</a:t>
            </a:r>
            <a:endParaRPr sz="2500">
              <a:latin typeface="Calibri Light"/>
              <a:cs typeface="Calibri Light"/>
            </a:endParaRPr>
          </a:p>
          <a:p>
            <a:pPr>
              <a:lnSpc>
                <a:spcPct val="100000"/>
              </a:lnSpc>
              <a:spcBef>
                <a:spcPts val="30"/>
              </a:spcBef>
            </a:pPr>
            <a:endParaRPr sz="2550">
              <a:latin typeface="Calibri Light"/>
              <a:cs typeface="Calibri Light"/>
            </a:endParaRPr>
          </a:p>
          <a:p>
            <a:pPr marL="275590">
              <a:lnSpc>
                <a:spcPct val="100000"/>
              </a:lnSpc>
              <a:spcBef>
                <a:spcPts val="5"/>
              </a:spcBef>
            </a:pPr>
            <a:r>
              <a:rPr sz="2400" spc="-5" dirty="0">
                <a:latin typeface="Calibri"/>
                <a:cs typeface="Calibri"/>
              </a:rPr>
              <a:t>Hideki</a:t>
            </a:r>
            <a:r>
              <a:rPr sz="2400" spc="-25" dirty="0">
                <a:latin typeface="Calibri"/>
                <a:cs typeface="Calibri"/>
              </a:rPr>
              <a:t> </a:t>
            </a:r>
            <a:r>
              <a:rPr sz="2400" spc="-20" dirty="0">
                <a:latin typeface="Calibri"/>
                <a:cs typeface="Calibri"/>
              </a:rPr>
              <a:t>Jukava</a:t>
            </a:r>
            <a:r>
              <a:rPr sz="2400" spc="-25" dirty="0">
                <a:latin typeface="Calibri"/>
                <a:cs typeface="Calibri"/>
              </a:rPr>
              <a:t> </a:t>
            </a:r>
            <a:r>
              <a:rPr sz="2400" spc="-5" dirty="0">
                <a:latin typeface="Calibri"/>
                <a:cs typeface="Calibri"/>
              </a:rPr>
              <a:t>(1907–1981</a:t>
            </a:r>
            <a:r>
              <a:rPr sz="2400" spc="-20" dirty="0">
                <a:latin typeface="Calibri"/>
                <a:cs typeface="Calibri"/>
              </a:rPr>
              <a:t> </a:t>
            </a:r>
            <a:r>
              <a:rPr sz="2400" dirty="0">
                <a:latin typeface="Calibri"/>
                <a:cs typeface="Calibri"/>
              </a:rPr>
              <a:t>m.)</a:t>
            </a:r>
            <a:endParaRPr sz="2400">
              <a:latin typeface="Calibri"/>
              <a:cs typeface="Calibri"/>
            </a:endParaRPr>
          </a:p>
        </p:txBody>
      </p:sp>
      <p:sp>
        <p:nvSpPr>
          <p:cNvPr id="7" name="object 7"/>
          <p:cNvSpPr txBox="1"/>
          <p:nvPr/>
        </p:nvSpPr>
        <p:spPr>
          <a:xfrm>
            <a:off x="4219447" y="5031994"/>
            <a:ext cx="3722370" cy="848994"/>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1949 m. </a:t>
            </a:r>
            <a:r>
              <a:rPr sz="1800" spc="-5" dirty="0">
                <a:latin typeface="Calibri"/>
                <a:cs typeface="Calibri"/>
              </a:rPr>
              <a:t>H. </a:t>
            </a:r>
            <a:r>
              <a:rPr sz="1800" spc="-15" dirty="0">
                <a:latin typeface="Calibri"/>
                <a:cs typeface="Calibri"/>
              </a:rPr>
              <a:t>Jukava </a:t>
            </a:r>
            <a:r>
              <a:rPr sz="1800" spc="-20" dirty="0">
                <a:latin typeface="Calibri"/>
                <a:cs typeface="Calibri"/>
              </a:rPr>
              <a:t>gavo </a:t>
            </a:r>
            <a:r>
              <a:rPr sz="1800" spc="-5" dirty="0">
                <a:latin typeface="Calibri"/>
                <a:cs typeface="Calibri"/>
              </a:rPr>
              <a:t>Nobelio premiją </a:t>
            </a:r>
            <a:r>
              <a:rPr sz="1800" spc="-395" dirty="0">
                <a:latin typeface="Calibri"/>
                <a:cs typeface="Calibri"/>
              </a:rPr>
              <a:t> </a:t>
            </a:r>
            <a:r>
              <a:rPr sz="1800" spc="-5" dirty="0">
                <a:latin typeface="Calibri"/>
                <a:cs typeface="Calibri"/>
              </a:rPr>
              <a:t>už</a:t>
            </a:r>
            <a:r>
              <a:rPr sz="1800" spc="5" dirty="0">
                <a:latin typeface="Calibri"/>
                <a:cs typeface="Calibri"/>
              </a:rPr>
              <a:t> </a:t>
            </a:r>
            <a:r>
              <a:rPr sz="1800" spc="-10" dirty="0">
                <a:latin typeface="Calibri"/>
                <a:cs typeface="Calibri"/>
              </a:rPr>
              <a:t>mezono</a:t>
            </a:r>
            <a:r>
              <a:rPr sz="1800" spc="5" dirty="0">
                <a:latin typeface="Calibri"/>
                <a:cs typeface="Calibri"/>
              </a:rPr>
              <a:t> </a:t>
            </a:r>
            <a:r>
              <a:rPr sz="1800" spc="-10" dirty="0">
                <a:latin typeface="Calibri"/>
                <a:cs typeface="Calibri"/>
              </a:rPr>
              <a:t>egzistavimo</a:t>
            </a:r>
            <a:r>
              <a:rPr sz="1800" spc="-5" dirty="0">
                <a:latin typeface="Calibri"/>
                <a:cs typeface="Calibri"/>
              </a:rPr>
              <a:t> </a:t>
            </a:r>
            <a:r>
              <a:rPr sz="1800" spc="-10" dirty="0">
                <a:latin typeface="Calibri"/>
                <a:cs typeface="Calibri"/>
              </a:rPr>
              <a:t>teorinį</a:t>
            </a:r>
            <a:endParaRPr sz="1800">
              <a:latin typeface="Calibri"/>
              <a:cs typeface="Calibri"/>
            </a:endParaRPr>
          </a:p>
          <a:p>
            <a:pPr marL="12700">
              <a:lnSpc>
                <a:spcPct val="100000"/>
              </a:lnSpc>
            </a:pPr>
            <a:r>
              <a:rPr sz="1800" spc="-5" dirty="0">
                <a:latin typeface="Calibri"/>
                <a:cs typeface="Calibri"/>
              </a:rPr>
              <a:t>numatymą.</a:t>
            </a:r>
            <a:endParaRPr sz="1800">
              <a:latin typeface="Calibri"/>
              <a:cs typeface="Calibri"/>
            </a:endParaRPr>
          </a:p>
        </p:txBody>
      </p:sp>
      <p:pic>
        <p:nvPicPr>
          <p:cNvPr id="8" name="object 8"/>
          <p:cNvPicPr/>
          <p:nvPr/>
        </p:nvPicPr>
        <p:blipFill>
          <a:blip r:embed="rId5" cstate="print"/>
          <a:stretch>
            <a:fillRect/>
          </a:stretch>
        </p:blipFill>
        <p:spPr>
          <a:xfrm>
            <a:off x="6187440" y="178307"/>
            <a:ext cx="2849880" cy="22326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35940" y="1401825"/>
            <a:ext cx="7618095" cy="3909060"/>
          </a:xfrm>
          <a:prstGeom prst="rect">
            <a:avLst/>
          </a:prstGeom>
        </p:spPr>
        <p:txBody>
          <a:bodyPr vert="horz" wrap="square" lIns="0" tIns="12065" rIns="0" bIns="0" rtlCol="0">
            <a:spAutoFit/>
          </a:bodyPr>
          <a:lstStyle/>
          <a:p>
            <a:pPr marL="12700">
              <a:lnSpc>
                <a:spcPts val="3190"/>
              </a:lnSpc>
              <a:spcBef>
                <a:spcPts val="95"/>
              </a:spcBef>
            </a:pPr>
            <a:r>
              <a:rPr sz="2800" spc="-5" dirty="0">
                <a:latin typeface="Calibri Light"/>
                <a:cs typeface="Calibri Light"/>
              </a:rPr>
              <a:t>1948</a:t>
            </a:r>
            <a:r>
              <a:rPr sz="2800" spc="30" dirty="0">
                <a:latin typeface="Calibri Light"/>
                <a:cs typeface="Calibri Light"/>
              </a:rPr>
              <a:t> </a:t>
            </a:r>
            <a:r>
              <a:rPr sz="2800" spc="-5" dirty="0">
                <a:latin typeface="Calibri Light"/>
                <a:cs typeface="Calibri Light"/>
              </a:rPr>
              <a:t>m.</a:t>
            </a:r>
            <a:r>
              <a:rPr sz="2800" spc="10" dirty="0">
                <a:latin typeface="Calibri Light"/>
                <a:cs typeface="Calibri Light"/>
              </a:rPr>
              <a:t> </a:t>
            </a:r>
            <a:r>
              <a:rPr sz="2800" spc="-15" dirty="0">
                <a:latin typeface="Calibri Light"/>
                <a:cs typeface="Calibri Light"/>
              </a:rPr>
              <a:t>pionai</a:t>
            </a:r>
            <a:r>
              <a:rPr sz="2800" spc="-40" dirty="0">
                <a:latin typeface="Calibri Light"/>
                <a:cs typeface="Calibri Light"/>
              </a:rPr>
              <a:t> </a:t>
            </a:r>
            <a:r>
              <a:rPr sz="2800" spc="-10" dirty="0">
                <a:latin typeface="Calibri Light"/>
                <a:cs typeface="Calibri Light"/>
              </a:rPr>
              <a:t>buvo</a:t>
            </a:r>
            <a:r>
              <a:rPr sz="2800" spc="-5" dirty="0">
                <a:latin typeface="Calibri Light"/>
                <a:cs typeface="Calibri Light"/>
              </a:rPr>
              <a:t> </a:t>
            </a:r>
            <a:r>
              <a:rPr sz="2800" spc="-15" dirty="0">
                <a:latin typeface="Calibri Light"/>
                <a:cs typeface="Calibri Light"/>
              </a:rPr>
              <a:t>pirmąkart</a:t>
            </a:r>
            <a:r>
              <a:rPr sz="2800" dirty="0">
                <a:latin typeface="Calibri Light"/>
                <a:cs typeface="Calibri Light"/>
              </a:rPr>
              <a:t> </a:t>
            </a:r>
            <a:r>
              <a:rPr sz="2800" spc="-5" dirty="0">
                <a:latin typeface="Calibri Light"/>
                <a:cs typeface="Calibri Light"/>
              </a:rPr>
              <a:t>dirbtinai</a:t>
            </a:r>
            <a:r>
              <a:rPr sz="2800" dirty="0">
                <a:latin typeface="Calibri Light"/>
                <a:cs typeface="Calibri Light"/>
              </a:rPr>
              <a:t> </a:t>
            </a:r>
            <a:r>
              <a:rPr sz="2800" spc="-20" dirty="0">
                <a:latin typeface="Calibri Light"/>
                <a:cs typeface="Calibri Light"/>
              </a:rPr>
              <a:t>gauti</a:t>
            </a:r>
            <a:endParaRPr sz="2800">
              <a:latin typeface="Calibri Light"/>
              <a:cs typeface="Calibri Light"/>
            </a:endParaRPr>
          </a:p>
          <a:p>
            <a:pPr marL="12700">
              <a:lnSpc>
                <a:spcPts val="3025"/>
              </a:lnSpc>
            </a:pPr>
            <a:r>
              <a:rPr sz="2800" spc="-15" dirty="0">
                <a:latin typeface="Calibri Light"/>
                <a:cs typeface="Calibri Light"/>
              </a:rPr>
              <a:t>greitintuve</a:t>
            </a:r>
            <a:r>
              <a:rPr sz="2800" spc="5" dirty="0">
                <a:latin typeface="Calibri Light"/>
                <a:cs typeface="Calibri Light"/>
              </a:rPr>
              <a:t> </a:t>
            </a:r>
            <a:r>
              <a:rPr sz="2800" spc="-5" dirty="0">
                <a:latin typeface="Calibri Light"/>
                <a:cs typeface="Calibri Light"/>
              </a:rPr>
              <a:t>ir</a:t>
            </a:r>
            <a:r>
              <a:rPr sz="2800" spc="-10" dirty="0">
                <a:latin typeface="Calibri Light"/>
                <a:cs typeface="Calibri Light"/>
              </a:rPr>
              <a:t> </a:t>
            </a:r>
            <a:r>
              <a:rPr sz="2800" spc="-5" dirty="0">
                <a:latin typeface="Calibri Light"/>
                <a:cs typeface="Calibri Light"/>
              </a:rPr>
              <a:t>nuo</a:t>
            </a:r>
            <a:r>
              <a:rPr sz="2800" spc="10" dirty="0">
                <a:latin typeface="Calibri Light"/>
                <a:cs typeface="Calibri Light"/>
              </a:rPr>
              <a:t> </a:t>
            </a:r>
            <a:r>
              <a:rPr sz="2800" spc="-10" dirty="0">
                <a:latin typeface="Calibri Light"/>
                <a:cs typeface="Calibri Light"/>
              </a:rPr>
              <a:t>tada</a:t>
            </a:r>
            <a:r>
              <a:rPr sz="2800" spc="-15" dirty="0">
                <a:latin typeface="Calibri Light"/>
                <a:cs typeface="Calibri Light"/>
              </a:rPr>
              <a:t> </a:t>
            </a:r>
            <a:r>
              <a:rPr sz="2800" spc="-10" dirty="0">
                <a:latin typeface="Calibri Light"/>
                <a:cs typeface="Calibri Light"/>
              </a:rPr>
              <a:t>buvo</a:t>
            </a:r>
            <a:r>
              <a:rPr sz="2800" dirty="0">
                <a:latin typeface="Calibri Light"/>
                <a:cs typeface="Calibri Light"/>
              </a:rPr>
              <a:t> </a:t>
            </a:r>
            <a:r>
              <a:rPr sz="2800" spc="-20" dirty="0">
                <a:latin typeface="Calibri Light"/>
                <a:cs typeface="Calibri Light"/>
              </a:rPr>
              <a:t>galima</a:t>
            </a:r>
            <a:r>
              <a:rPr sz="2800" dirty="0">
                <a:latin typeface="Calibri Light"/>
                <a:cs typeface="Calibri Light"/>
              </a:rPr>
              <a:t> </a:t>
            </a:r>
            <a:r>
              <a:rPr sz="2800" spc="-5" dirty="0">
                <a:latin typeface="Calibri Light"/>
                <a:cs typeface="Calibri Light"/>
              </a:rPr>
              <a:t>tirti</a:t>
            </a:r>
            <a:r>
              <a:rPr sz="2800" spc="10" dirty="0">
                <a:latin typeface="Calibri Light"/>
                <a:cs typeface="Calibri Light"/>
              </a:rPr>
              <a:t> </a:t>
            </a:r>
            <a:r>
              <a:rPr sz="2800" spc="-5" dirty="0">
                <a:latin typeface="Calibri Light"/>
                <a:cs typeface="Calibri Light"/>
              </a:rPr>
              <a:t>jų</a:t>
            </a:r>
            <a:r>
              <a:rPr sz="2800" dirty="0">
                <a:latin typeface="Calibri Light"/>
                <a:cs typeface="Calibri Light"/>
              </a:rPr>
              <a:t> </a:t>
            </a:r>
            <a:r>
              <a:rPr sz="2800" spc="-10" dirty="0">
                <a:latin typeface="Calibri Light"/>
                <a:cs typeface="Calibri Light"/>
              </a:rPr>
              <a:t>pluoštų</a:t>
            </a:r>
            <a:endParaRPr sz="2800">
              <a:latin typeface="Calibri Light"/>
              <a:cs typeface="Calibri Light"/>
            </a:endParaRPr>
          </a:p>
          <a:p>
            <a:pPr marL="12700" marR="5080">
              <a:lnSpc>
                <a:spcPts val="3020"/>
              </a:lnSpc>
              <a:spcBef>
                <a:spcPts val="215"/>
              </a:spcBef>
            </a:pPr>
            <a:r>
              <a:rPr sz="2800" spc="-10" dirty="0">
                <a:latin typeface="Calibri Light"/>
                <a:cs typeface="Calibri Light"/>
              </a:rPr>
              <a:t>savybes</a:t>
            </a:r>
            <a:r>
              <a:rPr sz="2800" spc="30" dirty="0">
                <a:latin typeface="Calibri Light"/>
                <a:cs typeface="Calibri Light"/>
              </a:rPr>
              <a:t> </a:t>
            </a:r>
            <a:r>
              <a:rPr sz="2800" spc="-5" dirty="0">
                <a:latin typeface="Calibri Light"/>
                <a:cs typeface="Calibri Light"/>
              </a:rPr>
              <a:t>bei</a:t>
            </a:r>
            <a:r>
              <a:rPr sz="2800" dirty="0">
                <a:latin typeface="Calibri Light"/>
                <a:cs typeface="Calibri Light"/>
              </a:rPr>
              <a:t> </a:t>
            </a:r>
            <a:r>
              <a:rPr sz="2800" spc="-10" dirty="0">
                <a:latin typeface="Calibri Light"/>
                <a:cs typeface="Calibri Light"/>
              </a:rPr>
              <a:t>sąveiką.</a:t>
            </a:r>
            <a:r>
              <a:rPr sz="2800" spc="15" dirty="0">
                <a:latin typeface="Calibri Light"/>
                <a:cs typeface="Calibri Light"/>
              </a:rPr>
              <a:t> </a:t>
            </a:r>
            <a:r>
              <a:rPr sz="2800" spc="-10" dirty="0">
                <a:latin typeface="Calibri Light"/>
                <a:cs typeface="Calibri Light"/>
              </a:rPr>
              <a:t>Susidūrus</a:t>
            </a:r>
            <a:r>
              <a:rPr sz="2800" spc="45" dirty="0">
                <a:latin typeface="Calibri Light"/>
                <a:cs typeface="Calibri Light"/>
              </a:rPr>
              <a:t> </a:t>
            </a:r>
            <a:r>
              <a:rPr sz="2800" spc="-5" dirty="0">
                <a:latin typeface="Calibri Light"/>
                <a:cs typeface="Calibri Light"/>
              </a:rPr>
              <a:t>nukleonams,</a:t>
            </a:r>
            <a:r>
              <a:rPr sz="2800" spc="20" dirty="0">
                <a:latin typeface="Calibri Light"/>
                <a:cs typeface="Calibri Light"/>
              </a:rPr>
              <a:t> </a:t>
            </a:r>
            <a:r>
              <a:rPr sz="2800" spc="-15" dirty="0">
                <a:latin typeface="Calibri Light"/>
                <a:cs typeface="Calibri Light"/>
              </a:rPr>
              <a:t>atsiranda </a:t>
            </a:r>
            <a:r>
              <a:rPr sz="2800" spc="-620" dirty="0">
                <a:latin typeface="Calibri Light"/>
                <a:cs typeface="Calibri Light"/>
              </a:rPr>
              <a:t> </a:t>
            </a:r>
            <a:r>
              <a:rPr sz="2800" spc="-5" dirty="0">
                <a:latin typeface="Calibri Light"/>
                <a:cs typeface="Calibri Light"/>
              </a:rPr>
              <a:t>daugybė pionų.</a:t>
            </a:r>
            <a:endParaRPr sz="2800">
              <a:latin typeface="Calibri Light"/>
              <a:cs typeface="Calibri Light"/>
            </a:endParaRPr>
          </a:p>
          <a:p>
            <a:pPr marL="12700">
              <a:lnSpc>
                <a:spcPts val="2815"/>
              </a:lnSpc>
            </a:pPr>
            <a:r>
              <a:rPr sz="2800" spc="-10" dirty="0">
                <a:latin typeface="Calibri Light"/>
                <a:cs typeface="Calibri Light"/>
              </a:rPr>
              <a:t>Pionai</a:t>
            </a:r>
            <a:r>
              <a:rPr sz="2800" spc="-15" dirty="0">
                <a:latin typeface="Calibri Light"/>
                <a:cs typeface="Calibri Light"/>
              </a:rPr>
              <a:t> </a:t>
            </a:r>
            <a:r>
              <a:rPr sz="2800" spc="-25" dirty="0">
                <a:latin typeface="Calibri Light"/>
                <a:cs typeface="Calibri Light"/>
              </a:rPr>
              <a:t>yra</a:t>
            </a:r>
            <a:r>
              <a:rPr sz="2800" spc="-10" dirty="0">
                <a:latin typeface="Calibri Light"/>
                <a:cs typeface="Calibri Light"/>
              </a:rPr>
              <a:t> nestabilios</a:t>
            </a:r>
            <a:r>
              <a:rPr sz="2800" spc="-5" dirty="0">
                <a:latin typeface="Calibri Light"/>
                <a:cs typeface="Calibri Light"/>
              </a:rPr>
              <a:t> dalelės.</a:t>
            </a:r>
            <a:endParaRPr sz="2800">
              <a:latin typeface="Calibri Light"/>
              <a:cs typeface="Calibri Light"/>
            </a:endParaRPr>
          </a:p>
          <a:p>
            <a:pPr marL="12700" marR="14604">
              <a:lnSpc>
                <a:spcPts val="3030"/>
              </a:lnSpc>
              <a:spcBef>
                <a:spcPts val="210"/>
              </a:spcBef>
            </a:pPr>
            <a:r>
              <a:rPr sz="2800" spc="-5" dirty="0">
                <a:latin typeface="Calibri Light"/>
                <a:cs typeface="Calibri Light"/>
              </a:rPr>
              <a:t>Jiems</a:t>
            </a:r>
            <a:r>
              <a:rPr sz="2800" spc="10" dirty="0">
                <a:latin typeface="Calibri Light"/>
                <a:cs typeface="Calibri Light"/>
              </a:rPr>
              <a:t> </a:t>
            </a:r>
            <a:r>
              <a:rPr sz="2800" spc="-5" dirty="0">
                <a:latin typeface="Calibri Light"/>
                <a:cs typeface="Calibri Light"/>
              </a:rPr>
              <a:t>skylant </a:t>
            </a:r>
            <a:r>
              <a:rPr sz="2800" spc="-15" dirty="0">
                <a:latin typeface="Calibri Light"/>
                <a:cs typeface="Calibri Light"/>
              </a:rPr>
              <a:t>susidaro</a:t>
            </a:r>
            <a:r>
              <a:rPr sz="2800" spc="10" dirty="0">
                <a:latin typeface="Calibri Light"/>
                <a:cs typeface="Calibri Light"/>
              </a:rPr>
              <a:t> </a:t>
            </a:r>
            <a:r>
              <a:rPr sz="2800" spc="-5" dirty="0">
                <a:latin typeface="Calibri Light"/>
                <a:cs typeface="Calibri Light"/>
              </a:rPr>
              <a:t>naujos</a:t>
            </a:r>
            <a:r>
              <a:rPr sz="2800" dirty="0">
                <a:latin typeface="Calibri Light"/>
                <a:cs typeface="Calibri Light"/>
              </a:rPr>
              <a:t> </a:t>
            </a:r>
            <a:r>
              <a:rPr sz="2800" spc="-10" dirty="0">
                <a:latin typeface="Calibri Light"/>
                <a:cs typeface="Calibri Light"/>
              </a:rPr>
              <a:t>elementariosios</a:t>
            </a:r>
            <a:r>
              <a:rPr sz="2800" spc="15" dirty="0">
                <a:latin typeface="Calibri Light"/>
                <a:cs typeface="Calibri Light"/>
              </a:rPr>
              <a:t> </a:t>
            </a:r>
            <a:r>
              <a:rPr sz="2800" spc="-5" dirty="0">
                <a:latin typeface="Calibri Light"/>
                <a:cs typeface="Calibri Light"/>
              </a:rPr>
              <a:t>dalelės </a:t>
            </a:r>
            <a:r>
              <a:rPr sz="2800" spc="-615" dirty="0">
                <a:latin typeface="Calibri Light"/>
                <a:cs typeface="Calibri Light"/>
              </a:rPr>
              <a:t> </a:t>
            </a:r>
            <a:r>
              <a:rPr sz="2800" spc="-20" dirty="0">
                <a:latin typeface="Calibri Light"/>
                <a:cs typeface="Calibri Light"/>
              </a:rPr>
              <a:t>miuonai </a:t>
            </a:r>
            <a:r>
              <a:rPr sz="2800" spc="-5" dirty="0">
                <a:latin typeface="Calibri Light"/>
                <a:cs typeface="Calibri Light"/>
              </a:rPr>
              <a:t>ir išspinduliuojamos </a:t>
            </a:r>
            <a:r>
              <a:rPr sz="2800" spc="-10" dirty="0">
                <a:latin typeface="Calibri Light"/>
                <a:cs typeface="Calibri Light"/>
              </a:rPr>
              <a:t>elementarios </a:t>
            </a:r>
            <a:r>
              <a:rPr sz="2800" spc="-5" dirty="0">
                <a:latin typeface="Calibri Light"/>
                <a:cs typeface="Calibri Light"/>
              </a:rPr>
              <a:t>dalelės </a:t>
            </a:r>
            <a:r>
              <a:rPr sz="2800" dirty="0">
                <a:latin typeface="Calibri Light"/>
                <a:cs typeface="Calibri Light"/>
              </a:rPr>
              <a:t> </a:t>
            </a:r>
            <a:r>
              <a:rPr sz="2800" spc="-5" dirty="0">
                <a:latin typeface="Calibri Light"/>
                <a:cs typeface="Calibri Light"/>
              </a:rPr>
              <a:t>miuoniniai</a:t>
            </a:r>
            <a:r>
              <a:rPr sz="2800" spc="-20" dirty="0">
                <a:latin typeface="Calibri Light"/>
                <a:cs typeface="Calibri Light"/>
              </a:rPr>
              <a:t> </a:t>
            </a:r>
            <a:r>
              <a:rPr sz="2800" spc="-5" dirty="0">
                <a:latin typeface="Calibri Light"/>
                <a:cs typeface="Calibri Light"/>
              </a:rPr>
              <a:t>neutrinai arba</a:t>
            </a:r>
            <a:r>
              <a:rPr sz="2800" spc="-15" dirty="0">
                <a:latin typeface="Calibri Light"/>
                <a:cs typeface="Calibri Light"/>
              </a:rPr>
              <a:t> </a:t>
            </a:r>
            <a:r>
              <a:rPr sz="2800" spc="-5" dirty="0">
                <a:latin typeface="Calibri Light"/>
                <a:cs typeface="Calibri Light"/>
              </a:rPr>
              <a:t>miuoniniai</a:t>
            </a:r>
            <a:r>
              <a:rPr sz="2800" dirty="0">
                <a:latin typeface="Calibri Light"/>
                <a:cs typeface="Calibri Light"/>
              </a:rPr>
              <a:t> </a:t>
            </a:r>
            <a:r>
              <a:rPr sz="2800" spc="-5" dirty="0">
                <a:latin typeface="Calibri Light"/>
                <a:cs typeface="Calibri Light"/>
              </a:rPr>
              <a:t>antineutrinai.</a:t>
            </a:r>
            <a:endParaRPr sz="2800">
              <a:latin typeface="Calibri Light"/>
              <a:cs typeface="Calibri Light"/>
            </a:endParaRPr>
          </a:p>
          <a:p>
            <a:pPr marL="12700">
              <a:lnSpc>
                <a:spcPts val="2800"/>
              </a:lnSpc>
            </a:pPr>
            <a:r>
              <a:rPr sz="2800" spc="-10" dirty="0">
                <a:latin typeface="Calibri Light"/>
                <a:cs typeface="Calibri Light"/>
              </a:rPr>
              <a:t>Skilimo</a:t>
            </a:r>
            <a:r>
              <a:rPr sz="2800" spc="15" dirty="0">
                <a:latin typeface="Calibri Light"/>
                <a:cs typeface="Calibri Light"/>
              </a:rPr>
              <a:t> </a:t>
            </a:r>
            <a:r>
              <a:rPr sz="2800" spc="-10" dirty="0">
                <a:latin typeface="Calibri Light"/>
                <a:cs typeface="Calibri Light"/>
              </a:rPr>
              <a:t>metu</a:t>
            </a:r>
            <a:r>
              <a:rPr sz="2800" spc="20" dirty="0">
                <a:latin typeface="Calibri Light"/>
                <a:cs typeface="Calibri Light"/>
              </a:rPr>
              <a:t> </a:t>
            </a:r>
            <a:r>
              <a:rPr sz="2800" spc="-5" dirty="0">
                <a:latin typeface="Calibri Light"/>
                <a:cs typeface="Calibri Light"/>
              </a:rPr>
              <a:t>susidarę</a:t>
            </a:r>
            <a:r>
              <a:rPr sz="2800" spc="10" dirty="0">
                <a:latin typeface="Calibri Light"/>
                <a:cs typeface="Calibri Light"/>
              </a:rPr>
              <a:t> </a:t>
            </a:r>
            <a:r>
              <a:rPr sz="2800" spc="-5" dirty="0">
                <a:latin typeface="Calibri Light"/>
                <a:cs typeface="Calibri Light"/>
              </a:rPr>
              <a:t>miuonai</a:t>
            </a:r>
            <a:r>
              <a:rPr sz="2800" spc="5" dirty="0">
                <a:latin typeface="Calibri Light"/>
                <a:cs typeface="Calibri Light"/>
              </a:rPr>
              <a:t> </a:t>
            </a:r>
            <a:r>
              <a:rPr sz="2800" spc="-10" dirty="0">
                <a:latin typeface="Calibri Light"/>
                <a:cs typeface="Calibri Light"/>
              </a:rPr>
              <a:t>taip</a:t>
            </a:r>
            <a:r>
              <a:rPr sz="2800" spc="-15" dirty="0">
                <a:latin typeface="Calibri Light"/>
                <a:cs typeface="Calibri Light"/>
              </a:rPr>
              <a:t> pat</a:t>
            </a:r>
            <a:r>
              <a:rPr sz="2800" spc="5" dirty="0">
                <a:latin typeface="Calibri Light"/>
                <a:cs typeface="Calibri Light"/>
              </a:rPr>
              <a:t> </a:t>
            </a:r>
            <a:r>
              <a:rPr sz="2800" spc="-15" dirty="0">
                <a:latin typeface="Calibri Light"/>
                <a:cs typeface="Calibri Light"/>
              </a:rPr>
              <a:t>nestabilūs</a:t>
            </a:r>
            <a:r>
              <a:rPr sz="2800" spc="10" dirty="0">
                <a:latin typeface="Calibri Light"/>
                <a:cs typeface="Calibri Light"/>
              </a:rPr>
              <a:t> </a:t>
            </a:r>
            <a:r>
              <a:rPr sz="2800" spc="-5" dirty="0">
                <a:latin typeface="Calibri Light"/>
                <a:cs typeface="Calibri Light"/>
              </a:rPr>
              <a:t>ir</a:t>
            </a:r>
            <a:endParaRPr sz="2800">
              <a:latin typeface="Calibri Light"/>
              <a:cs typeface="Calibri Light"/>
            </a:endParaRPr>
          </a:p>
          <a:p>
            <a:pPr marL="12700">
              <a:lnSpc>
                <a:spcPts val="3190"/>
              </a:lnSpc>
            </a:pPr>
            <a:r>
              <a:rPr sz="2800" spc="-5" dirty="0">
                <a:latin typeface="Calibri Light"/>
                <a:cs typeface="Calibri Light"/>
              </a:rPr>
              <a:t>skyla.</a:t>
            </a:r>
            <a:endParaRPr sz="2800">
              <a:latin typeface="Calibri Light"/>
              <a:cs typeface="Calibri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945896"/>
            <a:ext cx="7943215" cy="1219835"/>
          </a:xfrm>
          <a:prstGeom prst="rect">
            <a:avLst/>
          </a:prstGeom>
        </p:spPr>
        <p:txBody>
          <a:bodyPr vert="horz" wrap="square" lIns="0" tIns="12065" rIns="0" bIns="0" rtlCol="0">
            <a:spAutoFit/>
          </a:bodyPr>
          <a:lstStyle/>
          <a:p>
            <a:pPr marL="12700">
              <a:lnSpc>
                <a:spcPts val="3190"/>
              </a:lnSpc>
              <a:spcBef>
                <a:spcPts val="95"/>
              </a:spcBef>
            </a:pPr>
            <a:r>
              <a:rPr spc="-30" dirty="0"/>
              <a:t>Antiprotonas</a:t>
            </a:r>
            <a:r>
              <a:rPr spc="-40" dirty="0"/>
              <a:t> </a:t>
            </a:r>
            <a:r>
              <a:rPr spc="-5" dirty="0"/>
              <a:t>–</a:t>
            </a:r>
            <a:r>
              <a:rPr spc="10" dirty="0"/>
              <a:t> </a:t>
            </a:r>
            <a:r>
              <a:rPr spc="-15" dirty="0"/>
              <a:t>tai </a:t>
            </a:r>
            <a:r>
              <a:rPr spc="-30" dirty="0"/>
              <a:t>protono</a:t>
            </a:r>
            <a:r>
              <a:rPr spc="-55" dirty="0"/>
              <a:t> </a:t>
            </a:r>
            <a:r>
              <a:rPr spc="-10" dirty="0"/>
              <a:t>antidalelė.</a:t>
            </a:r>
            <a:r>
              <a:rPr dirty="0"/>
              <a:t> </a:t>
            </a:r>
            <a:r>
              <a:rPr spc="-30" dirty="0"/>
              <a:t>Antiprotonai</a:t>
            </a:r>
            <a:r>
              <a:rPr spc="-40" dirty="0"/>
              <a:t> </a:t>
            </a:r>
            <a:r>
              <a:rPr spc="-5" dirty="0"/>
              <a:t>–</a:t>
            </a:r>
          </a:p>
          <a:p>
            <a:pPr marL="12700" marR="5080">
              <a:lnSpc>
                <a:spcPts val="3020"/>
              </a:lnSpc>
              <a:spcBef>
                <a:spcPts val="215"/>
              </a:spcBef>
            </a:pPr>
            <a:r>
              <a:rPr spc="-15" dirty="0"/>
              <a:t>stabilios</a:t>
            </a:r>
            <a:r>
              <a:rPr dirty="0"/>
              <a:t> </a:t>
            </a:r>
            <a:r>
              <a:rPr spc="-5" dirty="0"/>
              <a:t>dalelės.</a:t>
            </a:r>
            <a:r>
              <a:rPr spc="25" dirty="0"/>
              <a:t> </a:t>
            </a:r>
            <a:r>
              <a:rPr spc="-5" dirty="0"/>
              <a:t>Jie</a:t>
            </a:r>
            <a:r>
              <a:rPr spc="10" dirty="0"/>
              <a:t> </a:t>
            </a:r>
            <a:r>
              <a:rPr spc="-10" dirty="0"/>
              <a:t>buvo</a:t>
            </a:r>
            <a:r>
              <a:rPr spc="-5" dirty="0"/>
              <a:t> </a:t>
            </a:r>
            <a:r>
              <a:rPr spc="-20" dirty="0"/>
              <a:t>atrasti</a:t>
            </a:r>
            <a:r>
              <a:rPr spc="5" dirty="0"/>
              <a:t> </a:t>
            </a:r>
            <a:r>
              <a:rPr spc="-10" dirty="0"/>
              <a:t>italo</a:t>
            </a:r>
            <a:r>
              <a:rPr spc="5" dirty="0"/>
              <a:t> </a:t>
            </a:r>
            <a:r>
              <a:rPr spc="-10" dirty="0"/>
              <a:t>Emilio</a:t>
            </a:r>
            <a:r>
              <a:rPr dirty="0"/>
              <a:t> </a:t>
            </a:r>
            <a:r>
              <a:rPr spc="-5" dirty="0"/>
              <a:t>Segrė</a:t>
            </a:r>
            <a:r>
              <a:rPr spc="25" dirty="0"/>
              <a:t> </a:t>
            </a:r>
            <a:r>
              <a:rPr spc="-5" dirty="0"/>
              <a:t>ir</a:t>
            </a:r>
            <a:r>
              <a:rPr spc="-15" dirty="0"/>
              <a:t> </a:t>
            </a:r>
            <a:r>
              <a:rPr spc="-55" dirty="0"/>
              <a:t>JAV </a:t>
            </a:r>
            <a:r>
              <a:rPr spc="-615" dirty="0"/>
              <a:t> </a:t>
            </a:r>
            <a:r>
              <a:rPr spc="-25" dirty="0"/>
              <a:t>fiziko</a:t>
            </a:r>
            <a:r>
              <a:rPr dirty="0"/>
              <a:t> </a:t>
            </a:r>
            <a:r>
              <a:rPr spc="-15" dirty="0"/>
              <a:t>Oveno</a:t>
            </a:r>
            <a:r>
              <a:rPr spc="40" dirty="0"/>
              <a:t> </a:t>
            </a:r>
            <a:r>
              <a:rPr spc="-10" dirty="0"/>
              <a:t>Čemberleno</a:t>
            </a:r>
            <a:r>
              <a:rPr spc="25" dirty="0"/>
              <a:t> </a:t>
            </a:r>
            <a:r>
              <a:rPr spc="-10" dirty="0"/>
              <a:t>1955</a:t>
            </a:r>
            <a:r>
              <a:rPr spc="35" dirty="0"/>
              <a:t> </a:t>
            </a:r>
            <a:r>
              <a:rPr spc="-10" dirty="0"/>
              <a:t>metais.</a:t>
            </a:r>
          </a:p>
        </p:txBody>
      </p:sp>
      <p:sp>
        <p:nvSpPr>
          <p:cNvPr id="4" name="object 4"/>
          <p:cNvSpPr txBox="1"/>
          <p:nvPr/>
        </p:nvSpPr>
        <p:spPr>
          <a:xfrm>
            <a:off x="286613" y="2650312"/>
            <a:ext cx="1984375" cy="75819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Emilis</a:t>
            </a:r>
            <a:r>
              <a:rPr sz="2400" spc="-45" dirty="0">
                <a:latin typeface="Calibri"/>
                <a:cs typeface="Calibri"/>
              </a:rPr>
              <a:t> </a:t>
            </a:r>
            <a:r>
              <a:rPr sz="2400" spc="-10" dirty="0">
                <a:latin typeface="Calibri"/>
                <a:cs typeface="Calibri"/>
              </a:rPr>
              <a:t>Segrė</a:t>
            </a:r>
            <a:endParaRPr sz="2400">
              <a:latin typeface="Calibri"/>
              <a:cs typeface="Calibri"/>
            </a:endParaRPr>
          </a:p>
          <a:p>
            <a:pPr marL="12700">
              <a:lnSpc>
                <a:spcPct val="100000"/>
              </a:lnSpc>
              <a:spcBef>
                <a:spcPts val="5"/>
              </a:spcBef>
            </a:pPr>
            <a:r>
              <a:rPr sz="2400" spc="-5" dirty="0">
                <a:latin typeface="Calibri"/>
                <a:cs typeface="Calibri"/>
              </a:rPr>
              <a:t>(1905–1989</a:t>
            </a:r>
            <a:r>
              <a:rPr sz="2400" spc="-80" dirty="0">
                <a:latin typeface="Calibri"/>
                <a:cs typeface="Calibri"/>
              </a:rPr>
              <a:t> </a:t>
            </a:r>
            <a:r>
              <a:rPr sz="2400" dirty="0">
                <a:latin typeface="Calibri"/>
                <a:cs typeface="Calibri"/>
              </a:rPr>
              <a:t>m.)</a:t>
            </a:r>
            <a:endParaRPr sz="2400">
              <a:latin typeface="Calibri"/>
              <a:cs typeface="Calibri"/>
            </a:endParaRPr>
          </a:p>
        </p:txBody>
      </p:sp>
      <p:sp>
        <p:nvSpPr>
          <p:cNvPr id="5" name="object 5"/>
          <p:cNvSpPr txBox="1"/>
          <p:nvPr/>
        </p:nvSpPr>
        <p:spPr>
          <a:xfrm>
            <a:off x="3202939" y="2650312"/>
            <a:ext cx="2633345" cy="75819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Ovenas</a:t>
            </a:r>
            <a:r>
              <a:rPr sz="2400" spc="-45" dirty="0">
                <a:latin typeface="Calibri"/>
                <a:cs typeface="Calibri"/>
              </a:rPr>
              <a:t> </a:t>
            </a:r>
            <a:r>
              <a:rPr sz="2400" spc="-5" dirty="0">
                <a:latin typeface="Calibri"/>
                <a:cs typeface="Calibri"/>
              </a:rPr>
              <a:t>Čemberlenas</a:t>
            </a:r>
            <a:endParaRPr sz="2400">
              <a:latin typeface="Calibri"/>
              <a:cs typeface="Calibri"/>
            </a:endParaRPr>
          </a:p>
          <a:p>
            <a:pPr marL="12700">
              <a:lnSpc>
                <a:spcPct val="100000"/>
              </a:lnSpc>
              <a:spcBef>
                <a:spcPts val="5"/>
              </a:spcBef>
            </a:pPr>
            <a:r>
              <a:rPr sz="2400" spc="-5" dirty="0">
                <a:latin typeface="Calibri"/>
                <a:cs typeface="Calibri"/>
              </a:rPr>
              <a:t>(1920–2006</a:t>
            </a:r>
            <a:r>
              <a:rPr sz="2400" spc="-50" dirty="0">
                <a:latin typeface="Calibri"/>
                <a:cs typeface="Calibri"/>
              </a:rPr>
              <a:t> </a:t>
            </a:r>
            <a:r>
              <a:rPr sz="2400" dirty="0">
                <a:latin typeface="Calibri"/>
                <a:cs typeface="Calibri"/>
              </a:rPr>
              <a:t>m.)</a:t>
            </a:r>
            <a:endParaRPr sz="2400">
              <a:latin typeface="Calibri"/>
              <a:cs typeface="Calibri"/>
            </a:endParaRPr>
          </a:p>
        </p:txBody>
      </p:sp>
      <p:pic>
        <p:nvPicPr>
          <p:cNvPr id="6" name="object 6"/>
          <p:cNvPicPr/>
          <p:nvPr/>
        </p:nvPicPr>
        <p:blipFill>
          <a:blip r:embed="rId3" cstate="print"/>
          <a:stretch>
            <a:fillRect/>
          </a:stretch>
        </p:blipFill>
        <p:spPr>
          <a:xfrm>
            <a:off x="5960364" y="4814315"/>
            <a:ext cx="697991" cy="693419"/>
          </a:xfrm>
          <a:prstGeom prst="rect">
            <a:avLst/>
          </a:prstGeom>
        </p:spPr>
      </p:pic>
      <p:pic>
        <p:nvPicPr>
          <p:cNvPr id="7" name="object 7"/>
          <p:cNvPicPr/>
          <p:nvPr/>
        </p:nvPicPr>
        <p:blipFill>
          <a:blip r:embed="rId4" cstate="print"/>
          <a:stretch>
            <a:fillRect/>
          </a:stretch>
        </p:blipFill>
        <p:spPr>
          <a:xfrm>
            <a:off x="3145535" y="3438142"/>
            <a:ext cx="2424684" cy="3419854"/>
          </a:xfrm>
          <a:prstGeom prst="rect">
            <a:avLst/>
          </a:prstGeom>
        </p:spPr>
      </p:pic>
      <p:pic>
        <p:nvPicPr>
          <p:cNvPr id="8" name="object 8"/>
          <p:cNvPicPr/>
          <p:nvPr/>
        </p:nvPicPr>
        <p:blipFill>
          <a:blip r:embed="rId5" cstate="print"/>
          <a:stretch>
            <a:fillRect/>
          </a:stretch>
        </p:blipFill>
        <p:spPr>
          <a:xfrm>
            <a:off x="207263" y="3438142"/>
            <a:ext cx="2436876" cy="3419855"/>
          </a:xfrm>
          <a:prstGeom prst="rect">
            <a:avLst/>
          </a:prstGeom>
        </p:spPr>
      </p:pic>
      <p:sp>
        <p:nvSpPr>
          <p:cNvPr id="9" name="object 9"/>
          <p:cNvSpPr txBox="1"/>
          <p:nvPr/>
        </p:nvSpPr>
        <p:spPr>
          <a:xfrm>
            <a:off x="6757796" y="4747641"/>
            <a:ext cx="2020570" cy="112331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1959</a:t>
            </a:r>
            <a:r>
              <a:rPr sz="1800" spc="-10" dirty="0">
                <a:latin typeface="Calibri"/>
                <a:cs typeface="Calibri"/>
              </a:rPr>
              <a:t> </a:t>
            </a:r>
            <a:r>
              <a:rPr sz="1800" dirty="0">
                <a:latin typeface="Calibri"/>
                <a:cs typeface="Calibri"/>
              </a:rPr>
              <a:t>m.</a:t>
            </a:r>
            <a:r>
              <a:rPr sz="1800" spc="-25" dirty="0">
                <a:latin typeface="Calibri"/>
                <a:cs typeface="Calibri"/>
              </a:rPr>
              <a:t> </a:t>
            </a:r>
            <a:r>
              <a:rPr sz="1800" spc="-5" dirty="0">
                <a:latin typeface="Calibri"/>
                <a:cs typeface="Calibri"/>
              </a:rPr>
              <a:t>E.</a:t>
            </a:r>
            <a:r>
              <a:rPr sz="1800" spc="-15" dirty="0">
                <a:latin typeface="Calibri"/>
                <a:cs typeface="Calibri"/>
              </a:rPr>
              <a:t> </a:t>
            </a:r>
            <a:r>
              <a:rPr sz="1800" spc="-10" dirty="0">
                <a:latin typeface="Calibri"/>
                <a:cs typeface="Calibri"/>
              </a:rPr>
              <a:t>Segre</a:t>
            </a:r>
            <a:r>
              <a:rPr sz="1800" dirty="0">
                <a:latin typeface="Calibri"/>
                <a:cs typeface="Calibri"/>
              </a:rPr>
              <a:t> </a:t>
            </a:r>
            <a:r>
              <a:rPr sz="1800" spc="-5" dirty="0">
                <a:latin typeface="Calibri"/>
                <a:cs typeface="Calibri"/>
              </a:rPr>
              <a:t>ir</a:t>
            </a:r>
            <a:endParaRPr sz="1800">
              <a:latin typeface="Calibri"/>
              <a:cs typeface="Calibri"/>
            </a:endParaRPr>
          </a:p>
          <a:p>
            <a:pPr marL="12700" marR="5080">
              <a:lnSpc>
                <a:spcPct val="100000"/>
              </a:lnSpc>
            </a:pPr>
            <a:r>
              <a:rPr sz="1800" spc="-15" dirty="0">
                <a:latin typeface="Calibri"/>
                <a:cs typeface="Calibri"/>
              </a:rPr>
              <a:t>O. </a:t>
            </a:r>
            <a:r>
              <a:rPr sz="1800" spc="-5" dirty="0">
                <a:latin typeface="Calibri"/>
                <a:cs typeface="Calibri"/>
              </a:rPr>
              <a:t>Čemberlenas </a:t>
            </a:r>
            <a:r>
              <a:rPr sz="1800" spc="-20" dirty="0">
                <a:latin typeface="Calibri"/>
                <a:cs typeface="Calibri"/>
              </a:rPr>
              <a:t>gavo </a:t>
            </a:r>
            <a:r>
              <a:rPr sz="1800" spc="-395" dirty="0">
                <a:latin typeface="Calibri"/>
                <a:cs typeface="Calibri"/>
              </a:rPr>
              <a:t> </a:t>
            </a:r>
            <a:r>
              <a:rPr sz="1800" spc="-5" dirty="0">
                <a:latin typeface="Calibri"/>
                <a:cs typeface="Calibri"/>
              </a:rPr>
              <a:t>Nobelio</a:t>
            </a:r>
            <a:r>
              <a:rPr sz="1800" spc="-10" dirty="0">
                <a:latin typeface="Calibri"/>
                <a:cs typeface="Calibri"/>
              </a:rPr>
              <a:t> </a:t>
            </a:r>
            <a:r>
              <a:rPr sz="1800" spc="-5" dirty="0">
                <a:latin typeface="Calibri"/>
                <a:cs typeface="Calibri"/>
              </a:rPr>
              <a:t>premiją</a:t>
            </a:r>
            <a:r>
              <a:rPr sz="1800" spc="5" dirty="0">
                <a:latin typeface="Calibri"/>
                <a:cs typeface="Calibri"/>
              </a:rPr>
              <a:t> </a:t>
            </a:r>
            <a:r>
              <a:rPr sz="1800" spc="-5" dirty="0">
                <a:latin typeface="Calibri"/>
                <a:cs typeface="Calibri"/>
              </a:rPr>
              <a:t>už </a:t>
            </a:r>
            <a:r>
              <a:rPr sz="1800" dirty="0">
                <a:latin typeface="Calibri"/>
                <a:cs typeface="Calibri"/>
              </a:rPr>
              <a:t> </a:t>
            </a:r>
            <a:r>
              <a:rPr sz="1800" spc="-10" dirty="0">
                <a:latin typeface="Calibri"/>
                <a:cs typeface="Calibri"/>
              </a:rPr>
              <a:t>antiprotono</a:t>
            </a:r>
            <a:r>
              <a:rPr sz="1800" spc="-50" dirty="0">
                <a:latin typeface="Calibri"/>
                <a:cs typeface="Calibri"/>
              </a:rPr>
              <a:t> </a:t>
            </a:r>
            <a:r>
              <a:rPr sz="1800" spc="-10" dirty="0">
                <a:latin typeface="Calibri"/>
                <a:cs typeface="Calibri"/>
              </a:rPr>
              <a:t>atradimą</a:t>
            </a:r>
            <a:endParaRPr sz="1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35940" y="1065352"/>
            <a:ext cx="7929880" cy="3525520"/>
          </a:xfrm>
          <a:prstGeom prst="rect">
            <a:avLst/>
          </a:prstGeom>
        </p:spPr>
        <p:txBody>
          <a:bodyPr vert="horz" wrap="square" lIns="0" tIns="60325" rIns="0" bIns="0" rtlCol="0">
            <a:spAutoFit/>
          </a:bodyPr>
          <a:lstStyle/>
          <a:p>
            <a:pPr marL="12700" marR="5080">
              <a:lnSpc>
                <a:spcPts val="3030"/>
              </a:lnSpc>
              <a:spcBef>
                <a:spcPts val="475"/>
              </a:spcBef>
            </a:pPr>
            <a:r>
              <a:rPr sz="2800" spc="-15" dirty="0">
                <a:latin typeface="Calibri Light"/>
                <a:cs typeface="Calibri Light"/>
              </a:rPr>
              <a:t>Nustatyta,</a:t>
            </a:r>
            <a:r>
              <a:rPr sz="2800" dirty="0">
                <a:latin typeface="Calibri Light"/>
                <a:cs typeface="Calibri Light"/>
              </a:rPr>
              <a:t> </a:t>
            </a:r>
            <a:r>
              <a:rPr sz="2800" spc="-25" dirty="0">
                <a:latin typeface="Calibri Light"/>
                <a:cs typeface="Calibri Light"/>
              </a:rPr>
              <a:t>kad</a:t>
            </a:r>
            <a:r>
              <a:rPr sz="2800" spc="5" dirty="0">
                <a:latin typeface="Calibri Light"/>
                <a:cs typeface="Calibri Light"/>
              </a:rPr>
              <a:t> </a:t>
            </a:r>
            <a:r>
              <a:rPr sz="2800" spc="-5" dirty="0">
                <a:latin typeface="Calibri Light"/>
                <a:cs typeface="Calibri Light"/>
              </a:rPr>
              <a:t>kiekviena</a:t>
            </a:r>
            <a:r>
              <a:rPr sz="2800" spc="30" dirty="0">
                <a:latin typeface="Calibri Light"/>
                <a:cs typeface="Calibri Light"/>
              </a:rPr>
              <a:t> </a:t>
            </a:r>
            <a:r>
              <a:rPr sz="2800" spc="-10" dirty="0">
                <a:latin typeface="Calibri Light"/>
                <a:cs typeface="Calibri Light"/>
              </a:rPr>
              <a:t>dalelė</a:t>
            </a:r>
            <a:r>
              <a:rPr sz="2800" spc="-80" dirty="0">
                <a:latin typeface="Calibri Light"/>
                <a:cs typeface="Calibri Light"/>
              </a:rPr>
              <a:t> </a:t>
            </a:r>
            <a:r>
              <a:rPr sz="2800" spc="-5" dirty="0">
                <a:latin typeface="Calibri Light"/>
                <a:cs typeface="Calibri Light"/>
              </a:rPr>
              <a:t>turi</a:t>
            </a:r>
            <a:r>
              <a:rPr sz="2800" spc="5" dirty="0">
                <a:latin typeface="Calibri Light"/>
                <a:cs typeface="Calibri Light"/>
              </a:rPr>
              <a:t> </a:t>
            </a:r>
            <a:r>
              <a:rPr sz="2800" spc="-20" dirty="0">
                <a:latin typeface="Calibri Light"/>
                <a:cs typeface="Calibri Light"/>
              </a:rPr>
              <a:t>antidalelę.</a:t>
            </a:r>
            <a:r>
              <a:rPr sz="2800" spc="-35" dirty="0">
                <a:latin typeface="Calibri Light"/>
                <a:cs typeface="Calibri Light"/>
              </a:rPr>
              <a:t> </a:t>
            </a:r>
            <a:r>
              <a:rPr sz="2800" spc="-10" dirty="0">
                <a:latin typeface="Calibri Light"/>
                <a:cs typeface="Calibri Light"/>
              </a:rPr>
              <a:t>Dalelės</a:t>
            </a:r>
            <a:r>
              <a:rPr sz="2800" spc="20" dirty="0">
                <a:latin typeface="Calibri Light"/>
                <a:cs typeface="Calibri Light"/>
              </a:rPr>
              <a:t> </a:t>
            </a:r>
            <a:r>
              <a:rPr sz="2800" spc="-5" dirty="0">
                <a:latin typeface="Calibri Light"/>
                <a:cs typeface="Calibri Light"/>
              </a:rPr>
              <a:t>ir </a:t>
            </a:r>
            <a:r>
              <a:rPr sz="2800" spc="-620" dirty="0">
                <a:latin typeface="Calibri Light"/>
                <a:cs typeface="Calibri Light"/>
              </a:rPr>
              <a:t> </a:t>
            </a:r>
            <a:r>
              <a:rPr sz="2800" spc="-10" dirty="0">
                <a:latin typeface="Calibri Light"/>
                <a:cs typeface="Calibri Light"/>
              </a:rPr>
              <a:t>antidalelės</a:t>
            </a:r>
            <a:r>
              <a:rPr sz="2800" spc="-5" dirty="0">
                <a:latin typeface="Calibri Light"/>
                <a:cs typeface="Calibri Light"/>
              </a:rPr>
              <a:t> </a:t>
            </a:r>
            <a:r>
              <a:rPr sz="2800" spc="-10" dirty="0">
                <a:latin typeface="Calibri Light"/>
                <a:cs typeface="Calibri Light"/>
              </a:rPr>
              <a:t>masė,</a:t>
            </a:r>
            <a:r>
              <a:rPr sz="2800" spc="25" dirty="0">
                <a:latin typeface="Calibri Light"/>
                <a:cs typeface="Calibri Light"/>
              </a:rPr>
              <a:t> </a:t>
            </a:r>
            <a:r>
              <a:rPr sz="2800" spc="-15" dirty="0">
                <a:latin typeface="Calibri Light"/>
                <a:cs typeface="Calibri Light"/>
              </a:rPr>
              <a:t>gyvavimo</a:t>
            </a:r>
            <a:r>
              <a:rPr sz="2800" spc="-5" dirty="0">
                <a:latin typeface="Calibri Light"/>
                <a:cs typeface="Calibri Light"/>
              </a:rPr>
              <a:t> trukmė,</a:t>
            </a:r>
            <a:r>
              <a:rPr sz="2800" spc="30" dirty="0">
                <a:latin typeface="Calibri Light"/>
                <a:cs typeface="Calibri Light"/>
              </a:rPr>
              <a:t> </a:t>
            </a:r>
            <a:r>
              <a:rPr sz="2800" spc="-5" dirty="0">
                <a:latin typeface="Calibri Light"/>
                <a:cs typeface="Calibri Light"/>
              </a:rPr>
              <a:t>sukiniai vienodi,</a:t>
            </a:r>
            <a:endParaRPr sz="2800">
              <a:latin typeface="Calibri Light"/>
              <a:cs typeface="Calibri Light"/>
            </a:endParaRPr>
          </a:p>
          <a:p>
            <a:pPr marL="12700">
              <a:lnSpc>
                <a:spcPts val="2975"/>
              </a:lnSpc>
            </a:pPr>
            <a:r>
              <a:rPr sz="2800" spc="-10" dirty="0">
                <a:latin typeface="Calibri Light"/>
                <a:cs typeface="Calibri Light"/>
              </a:rPr>
              <a:t>tačiau</a:t>
            </a:r>
            <a:r>
              <a:rPr sz="2800" spc="-20" dirty="0">
                <a:latin typeface="Calibri Light"/>
                <a:cs typeface="Calibri Light"/>
              </a:rPr>
              <a:t> </a:t>
            </a:r>
            <a:r>
              <a:rPr sz="2800" spc="-15" dirty="0">
                <a:latin typeface="Calibri Light"/>
                <a:cs typeface="Calibri Light"/>
              </a:rPr>
              <a:t>krūvio,</a:t>
            </a:r>
            <a:r>
              <a:rPr sz="2800" spc="15" dirty="0">
                <a:latin typeface="Calibri Light"/>
                <a:cs typeface="Calibri Light"/>
              </a:rPr>
              <a:t> </a:t>
            </a:r>
            <a:r>
              <a:rPr sz="2800" spc="-5" dirty="0">
                <a:latin typeface="Calibri Light"/>
                <a:cs typeface="Calibri Light"/>
              </a:rPr>
              <a:t>jeigu</a:t>
            </a:r>
            <a:r>
              <a:rPr sz="2800" spc="20" dirty="0">
                <a:latin typeface="Calibri Light"/>
                <a:cs typeface="Calibri Light"/>
              </a:rPr>
              <a:t> </a:t>
            </a:r>
            <a:r>
              <a:rPr sz="2800" spc="-5" dirty="0">
                <a:latin typeface="Calibri Light"/>
                <a:cs typeface="Calibri Light"/>
              </a:rPr>
              <a:t>jį</a:t>
            </a:r>
            <a:r>
              <a:rPr sz="2800" dirty="0">
                <a:latin typeface="Calibri Light"/>
                <a:cs typeface="Calibri Light"/>
              </a:rPr>
              <a:t> </a:t>
            </a:r>
            <a:r>
              <a:rPr sz="2800" spc="-5" dirty="0">
                <a:latin typeface="Calibri Light"/>
                <a:cs typeface="Calibri Light"/>
              </a:rPr>
              <a:t>dalelė</a:t>
            </a:r>
            <a:r>
              <a:rPr sz="2800" spc="10" dirty="0">
                <a:latin typeface="Calibri Light"/>
                <a:cs typeface="Calibri Light"/>
              </a:rPr>
              <a:t> </a:t>
            </a:r>
            <a:r>
              <a:rPr sz="2800" spc="-5" dirty="0">
                <a:latin typeface="Calibri Light"/>
                <a:cs typeface="Calibri Light"/>
              </a:rPr>
              <a:t>turi, ženklas</a:t>
            </a:r>
            <a:r>
              <a:rPr sz="2800" spc="20" dirty="0">
                <a:latin typeface="Calibri Light"/>
                <a:cs typeface="Calibri Light"/>
              </a:rPr>
              <a:t> </a:t>
            </a:r>
            <a:r>
              <a:rPr sz="2800" spc="-25" dirty="0">
                <a:latin typeface="Calibri Light"/>
                <a:cs typeface="Calibri Light"/>
              </a:rPr>
              <a:t>yra</a:t>
            </a:r>
            <a:r>
              <a:rPr sz="2800" spc="5" dirty="0">
                <a:latin typeface="Calibri Light"/>
                <a:cs typeface="Calibri Light"/>
              </a:rPr>
              <a:t> </a:t>
            </a:r>
            <a:r>
              <a:rPr sz="2800" spc="-10" dirty="0">
                <a:latin typeface="Calibri Light"/>
                <a:cs typeface="Calibri Light"/>
              </a:rPr>
              <a:t>priešingas.</a:t>
            </a:r>
            <a:endParaRPr sz="2800">
              <a:latin typeface="Calibri Light"/>
              <a:cs typeface="Calibri Light"/>
            </a:endParaRPr>
          </a:p>
          <a:p>
            <a:pPr>
              <a:lnSpc>
                <a:spcPct val="100000"/>
              </a:lnSpc>
              <a:spcBef>
                <a:spcPts val="30"/>
              </a:spcBef>
            </a:pPr>
            <a:endParaRPr sz="2450">
              <a:latin typeface="Calibri Light"/>
              <a:cs typeface="Calibri Light"/>
            </a:endParaRPr>
          </a:p>
          <a:p>
            <a:pPr marL="12700" marR="74295">
              <a:lnSpc>
                <a:spcPct val="90000"/>
              </a:lnSpc>
            </a:pPr>
            <a:r>
              <a:rPr sz="2800" spc="-25" dirty="0">
                <a:latin typeface="Calibri Light"/>
                <a:cs typeface="Calibri Light"/>
              </a:rPr>
              <a:t>Vadinasi</a:t>
            </a:r>
            <a:r>
              <a:rPr sz="2800" spc="-20" dirty="0">
                <a:latin typeface="Calibri Light"/>
                <a:cs typeface="Calibri Light"/>
              </a:rPr>
              <a:t> </a:t>
            </a:r>
            <a:r>
              <a:rPr sz="2800" spc="-25" dirty="0">
                <a:latin typeface="Calibri Light"/>
                <a:cs typeface="Calibri Light"/>
              </a:rPr>
              <a:t>yra</a:t>
            </a:r>
            <a:r>
              <a:rPr sz="2800" spc="15" dirty="0">
                <a:latin typeface="Calibri Light"/>
                <a:cs typeface="Calibri Light"/>
              </a:rPr>
              <a:t> </a:t>
            </a:r>
            <a:r>
              <a:rPr sz="2800" spc="-5" dirty="0">
                <a:latin typeface="Calibri Light"/>
                <a:cs typeface="Calibri Light"/>
              </a:rPr>
              <a:t>ir</a:t>
            </a:r>
            <a:r>
              <a:rPr sz="2800" dirty="0">
                <a:latin typeface="Calibri Light"/>
                <a:cs typeface="Calibri Light"/>
              </a:rPr>
              <a:t> </a:t>
            </a:r>
            <a:r>
              <a:rPr sz="2800" spc="-30" dirty="0">
                <a:latin typeface="Calibri Light"/>
                <a:cs typeface="Calibri Light"/>
              </a:rPr>
              <a:t>antimedžiaga,</a:t>
            </a:r>
            <a:r>
              <a:rPr sz="2800" spc="-25" dirty="0">
                <a:latin typeface="Calibri Light"/>
                <a:cs typeface="Calibri Light"/>
              </a:rPr>
              <a:t> </a:t>
            </a:r>
            <a:r>
              <a:rPr sz="2800" spc="-10" dirty="0">
                <a:latin typeface="Calibri Light"/>
                <a:cs typeface="Calibri Light"/>
              </a:rPr>
              <a:t>kurios</a:t>
            </a:r>
            <a:r>
              <a:rPr sz="2800" spc="5" dirty="0">
                <a:latin typeface="Calibri Light"/>
                <a:cs typeface="Calibri Light"/>
              </a:rPr>
              <a:t> </a:t>
            </a:r>
            <a:r>
              <a:rPr sz="2800" spc="-15" dirty="0">
                <a:latin typeface="Calibri Light"/>
                <a:cs typeface="Calibri Light"/>
              </a:rPr>
              <a:t>atomų</a:t>
            </a:r>
            <a:r>
              <a:rPr sz="2800" spc="-10" dirty="0">
                <a:latin typeface="Calibri Light"/>
                <a:cs typeface="Calibri Light"/>
              </a:rPr>
              <a:t> branduoliai </a:t>
            </a:r>
            <a:r>
              <a:rPr sz="2800" spc="-5" dirty="0">
                <a:latin typeface="Calibri Light"/>
                <a:cs typeface="Calibri Light"/>
              </a:rPr>
              <a:t> </a:t>
            </a:r>
            <a:r>
              <a:rPr sz="2800" dirty="0">
                <a:latin typeface="Calibri Light"/>
                <a:cs typeface="Calibri Light"/>
              </a:rPr>
              <a:t>sudaryti </a:t>
            </a:r>
            <a:r>
              <a:rPr sz="2800" spc="-5" dirty="0">
                <a:latin typeface="Calibri Light"/>
                <a:cs typeface="Calibri Light"/>
              </a:rPr>
              <a:t>iš</a:t>
            </a:r>
            <a:r>
              <a:rPr sz="2800" spc="15" dirty="0">
                <a:latin typeface="Calibri Light"/>
                <a:cs typeface="Calibri Light"/>
              </a:rPr>
              <a:t> </a:t>
            </a:r>
            <a:r>
              <a:rPr sz="2800" spc="-30" dirty="0">
                <a:latin typeface="Calibri Light"/>
                <a:cs typeface="Calibri Light"/>
              </a:rPr>
              <a:t>antiprotonų</a:t>
            </a:r>
            <a:r>
              <a:rPr sz="2800" spc="-65" dirty="0">
                <a:latin typeface="Calibri Light"/>
                <a:cs typeface="Calibri Light"/>
              </a:rPr>
              <a:t> </a:t>
            </a:r>
            <a:r>
              <a:rPr sz="2800" spc="-5" dirty="0">
                <a:latin typeface="Calibri Light"/>
                <a:cs typeface="Calibri Light"/>
              </a:rPr>
              <a:t>ir</a:t>
            </a:r>
            <a:r>
              <a:rPr sz="2800" spc="5" dirty="0">
                <a:latin typeface="Calibri Light"/>
                <a:cs typeface="Calibri Light"/>
              </a:rPr>
              <a:t> </a:t>
            </a:r>
            <a:r>
              <a:rPr sz="2800" spc="-30" dirty="0">
                <a:latin typeface="Calibri Light"/>
                <a:cs typeface="Calibri Light"/>
              </a:rPr>
              <a:t>antineutronų, </a:t>
            </a:r>
            <a:r>
              <a:rPr sz="2800" spc="-5" dirty="0">
                <a:latin typeface="Calibri Light"/>
                <a:cs typeface="Calibri Light"/>
              </a:rPr>
              <a:t>o</a:t>
            </a:r>
            <a:r>
              <a:rPr sz="2800" spc="5" dirty="0">
                <a:latin typeface="Calibri Light"/>
                <a:cs typeface="Calibri Light"/>
              </a:rPr>
              <a:t> </a:t>
            </a:r>
            <a:r>
              <a:rPr sz="2800" spc="-15" dirty="0">
                <a:latin typeface="Calibri Light"/>
                <a:cs typeface="Calibri Light"/>
              </a:rPr>
              <a:t>apvalkalas</a:t>
            </a:r>
            <a:r>
              <a:rPr sz="2800" spc="-20" dirty="0">
                <a:latin typeface="Calibri Light"/>
                <a:cs typeface="Calibri Light"/>
              </a:rPr>
              <a:t> </a:t>
            </a:r>
            <a:r>
              <a:rPr sz="2800" spc="-5" dirty="0">
                <a:latin typeface="Calibri Light"/>
                <a:cs typeface="Calibri Light"/>
              </a:rPr>
              <a:t>–</a:t>
            </a:r>
            <a:r>
              <a:rPr sz="2800" spc="15" dirty="0">
                <a:latin typeface="Calibri Light"/>
                <a:cs typeface="Calibri Light"/>
              </a:rPr>
              <a:t> </a:t>
            </a:r>
            <a:r>
              <a:rPr sz="2800" spc="-5" dirty="0">
                <a:latin typeface="Calibri Light"/>
                <a:cs typeface="Calibri Light"/>
              </a:rPr>
              <a:t>iš </a:t>
            </a:r>
            <a:r>
              <a:rPr sz="2800" spc="-620" dirty="0">
                <a:latin typeface="Calibri Light"/>
                <a:cs typeface="Calibri Light"/>
              </a:rPr>
              <a:t> </a:t>
            </a:r>
            <a:r>
              <a:rPr sz="2800" spc="-30" dirty="0">
                <a:latin typeface="Calibri Light"/>
                <a:cs typeface="Calibri Light"/>
              </a:rPr>
              <a:t>pozitronų.</a:t>
            </a:r>
            <a:endParaRPr sz="2800">
              <a:latin typeface="Calibri Light"/>
              <a:cs typeface="Calibri Light"/>
            </a:endParaRPr>
          </a:p>
          <a:p>
            <a:pPr>
              <a:lnSpc>
                <a:spcPct val="100000"/>
              </a:lnSpc>
              <a:spcBef>
                <a:spcPts val="5"/>
              </a:spcBef>
            </a:pPr>
            <a:endParaRPr sz="2200">
              <a:latin typeface="Calibri Light"/>
              <a:cs typeface="Calibri Light"/>
            </a:endParaRPr>
          </a:p>
          <a:p>
            <a:pPr marL="12700">
              <a:lnSpc>
                <a:spcPct val="100000"/>
              </a:lnSpc>
            </a:pPr>
            <a:r>
              <a:rPr sz="2800" spc="-30" dirty="0">
                <a:latin typeface="Calibri Light"/>
                <a:cs typeface="Calibri Light"/>
              </a:rPr>
              <a:t>Antineutronas</a:t>
            </a:r>
            <a:r>
              <a:rPr sz="2800" spc="-55" dirty="0">
                <a:latin typeface="Calibri Light"/>
                <a:cs typeface="Calibri Light"/>
              </a:rPr>
              <a:t> </a:t>
            </a:r>
            <a:r>
              <a:rPr sz="2800" spc="-10" dirty="0">
                <a:latin typeface="Calibri Light"/>
                <a:cs typeface="Calibri Light"/>
              </a:rPr>
              <a:t>buvo </a:t>
            </a:r>
            <a:r>
              <a:rPr sz="2800" spc="-25" dirty="0">
                <a:latin typeface="Calibri Light"/>
                <a:cs typeface="Calibri Light"/>
              </a:rPr>
              <a:t>atrastas</a:t>
            </a:r>
            <a:r>
              <a:rPr sz="2800" dirty="0">
                <a:latin typeface="Calibri Light"/>
                <a:cs typeface="Calibri Light"/>
              </a:rPr>
              <a:t> </a:t>
            </a:r>
            <a:r>
              <a:rPr sz="2800" spc="-5" dirty="0">
                <a:latin typeface="Calibri Light"/>
                <a:cs typeface="Calibri Light"/>
              </a:rPr>
              <a:t>1956</a:t>
            </a:r>
            <a:r>
              <a:rPr sz="2800" spc="25" dirty="0">
                <a:latin typeface="Calibri Light"/>
                <a:cs typeface="Calibri Light"/>
              </a:rPr>
              <a:t> </a:t>
            </a:r>
            <a:r>
              <a:rPr sz="2800" spc="-5" dirty="0">
                <a:latin typeface="Calibri Light"/>
                <a:cs typeface="Calibri Light"/>
              </a:rPr>
              <a:t>m.</a:t>
            </a:r>
            <a:endParaRPr sz="2800">
              <a:latin typeface="Calibri Light"/>
              <a:cs typeface="Calibri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35940" y="824865"/>
            <a:ext cx="7005955" cy="2334260"/>
          </a:xfrm>
          <a:prstGeom prst="rect">
            <a:avLst/>
          </a:prstGeom>
        </p:spPr>
        <p:txBody>
          <a:bodyPr vert="horz" wrap="square" lIns="0" tIns="60960" rIns="0" bIns="0" rtlCol="0">
            <a:spAutoFit/>
          </a:bodyPr>
          <a:lstStyle/>
          <a:p>
            <a:pPr marL="12700" marR="5080">
              <a:lnSpc>
                <a:spcPts val="3020"/>
              </a:lnSpc>
              <a:spcBef>
                <a:spcPts val="480"/>
              </a:spcBef>
            </a:pPr>
            <a:r>
              <a:rPr sz="2800" spc="-10" dirty="0">
                <a:latin typeface="Calibri Light"/>
                <a:cs typeface="Calibri Light"/>
              </a:rPr>
              <a:t>Pirminės</a:t>
            </a:r>
            <a:r>
              <a:rPr sz="2800" spc="25" dirty="0">
                <a:latin typeface="Calibri Light"/>
                <a:cs typeface="Calibri Light"/>
              </a:rPr>
              <a:t> </a:t>
            </a:r>
            <a:r>
              <a:rPr sz="2800" spc="-5" dirty="0">
                <a:latin typeface="Calibri Light"/>
                <a:cs typeface="Calibri Light"/>
              </a:rPr>
              <a:t>dalelės,</a:t>
            </a:r>
            <a:r>
              <a:rPr sz="2800" dirty="0">
                <a:latin typeface="Calibri Light"/>
                <a:cs typeface="Calibri Light"/>
              </a:rPr>
              <a:t> </a:t>
            </a:r>
            <a:r>
              <a:rPr sz="2800" spc="-10" dirty="0">
                <a:latin typeface="Calibri Light"/>
                <a:cs typeface="Calibri Light"/>
              </a:rPr>
              <a:t>kurios</a:t>
            </a:r>
            <a:r>
              <a:rPr sz="2800" spc="10" dirty="0">
                <a:latin typeface="Calibri Light"/>
                <a:cs typeface="Calibri Light"/>
              </a:rPr>
              <a:t> </a:t>
            </a:r>
            <a:r>
              <a:rPr sz="2800" spc="-5" dirty="0">
                <a:latin typeface="Calibri Light"/>
                <a:cs typeface="Calibri Light"/>
              </a:rPr>
              <a:t>neturi</a:t>
            </a:r>
            <a:r>
              <a:rPr sz="2800" dirty="0">
                <a:latin typeface="Calibri Light"/>
                <a:cs typeface="Calibri Light"/>
              </a:rPr>
              <a:t> </a:t>
            </a:r>
            <a:r>
              <a:rPr sz="2800" spc="-5" dirty="0">
                <a:latin typeface="Calibri Light"/>
                <a:cs typeface="Calibri Light"/>
              </a:rPr>
              <a:t>vidinės</a:t>
            </a:r>
            <a:r>
              <a:rPr sz="2800" dirty="0">
                <a:latin typeface="Calibri Light"/>
                <a:cs typeface="Calibri Light"/>
              </a:rPr>
              <a:t> </a:t>
            </a:r>
            <a:r>
              <a:rPr sz="2800" spc="-15" dirty="0">
                <a:latin typeface="Calibri Light"/>
                <a:cs typeface="Calibri Light"/>
              </a:rPr>
              <a:t>struktūros, </a:t>
            </a:r>
            <a:r>
              <a:rPr sz="2800" spc="-620" dirty="0">
                <a:latin typeface="Calibri Light"/>
                <a:cs typeface="Calibri Light"/>
              </a:rPr>
              <a:t> </a:t>
            </a:r>
            <a:r>
              <a:rPr sz="2800" spc="-10" dirty="0">
                <a:latin typeface="Calibri Light"/>
                <a:cs typeface="Calibri Light"/>
              </a:rPr>
              <a:t>vadinamos</a:t>
            </a:r>
            <a:r>
              <a:rPr sz="2800" spc="-20" dirty="0">
                <a:latin typeface="Calibri Light"/>
                <a:cs typeface="Calibri Light"/>
              </a:rPr>
              <a:t> </a:t>
            </a:r>
            <a:r>
              <a:rPr sz="2800" spc="-25" dirty="0">
                <a:latin typeface="Calibri Light"/>
                <a:cs typeface="Calibri Light"/>
              </a:rPr>
              <a:t>elementariosiomis</a:t>
            </a:r>
            <a:r>
              <a:rPr sz="2800" spc="-65" dirty="0">
                <a:latin typeface="Calibri Light"/>
                <a:cs typeface="Calibri Light"/>
              </a:rPr>
              <a:t> </a:t>
            </a:r>
            <a:r>
              <a:rPr sz="2800" spc="-20" dirty="0">
                <a:latin typeface="Calibri Light"/>
                <a:cs typeface="Calibri Light"/>
              </a:rPr>
              <a:t>dalelėmis.</a:t>
            </a:r>
            <a:endParaRPr sz="2800">
              <a:latin typeface="Calibri Light"/>
              <a:cs typeface="Calibri Light"/>
            </a:endParaRPr>
          </a:p>
          <a:p>
            <a:pPr marL="12700">
              <a:lnSpc>
                <a:spcPts val="2985"/>
              </a:lnSpc>
            </a:pPr>
            <a:r>
              <a:rPr sz="2800" spc="-5" dirty="0">
                <a:latin typeface="Calibri Light"/>
                <a:cs typeface="Calibri Light"/>
              </a:rPr>
              <a:t>Iš</a:t>
            </a:r>
            <a:r>
              <a:rPr sz="2800" spc="-10" dirty="0">
                <a:latin typeface="Calibri Light"/>
                <a:cs typeface="Calibri Light"/>
              </a:rPr>
              <a:t> </a:t>
            </a:r>
            <a:r>
              <a:rPr sz="2800" spc="-5" dirty="0">
                <a:latin typeface="Calibri Light"/>
                <a:cs typeface="Calibri Light"/>
              </a:rPr>
              <a:t>jų</a:t>
            </a:r>
            <a:r>
              <a:rPr sz="2800" spc="-15" dirty="0">
                <a:latin typeface="Calibri Light"/>
                <a:cs typeface="Calibri Light"/>
              </a:rPr>
              <a:t> </a:t>
            </a:r>
            <a:r>
              <a:rPr sz="2800" spc="-5" dirty="0">
                <a:latin typeface="Calibri Light"/>
                <a:cs typeface="Calibri Light"/>
              </a:rPr>
              <a:t>sudaryta</a:t>
            </a:r>
            <a:r>
              <a:rPr sz="2800" spc="-10" dirty="0">
                <a:latin typeface="Calibri Light"/>
                <a:cs typeface="Calibri Light"/>
              </a:rPr>
              <a:t> </a:t>
            </a:r>
            <a:r>
              <a:rPr sz="2800" spc="-5" dirty="0">
                <a:latin typeface="Calibri Light"/>
                <a:cs typeface="Calibri Light"/>
              </a:rPr>
              <a:t>visa</a:t>
            </a:r>
            <a:r>
              <a:rPr sz="2800" spc="-15" dirty="0">
                <a:latin typeface="Calibri Light"/>
                <a:cs typeface="Calibri Light"/>
              </a:rPr>
              <a:t> </a:t>
            </a:r>
            <a:r>
              <a:rPr sz="2800" spc="-10" dirty="0">
                <a:latin typeface="Calibri Light"/>
                <a:cs typeface="Calibri Light"/>
              </a:rPr>
              <a:t>medžiaga.</a:t>
            </a:r>
            <a:endParaRPr sz="2800">
              <a:latin typeface="Calibri Light"/>
              <a:cs typeface="Calibri Light"/>
            </a:endParaRPr>
          </a:p>
          <a:p>
            <a:pPr>
              <a:lnSpc>
                <a:spcPct val="100000"/>
              </a:lnSpc>
            </a:pPr>
            <a:endParaRPr sz="2800">
              <a:latin typeface="Calibri Light"/>
              <a:cs typeface="Calibri Light"/>
            </a:endParaRPr>
          </a:p>
          <a:p>
            <a:pPr marL="1231265">
              <a:lnSpc>
                <a:spcPct val="100000"/>
              </a:lnSpc>
              <a:spcBef>
                <a:spcPts val="1995"/>
              </a:spcBef>
            </a:pPr>
            <a:r>
              <a:rPr sz="2800" spc="-5" dirty="0">
                <a:latin typeface="Calibri"/>
                <a:cs typeface="Calibri"/>
              </a:rPr>
              <a:t>Dalelių</a:t>
            </a:r>
            <a:r>
              <a:rPr sz="2800" spc="-10" dirty="0">
                <a:latin typeface="Calibri"/>
                <a:cs typeface="Calibri"/>
              </a:rPr>
              <a:t> elementarumo</a:t>
            </a:r>
            <a:r>
              <a:rPr sz="2800" spc="10" dirty="0">
                <a:latin typeface="Calibri"/>
                <a:cs typeface="Calibri"/>
              </a:rPr>
              <a:t> </a:t>
            </a:r>
            <a:r>
              <a:rPr sz="2800" spc="-15" dirty="0">
                <a:latin typeface="Calibri"/>
                <a:cs typeface="Calibri"/>
              </a:rPr>
              <a:t>supratimas</a:t>
            </a:r>
            <a:r>
              <a:rPr sz="2800" spc="15" dirty="0">
                <a:latin typeface="Calibri"/>
                <a:cs typeface="Calibri"/>
              </a:rPr>
              <a:t> </a:t>
            </a:r>
            <a:r>
              <a:rPr sz="2800" spc="-10" dirty="0">
                <a:latin typeface="Calibri"/>
                <a:cs typeface="Calibri"/>
              </a:rPr>
              <a:t>kito.</a:t>
            </a:r>
            <a:endParaRPr sz="2800">
              <a:latin typeface="Calibri"/>
              <a:cs typeface="Calibri"/>
            </a:endParaRPr>
          </a:p>
        </p:txBody>
      </p:sp>
      <p:pic>
        <p:nvPicPr>
          <p:cNvPr id="4" name="object 4"/>
          <p:cNvPicPr/>
          <p:nvPr/>
        </p:nvPicPr>
        <p:blipFill>
          <a:blip r:embed="rId3" cstate="print"/>
          <a:stretch>
            <a:fillRect/>
          </a:stretch>
        </p:blipFill>
        <p:spPr>
          <a:xfrm>
            <a:off x="0" y="3608832"/>
            <a:ext cx="9144000" cy="201625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2338197"/>
            <a:ext cx="7652384" cy="1604645"/>
          </a:xfrm>
          <a:prstGeom prst="rect">
            <a:avLst/>
          </a:prstGeom>
        </p:spPr>
        <p:txBody>
          <a:bodyPr vert="horz" wrap="square" lIns="0" tIns="60960" rIns="0" bIns="0" rtlCol="0">
            <a:spAutoFit/>
          </a:bodyPr>
          <a:lstStyle/>
          <a:p>
            <a:pPr marL="12700" marR="5080">
              <a:lnSpc>
                <a:spcPts val="3020"/>
              </a:lnSpc>
              <a:spcBef>
                <a:spcPts val="480"/>
              </a:spcBef>
            </a:pPr>
            <a:r>
              <a:rPr spc="-5" dirty="0"/>
              <a:t>1957</a:t>
            </a:r>
            <a:r>
              <a:rPr spc="35" dirty="0"/>
              <a:t> </a:t>
            </a:r>
            <a:r>
              <a:rPr spc="-5" dirty="0"/>
              <a:t>m.</a:t>
            </a:r>
            <a:r>
              <a:rPr spc="5" dirty="0"/>
              <a:t> </a:t>
            </a:r>
            <a:r>
              <a:rPr spc="-10" dirty="0"/>
              <a:t>tiriant</a:t>
            </a:r>
            <a:r>
              <a:rPr spc="5" dirty="0"/>
              <a:t> </a:t>
            </a:r>
            <a:r>
              <a:rPr spc="-25" dirty="0"/>
              <a:t>kosminių</a:t>
            </a:r>
            <a:r>
              <a:rPr spc="25" dirty="0"/>
              <a:t> </a:t>
            </a:r>
            <a:r>
              <a:rPr spc="-5" dirty="0"/>
              <a:t>spindulių</a:t>
            </a:r>
            <a:r>
              <a:rPr spc="5" dirty="0"/>
              <a:t> </a:t>
            </a:r>
            <a:r>
              <a:rPr spc="-10" dirty="0"/>
              <a:t>sąveiką</a:t>
            </a:r>
            <a:r>
              <a:rPr dirty="0"/>
              <a:t> </a:t>
            </a:r>
            <a:r>
              <a:rPr spc="-5" dirty="0"/>
              <a:t>ir</a:t>
            </a:r>
            <a:r>
              <a:rPr spc="5" dirty="0"/>
              <a:t> </a:t>
            </a:r>
            <a:r>
              <a:rPr spc="-20" dirty="0"/>
              <a:t>reakcijas, </a:t>
            </a:r>
            <a:r>
              <a:rPr spc="-615" dirty="0"/>
              <a:t> </a:t>
            </a:r>
            <a:r>
              <a:rPr spc="-10" dirty="0"/>
              <a:t>kuriose</a:t>
            </a:r>
            <a:r>
              <a:rPr spc="15" dirty="0"/>
              <a:t> </a:t>
            </a:r>
            <a:r>
              <a:rPr spc="-5" dirty="0"/>
              <a:t>dalyvauja</a:t>
            </a:r>
            <a:r>
              <a:rPr spc="-15" dirty="0"/>
              <a:t> </a:t>
            </a:r>
            <a:r>
              <a:rPr spc="-5" dirty="0"/>
              <a:t>naujuose </a:t>
            </a:r>
            <a:r>
              <a:rPr spc="-10" dirty="0"/>
              <a:t>greitintuvuose</a:t>
            </a:r>
            <a:r>
              <a:rPr spc="20" dirty="0"/>
              <a:t> </a:t>
            </a:r>
            <a:r>
              <a:rPr spc="-20" dirty="0"/>
              <a:t>gautos</a:t>
            </a:r>
          </a:p>
          <a:p>
            <a:pPr marL="12700" marR="99695">
              <a:lnSpc>
                <a:spcPts val="3030"/>
              </a:lnSpc>
            </a:pPr>
            <a:r>
              <a:rPr spc="-5" dirty="0"/>
              <a:t>didelių</a:t>
            </a:r>
            <a:r>
              <a:rPr spc="-10" dirty="0"/>
              <a:t> </a:t>
            </a:r>
            <a:r>
              <a:rPr spc="-15" dirty="0"/>
              <a:t>energijų</a:t>
            </a:r>
            <a:r>
              <a:rPr spc="20" dirty="0"/>
              <a:t> </a:t>
            </a:r>
            <a:r>
              <a:rPr spc="-5" dirty="0"/>
              <a:t>dalelės,</a:t>
            </a:r>
            <a:r>
              <a:rPr spc="5" dirty="0"/>
              <a:t> </a:t>
            </a:r>
            <a:r>
              <a:rPr spc="-10" dirty="0"/>
              <a:t>buvo</a:t>
            </a:r>
            <a:r>
              <a:rPr dirty="0"/>
              <a:t> </a:t>
            </a:r>
            <a:r>
              <a:rPr spc="-25" dirty="0"/>
              <a:t>atrasta</a:t>
            </a:r>
            <a:r>
              <a:rPr spc="5" dirty="0"/>
              <a:t> </a:t>
            </a:r>
            <a:r>
              <a:rPr spc="-5" dirty="0"/>
              <a:t>daugiau</a:t>
            </a:r>
            <a:r>
              <a:rPr spc="-10" dirty="0"/>
              <a:t> </a:t>
            </a:r>
            <a:r>
              <a:rPr spc="-20" dirty="0"/>
              <a:t>kaip</a:t>
            </a:r>
            <a:r>
              <a:rPr dirty="0"/>
              <a:t> </a:t>
            </a:r>
            <a:r>
              <a:rPr spc="-5" dirty="0"/>
              <a:t>30 </a:t>
            </a:r>
            <a:r>
              <a:rPr spc="-615" dirty="0"/>
              <a:t> </a:t>
            </a:r>
            <a:r>
              <a:rPr spc="-10" dirty="0"/>
              <a:t>elementariųjų</a:t>
            </a:r>
            <a:r>
              <a:rPr spc="10" dirty="0"/>
              <a:t> </a:t>
            </a:r>
            <a:r>
              <a:rPr spc="-5" dirty="0"/>
              <a:t>dalelių.</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258267" y="285749"/>
            <a:ext cx="8349615" cy="2372360"/>
          </a:xfrm>
          <a:prstGeom prst="rect">
            <a:avLst/>
          </a:prstGeom>
        </p:spPr>
        <p:txBody>
          <a:bodyPr vert="horz" wrap="square" lIns="0" tIns="12065" rIns="0" bIns="0" rtlCol="0">
            <a:spAutoFit/>
          </a:bodyPr>
          <a:lstStyle/>
          <a:p>
            <a:pPr marL="12700">
              <a:lnSpc>
                <a:spcPts val="3190"/>
              </a:lnSpc>
              <a:spcBef>
                <a:spcPts val="95"/>
              </a:spcBef>
            </a:pPr>
            <a:r>
              <a:rPr spc="-5" dirty="0"/>
              <a:t>1961–1963</a:t>
            </a:r>
            <a:r>
              <a:rPr spc="60" dirty="0"/>
              <a:t> </a:t>
            </a:r>
            <a:r>
              <a:rPr spc="-5" dirty="0"/>
              <a:t>m.</a:t>
            </a:r>
            <a:r>
              <a:rPr spc="5" dirty="0"/>
              <a:t> </a:t>
            </a:r>
            <a:r>
              <a:rPr spc="-10" dirty="0"/>
              <a:t>Miurei</a:t>
            </a:r>
            <a:r>
              <a:rPr spc="-15" dirty="0"/>
              <a:t> </a:t>
            </a:r>
            <a:r>
              <a:rPr spc="-5" dirty="0"/>
              <a:t>Gell-Manas</a:t>
            </a:r>
            <a:r>
              <a:rPr spc="30" dirty="0"/>
              <a:t> </a:t>
            </a:r>
            <a:r>
              <a:rPr spc="-5" dirty="0"/>
              <a:t>ir</a:t>
            </a:r>
            <a:r>
              <a:rPr spc="-20" dirty="0"/>
              <a:t> </a:t>
            </a:r>
            <a:r>
              <a:rPr spc="-5" dirty="0"/>
              <a:t>Dž.</a:t>
            </a:r>
            <a:r>
              <a:rPr spc="5" dirty="0"/>
              <a:t> </a:t>
            </a:r>
            <a:r>
              <a:rPr spc="-20" dirty="0"/>
              <a:t>Cveigas</a:t>
            </a:r>
            <a:r>
              <a:rPr spc="10" dirty="0"/>
              <a:t> </a:t>
            </a:r>
            <a:r>
              <a:rPr spc="-5" dirty="0"/>
              <a:t>iškėlė</a:t>
            </a:r>
          </a:p>
          <a:p>
            <a:pPr marL="12700" marR="5080">
              <a:lnSpc>
                <a:spcPct val="90000"/>
              </a:lnSpc>
              <a:spcBef>
                <a:spcPts val="170"/>
              </a:spcBef>
            </a:pPr>
            <a:r>
              <a:rPr spc="-10" dirty="0"/>
              <a:t>hipotezę,</a:t>
            </a:r>
            <a:r>
              <a:rPr dirty="0"/>
              <a:t> </a:t>
            </a:r>
            <a:r>
              <a:rPr spc="-25" dirty="0"/>
              <a:t>kad</a:t>
            </a:r>
            <a:r>
              <a:rPr dirty="0"/>
              <a:t> </a:t>
            </a:r>
            <a:r>
              <a:rPr spc="-20" dirty="0"/>
              <a:t>gamtoje</a:t>
            </a:r>
            <a:r>
              <a:rPr spc="5" dirty="0"/>
              <a:t> </a:t>
            </a:r>
            <a:r>
              <a:rPr spc="-10" dirty="0"/>
              <a:t>egzistuoja</a:t>
            </a:r>
            <a:r>
              <a:rPr spc="20" dirty="0"/>
              <a:t> </a:t>
            </a:r>
            <a:r>
              <a:rPr spc="-25" dirty="0"/>
              <a:t>keletas</a:t>
            </a:r>
            <a:r>
              <a:rPr spc="10" dirty="0"/>
              <a:t> </a:t>
            </a:r>
            <a:r>
              <a:rPr spc="-5" dirty="0"/>
              <a:t>dalelių,</a:t>
            </a:r>
            <a:r>
              <a:rPr spc="25" dirty="0"/>
              <a:t> </a:t>
            </a:r>
            <a:r>
              <a:rPr spc="-10" dirty="0"/>
              <a:t>vadinamų </a:t>
            </a:r>
            <a:r>
              <a:rPr spc="-620" dirty="0"/>
              <a:t> </a:t>
            </a:r>
            <a:r>
              <a:rPr spc="-30" dirty="0"/>
              <a:t>kvarkais.</a:t>
            </a:r>
            <a:r>
              <a:rPr spc="-20" dirty="0"/>
              <a:t> </a:t>
            </a:r>
            <a:r>
              <a:rPr spc="-15" dirty="0"/>
              <a:t>Remiantis</a:t>
            </a:r>
            <a:r>
              <a:rPr spc="5" dirty="0"/>
              <a:t> </a:t>
            </a:r>
            <a:r>
              <a:rPr spc="-5" dirty="0"/>
              <a:t>šia </a:t>
            </a:r>
            <a:r>
              <a:rPr spc="-20" dirty="0"/>
              <a:t>hipoteze</a:t>
            </a:r>
            <a:r>
              <a:rPr spc="5" dirty="0"/>
              <a:t> </a:t>
            </a:r>
            <a:r>
              <a:rPr spc="-5" dirty="0"/>
              <a:t>visi</a:t>
            </a:r>
            <a:r>
              <a:rPr spc="15" dirty="0"/>
              <a:t> </a:t>
            </a:r>
            <a:r>
              <a:rPr spc="-35" dirty="0"/>
              <a:t>mezonai </a:t>
            </a:r>
            <a:r>
              <a:rPr spc="-5" dirty="0"/>
              <a:t>ir</a:t>
            </a:r>
            <a:r>
              <a:rPr spc="5" dirty="0"/>
              <a:t> </a:t>
            </a:r>
            <a:r>
              <a:rPr spc="-20" dirty="0"/>
              <a:t>barionai </a:t>
            </a:r>
            <a:r>
              <a:rPr spc="-15" dirty="0"/>
              <a:t> </a:t>
            </a:r>
            <a:r>
              <a:rPr spc="-5" dirty="0"/>
              <a:t>susideda iš </a:t>
            </a:r>
            <a:r>
              <a:rPr spc="-25" dirty="0"/>
              <a:t>kvarkų </a:t>
            </a:r>
            <a:r>
              <a:rPr spc="-5" dirty="0"/>
              <a:t>ir </a:t>
            </a:r>
            <a:r>
              <a:rPr spc="-25" dirty="0"/>
              <a:t>antikvarkų, </a:t>
            </a:r>
            <a:r>
              <a:rPr spc="-10" dirty="0"/>
              <a:t>sudarančių įvairius </a:t>
            </a:r>
            <a:r>
              <a:rPr spc="-5" dirty="0"/>
              <a:t> derinius.</a:t>
            </a:r>
            <a:r>
              <a:rPr spc="5" dirty="0"/>
              <a:t> </a:t>
            </a:r>
            <a:r>
              <a:rPr spc="-5" dirty="0"/>
              <a:t>Kiekvienas</a:t>
            </a:r>
            <a:r>
              <a:rPr spc="35" dirty="0"/>
              <a:t> </a:t>
            </a:r>
            <a:r>
              <a:rPr spc="-20" dirty="0"/>
              <a:t>barionas</a:t>
            </a:r>
            <a:r>
              <a:rPr spc="-65" dirty="0"/>
              <a:t> </a:t>
            </a:r>
            <a:r>
              <a:rPr spc="-5" dirty="0"/>
              <a:t>sudarytas</a:t>
            </a:r>
            <a:r>
              <a:rPr spc="20" dirty="0"/>
              <a:t> </a:t>
            </a:r>
            <a:r>
              <a:rPr spc="-5" dirty="0"/>
              <a:t>iš trijų</a:t>
            </a:r>
            <a:r>
              <a:rPr spc="15" dirty="0"/>
              <a:t> </a:t>
            </a:r>
            <a:r>
              <a:rPr spc="-25" dirty="0"/>
              <a:t>kvarkų, </a:t>
            </a:r>
            <a:r>
              <a:rPr spc="-20" dirty="0"/>
              <a:t> </a:t>
            </a:r>
            <a:r>
              <a:rPr spc="-25" dirty="0"/>
              <a:t>antibarionas </a:t>
            </a:r>
            <a:r>
              <a:rPr spc="-5" dirty="0"/>
              <a:t>–</a:t>
            </a:r>
            <a:r>
              <a:rPr spc="-20" dirty="0"/>
              <a:t> </a:t>
            </a:r>
            <a:r>
              <a:rPr spc="-5" dirty="0"/>
              <a:t>iš</a:t>
            </a:r>
            <a:r>
              <a:rPr spc="5" dirty="0"/>
              <a:t> </a:t>
            </a:r>
            <a:r>
              <a:rPr spc="-5" dirty="0"/>
              <a:t>trijų</a:t>
            </a:r>
            <a:r>
              <a:rPr spc="20" dirty="0"/>
              <a:t> </a:t>
            </a:r>
            <a:r>
              <a:rPr spc="-30" dirty="0"/>
              <a:t>antikvarkų,</a:t>
            </a:r>
            <a:r>
              <a:rPr spc="-20" dirty="0"/>
              <a:t> </a:t>
            </a:r>
            <a:r>
              <a:rPr spc="-35" dirty="0"/>
              <a:t>mezonai </a:t>
            </a:r>
            <a:r>
              <a:rPr spc="-5" dirty="0"/>
              <a:t>–</a:t>
            </a:r>
            <a:r>
              <a:rPr spc="10" dirty="0"/>
              <a:t> </a:t>
            </a:r>
            <a:r>
              <a:rPr spc="-5" dirty="0"/>
              <a:t>iš</a:t>
            </a:r>
            <a:r>
              <a:rPr spc="10" dirty="0"/>
              <a:t> </a:t>
            </a:r>
            <a:r>
              <a:rPr spc="-25" dirty="0"/>
              <a:t>kvarkų</a:t>
            </a:r>
            <a:r>
              <a:rPr spc="-65" dirty="0"/>
              <a:t> </a:t>
            </a:r>
            <a:r>
              <a:rPr spc="-15" dirty="0"/>
              <a:t>ir</a:t>
            </a:r>
          </a:p>
        </p:txBody>
      </p:sp>
      <p:pic>
        <p:nvPicPr>
          <p:cNvPr id="4" name="object 4"/>
          <p:cNvPicPr/>
          <p:nvPr/>
        </p:nvPicPr>
        <p:blipFill>
          <a:blip r:embed="rId3" cstate="print"/>
          <a:stretch>
            <a:fillRect/>
          </a:stretch>
        </p:blipFill>
        <p:spPr>
          <a:xfrm>
            <a:off x="3995928" y="4869179"/>
            <a:ext cx="697991" cy="691895"/>
          </a:xfrm>
          <a:prstGeom prst="rect">
            <a:avLst/>
          </a:prstGeom>
        </p:spPr>
      </p:pic>
      <p:sp>
        <p:nvSpPr>
          <p:cNvPr id="5" name="object 5"/>
          <p:cNvSpPr txBox="1"/>
          <p:nvPr/>
        </p:nvSpPr>
        <p:spPr>
          <a:xfrm>
            <a:off x="4742815" y="4863465"/>
            <a:ext cx="3460115" cy="112331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1969 m.</a:t>
            </a:r>
            <a:r>
              <a:rPr sz="1800" spc="-15" dirty="0">
                <a:latin typeface="Calibri"/>
                <a:cs typeface="Calibri"/>
              </a:rPr>
              <a:t> </a:t>
            </a:r>
            <a:r>
              <a:rPr sz="1800" dirty="0">
                <a:latin typeface="Calibri"/>
                <a:cs typeface="Calibri"/>
              </a:rPr>
              <a:t>M. </a:t>
            </a:r>
            <a:r>
              <a:rPr sz="1800" spc="-5" dirty="0">
                <a:latin typeface="Calibri"/>
                <a:cs typeface="Calibri"/>
              </a:rPr>
              <a:t>Gell-Manas</a:t>
            </a:r>
            <a:r>
              <a:rPr sz="1800" dirty="0">
                <a:latin typeface="Calibri"/>
                <a:cs typeface="Calibri"/>
              </a:rPr>
              <a:t> </a:t>
            </a:r>
            <a:r>
              <a:rPr sz="1800" spc="-20" dirty="0">
                <a:latin typeface="Calibri"/>
                <a:cs typeface="Calibri"/>
              </a:rPr>
              <a:t>gavo</a:t>
            </a:r>
            <a:r>
              <a:rPr sz="1800" spc="-5" dirty="0">
                <a:latin typeface="Calibri"/>
                <a:cs typeface="Calibri"/>
              </a:rPr>
              <a:t> Nobelio </a:t>
            </a:r>
            <a:r>
              <a:rPr sz="1800" spc="-395" dirty="0">
                <a:latin typeface="Calibri"/>
                <a:cs typeface="Calibri"/>
              </a:rPr>
              <a:t> </a:t>
            </a:r>
            <a:r>
              <a:rPr sz="1800" spc="-5" dirty="0">
                <a:latin typeface="Calibri"/>
                <a:cs typeface="Calibri"/>
              </a:rPr>
              <a:t>premiją </a:t>
            </a:r>
            <a:r>
              <a:rPr sz="1800" dirty="0">
                <a:latin typeface="Calibri"/>
                <a:cs typeface="Calibri"/>
              </a:rPr>
              <a:t>už </a:t>
            </a:r>
            <a:r>
              <a:rPr sz="1800" spc="-10" dirty="0">
                <a:latin typeface="Calibri"/>
                <a:cs typeface="Calibri"/>
              </a:rPr>
              <a:t>atradimus, </a:t>
            </a:r>
            <a:r>
              <a:rPr sz="1800" spc="-5" dirty="0">
                <a:latin typeface="Calibri"/>
                <a:cs typeface="Calibri"/>
              </a:rPr>
              <a:t>susijusius</a:t>
            </a:r>
            <a:r>
              <a:rPr sz="1800" spc="5" dirty="0">
                <a:latin typeface="Calibri"/>
                <a:cs typeface="Calibri"/>
              </a:rPr>
              <a:t> </a:t>
            </a:r>
            <a:r>
              <a:rPr sz="1800" spc="-5" dirty="0">
                <a:latin typeface="Calibri"/>
                <a:cs typeface="Calibri"/>
              </a:rPr>
              <a:t>su</a:t>
            </a:r>
            <a:endParaRPr sz="1800">
              <a:latin typeface="Calibri"/>
              <a:cs typeface="Calibri"/>
            </a:endParaRPr>
          </a:p>
          <a:p>
            <a:pPr marL="12700" marR="223520">
              <a:lnSpc>
                <a:spcPct val="100000"/>
              </a:lnSpc>
            </a:pPr>
            <a:r>
              <a:rPr sz="1800" spc="-5" dirty="0">
                <a:latin typeface="Calibri"/>
                <a:cs typeface="Calibri"/>
              </a:rPr>
              <a:t>elementariųjų dalelių ir</a:t>
            </a:r>
            <a:r>
              <a:rPr sz="1800" spc="-10" dirty="0">
                <a:latin typeface="Calibri"/>
                <a:cs typeface="Calibri"/>
              </a:rPr>
              <a:t> </a:t>
            </a:r>
            <a:r>
              <a:rPr sz="1800" spc="-5" dirty="0">
                <a:latin typeface="Calibri"/>
                <a:cs typeface="Calibri"/>
              </a:rPr>
              <a:t>jų</a:t>
            </a:r>
            <a:r>
              <a:rPr sz="1800" spc="5" dirty="0">
                <a:latin typeface="Calibri"/>
                <a:cs typeface="Calibri"/>
              </a:rPr>
              <a:t> </a:t>
            </a:r>
            <a:r>
              <a:rPr sz="1800" spc="-15" dirty="0">
                <a:latin typeface="Calibri"/>
                <a:cs typeface="Calibri"/>
              </a:rPr>
              <a:t>sąveikos </a:t>
            </a:r>
            <a:r>
              <a:rPr sz="1800" spc="-390" dirty="0">
                <a:latin typeface="Calibri"/>
                <a:cs typeface="Calibri"/>
              </a:rPr>
              <a:t> </a:t>
            </a:r>
            <a:r>
              <a:rPr sz="1800" spc="-10" dirty="0">
                <a:latin typeface="Calibri"/>
                <a:cs typeface="Calibri"/>
              </a:rPr>
              <a:t>klasifikavimu.</a:t>
            </a:r>
            <a:endParaRPr sz="1800">
              <a:latin typeface="Calibri"/>
              <a:cs typeface="Calibri"/>
            </a:endParaRPr>
          </a:p>
        </p:txBody>
      </p:sp>
      <p:pic>
        <p:nvPicPr>
          <p:cNvPr id="6" name="object 6"/>
          <p:cNvPicPr/>
          <p:nvPr/>
        </p:nvPicPr>
        <p:blipFill>
          <a:blip r:embed="rId4" cstate="print"/>
          <a:stretch>
            <a:fillRect/>
          </a:stretch>
        </p:blipFill>
        <p:spPr>
          <a:xfrm>
            <a:off x="251459" y="3971543"/>
            <a:ext cx="2040636" cy="2886454"/>
          </a:xfrm>
          <a:prstGeom prst="rect">
            <a:avLst/>
          </a:prstGeom>
        </p:spPr>
      </p:pic>
      <p:sp>
        <p:nvSpPr>
          <p:cNvPr id="7" name="object 7"/>
          <p:cNvSpPr txBox="1">
            <a:spLocks noGrp="1"/>
          </p:cNvSpPr>
          <p:nvPr>
            <p:ph type="body" idx="1"/>
          </p:nvPr>
        </p:nvSpPr>
        <p:spPr>
          <a:prstGeom prst="rect">
            <a:avLst/>
          </a:prstGeom>
        </p:spPr>
        <p:txBody>
          <a:bodyPr vert="horz" wrap="square" lIns="0" tIns="172720" rIns="0" bIns="0" rtlCol="0">
            <a:spAutoFit/>
          </a:bodyPr>
          <a:lstStyle/>
          <a:p>
            <a:pPr marL="12700">
              <a:lnSpc>
                <a:spcPct val="100000"/>
              </a:lnSpc>
              <a:spcBef>
                <a:spcPts val="1360"/>
              </a:spcBef>
            </a:pPr>
            <a:r>
              <a:rPr spc="-30" dirty="0"/>
              <a:t>antikvarkų</a:t>
            </a:r>
            <a:r>
              <a:rPr spc="-65" dirty="0"/>
              <a:t> </a:t>
            </a:r>
            <a:r>
              <a:rPr spc="-5" dirty="0"/>
              <a:t>porų.</a:t>
            </a:r>
            <a:r>
              <a:rPr spc="5" dirty="0"/>
              <a:t> </a:t>
            </a:r>
            <a:r>
              <a:rPr spc="-5" dirty="0"/>
              <a:t>Ši </a:t>
            </a:r>
            <a:r>
              <a:rPr spc="-10" dirty="0"/>
              <a:t>teorija</a:t>
            </a:r>
            <a:r>
              <a:rPr spc="15" dirty="0"/>
              <a:t> </a:t>
            </a:r>
            <a:r>
              <a:rPr spc="-5" dirty="0"/>
              <a:t>puikiai</a:t>
            </a:r>
            <a:r>
              <a:rPr spc="-10" dirty="0"/>
              <a:t> </a:t>
            </a:r>
            <a:r>
              <a:rPr spc="-5" dirty="0"/>
              <a:t>pasitvirtino</a:t>
            </a:r>
            <a:r>
              <a:rPr spc="15" dirty="0"/>
              <a:t> </a:t>
            </a:r>
            <a:r>
              <a:rPr spc="-5" dirty="0"/>
              <a:t>ir</a:t>
            </a:r>
            <a:r>
              <a:rPr spc="5" dirty="0"/>
              <a:t> </a:t>
            </a:r>
            <a:r>
              <a:rPr spc="-5" dirty="0"/>
              <a:t>1969</a:t>
            </a:r>
            <a:r>
              <a:rPr spc="40" dirty="0"/>
              <a:t> </a:t>
            </a:r>
            <a:r>
              <a:rPr spc="-5" dirty="0"/>
              <a:t>m.</a:t>
            </a:r>
          </a:p>
          <a:p>
            <a:pPr marL="84455">
              <a:lnSpc>
                <a:spcPct val="100000"/>
              </a:lnSpc>
              <a:spcBef>
                <a:spcPts val="1090"/>
              </a:spcBef>
            </a:pPr>
            <a:r>
              <a:rPr sz="2400" spc="-5" dirty="0">
                <a:latin typeface="Calibri"/>
                <a:cs typeface="Calibri"/>
              </a:rPr>
              <a:t>Miurei</a:t>
            </a:r>
            <a:r>
              <a:rPr sz="2400" spc="-40" dirty="0">
                <a:latin typeface="Calibri"/>
                <a:cs typeface="Calibri"/>
              </a:rPr>
              <a:t> </a:t>
            </a:r>
            <a:r>
              <a:rPr sz="2400" dirty="0">
                <a:latin typeface="Calibri"/>
                <a:cs typeface="Calibri"/>
              </a:rPr>
              <a:t>Gell-Manas</a:t>
            </a:r>
            <a:endParaRPr sz="2400">
              <a:latin typeface="Calibri"/>
              <a:cs typeface="Calibri"/>
            </a:endParaRPr>
          </a:p>
          <a:p>
            <a:pPr marL="84455">
              <a:lnSpc>
                <a:spcPct val="100000"/>
              </a:lnSpc>
            </a:pPr>
            <a:r>
              <a:rPr sz="2400" dirty="0">
                <a:latin typeface="Calibri"/>
                <a:cs typeface="Calibri"/>
              </a:rPr>
              <a:t>g.</a:t>
            </a:r>
            <a:r>
              <a:rPr sz="2400" spc="-30" dirty="0">
                <a:latin typeface="Calibri"/>
                <a:cs typeface="Calibri"/>
              </a:rPr>
              <a:t> </a:t>
            </a:r>
            <a:r>
              <a:rPr sz="2400" spc="-5" dirty="0">
                <a:latin typeface="Calibri"/>
                <a:cs typeface="Calibri"/>
              </a:rPr>
              <a:t>1929</a:t>
            </a:r>
            <a:r>
              <a:rPr sz="2400" spc="-50" dirty="0">
                <a:latin typeface="Calibri"/>
                <a:cs typeface="Calibri"/>
              </a:rPr>
              <a:t> </a:t>
            </a:r>
            <a:r>
              <a:rPr sz="2400" dirty="0">
                <a:latin typeface="Calibri"/>
                <a:cs typeface="Calibri"/>
              </a:rPr>
              <a:t>m.</a:t>
            </a:r>
            <a:endParaRPr sz="24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35940" y="1678050"/>
            <a:ext cx="7969250" cy="3140710"/>
          </a:xfrm>
          <a:prstGeom prst="rect">
            <a:avLst/>
          </a:prstGeom>
        </p:spPr>
        <p:txBody>
          <a:bodyPr vert="horz" wrap="square" lIns="0" tIns="60960" rIns="0" bIns="0" rtlCol="0">
            <a:spAutoFit/>
          </a:bodyPr>
          <a:lstStyle/>
          <a:p>
            <a:pPr marL="12700" marR="5080">
              <a:lnSpc>
                <a:spcPts val="3020"/>
              </a:lnSpc>
              <a:spcBef>
                <a:spcPts val="480"/>
              </a:spcBef>
            </a:pPr>
            <a:r>
              <a:rPr sz="2800" spc="-30" dirty="0">
                <a:latin typeface="Calibri Light"/>
                <a:cs typeface="Calibri Light"/>
              </a:rPr>
              <a:t>Pagal</a:t>
            </a:r>
            <a:r>
              <a:rPr sz="2800" dirty="0">
                <a:latin typeface="Calibri Light"/>
                <a:cs typeface="Calibri Light"/>
              </a:rPr>
              <a:t> </a:t>
            </a:r>
            <a:r>
              <a:rPr sz="2800" spc="-15" dirty="0">
                <a:latin typeface="Calibri Light"/>
                <a:cs typeface="Calibri Light"/>
              </a:rPr>
              <a:t>elektros</a:t>
            </a:r>
            <a:r>
              <a:rPr sz="2800" spc="40" dirty="0">
                <a:latin typeface="Calibri Light"/>
                <a:cs typeface="Calibri Light"/>
              </a:rPr>
              <a:t> </a:t>
            </a:r>
            <a:r>
              <a:rPr sz="2800" spc="-5" dirty="0">
                <a:latin typeface="Calibri Light"/>
                <a:cs typeface="Calibri Light"/>
              </a:rPr>
              <a:t>krūvį</a:t>
            </a:r>
            <a:r>
              <a:rPr sz="2800" spc="5" dirty="0">
                <a:latin typeface="Calibri Light"/>
                <a:cs typeface="Calibri Light"/>
              </a:rPr>
              <a:t> </a:t>
            </a:r>
            <a:r>
              <a:rPr sz="2800" spc="-10" dirty="0">
                <a:latin typeface="Calibri Light"/>
                <a:cs typeface="Calibri Light"/>
              </a:rPr>
              <a:t>elementariosios</a:t>
            </a:r>
            <a:r>
              <a:rPr sz="2800" spc="25" dirty="0">
                <a:latin typeface="Calibri Light"/>
                <a:cs typeface="Calibri Light"/>
              </a:rPr>
              <a:t> </a:t>
            </a:r>
            <a:r>
              <a:rPr sz="2800" spc="-5" dirty="0">
                <a:latin typeface="Calibri Light"/>
                <a:cs typeface="Calibri Light"/>
              </a:rPr>
              <a:t>dalelės</a:t>
            </a:r>
            <a:r>
              <a:rPr sz="2800" spc="10" dirty="0">
                <a:latin typeface="Calibri Light"/>
                <a:cs typeface="Calibri Light"/>
              </a:rPr>
              <a:t> </a:t>
            </a:r>
            <a:r>
              <a:rPr sz="2800" spc="-20" dirty="0">
                <a:latin typeface="Calibri Light"/>
                <a:cs typeface="Calibri Light"/>
              </a:rPr>
              <a:t>skirstomos</a:t>
            </a:r>
            <a:r>
              <a:rPr sz="2800" spc="35" dirty="0">
                <a:latin typeface="Calibri Light"/>
                <a:cs typeface="Calibri Light"/>
              </a:rPr>
              <a:t> </a:t>
            </a:r>
            <a:r>
              <a:rPr sz="2800" spc="-5" dirty="0">
                <a:latin typeface="Calibri Light"/>
                <a:cs typeface="Calibri Light"/>
              </a:rPr>
              <a:t>į </a:t>
            </a:r>
            <a:r>
              <a:rPr sz="2800" spc="-615" dirty="0">
                <a:latin typeface="Calibri Light"/>
                <a:cs typeface="Calibri Light"/>
              </a:rPr>
              <a:t> </a:t>
            </a:r>
            <a:r>
              <a:rPr sz="2800" spc="-10" dirty="0">
                <a:latin typeface="Calibri Light"/>
                <a:cs typeface="Calibri Light"/>
              </a:rPr>
              <a:t>teigiamas,</a:t>
            </a:r>
            <a:r>
              <a:rPr sz="2800" dirty="0">
                <a:latin typeface="Calibri Light"/>
                <a:cs typeface="Calibri Light"/>
              </a:rPr>
              <a:t> </a:t>
            </a:r>
            <a:r>
              <a:rPr sz="2800" spc="-5" dirty="0">
                <a:latin typeface="Calibri Light"/>
                <a:cs typeface="Calibri Light"/>
              </a:rPr>
              <a:t>neigiamas</a:t>
            </a:r>
            <a:r>
              <a:rPr sz="2800" spc="10" dirty="0">
                <a:latin typeface="Calibri Light"/>
                <a:cs typeface="Calibri Light"/>
              </a:rPr>
              <a:t> </a:t>
            </a:r>
            <a:r>
              <a:rPr sz="2800" spc="-5" dirty="0">
                <a:latin typeface="Calibri Light"/>
                <a:cs typeface="Calibri Light"/>
              </a:rPr>
              <a:t>ir</a:t>
            </a:r>
            <a:r>
              <a:rPr sz="2800" spc="-15" dirty="0">
                <a:latin typeface="Calibri Light"/>
                <a:cs typeface="Calibri Light"/>
              </a:rPr>
              <a:t> </a:t>
            </a:r>
            <a:r>
              <a:rPr sz="2800" spc="-10" dirty="0">
                <a:latin typeface="Calibri Light"/>
                <a:cs typeface="Calibri Light"/>
              </a:rPr>
              <a:t>neutralias.</a:t>
            </a:r>
            <a:endParaRPr sz="2800">
              <a:latin typeface="Calibri Light"/>
              <a:cs typeface="Calibri Light"/>
            </a:endParaRPr>
          </a:p>
          <a:p>
            <a:pPr>
              <a:lnSpc>
                <a:spcPct val="100000"/>
              </a:lnSpc>
              <a:spcBef>
                <a:spcPts val="40"/>
              </a:spcBef>
            </a:pPr>
            <a:endParaRPr sz="2450">
              <a:latin typeface="Calibri Light"/>
              <a:cs typeface="Calibri Light"/>
            </a:endParaRPr>
          </a:p>
          <a:p>
            <a:pPr marL="12700" marR="1549400">
              <a:lnSpc>
                <a:spcPts val="3020"/>
              </a:lnSpc>
            </a:pPr>
            <a:r>
              <a:rPr sz="2800" spc="-30" dirty="0">
                <a:latin typeface="Calibri Light"/>
                <a:cs typeface="Calibri Light"/>
              </a:rPr>
              <a:t>Pagal</a:t>
            </a:r>
            <a:r>
              <a:rPr sz="2800" dirty="0">
                <a:latin typeface="Calibri Light"/>
                <a:cs typeface="Calibri Light"/>
              </a:rPr>
              <a:t> </a:t>
            </a:r>
            <a:r>
              <a:rPr sz="2800" spc="-15" dirty="0">
                <a:latin typeface="Calibri Light"/>
                <a:cs typeface="Calibri Light"/>
              </a:rPr>
              <a:t>gyvavimo</a:t>
            </a:r>
            <a:r>
              <a:rPr sz="2800" spc="20" dirty="0">
                <a:latin typeface="Calibri Light"/>
                <a:cs typeface="Calibri Light"/>
              </a:rPr>
              <a:t> </a:t>
            </a:r>
            <a:r>
              <a:rPr sz="2800" spc="-5" dirty="0">
                <a:latin typeface="Calibri Light"/>
                <a:cs typeface="Calibri Light"/>
              </a:rPr>
              <a:t>trukmę</a:t>
            </a:r>
            <a:r>
              <a:rPr sz="2800" spc="10" dirty="0">
                <a:latin typeface="Calibri Light"/>
                <a:cs typeface="Calibri Light"/>
              </a:rPr>
              <a:t> </a:t>
            </a:r>
            <a:r>
              <a:rPr sz="2800" spc="-5" dirty="0">
                <a:latin typeface="Calibri Light"/>
                <a:cs typeface="Calibri Light"/>
              </a:rPr>
              <a:t>dalelės</a:t>
            </a:r>
            <a:r>
              <a:rPr sz="2800" spc="10" dirty="0">
                <a:latin typeface="Calibri Light"/>
                <a:cs typeface="Calibri Light"/>
              </a:rPr>
              <a:t> </a:t>
            </a:r>
            <a:r>
              <a:rPr sz="2800" spc="-25" dirty="0">
                <a:latin typeface="Calibri Light"/>
                <a:cs typeface="Calibri Light"/>
              </a:rPr>
              <a:t>yra</a:t>
            </a:r>
            <a:r>
              <a:rPr sz="2800" spc="15" dirty="0">
                <a:latin typeface="Calibri Light"/>
                <a:cs typeface="Calibri Light"/>
              </a:rPr>
              <a:t> </a:t>
            </a:r>
            <a:r>
              <a:rPr sz="2800" spc="-15" dirty="0">
                <a:latin typeface="Calibri Light"/>
                <a:cs typeface="Calibri Light"/>
              </a:rPr>
              <a:t>stabilios</a:t>
            </a:r>
            <a:r>
              <a:rPr sz="2800" spc="5" dirty="0">
                <a:latin typeface="Calibri Light"/>
                <a:cs typeface="Calibri Light"/>
              </a:rPr>
              <a:t> </a:t>
            </a:r>
            <a:r>
              <a:rPr sz="2800" spc="-5" dirty="0">
                <a:latin typeface="Calibri Light"/>
                <a:cs typeface="Calibri Light"/>
              </a:rPr>
              <a:t>ir </a:t>
            </a:r>
            <a:r>
              <a:rPr sz="2800" spc="-620" dirty="0">
                <a:latin typeface="Calibri Light"/>
                <a:cs typeface="Calibri Light"/>
              </a:rPr>
              <a:t> </a:t>
            </a:r>
            <a:r>
              <a:rPr sz="2800" spc="-10" dirty="0">
                <a:latin typeface="Calibri Light"/>
                <a:cs typeface="Calibri Light"/>
              </a:rPr>
              <a:t>nestabilios.</a:t>
            </a:r>
            <a:endParaRPr sz="2800">
              <a:latin typeface="Calibri Light"/>
              <a:cs typeface="Calibri Light"/>
            </a:endParaRPr>
          </a:p>
          <a:p>
            <a:pPr>
              <a:lnSpc>
                <a:spcPct val="100000"/>
              </a:lnSpc>
              <a:spcBef>
                <a:spcPts val="35"/>
              </a:spcBef>
            </a:pPr>
            <a:endParaRPr sz="2450">
              <a:latin typeface="Calibri Light"/>
              <a:cs typeface="Calibri Light"/>
            </a:endParaRPr>
          </a:p>
          <a:p>
            <a:pPr marL="12700" marR="704215">
              <a:lnSpc>
                <a:spcPts val="3030"/>
              </a:lnSpc>
            </a:pPr>
            <a:r>
              <a:rPr sz="2800" spc="-15" dirty="0">
                <a:latin typeface="Calibri Light"/>
                <a:cs typeface="Calibri Light"/>
              </a:rPr>
              <a:t>Keturios </a:t>
            </a:r>
            <a:r>
              <a:rPr sz="2800" spc="-5" dirty="0">
                <a:latin typeface="Calibri Light"/>
                <a:cs typeface="Calibri Light"/>
              </a:rPr>
              <a:t>dalelės – </a:t>
            </a:r>
            <a:r>
              <a:rPr sz="2800" spc="-30" dirty="0">
                <a:latin typeface="Calibri Light"/>
                <a:cs typeface="Calibri Light"/>
              </a:rPr>
              <a:t>protonas, </a:t>
            </a:r>
            <a:r>
              <a:rPr sz="2800" spc="-25" dirty="0">
                <a:latin typeface="Calibri Light"/>
                <a:cs typeface="Calibri Light"/>
              </a:rPr>
              <a:t>elektronas, </a:t>
            </a:r>
            <a:r>
              <a:rPr sz="2800" spc="-20" dirty="0">
                <a:latin typeface="Calibri Light"/>
                <a:cs typeface="Calibri Light"/>
              </a:rPr>
              <a:t>neutrinas </a:t>
            </a:r>
            <a:r>
              <a:rPr sz="2800" spc="-10" dirty="0">
                <a:latin typeface="Calibri Light"/>
                <a:cs typeface="Calibri Light"/>
              </a:rPr>
              <a:t>ir </a:t>
            </a:r>
            <a:r>
              <a:rPr sz="2800" spc="-620" dirty="0">
                <a:latin typeface="Calibri Light"/>
                <a:cs typeface="Calibri Light"/>
              </a:rPr>
              <a:t> </a:t>
            </a:r>
            <a:r>
              <a:rPr sz="2800" spc="-35" dirty="0">
                <a:latin typeface="Calibri Light"/>
                <a:cs typeface="Calibri Light"/>
              </a:rPr>
              <a:t>fotonas</a:t>
            </a:r>
            <a:r>
              <a:rPr sz="2800" spc="-55" dirty="0">
                <a:latin typeface="Calibri Light"/>
                <a:cs typeface="Calibri Light"/>
              </a:rPr>
              <a:t> </a:t>
            </a:r>
            <a:r>
              <a:rPr sz="2800" spc="-5" dirty="0">
                <a:latin typeface="Calibri Light"/>
                <a:cs typeface="Calibri Light"/>
              </a:rPr>
              <a:t>–</a:t>
            </a:r>
            <a:r>
              <a:rPr sz="2800" spc="15" dirty="0">
                <a:latin typeface="Calibri Light"/>
                <a:cs typeface="Calibri Light"/>
              </a:rPr>
              <a:t> </a:t>
            </a:r>
            <a:r>
              <a:rPr sz="2800" spc="-5" dirty="0">
                <a:latin typeface="Calibri Light"/>
                <a:cs typeface="Calibri Light"/>
              </a:rPr>
              <a:t>gyvuotų</a:t>
            </a:r>
            <a:r>
              <a:rPr sz="2800" spc="5" dirty="0">
                <a:latin typeface="Calibri Light"/>
                <a:cs typeface="Calibri Light"/>
              </a:rPr>
              <a:t> </a:t>
            </a:r>
            <a:r>
              <a:rPr sz="2800" spc="-5" dirty="0">
                <a:latin typeface="Calibri Light"/>
                <a:cs typeface="Calibri Light"/>
              </a:rPr>
              <a:t>amžinai,</a:t>
            </a:r>
            <a:r>
              <a:rPr sz="2800" spc="-10" dirty="0">
                <a:latin typeface="Calibri Light"/>
                <a:cs typeface="Calibri Light"/>
              </a:rPr>
              <a:t> </a:t>
            </a:r>
            <a:r>
              <a:rPr sz="2800" spc="-5" dirty="0">
                <a:latin typeface="Calibri Light"/>
                <a:cs typeface="Calibri Light"/>
              </a:rPr>
              <a:t>jei</a:t>
            </a:r>
            <a:r>
              <a:rPr sz="2800" spc="15" dirty="0">
                <a:latin typeface="Calibri Light"/>
                <a:cs typeface="Calibri Light"/>
              </a:rPr>
              <a:t> </a:t>
            </a:r>
            <a:r>
              <a:rPr sz="2800" spc="-10" dirty="0">
                <a:latin typeface="Calibri Light"/>
                <a:cs typeface="Calibri Light"/>
              </a:rPr>
              <a:t>bet</a:t>
            </a:r>
            <a:r>
              <a:rPr sz="2800" spc="20" dirty="0">
                <a:latin typeface="Calibri Light"/>
                <a:cs typeface="Calibri Light"/>
              </a:rPr>
              <a:t> </a:t>
            </a:r>
            <a:r>
              <a:rPr sz="2800" spc="-15" dirty="0">
                <a:latin typeface="Calibri Light"/>
                <a:cs typeface="Calibri Light"/>
              </a:rPr>
              <a:t>kuri</a:t>
            </a:r>
            <a:r>
              <a:rPr sz="2800" spc="-10" dirty="0">
                <a:latin typeface="Calibri Light"/>
                <a:cs typeface="Calibri Light"/>
              </a:rPr>
              <a:t> </a:t>
            </a:r>
            <a:r>
              <a:rPr sz="2800" spc="-5" dirty="0">
                <a:latin typeface="Calibri Light"/>
                <a:cs typeface="Calibri Light"/>
              </a:rPr>
              <a:t>būtų</a:t>
            </a:r>
            <a:r>
              <a:rPr sz="2800" spc="5" dirty="0">
                <a:latin typeface="Calibri Light"/>
                <a:cs typeface="Calibri Light"/>
              </a:rPr>
              <a:t> </a:t>
            </a:r>
            <a:r>
              <a:rPr sz="2800" spc="-5" dirty="0">
                <a:latin typeface="Calibri Light"/>
                <a:cs typeface="Calibri Light"/>
              </a:rPr>
              <a:t>viena.</a:t>
            </a:r>
            <a:endParaRPr sz="2800">
              <a:latin typeface="Calibri Light"/>
              <a:cs typeface="Calibri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885545" y="545414"/>
            <a:ext cx="7055484" cy="2121535"/>
          </a:xfrm>
          <a:prstGeom prst="rect">
            <a:avLst/>
          </a:prstGeom>
        </p:spPr>
        <p:txBody>
          <a:bodyPr vert="horz" wrap="square" lIns="0" tIns="50165" rIns="0" bIns="0" rtlCol="0">
            <a:spAutoFit/>
          </a:bodyPr>
          <a:lstStyle/>
          <a:p>
            <a:pPr marL="12700" marR="5080">
              <a:lnSpc>
                <a:spcPct val="90000"/>
              </a:lnSpc>
              <a:spcBef>
                <a:spcPts val="395"/>
              </a:spcBef>
            </a:pPr>
            <a:r>
              <a:rPr sz="2500" spc="-5" dirty="0">
                <a:latin typeface="Times New Roman"/>
                <a:cs typeface="Times New Roman"/>
              </a:rPr>
              <a:t>2013 </a:t>
            </a:r>
            <a:r>
              <a:rPr sz="2500" spc="-10" dirty="0">
                <a:latin typeface="Times New Roman"/>
                <a:cs typeface="Times New Roman"/>
              </a:rPr>
              <a:t>metų</a:t>
            </a:r>
            <a:r>
              <a:rPr sz="2500" spc="40" dirty="0">
                <a:latin typeface="Times New Roman"/>
                <a:cs typeface="Times New Roman"/>
              </a:rPr>
              <a:t> </a:t>
            </a:r>
            <a:r>
              <a:rPr sz="2500" spc="-5" dirty="0">
                <a:latin typeface="Times New Roman"/>
                <a:cs typeface="Times New Roman"/>
              </a:rPr>
              <a:t>Nobelio</a:t>
            </a:r>
            <a:r>
              <a:rPr sz="2500" spc="30" dirty="0">
                <a:latin typeface="Times New Roman"/>
                <a:cs typeface="Times New Roman"/>
              </a:rPr>
              <a:t> </a:t>
            </a:r>
            <a:r>
              <a:rPr sz="2500" spc="-5" dirty="0">
                <a:latin typeface="Times New Roman"/>
                <a:cs typeface="Times New Roman"/>
              </a:rPr>
              <a:t>fizikos</a:t>
            </a:r>
            <a:r>
              <a:rPr sz="2500" spc="20" dirty="0">
                <a:latin typeface="Times New Roman"/>
                <a:cs typeface="Times New Roman"/>
              </a:rPr>
              <a:t> </a:t>
            </a:r>
            <a:r>
              <a:rPr sz="2500" spc="-5" dirty="0">
                <a:latin typeface="Times New Roman"/>
                <a:cs typeface="Times New Roman"/>
              </a:rPr>
              <a:t>premija</a:t>
            </a:r>
            <a:r>
              <a:rPr sz="2500" spc="65" dirty="0">
                <a:latin typeface="Times New Roman"/>
                <a:cs typeface="Times New Roman"/>
              </a:rPr>
              <a:t> </a:t>
            </a:r>
            <a:r>
              <a:rPr sz="2500" spc="-5" dirty="0">
                <a:latin typeface="Times New Roman"/>
                <a:cs typeface="Times New Roman"/>
              </a:rPr>
              <a:t>apdovanoti</a:t>
            </a:r>
            <a:r>
              <a:rPr sz="2500" spc="40" dirty="0">
                <a:latin typeface="Times New Roman"/>
                <a:cs typeface="Times New Roman"/>
              </a:rPr>
              <a:t> </a:t>
            </a:r>
            <a:r>
              <a:rPr sz="2500" spc="-5" dirty="0">
                <a:latin typeface="Times New Roman"/>
                <a:cs typeface="Times New Roman"/>
              </a:rPr>
              <a:t>Fransua </a:t>
            </a:r>
            <a:r>
              <a:rPr sz="2500" spc="-610" dirty="0">
                <a:latin typeface="Times New Roman"/>
                <a:cs typeface="Times New Roman"/>
              </a:rPr>
              <a:t> </a:t>
            </a:r>
            <a:r>
              <a:rPr sz="2500" spc="-5" dirty="0">
                <a:latin typeface="Times New Roman"/>
                <a:cs typeface="Times New Roman"/>
              </a:rPr>
              <a:t>Englertas ir Peteris </a:t>
            </a:r>
            <a:r>
              <a:rPr sz="2500" spc="-170" dirty="0">
                <a:latin typeface="Times New Roman"/>
                <a:cs typeface="Times New Roman"/>
              </a:rPr>
              <a:t>V.</a:t>
            </a:r>
            <a:r>
              <a:rPr sz="2500" spc="-165" dirty="0">
                <a:latin typeface="Times New Roman"/>
                <a:cs typeface="Times New Roman"/>
              </a:rPr>
              <a:t> </a:t>
            </a:r>
            <a:r>
              <a:rPr sz="2500" spc="-5" dirty="0">
                <a:latin typeface="Times New Roman"/>
                <a:cs typeface="Times New Roman"/>
              </a:rPr>
              <a:t>Higsas už teorinį atradimą </a:t>
            </a:r>
            <a:r>
              <a:rPr sz="2500" dirty="0">
                <a:latin typeface="Times New Roman"/>
                <a:cs typeface="Times New Roman"/>
              </a:rPr>
              <a:t> </a:t>
            </a:r>
            <a:r>
              <a:rPr sz="2500" spc="-5" dirty="0">
                <a:latin typeface="Times New Roman"/>
                <a:cs typeface="Times New Roman"/>
              </a:rPr>
              <a:t>mechanizmo,</a:t>
            </a:r>
            <a:r>
              <a:rPr sz="2500" spc="55" dirty="0">
                <a:latin typeface="Times New Roman"/>
                <a:cs typeface="Times New Roman"/>
              </a:rPr>
              <a:t> </a:t>
            </a:r>
            <a:r>
              <a:rPr sz="2500" spc="-5" dirty="0">
                <a:latin typeface="Times New Roman"/>
                <a:cs typeface="Times New Roman"/>
              </a:rPr>
              <a:t>kuris</a:t>
            </a:r>
            <a:r>
              <a:rPr sz="2500" spc="20" dirty="0">
                <a:latin typeface="Times New Roman"/>
                <a:cs typeface="Times New Roman"/>
              </a:rPr>
              <a:t> </a:t>
            </a:r>
            <a:r>
              <a:rPr sz="2500" spc="-5" dirty="0">
                <a:latin typeface="Times New Roman"/>
                <a:cs typeface="Times New Roman"/>
              </a:rPr>
              <a:t>prisideda</a:t>
            </a:r>
            <a:r>
              <a:rPr sz="2500" spc="30" dirty="0">
                <a:latin typeface="Times New Roman"/>
                <a:cs typeface="Times New Roman"/>
              </a:rPr>
              <a:t> </a:t>
            </a:r>
            <a:r>
              <a:rPr sz="2500" spc="-5" dirty="0">
                <a:latin typeface="Times New Roman"/>
                <a:cs typeface="Times New Roman"/>
              </a:rPr>
              <a:t>prie</a:t>
            </a:r>
            <a:r>
              <a:rPr sz="2500" spc="35" dirty="0">
                <a:latin typeface="Times New Roman"/>
                <a:cs typeface="Times New Roman"/>
              </a:rPr>
              <a:t> </a:t>
            </a:r>
            <a:r>
              <a:rPr sz="2500" spc="-5" dirty="0">
                <a:latin typeface="Times New Roman"/>
                <a:cs typeface="Times New Roman"/>
              </a:rPr>
              <a:t>subatominių</a:t>
            </a:r>
            <a:r>
              <a:rPr sz="2500" spc="50" dirty="0">
                <a:latin typeface="Times New Roman"/>
                <a:cs typeface="Times New Roman"/>
              </a:rPr>
              <a:t> </a:t>
            </a:r>
            <a:r>
              <a:rPr sz="2500" spc="-5" dirty="0">
                <a:latin typeface="Times New Roman"/>
                <a:cs typeface="Times New Roman"/>
              </a:rPr>
              <a:t>dalelių </a:t>
            </a:r>
            <a:r>
              <a:rPr sz="2500" dirty="0">
                <a:latin typeface="Times New Roman"/>
                <a:cs typeface="Times New Roman"/>
              </a:rPr>
              <a:t> </a:t>
            </a:r>
            <a:r>
              <a:rPr sz="2500" spc="-10" dirty="0">
                <a:latin typeface="Times New Roman"/>
                <a:cs typeface="Times New Roman"/>
              </a:rPr>
              <a:t>masės</a:t>
            </a:r>
            <a:r>
              <a:rPr sz="2500" spc="40" dirty="0">
                <a:latin typeface="Times New Roman"/>
                <a:cs typeface="Times New Roman"/>
              </a:rPr>
              <a:t> </a:t>
            </a:r>
            <a:r>
              <a:rPr sz="2500" spc="-10" dirty="0">
                <a:latin typeface="Times New Roman"/>
                <a:cs typeface="Times New Roman"/>
              </a:rPr>
              <a:t>kilmės</a:t>
            </a:r>
            <a:r>
              <a:rPr sz="2500" spc="60" dirty="0">
                <a:latin typeface="Times New Roman"/>
                <a:cs typeface="Times New Roman"/>
              </a:rPr>
              <a:t> </a:t>
            </a:r>
            <a:r>
              <a:rPr sz="2500" spc="-10" dirty="0">
                <a:latin typeface="Times New Roman"/>
                <a:cs typeface="Times New Roman"/>
              </a:rPr>
              <a:t>supratimo</a:t>
            </a:r>
            <a:r>
              <a:rPr sz="2500" spc="65" dirty="0">
                <a:latin typeface="Times New Roman"/>
                <a:cs typeface="Times New Roman"/>
              </a:rPr>
              <a:t> </a:t>
            </a:r>
            <a:r>
              <a:rPr sz="2500" spc="-5" dirty="0">
                <a:latin typeface="Times New Roman"/>
                <a:cs typeface="Times New Roman"/>
              </a:rPr>
              <a:t>ir</a:t>
            </a:r>
            <a:r>
              <a:rPr sz="2500" spc="20" dirty="0">
                <a:latin typeface="Times New Roman"/>
                <a:cs typeface="Times New Roman"/>
              </a:rPr>
              <a:t> </a:t>
            </a:r>
            <a:r>
              <a:rPr sz="2500" spc="-5" dirty="0">
                <a:latin typeface="Times New Roman"/>
                <a:cs typeface="Times New Roman"/>
              </a:rPr>
              <a:t>yra</a:t>
            </a:r>
            <a:r>
              <a:rPr sz="2500" dirty="0">
                <a:latin typeface="Times New Roman"/>
                <a:cs typeface="Times New Roman"/>
              </a:rPr>
              <a:t> </a:t>
            </a:r>
            <a:r>
              <a:rPr sz="2500" spc="-5" dirty="0">
                <a:latin typeface="Times New Roman"/>
                <a:cs typeface="Times New Roman"/>
              </a:rPr>
              <a:t>patvirtintas</a:t>
            </a:r>
            <a:r>
              <a:rPr sz="2500" spc="60" dirty="0">
                <a:latin typeface="Times New Roman"/>
                <a:cs typeface="Times New Roman"/>
              </a:rPr>
              <a:t> </a:t>
            </a:r>
            <a:r>
              <a:rPr sz="2500" spc="-5" dirty="0">
                <a:latin typeface="Times New Roman"/>
                <a:cs typeface="Times New Roman"/>
              </a:rPr>
              <a:t>pagrindinių </a:t>
            </a:r>
            <a:r>
              <a:rPr sz="2500" dirty="0">
                <a:latin typeface="Times New Roman"/>
                <a:cs typeface="Times New Roman"/>
              </a:rPr>
              <a:t> </a:t>
            </a:r>
            <a:r>
              <a:rPr sz="2500" spc="-5" dirty="0">
                <a:latin typeface="Times New Roman"/>
                <a:cs typeface="Times New Roman"/>
              </a:rPr>
              <a:t>dalelių atradimu </a:t>
            </a:r>
            <a:r>
              <a:rPr sz="2500" spc="-60" dirty="0">
                <a:latin typeface="Times New Roman"/>
                <a:cs typeface="Times New Roman"/>
              </a:rPr>
              <a:t>ATLAS </a:t>
            </a:r>
            <a:r>
              <a:rPr sz="2500" spc="-5" dirty="0">
                <a:latin typeface="Times New Roman"/>
                <a:cs typeface="Times New Roman"/>
              </a:rPr>
              <a:t>ir CMS CERN Didžiajame </a:t>
            </a:r>
            <a:r>
              <a:rPr sz="2500" dirty="0">
                <a:latin typeface="Times New Roman"/>
                <a:cs typeface="Times New Roman"/>
              </a:rPr>
              <a:t> </a:t>
            </a:r>
            <a:r>
              <a:rPr sz="2500" spc="-5" dirty="0">
                <a:latin typeface="Times New Roman"/>
                <a:cs typeface="Times New Roman"/>
              </a:rPr>
              <a:t>hadronų</a:t>
            </a:r>
            <a:r>
              <a:rPr sz="2500" spc="15" dirty="0">
                <a:latin typeface="Times New Roman"/>
                <a:cs typeface="Times New Roman"/>
              </a:rPr>
              <a:t> </a:t>
            </a:r>
            <a:r>
              <a:rPr sz="2500" spc="-5" dirty="0">
                <a:latin typeface="Times New Roman"/>
                <a:cs typeface="Times New Roman"/>
              </a:rPr>
              <a:t>priešpriešinių</a:t>
            </a:r>
            <a:r>
              <a:rPr sz="2500" spc="60" dirty="0">
                <a:latin typeface="Times New Roman"/>
                <a:cs typeface="Times New Roman"/>
              </a:rPr>
              <a:t> </a:t>
            </a:r>
            <a:r>
              <a:rPr sz="2500" spc="-10" dirty="0">
                <a:latin typeface="Times New Roman"/>
                <a:cs typeface="Times New Roman"/>
              </a:rPr>
              <a:t>srautų</a:t>
            </a:r>
            <a:r>
              <a:rPr sz="2500" spc="25" dirty="0">
                <a:latin typeface="Times New Roman"/>
                <a:cs typeface="Times New Roman"/>
              </a:rPr>
              <a:t> </a:t>
            </a:r>
            <a:r>
              <a:rPr sz="2500" spc="-5" dirty="0">
                <a:latin typeface="Times New Roman"/>
                <a:cs typeface="Times New Roman"/>
              </a:rPr>
              <a:t>greitintuve.</a:t>
            </a:r>
            <a:endParaRPr sz="2500">
              <a:latin typeface="Times New Roman"/>
              <a:cs typeface="Times New Roman"/>
            </a:endParaRPr>
          </a:p>
        </p:txBody>
      </p:sp>
      <p:pic>
        <p:nvPicPr>
          <p:cNvPr id="4" name="object 4"/>
          <p:cNvPicPr/>
          <p:nvPr/>
        </p:nvPicPr>
        <p:blipFill>
          <a:blip r:embed="rId3" cstate="print"/>
          <a:stretch>
            <a:fillRect/>
          </a:stretch>
        </p:blipFill>
        <p:spPr>
          <a:xfrm>
            <a:off x="5414771" y="3971543"/>
            <a:ext cx="3706368" cy="2886454"/>
          </a:xfrm>
          <a:prstGeom prst="rect">
            <a:avLst/>
          </a:prstGeom>
        </p:spPr>
      </p:pic>
      <p:pic>
        <p:nvPicPr>
          <p:cNvPr id="5" name="object 5"/>
          <p:cNvPicPr/>
          <p:nvPr/>
        </p:nvPicPr>
        <p:blipFill>
          <a:blip r:embed="rId4" cstate="print"/>
          <a:stretch>
            <a:fillRect/>
          </a:stretch>
        </p:blipFill>
        <p:spPr>
          <a:xfrm>
            <a:off x="108204" y="477012"/>
            <a:ext cx="697992" cy="691896"/>
          </a:xfrm>
          <a:prstGeom prst="rect">
            <a:avLst/>
          </a:prstGeom>
        </p:spPr>
      </p:pic>
      <p:pic>
        <p:nvPicPr>
          <p:cNvPr id="6" name="object 6"/>
          <p:cNvPicPr/>
          <p:nvPr/>
        </p:nvPicPr>
        <p:blipFill>
          <a:blip r:embed="rId5" cstate="print"/>
          <a:stretch>
            <a:fillRect/>
          </a:stretch>
        </p:blipFill>
        <p:spPr>
          <a:xfrm>
            <a:off x="251459" y="3971543"/>
            <a:ext cx="2042160" cy="2886454"/>
          </a:xfrm>
          <a:prstGeom prst="rect">
            <a:avLst/>
          </a:prstGeom>
        </p:spPr>
      </p:pic>
      <p:pic>
        <p:nvPicPr>
          <p:cNvPr id="7" name="object 7"/>
          <p:cNvPicPr/>
          <p:nvPr/>
        </p:nvPicPr>
        <p:blipFill>
          <a:blip r:embed="rId6" cstate="print"/>
          <a:stretch>
            <a:fillRect/>
          </a:stretch>
        </p:blipFill>
        <p:spPr>
          <a:xfrm>
            <a:off x="2823972" y="3971543"/>
            <a:ext cx="2060448" cy="2886454"/>
          </a:xfrm>
          <a:prstGeom prst="rect">
            <a:avLst/>
          </a:prstGeom>
        </p:spPr>
      </p:pic>
      <p:sp>
        <p:nvSpPr>
          <p:cNvPr id="8" name="object 8"/>
          <p:cNvSpPr txBox="1"/>
          <p:nvPr/>
        </p:nvSpPr>
        <p:spPr>
          <a:xfrm>
            <a:off x="245770" y="3199003"/>
            <a:ext cx="2210435" cy="757555"/>
          </a:xfrm>
          <a:prstGeom prst="rect">
            <a:avLst/>
          </a:prstGeom>
        </p:spPr>
        <p:txBody>
          <a:bodyPr vert="horz" wrap="square" lIns="0" tIns="12700" rIns="0" bIns="0" rtlCol="0">
            <a:spAutoFit/>
          </a:bodyPr>
          <a:lstStyle/>
          <a:p>
            <a:pPr marL="12700" marR="5080">
              <a:lnSpc>
                <a:spcPct val="100000"/>
              </a:lnSpc>
              <a:spcBef>
                <a:spcPts val="100"/>
              </a:spcBef>
            </a:pPr>
            <a:r>
              <a:rPr sz="2400" spc="-10" dirty="0">
                <a:latin typeface="Calibri"/>
                <a:cs typeface="Calibri"/>
              </a:rPr>
              <a:t>Fransua</a:t>
            </a:r>
            <a:r>
              <a:rPr sz="2400" spc="-85" dirty="0">
                <a:latin typeface="Calibri"/>
                <a:cs typeface="Calibri"/>
              </a:rPr>
              <a:t> </a:t>
            </a:r>
            <a:r>
              <a:rPr sz="2400" spc="-5" dirty="0">
                <a:latin typeface="Calibri"/>
                <a:cs typeface="Calibri"/>
              </a:rPr>
              <a:t>Englertas </a:t>
            </a:r>
            <a:r>
              <a:rPr sz="2400" spc="-530" dirty="0">
                <a:latin typeface="Calibri"/>
                <a:cs typeface="Calibri"/>
              </a:rPr>
              <a:t> </a:t>
            </a:r>
            <a:r>
              <a:rPr sz="2400" dirty="0">
                <a:latin typeface="Calibri"/>
                <a:cs typeface="Calibri"/>
              </a:rPr>
              <a:t>g.</a:t>
            </a:r>
            <a:r>
              <a:rPr sz="2400" spc="-20" dirty="0">
                <a:latin typeface="Calibri"/>
                <a:cs typeface="Calibri"/>
              </a:rPr>
              <a:t> </a:t>
            </a:r>
            <a:r>
              <a:rPr sz="2400" spc="-5" dirty="0">
                <a:latin typeface="Calibri"/>
                <a:cs typeface="Calibri"/>
              </a:rPr>
              <a:t>1932</a:t>
            </a:r>
            <a:r>
              <a:rPr sz="2400" spc="-30" dirty="0">
                <a:latin typeface="Calibri"/>
                <a:cs typeface="Calibri"/>
              </a:rPr>
              <a:t> </a:t>
            </a:r>
            <a:r>
              <a:rPr sz="2400" dirty="0">
                <a:latin typeface="Calibri"/>
                <a:cs typeface="Calibri"/>
              </a:rPr>
              <a:t>m.</a:t>
            </a:r>
            <a:endParaRPr sz="2400">
              <a:latin typeface="Calibri"/>
              <a:cs typeface="Calibri"/>
            </a:endParaRPr>
          </a:p>
        </p:txBody>
      </p:sp>
      <p:sp>
        <p:nvSpPr>
          <p:cNvPr id="9" name="object 9"/>
          <p:cNvSpPr txBox="1"/>
          <p:nvPr/>
        </p:nvSpPr>
        <p:spPr>
          <a:xfrm>
            <a:off x="2843529" y="3199003"/>
            <a:ext cx="2016125" cy="757555"/>
          </a:xfrm>
          <a:prstGeom prst="rect">
            <a:avLst/>
          </a:prstGeom>
        </p:spPr>
        <p:txBody>
          <a:bodyPr vert="horz" wrap="square" lIns="0" tIns="12700" rIns="0" bIns="0" rtlCol="0">
            <a:spAutoFit/>
          </a:bodyPr>
          <a:lstStyle/>
          <a:p>
            <a:pPr marL="12700" marR="5080">
              <a:lnSpc>
                <a:spcPct val="100000"/>
              </a:lnSpc>
              <a:spcBef>
                <a:spcPts val="100"/>
              </a:spcBef>
            </a:pPr>
            <a:r>
              <a:rPr sz="2400" spc="-55" dirty="0">
                <a:latin typeface="Calibri"/>
                <a:cs typeface="Calibri"/>
              </a:rPr>
              <a:t>P</a:t>
            </a:r>
            <a:r>
              <a:rPr sz="2400" dirty="0">
                <a:latin typeface="Calibri"/>
                <a:cs typeface="Calibri"/>
              </a:rPr>
              <a:t>e</a:t>
            </a:r>
            <a:r>
              <a:rPr sz="2400" spc="-35" dirty="0">
                <a:latin typeface="Calibri"/>
                <a:cs typeface="Calibri"/>
              </a:rPr>
              <a:t>t</a:t>
            </a:r>
            <a:r>
              <a:rPr sz="2400" dirty="0">
                <a:latin typeface="Calibri"/>
                <a:cs typeface="Calibri"/>
              </a:rPr>
              <a:t>e</a:t>
            </a:r>
            <a:r>
              <a:rPr sz="2400" spc="5" dirty="0">
                <a:latin typeface="Calibri"/>
                <a:cs typeface="Calibri"/>
              </a:rPr>
              <a:t>r</a:t>
            </a:r>
            <a:r>
              <a:rPr sz="2400" dirty="0">
                <a:latin typeface="Calibri"/>
                <a:cs typeface="Calibri"/>
              </a:rPr>
              <a:t>is</a:t>
            </a:r>
            <a:r>
              <a:rPr sz="2400" spc="-15" dirty="0">
                <a:latin typeface="Calibri"/>
                <a:cs typeface="Calibri"/>
              </a:rPr>
              <a:t> </a:t>
            </a:r>
            <a:r>
              <a:rPr sz="2400" spc="-250" dirty="0">
                <a:latin typeface="Calibri"/>
                <a:cs typeface="Calibri"/>
              </a:rPr>
              <a:t>V</a:t>
            </a:r>
            <a:r>
              <a:rPr sz="2400" dirty="0">
                <a:latin typeface="Calibri"/>
                <a:cs typeface="Calibri"/>
              </a:rPr>
              <a:t>.</a:t>
            </a:r>
            <a:r>
              <a:rPr sz="2400" spc="-15" dirty="0">
                <a:latin typeface="Calibri"/>
                <a:cs typeface="Calibri"/>
              </a:rPr>
              <a:t> </a:t>
            </a:r>
            <a:r>
              <a:rPr sz="2400" spc="-5" dirty="0">
                <a:latin typeface="Calibri"/>
                <a:cs typeface="Calibri"/>
              </a:rPr>
              <a:t>Hi</a:t>
            </a:r>
            <a:r>
              <a:rPr sz="2400" dirty="0">
                <a:latin typeface="Calibri"/>
                <a:cs typeface="Calibri"/>
              </a:rPr>
              <a:t>g</a:t>
            </a:r>
            <a:r>
              <a:rPr sz="2400" spc="-5" dirty="0">
                <a:latin typeface="Calibri"/>
                <a:cs typeface="Calibri"/>
              </a:rPr>
              <a:t>sas  </a:t>
            </a:r>
            <a:r>
              <a:rPr sz="2400" dirty="0">
                <a:latin typeface="Calibri"/>
                <a:cs typeface="Calibri"/>
              </a:rPr>
              <a:t>g.</a:t>
            </a:r>
            <a:r>
              <a:rPr sz="2400" spc="-20" dirty="0">
                <a:latin typeface="Calibri"/>
                <a:cs typeface="Calibri"/>
              </a:rPr>
              <a:t> </a:t>
            </a:r>
            <a:r>
              <a:rPr sz="2400" spc="-5" dirty="0">
                <a:latin typeface="Calibri"/>
                <a:cs typeface="Calibri"/>
              </a:rPr>
              <a:t>1929</a:t>
            </a:r>
            <a:r>
              <a:rPr sz="2400" spc="-35" dirty="0">
                <a:latin typeface="Calibri"/>
                <a:cs typeface="Calibri"/>
              </a:rPr>
              <a:t> </a:t>
            </a:r>
            <a:r>
              <a:rPr sz="2400" dirty="0">
                <a:latin typeface="Calibri"/>
                <a:cs typeface="Calibri"/>
              </a:rPr>
              <a:t>m.</a:t>
            </a:r>
            <a:endParaRPr sz="2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707542" y="850138"/>
            <a:ext cx="6445250" cy="981075"/>
          </a:xfrm>
          <a:prstGeom prst="rect">
            <a:avLst/>
          </a:prstGeom>
        </p:spPr>
        <p:txBody>
          <a:bodyPr vert="horz" wrap="square" lIns="0" tIns="69850" rIns="0" bIns="0" rtlCol="0">
            <a:spAutoFit/>
          </a:bodyPr>
          <a:lstStyle/>
          <a:p>
            <a:pPr marL="12700" marR="5080">
              <a:lnSpc>
                <a:spcPts val="3560"/>
              </a:lnSpc>
              <a:spcBef>
                <a:spcPts val="550"/>
              </a:spcBef>
            </a:pPr>
            <a:r>
              <a:rPr sz="3300" spc="-10" dirty="0"/>
              <a:t>Elementariųjų </a:t>
            </a:r>
            <a:r>
              <a:rPr sz="3300" dirty="0"/>
              <a:t>dalelių </a:t>
            </a:r>
            <a:r>
              <a:rPr sz="3300" spc="-20" dirty="0"/>
              <a:t>egzistavimas </a:t>
            </a:r>
            <a:r>
              <a:rPr sz="3300" spc="-5" dirty="0"/>
              <a:t>dar </a:t>
            </a:r>
            <a:r>
              <a:rPr sz="3300" spc="-735" dirty="0"/>
              <a:t> </a:t>
            </a:r>
            <a:r>
              <a:rPr sz="3300" spc="-10" dirty="0"/>
              <a:t>neatsakė </a:t>
            </a:r>
            <a:r>
              <a:rPr sz="3300" dirty="0"/>
              <a:t>į </a:t>
            </a:r>
            <a:r>
              <a:rPr sz="3300" spc="-5" dirty="0"/>
              <a:t>šiuos</a:t>
            </a:r>
            <a:r>
              <a:rPr sz="3300" dirty="0"/>
              <a:t> </a:t>
            </a:r>
            <a:r>
              <a:rPr sz="3300" spc="-5" dirty="0"/>
              <a:t>klausimus:</a:t>
            </a:r>
            <a:endParaRPr sz="3300"/>
          </a:p>
        </p:txBody>
      </p:sp>
      <p:pic>
        <p:nvPicPr>
          <p:cNvPr id="4" name="object 4"/>
          <p:cNvPicPr/>
          <p:nvPr/>
        </p:nvPicPr>
        <p:blipFill>
          <a:blip r:embed="rId3" cstate="print"/>
          <a:stretch>
            <a:fillRect/>
          </a:stretch>
        </p:blipFill>
        <p:spPr>
          <a:xfrm>
            <a:off x="539495" y="2421635"/>
            <a:ext cx="7886700" cy="3742944"/>
          </a:xfrm>
          <a:prstGeom prst="rect">
            <a:avLst/>
          </a:prstGeom>
        </p:spPr>
      </p:pic>
      <p:sp>
        <p:nvSpPr>
          <p:cNvPr id="5" name="object 5"/>
          <p:cNvSpPr txBox="1"/>
          <p:nvPr/>
        </p:nvSpPr>
        <p:spPr>
          <a:xfrm>
            <a:off x="539495" y="2421635"/>
            <a:ext cx="7886700" cy="3743325"/>
          </a:xfrm>
          <a:prstGeom prst="rect">
            <a:avLst/>
          </a:prstGeom>
        </p:spPr>
        <p:txBody>
          <a:bodyPr vert="horz" wrap="square" lIns="0" tIns="0" rIns="0" bIns="0" rtlCol="0">
            <a:spAutoFit/>
          </a:bodyPr>
          <a:lstStyle/>
          <a:p>
            <a:pPr marL="91440">
              <a:lnSpc>
                <a:spcPts val="2795"/>
              </a:lnSpc>
            </a:pPr>
            <a:r>
              <a:rPr sz="2400" spc="-5" dirty="0">
                <a:latin typeface="Calibri Light"/>
                <a:cs typeface="Calibri Light"/>
              </a:rPr>
              <a:t>Iš</a:t>
            </a:r>
            <a:r>
              <a:rPr sz="2400" spc="-20" dirty="0">
                <a:latin typeface="Calibri Light"/>
                <a:cs typeface="Calibri Light"/>
              </a:rPr>
              <a:t> </a:t>
            </a:r>
            <a:r>
              <a:rPr sz="2400" spc="-15" dirty="0">
                <a:latin typeface="Calibri Light"/>
                <a:cs typeface="Calibri Light"/>
              </a:rPr>
              <a:t>kur</a:t>
            </a:r>
            <a:r>
              <a:rPr sz="2400" spc="-10" dirty="0">
                <a:latin typeface="Calibri Light"/>
                <a:cs typeface="Calibri Light"/>
              </a:rPr>
              <a:t> atsiranda</a:t>
            </a:r>
            <a:r>
              <a:rPr sz="2400" spc="-45" dirty="0">
                <a:latin typeface="Calibri Light"/>
                <a:cs typeface="Calibri Light"/>
              </a:rPr>
              <a:t> </a:t>
            </a:r>
            <a:r>
              <a:rPr sz="2400" spc="-5" dirty="0">
                <a:latin typeface="Calibri Light"/>
                <a:cs typeface="Calibri Light"/>
              </a:rPr>
              <a:t>masė?</a:t>
            </a:r>
            <a:endParaRPr sz="2400">
              <a:latin typeface="Calibri Light"/>
              <a:cs typeface="Calibri Light"/>
            </a:endParaRPr>
          </a:p>
          <a:p>
            <a:pPr>
              <a:lnSpc>
                <a:spcPct val="100000"/>
              </a:lnSpc>
              <a:spcBef>
                <a:spcPts val="5"/>
              </a:spcBef>
            </a:pPr>
            <a:endParaRPr sz="3200">
              <a:latin typeface="Calibri Light"/>
              <a:cs typeface="Calibri Light"/>
            </a:endParaRPr>
          </a:p>
          <a:p>
            <a:pPr marL="91440">
              <a:lnSpc>
                <a:spcPct val="100000"/>
              </a:lnSpc>
            </a:pPr>
            <a:r>
              <a:rPr sz="2400" spc="-20" dirty="0">
                <a:latin typeface="Calibri Light"/>
                <a:cs typeface="Calibri Light"/>
              </a:rPr>
              <a:t>Kas</a:t>
            </a:r>
            <a:r>
              <a:rPr sz="2400" spc="-30" dirty="0">
                <a:latin typeface="Calibri Light"/>
                <a:cs typeface="Calibri Light"/>
              </a:rPr>
              <a:t> </a:t>
            </a:r>
            <a:r>
              <a:rPr sz="2400" dirty="0">
                <a:latin typeface="Calibri Light"/>
                <a:cs typeface="Calibri Light"/>
              </a:rPr>
              <a:t>užpildo</a:t>
            </a:r>
            <a:r>
              <a:rPr sz="2400" spc="-30" dirty="0">
                <a:latin typeface="Calibri Light"/>
                <a:cs typeface="Calibri Light"/>
              </a:rPr>
              <a:t> </a:t>
            </a:r>
            <a:r>
              <a:rPr sz="2400" spc="-10" dirty="0">
                <a:latin typeface="Calibri Light"/>
                <a:cs typeface="Calibri Light"/>
              </a:rPr>
              <a:t>Visatą?</a:t>
            </a:r>
            <a:endParaRPr sz="2400">
              <a:latin typeface="Calibri Light"/>
              <a:cs typeface="Calibri Light"/>
            </a:endParaRPr>
          </a:p>
          <a:p>
            <a:pPr marL="91440" marR="2214880">
              <a:lnSpc>
                <a:spcPct val="235400"/>
              </a:lnSpc>
              <a:spcBef>
                <a:spcPts val="5"/>
              </a:spcBef>
            </a:pPr>
            <a:r>
              <a:rPr sz="2400" spc="-20" dirty="0">
                <a:latin typeface="Calibri Light"/>
                <a:cs typeface="Calibri Light"/>
              </a:rPr>
              <a:t>Kas</a:t>
            </a:r>
            <a:r>
              <a:rPr sz="2400" spc="-5" dirty="0">
                <a:latin typeface="Calibri Light"/>
                <a:cs typeface="Calibri Light"/>
              </a:rPr>
              <a:t> </a:t>
            </a:r>
            <a:r>
              <a:rPr sz="2400" spc="-20" dirty="0">
                <a:latin typeface="Calibri Light"/>
                <a:cs typeface="Calibri Light"/>
              </a:rPr>
              <a:t>yra</a:t>
            </a:r>
            <a:r>
              <a:rPr sz="2400" spc="5" dirty="0">
                <a:latin typeface="Calibri Light"/>
                <a:cs typeface="Calibri Light"/>
              </a:rPr>
              <a:t> </a:t>
            </a:r>
            <a:r>
              <a:rPr sz="2400" spc="-10" dirty="0">
                <a:latin typeface="Calibri Light"/>
                <a:cs typeface="Calibri Light"/>
              </a:rPr>
              <a:t>tamsioji</a:t>
            </a:r>
            <a:r>
              <a:rPr sz="2400" spc="-15" dirty="0">
                <a:latin typeface="Calibri Light"/>
                <a:cs typeface="Calibri Light"/>
              </a:rPr>
              <a:t> </a:t>
            </a:r>
            <a:r>
              <a:rPr sz="2400" spc="-10" dirty="0">
                <a:latin typeface="Calibri Light"/>
                <a:cs typeface="Calibri Light"/>
              </a:rPr>
              <a:t>medžiaga</a:t>
            </a:r>
            <a:r>
              <a:rPr sz="2400" spc="-15" dirty="0">
                <a:latin typeface="Calibri Light"/>
                <a:cs typeface="Calibri Light"/>
              </a:rPr>
              <a:t> </a:t>
            </a:r>
            <a:r>
              <a:rPr sz="2400" dirty="0">
                <a:latin typeface="Calibri Light"/>
                <a:cs typeface="Calibri Light"/>
              </a:rPr>
              <a:t>ir</a:t>
            </a:r>
            <a:r>
              <a:rPr sz="2400" spc="10" dirty="0">
                <a:latin typeface="Calibri Light"/>
                <a:cs typeface="Calibri Light"/>
              </a:rPr>
              <a:t> </a:t>
            </a:r>
            <a:r>
              <a:rPr sz="2400" spc="-10" dirty="0">
                <a:latin typeface="Calibri Light"/>
                <a:cs typeface="Calibri Light"/>
              </a:rPr>
              <a:t>tamsioji</a:t>
            </a:r>
            <a:r>
              <a:rPr sz="2400" spc="-20" dirty="0">
                <a:latin typeface="Calibri Light"/>
                <a:cs typeface="Calibri Light"/>
              </a:rPr>
              <a:t> </a:t>
            </a:r>
            <a:r>
              <a:rPr sz="2400" spc="-10" dirty="0">
                <a:latin typeface="Calibri Light"/>
                <a:cs typeface="Calibri Light"/>
              </a:rPr>
              <a:t>energija? </a:t>
            </a:r>
            <a:r>
              <a:rPr sz="2400" spc="-525" dirty="0">
                <a:latin typeface="Calibri Light"/>
                <a:cs typeface="Calibri Light"/>
              </a:rPr>
              <a:t> </a:t>
            </a:r>
            <a:r>
              <a:rPr sz="2400" spc="-20" dirty="0">
                <a:latin typeface="Calibri Light"/>
                <a:cs typeface="Calibri Light"/>
              </a:rPr>
              <a:t>Kas</a:t>
            </a:r>
            <a:r>
              <a:rPr sz="2400" spc="-15" dirty="0">
                <a:latin typeface="Calibri Light"/>
                <a:cs typeface="Calibri Light"/>
              </a:rPr>
              <a:t> </a:t>
            </a:r>
            <a:r>
              <a:rPr sz="2400" spc="-10" dirty="0">
                <a:latin typeface="Calibri Light"/>
                <a:cs typeface="Calibri Light"/>
              </a:rPr>
              <a:t>buvo</a:t>
            </a:r>
            <a:r>
              <a:rPr sz="2400" spc="-5" dirty="0">
                <a:latin typeface="Calibri Light"/>
                <a:cs typeface="Calibri Light"/>
              </a:rPr>
              <a:t> </a:t>
            </a:r>
            <a:r>
              <a:rPr sz="2400" dirty="0">
                <a:latin typeface="Calibri Light"/>
                <a:cs typeface="Calibri Light"/>
              </a:rPr>
              <a:t>prieš</a:t>
            </a:r>
            <a:r>
              <a:rPr sz="2400" spc="-25" dirty="0">
                <a:latin typeface="Calibri Light"/>
                <a:cs typeface="Calibri Light"/>
              </a:rPr>
              <a:t> </a:t>
            </a:r>
            <a:r>
              <a:rPr sz="2400" spc="-5" dirty="0">
                <a:latin typeface="Calibri Light"/>
                <a:cs typeface="Calibri Light"/>
              </a:rPr>
              <a:t>Didįjį</a:t>
            </a:r>
            <a:r>
              <a:rPr sz="2400" spc="-15" dirty="0">
                <a:latin typeface="Calibri Light"/>
                <a:cs typeface="Calibri Light"/>
              </a:rPr>
              <a:t> </a:t>
            </a:r>
            <a:r>
              <a:rPr sz="2400" spc="-10" dirty="0">
                <a:latin typeface="Calibri Light"/>
                <a:cs typeface="Calibri Light"/>
              </a:rPr>
              <a:t>sprogimą?</a:t>
            </a:r>
            <a:endParaRPr sz="2400">
              <a:latin typeface="Calibri Light"/>
              <a:cs typeface="Calibri Ligh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186334" y="35509"/>
            <a:ext cx="8689975" cy="2825774"/>
          </a:xfrm>
          <a:prstGeom prst="rect">
            <a:avLst/>
          </a:prstGeom>
        </p:spPr>
        <p:txBody>
          <a:bodyPr vert="horz" wrap="square" lIns="0" tIns="12065" rIns="0" bIns="0" rtlCol="0">
            <a:spAutoFit/>
          </a:bodyPr>
          <a:lstStyle/>
          <a:p>
            <a:pPr marL="12700">
              <a:lnSpc>
                <a:spcPct val="100000"/>
              </a:lnSpc>
              <a:spcBef>
                <a:spcPts val="95"/>
              </a:spcBef>
            </a:pPr>
            <a:r>
              <a:rPr sz="2500" spc="-20" dirty="0">
                <a:latin typeface="Calibri Light"/>
                <a:cs typeface="Calibri Light"/>
              </a:rPr>
              <a:t>Literatūra</a:t>
            </a:r>
            <a:r>
              <a:rPr sz="2500" spc="-10" dirty="0">
                <a:latin typeface="Calibri Light"/>
                <a:cs typeface="Calibri Light"/>
              </a:rPr>
              <a:t> </a:t>
            </a:r>
            <a:r>
              <a:rPr sz="2500" spc="-5" dirty="0">
                <a:latin typeface="Calibri Light"/>
                <a:cs typeface="Calibri Light"/>
              </a:rPr>
              <a:t>ir</a:t>
            </a:r>
            <a:r>
              <a:rPr sz="2500" spc="-10" dirty="0">
                <a:latin typeface="Calibri Light"/>
                <a:cs typeface="Calibri Light"/>
              </a:rPr>
              <a:t> </a:t>
            </a:r>
            <a:r>
              <a:rPr sz="2500" spc="-5" dirty="0">
                <a:latin typeface="Calibri Light"/>
                <a:cs typeface="Calibri Light"/>
              </a:rPr>
              <a:t>šaltiniai</a:t>
            </a:r>
            <a:endParaRPr sz="2500" dirty="0">
              <a:latin typeface="Calibri Light"/>
              <a:cs typeface="Calibri Light"/>
            </a:endParaRPr>
          </a:p>
          <a:p>
            <a:pPr>
              <a:lnSpc>
                <a:spcPct val="100000"/>
              </a:lnSpc>
              <a:spcBef>
                <a:spcPts val="55"/>
              </a:spcBef>
            </a:pPr>
            <a:endParaRPr sz="2200" dirty="0">
              <a:latin typeface="Calibri Light"/>
              <a:cs typeface="Calibri Light"/>
            </a:endParaRPr>
          </a:p>
          <a:p>
            <a:pPr marL="12700" marR="511809">
              <a:lnSpc>
                <a:spcPts val="2700"/>
              </a:lnSpc>
              <a:spcBef>
                <a:spcPts val="5"/>
              </a:spcBef>
              <a:buAutoNum type="arabicPeriod"/>
              <a:tabLst>
                <a:tab pos="323215" algn="l"/>
              </a:tabLst>
            </a:pPr>
            <a:r>
              <a:rPr sz="2500" spc="-20" dirty="0">
                <a:latin typeface="Calibri Light"/>
                <a:cs typeface="Calibri Light"/>
              </a:rPr>
              <a:t>Paskaitų</a:t>
            </a:r>
            <a:r>
              <a:rPr sz="2500" dirty="0">
                <a:latin typeface="Calibri Light"/>
                <a:cs typeface="Calibri Light"/>
              </a:rPr>
              <a:t> </a:t>
            </a:r>
            <a:r>
              <a:rPr sz="2500" spc="-10" dirty="0">
                <a:latin typeface="Calibri Light"/>
                <a:cs typeface="Calibri Light"/>
              </a:rPr>
              <a:t>medžiaga.</a:t>
            </a:r>
            <a:r>
              <a:rPr sz="2500" dirty="0">
                <a:latin typeface="Calibri Light"/>
                <a:cs typeface="Calibri Light"/>
              </a:rPr>
              <a:t> </a:t>
            </a:r>
            <a:r>
              <a:rPr sz="2500" spc="-10" dirty="0">
                <a:latin typeface="Calibri Light"/>
                <a:cs typeface="Calibri Light"/>
              </a:rPr>
              <a:t>CERN</a:t>
            </a:r>
            <a:r>
              <a:rPr sz="2500" dirty="0">
                <a:latin typeface="Calibri Light"/>
                <a:cs typeface="Calibri Light"/>
              </a:rPr>
              <a:t> </a:t>
            </a:r>
            <a:r>
              <a:rPr sz="2500" spc="-10" dirty="0">
                <a:latin typeface="Calibri Light"/>
                <a:cs typeface="Calibri Light"/>
              </a:rPr>
              <a:t>Lietuvos</a:t>
            </a:r>
            <a:r>
              <a:rPr sz="2500" spc="10" dirty="0">
                <a:latin typeface="Calibri Light"/>
                <a:cs typeface="Calibri Light"/>
              </a:rPr>
              <a:t> </a:t>
            </a:r>
            <a:r>
              <a:rPr sz="2500" spc="-5" dirty="0">
                <a:latin typeface="Calibri Light"/>
                <a:cs typeface="Calibri Light"/>
              </a:rPr>
              <a:t>mokytojų </a:t>
            </a:r>
            <a:r>
              <a:rPr sz="2500" spc="-20" dirty="0">
                <a:latin typeface="Calibri Light"/>
                <a:cs typeface="Calibri Light"/>
              </a:rPr>
              <a:t>programa </a:t>
            </a:r>
            <a:r>
              <a:rPr sz="2500" spc="-15" dirty="0">
                <a:solidFill>
                  <a:srgbClr val="0462C1"/>
                </a:solidFill>
                <a:latin typeface="Calibri Light"/>
                <a:cs typeface="Calibri Light"/>
              </a:rPr>
              <a:t> </a:t>
            </a:r>
            <a:r>
              <a:rPr sz="2500" u="heavy" spc="-10" dirty="0">
                <a:solidFill>
                  <a:srgbClr val="0462C1"/>
                </a:solidFill>
                <a:uFill>
                  <a:solidFill>
                    <a:srgbClr val="0462C1"/>
                  </a:solidFill>
                </a:uFill>
                <a:latin typeface="Calibri Light"/>
                <a:cs typeface="Calibri Light"/>
                <a:hlinkClick r:id="rId3"/>
              </a:rPr>
              <a:t>https://indico.cern.ch/event/358281/other-view?view=standard</a:t>
            </a:r>
            <a:endParaRPr sz="2500" dirty="0">
              <a:latin typeface="Calibri Light"/>
              <a:cs typeface="Calibri Light"/>
            </a:endParaRPr>
          </a:p>
          <a:p>
            <a:pPr marL="12700" marR="354330">
              <a:lnSpc>
                <a:spcPts val="2700"/>
              </a:lnSpc>
              <a:buClr>
                <a:srgbClr val="000000"/>
              </a:buClr>
              <a:tabLst>
                <a:tab pos="322580" algn="l"/>
              </a:tabLst>
            </a:pPr>
            <a:r>
              <a:rPr lang="lt-LT" sz="2500" u="heavy" spc="-10" dirty="0" smtClean="0">
                <a:solidFill>
                  <a:srgbClr val="0462C1"/>
                </a:solidFill>
                <a:uFill>
                  <a:solidFill>
                    <a:srgbClr val="0462C1"/>
                  </a:solidFill>
                </a:uFill>
                <a:latin typeface="Calibri Light"/>
                <a:cs typeface="Calibri Light"/>
                <a:hlinkClick r:id="rId4"/>
              </a:rPr>
              <a:t>2.</a:t>
            </a:r>
            <a:r>
              <a:rPr sz="2500" u="heavy" spc="-10" dirty="0" smtClean="0">
                <a:solidFill>
                  <a:srgbClr val="0462C1"/>
                </a:solidFill>
                <a:uFill>
                  <a:solidFill>
                    <a:srgbClr val="0462C1"/>
                  </a:solidFill>
                </a:uFill>
                <a:latin typeface="Calibri Light"/>
                <a:cs typeface="Calibri Light"/>
                <a:hlinkClick r:id="rId4"/>
              </a:rPr>
              <a:t>http</a:t>
            </a:r>
            <a:r>
              <a:rPr sz="2500" u="heavy" spc="-10" dirty="0">
                <a:solidFill>
                  <a:srgbClr val="0462C1"/>
                </a:solidFill>
                <a:uFill>
                  <a:solidFill>
                    <a:srgbClr val="0462C1"/>
                  </a:solidFill>
                </a:uFill>
                <a:latin typeface="Calibri Light"/>
                <a:cs typeface="Calibri Light"/>
                <a:hlinkClick r:id="rId4"/>
              </a:rPr>
              <a:t>://www.technologijos.lt/n/mokslas/idomusis_mokslas/S- </a:t>
            </a:r>
            <a:r>
              <a:rPr sz="2500" spc="-5" dirty="0">
                <a:solidFill>
                  <a:srgbClr val="0462C1"/>
                </a:solidFill>
                <a:latin typeface="Calibri Light"/>
                <a:cs typeface="Calibri Light"/>
                <a:hlinkClick r:id="rId4"/>
              </a:rPr>
              <a:t> </a:t>
            </a:r>
            <a:r>
              <a:rPr sz="2500" u="heavy" spc="-15" dirty="0">
                <a:solidFill>
                  <a:srgbClr val="0462C1"/>
                </a:solidFill>
                <a:uFill>
                  <a:solidFill>
                    <a:srgbClr val="0462C1"/>
                  </a:solidFill>
                </a:uFill>
                <a:latin typeface="Calibri Light"/>
                <a:cs typeface="Calibri Light"/>
                <a:hlinkClick r:id="rId4"/>
              </a:rPr>
              <a:t>36395/straipsnis/O-kas-gi-yra-tas-Higso-bozonas-Labai-paprastas- </a:t>
            </a:r>
            <a:r>
              <a:rPr sz="2500" spc="-555" dirty="0">
                <a:solidFill>
                  <a:srgbClr val="0462C1"/>
                </a:solidFill>
                <a:latin typeface="Calibri Light"/>
                <a:cs typeface="Calibri Light"/>
                <a:hlinkClick r:id="rId4"/>
              </a:rPr>
              <a:t> </a:t>
            </a:r>
            <a:r>
              <a:rPr sz="2500" u="heavy" spc="-5" dirty="0">
                <a:solidFill>
                  <a:srgbClr val="0462C1"/>
                </a:solidFill>
                <a:uFill>
                  <a:solidFill>
                    <a:srgbClr val="0462C1"/>
                  </a:solidFill>
                </a:uFill>
                <a:latin typeface="Calibri Light"/>
                <a:cs typeface="Calibri Light"/>
                <a:hlinkClick r:id="rId4"/>
              </a:rPr>
              <a:t>paaiskinimas?l=2</a:t>
            </a:r>
            <a:endParaRPr sz="2500" dirty="0">
              <a:latin typeface="Calibri Light"/>
              <a:cs typeface="Calibri Light"/>
            </a:endParaRPr>
          </a:p>
          <a:p>
            <a:pPr marL="321945" indent="-309880">
              <a:lnSpc>
                <a:spcPts val="2660"/>
              </a:lnSpc>
              <a:buClr>
                <a:srgbClr val="000000"/>
              </a:buClr>
              <a:buAutoNum type="arabicPeriod" startAt="3"/>
              <a:tabLst>
                <a:tab pos="322580" algn="l"/>
              </a:tabLst>
            </a:pPr>
            <a:r>
              <a:rPr sz="2500" u="heavy" spc="-15" dirty="0">
                <a:solidFill>
                  <a:srgbClr val="0462C1"/>
                </a:solidFill>
                <a:uFill>
                  <a:solidFill>
                    <a:srgbClr val="0462C1"/>
                  </a:solidFill>
                </a:uFill>
                <a:latin typeface="Calibri Light"/>
                <a:cs typeface="Calibri Light"/>
                <a:hlinkClick r:id="rId5"/>
              </a:rPr>
              <a:t>http://www.nobelprize.org/nobel_prizes/physics/laureates/</a:t>
            </a:r>
            <a:endParaRPr sz="2500" dirty="0">
              <a:latin typeface="Calibri Light"/>
              <a:cs typeface="Calibri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431418"/>
            <a:ext cx="7443470" cy="1219835"/>
          </a:xfrm>
          <a:prstGeom prst="rect">
            <a:avLst/>
          </a:prstGeom>
        </p:spPr>
        <p:txBody>
          <a:bodyPr vert="horz" wrap="square" lIns="0" tIns="12065" rIns="0" bIns="0" rtlCol="0">
            <a:spAutoFit/>
          </a:bodyPr>
          <a:lstStyle/>
          <a:p>
            <a:pPr marL="12700">
              <a:lnSpc>
                <a:spcPts val="3190"/>
              </a:lnSpc>
              <a:spcBef>
                <a:spcPts val="95"/>
              </a:spcBef>
            </a:pPr>
            <a:r>
              <a:rPr spc="-15" dirty="0"/>
              <a:t>Graikų</a:t>
            </a:r>
            <a:r>
              <a:rPr spc="10" dirty="0"/>
              <a:t> </a:t>
            </a:r>
            <a:r>
              <a:rPr spc="-10" dirty="0"/>
              <a:t>filosofai</a:t>
            </a:r>
            <a:r>
              <a:rPr dirty="0"/>
              <a:t> </a:t>
            </a:r>
            <a:r>
              <a:rPr spc="-5" dirty="0"/>
              <a:t>Leukipas</a:t>
            </a:r>
            <a:r>
              <a:rPr spc="10" dirty="0"/>
              <a:t> </a:t>
            </a:r>
            <a:r>
              <a:rPr spc="-5" dirty="0"/>
              <a:t>ir</a:t>
            </a:r>
            <a:r>
              <a:rPr spc="-15" dirty="0"/>
              <a:t> </a:t>
            </a:r>
            <a:r>
              <a:rPr dirty="0"/>
              <a:t>jo</a:t>
            </a:r>
            <a:r>
              <a:rPr spc="20" dirty="0"/>
              <a:t> </a:t>
            </a:r>
            <a:r>
              <a:rPr spc="-20" dirty="0"/>
              <a:t>mokinys</a:t>
            </a:r>
            <a:r>
              <a:rPr spc="25" dirty="0"/>
              <a:t> </a:t>
            </a:r>
            <a:r>
              <a:rPr spc="-10" dirty="0"/>
              <a:t>Demokritas</a:t>
            </a:r>
          </a:p>
          <a:p>
            <a:pPr marL="12700" marR="5080">
              <a:lnSpc>
                <a:spcPts val="3020"/>
              </a:lnSpc>
              <a:spcBef>
                <a:spcPts val="215"/>
              </a:spcBef>
            </a:pPr>
            <a:r>
              <a:rPr spc="-10" dirty="0"/>
              <a:t>pirmieji </a:t>
            </a:r>
            <a:r>
              <a:rPr spc="-5" dirty="0"/>
              <a:t>iškėlė idėją, </a:t>
            </a:r>
            <a:r>
              <a:rPr dirty="0"/>
              <a:t>jog </a:t>
            </a:r>
            <a:r>
              <a:rPr spc="-10" dirty="0"/>
              <a:t>visos </a:t>
            </a:r>
            <a:r>
              <a:rPr spc="-20" dirty="0"/>
              <a:t>medžiagos sudarytos </a:t>
            </a:r>
            <a:r>
              <a:rPr spc="-5" dirty="0"/>
              <a:t>iš </a:t>
            </a:r>
            <a:r>
              <a:rPr spc="-620" dirty="0"/>
              <a:t> </a:t>
            </a:r>
            <a:r>
              <a:rPr spc="-15" dirty="0"/>
              <a:t>pirminių</a:t>
            </a:r>
            <a:r>
              <a:rPr spc="-80" dirty="0"/>
              <a:t> </a:t>
            </a:r>
            <a:r>
              <a:rPr spc="-30" dirty="0"/>
              <a:t>nematomų</a:t>
            </a:r>
            <a:r>
              <a:rPr spc="-70" dirty="0"/>
              <a:t> </a:t>
            </a:r>
            <a:r>
              <a:rPr spc="-25" dirty="0"/>
              <a:t>materialiųjų</a:t>
            </a:r>
            <a:r>
              <a:rPr spc="-80" dirty="0"/>
              <a:t> </a:t>
            </a:r>
            <a:r>
              <a:rPr spc="-15" dirty="0"/>
              <a:t>dalelių</a:t>
            </a:r>
            <a:r>
              <a:rPr spc="-60" dirty="0"/>
              <a:t> </a:t>
            </a:r>
            <a:r>
              <a:rPr spc="-5" dirty="0"/>
              <a:t>–</a:t>
            </a:r>
            <a:r>
              <a:rPr spc="-30" dirty="0"/>
              <a:t> atomų.</a:t>
            </a:r>
          </a:p>
        </p:txBody>
      </p:sp>
      <p:sp>
        <p:nvSpPr>
          <p:cNvPr id="4" name="object 4"/>
          <p:cNvSpPr txBox="1"/>
          <p:nvPr/>
        </p:nvSpPr>
        <p:spPr>
          <a:xfrm>
            <a:off x="535940" y="1832610"/>
            <a:ext cx="2130425" cy="803275"/>
          </a:xfrm>
          <a:prstGeom prst="rect">
            <a:avLst/>
          </a:prstGeom>
        </p:spPr>
        <p:txBody>
          <a:bodyPr vert="horz" wrap="square" lIns="0" tIns="81280" rIns="0" bIns="0" rtlCol="0">
            <a:spAutoFit/>
          </a:bodyPr>
          <a:lstStyle/>
          <a:p>
            <a:pPr marL="12700">
              <a:lnSpc>
                <a:spcPct val="100000"/>
              </a:lnSpc>
              <a:spcBef>
                <a:spcPts val="640"/>
              </a:spcBef>
            </a:pPr>
            <a:r>
              <a:rPr sz="2100" spc="-5" dirty="0">
                <a:latin typeface="Calibri"/>
                <a:cs typeface="Calibri"/>
              </a:rPr>
              <a:t>Leukipas</a:t>
            </a:r>
            <a:endParaRPr sz="2100">
              <a:latin typeface="Calibri"/>
              <a:cs typeface="Calibri"/>
            </a:endParaRPr>
          </a:p>
          <a:p>
            <a:pPr marL="12700">
              <a:lnSpc>
                <a:spcPct val="100000"/>
              </a:lnSpc>
              <a:spcBef>
                <a:spcPts val="540"/>
              </a:spcBef>
            </a:pPr>
            <a:r>
              <a:rPr sz="2100" spc="-5" dirty="0">
                <a:latin typeface="Calibri"/>
                <a:cs typeface="Calibri"/>
              </a:rPr>
              <a:t>(500–440</a:t>
            </a:r>
            <a:r>
              <a:rPr sz="2100" spc="-45" dirty="0">
                <a:latin typeface="Calibri"/>
                <a:cs typeface="Calibri"/>
              </a:rPr>
              <a:t> </a:t>
            </a:r>
            <a:r>
              <a:rPr sz="2100" dirty="0">
                <a:latin typeface="Calibri"/>
                <a:cs typeface="Calibri"/>
              </a:rPr>
              <a:t>m.</a:t>
            </a:r>
            <a:r>
              <a:rPr sz="2100" spc="-15" dirty="0">
                <a:latin typeface="Calibri"/>
                <a:cs typeface="Calibri"/>
              </a:rPr>
              <a:t> </a:t>
            </a:r>
            <a:r>
              <a:rPr sz="2100" spc="-80" dirty="0">
                <a:latin typeface="Calibri"/>
                <a:cs typeface="Calibri"/>
              </a:rPr>
              <a:t>pr.</a:t>
            </a:r>
            <a:r>
              <a:rPr sz="2100" spc="-20" dirty="0">
                <a:latin typeface="Calibri"/>
                <a:cs typeface="Calibri"/>
              </a:rPr>
              <a:t> </a:t>
            </a:r>
            <a:r>
              <a:rPr sz="2100" spc="-70" dirty="0">
                <a:latin typeface="Calibri"/>
                <a:cs typeface="Calibri"/>
              </a:rPr>
              <a:t>Kr.)</a:t>
            </a:r>
            <a:endParaRPr sz="2100">
              <a:latin typeface="Calibri"/>
              <a:cs typeface="Calibri"/>
            </a:endParaRPr>
          </a:p>
        </p:txBody>
      </p:sp>
      <p:sp>
        <p:nvSpPr>
          <p:cNvPr id="5" name="object 5"/>
          <p:cNvSpPr txBox="1"/>
          <p:nvPr/>
        </p:nvSpPr>
        <p:spPr>
          <a:xfrm>
            <a:off x="4651628" y="1832610"/>
            <a:ext cx="2130425" cy="803275"/>
          </a:xfrm>
          <a:prstGeom prst="rect">
            <a:avLst/>
          </a:prstGeom>
        </p:spPr>
        <p:txBody>
          <a:bodyPr vert="horz" wrap="square" lIns="0" tIns="12700" rIns="0" bIns="0" rtlCol="0">
            <a:spAutoFit/>
          </a:bodyPr>
          <a:lstStyle/>
          <a:p>
            <a:pPr marL="12700" marR="5080" indent="60960">
              <a:lnSpc>
                <a:spcPct val="121500"/>
              </a:lnSpc>
              <a:spcBef>
                <a:spcPts val="100"/>
              </a:spcBef>
            </a:pPr>
            <a:r>
              <a:rPr sz="2100" spc="-5" dirty="0">
                <a:latin typeface="Calibri"/>
                <a:cs typeface="Calibri"/>
              </a:rPr>
              <a:t>Demokritas </a:t>
            </a:r>
            <a:r>
              <a:rPr sz="2100" dirty="0">
                <a:latin typeface="Calibri"/>
                <a:cs typeface="Calibri"/>
              </a:rPr>
              <a:t> </a:t>
            </a:r>
            <a:r>
              <a:rPr sz="2100" spc="-5" dirty="0">
                <a:latin typeface="Calibri"/>
                <a:cs typeface="Calibri"/>
              </a:rPr>
              <a:t>(460–370</a:t>
            </a:r>
            <a:r>
              <a:rPr sz="2100" spc="-45" dirty="0">
                <a:latin typeface="Calibri"/>
                <a:cs typeface="Calibri"/>
              </a:rPr>
              <a:t> </a:t>
            </a:r>
            <a:r>
              <a:rPr sz="2100" dirty="0">
                <a:latin typeface="Calibri"/>
                <a:cs typeface="Calibri"/>
              </a:rPr>
              <a:t>m.</a:t>
            </a:r>
            <a:r>
              <a:rPr sz="2100" spc="-15" dirty="0">
                <a:latin typeface="Calibri"/>
                <a:cs typeface="Calibri"/>
              </a:rPr>
              <a:t> </a:t>
            </a:r>
            <a:r>
              <a:rPr sz="2100" spc="-80" dirty="0">
                <a:latin typeface="Calibri"/>
                <a:cs typeface="Calibri"/>
              </a:rPr>
              <a:t>pr.</a:t>
            </a:r>
            <a:r>
              <a:rPr sz="2100" spc="-20" dirty="0">
                <a:latin typeface="Calibri"/>
                <a:cs typeface="Calibri"/>
              </a:rPr>
              <a:t> </a:t>
            </a:r>
            <a:r>
              <a:rPr sz="2100" spc="-70" dirty="0">
                <a:latin typeface="Calibri"/>
                <a:cs typeface="Calibri"/>
              </a:rPr>
              <a:t>Kr.)</a:t>
            </a:r>
            <a:endParaRPr sz="2100">
              <a:latin typeface="Calibri"/>
              <a:cs typeface="Calibri"/>
            </a:endParaRPr>
          </a:p>
        </p:txBody>
      </p:sp>
      <p:pic>
        <p:nvPicPr>
          <p:cNvPr id="6" name="object 6"/>
          <p:cNvPicPr/>
          <p:nvPr/>
        </p:nvPicPr>
        <p:blipFill>
          <a:blip r:embed="rId3" cstate="print"/>
          <a:stretch>
            <a:fillRect/>
          </a:stretch>
        </p:blipFill>
        <p:spPr>
          <a:xfrm>
            <a:off x="457200" y="3069335"/>
            <a:ext cx="2951988" cy="3581400"/>
          </a:xfrm>
          <a:prstGeom prst="rect">
            <a:avLst/>
          </a:prstGeom>
        </p:spPr>
      </p:pic>
      <p:pic>
        <p:nvPicPr>
          <p:cNvPr id="7" name="object 7"/>
          <p:cNvPicPr/>
          <p:nvPr/>
        </p:nvPicPr>
        <p:blipFill>
          <a:blip r:embed="rId4" cstate="print"/>
          <a:stretch>
            <a:fillRect/>
          </a:stretch>
        </p:blipFill>
        <p:spPr>
          <a:xfrm>
            <a:off x="4572000" y="3069335"/>
            <a:ext cx="3206496" cy="3581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1941956"/>
            <a:ext cx="7906384" cy="1220470"/>
          </a:xfrm>
          <a:prstGeom prst="rect">
            <a:avLst/>
          </a:prstGeom>
        </p:spPr>
        <p:txBody>
          <a:bodyPr vert="horz" wrap="square" lIns="0" tIns="54610" rIns="0" bIns="0" rtlCol="0">
            <a:spAutoFit/>
          </a:bodyPr>
          <a:lstStyle/>
          <a:p>
            <a:pPr marL="12700" marR="5080">
              <a:lnSpc>
                <a:spcPct val="90000"/>
              </a:lnSpc>
              <a:spcBef>
                <a:spcPts val="430"/>
              </a:spcBef>
            </a:pPr>
            <a:r>
              <a:rPr spc="-25" dirty="0"/>
              <a:t>Atomų</a:t>
            </a:r>
            <a:r>
              <a:rPr dirty="0"/>
              <a:t> </a:t>
            </a:r>
            <a:r>
              <a:rPr spc="-10" dirty="0"/>
              <a:t>esąs</a:t>
            </a:r>
            <a:r>
              <a:rPr spc="35" dirty="0"/>
              <a:t> </a:t>
            </a:r>
            <a:r>
              <a:rPr spc="-10" dirty="0"/>
              <a:t>didelis,</a:t>
            </a:r>
            <a:r>
              <a:rPr spc="15" dirty="0"/>
              <a:t> </a:t>
            </a:r>
            <a:r>
              <a:rPr spc="-10" dirty="0"/>
              <a:t>bet</a:t>
            </a:r>
            <a:r>
              <a:rPr spc="25" dirty="0"/>
              <a:t> </a:t>
            </a:r>
            <a:r>
              <a:rPr spc="-15" dirty="0"/>
              <a:t>baigtinis</a:t>
            </a:r>
            <a:r>
              <a:rPr spc="5" dirty="0"/>
              <a:t> </a:t>
            </a:r>
            <a:r>
              <a:rPr spc="-10" dirty="0"/>
              <a:t>skaičius.</a:t>
            </a:r>
            <a:r>
              <a:rPr spc="30" dirty="0"/>
              <a:t> </a:t>
            </a:r>
            <a:r>
              <a:rPr spc="-5" dirty="0"/>
              <a:t>Jų</a:t>
            </a:r>
            <a:r>
              <a:rPr spc="5" dirty="0"/>
              <a:t> </a:t>
            </a:r>
            <a:r>
              <a:rPr spc="-20" dirty="0"/>
              <a:t>forma</a:t>
            </a:r>
            <a:r>
              <a:rPr spc="5" dirty="0"/>
              <a:t> </a:t>
            </a:r>
            <a:r>
              <a:rPr spc="-5" dirty="0"/>
              <a:t>labai </a:t>
            </a:r>
            <a:r>
              <a:rPr spc="-620" dirty="0"/>
              <a:t> </a:t>
            </a:r>
            <a:r>
              <a:rPr spc="-10" dirty="0"/>
              <a:t>įvairi.</a:t>
            </a:r>
            <a:r>
              <a:rPr dirty="0"/>
              <a:t> </a:t>
            </a:r>
            <a:r>
              <a:rPr spc="-10" dirty="0"/>
              <a:t>Visos</a:t>
            </a:r>
            <a:r>
              <a:rPr spc="10" dirty="0"/>
              <a:t> </a:t>
            </a:r>
            <a:r>
              <a:rPr spc="-10" dirty="0"/>
              <a:t>medžiagos</a:t>
            </a:r>
            <a:r>
              <a:rPr spc="40" dirty="0"/>
              <a:t> </a:t>
            </a:r>
            <a:r>
              <a:rPr spc="-5" dirty="0"/>
              <a:t>skirtingos</a:t>
            </a:r>
            <a:r>
              <a:rPr spc="30" dirty="0"/>
              <a:t> </a:t>
            </a:r>
            <a:r>
              <a:rPr spc="-5" dirty="0"/>
              <a:t>dėl</a:t>
            </a:r>
            <a:r>
              <a:rPr spc="10" dirty="0"/>
              <a:t> </a:t>
            </a:r>
            <a:r>
              <a:rPr spc="-30" dirty="0"/>
              <a:t>to,</a:t>
            </a:r>
            <a:r>
              <a:rPr dirty="0"/>
              <a:t> </a:t>
            </a:r>
            <a:r>
              <a:rPr spc="-25" dirty="0"/>
              <a:t>kad</a:t>
            </a:r>
            <a:r>
              <a:rPr spc="10" dirty="0"/>
              <a:t> </a:t>
            </a:r>
            <a:r>
              <a:rPr spc="-5" dirty="0"/>
              <a:t>skiriasi</a:t>
            </a:r>
            <a:r>
              <a:rPr spc="5" dirty="0"/>
              <a:t> </a:t>
            </a:r>
            <a:r>
              <a:rPr spc="-5" dirty="0"/>
              <a:t>jų </a:t>
            </a:r>
            <a:r>
              <a:rPr dirty="0"/>
              <a:t> </a:t>
            </a:r>
            <a:r>
              <a:rPr spc="-15" dirty="0"/>
              <a:t>atomų</a:t>
            </a:r>
            <a:r>
              <a:rPr spc="-10" dirty="0"/>
              <a:t> </a:t>
            </a:r>
            <a:r>
              <a:rPr spc="-15" dirty="0"/>
              <a:t>skaičius</a:t>
            </a:r>
            <a:r>
              <a:rPr spc="15" dirty="0"/>
              <a:t> </a:t>
            </a:r>
            <a:r>
              <a:rPr spc="-10" dirty="0"/>
              <a:t>ir</a:t>
            </a:r>
            <a:r>
              <a:rPr spc="10" dirty="0"/>
              <a:t> </a:t>
            </a:r>
            <a:r>
              <a:rPr spc="-10" dirty="0"/>
              <a:t>išsidėstymo</a:t>
            </a:r>
            <a:r>
              <a:rPr spc="40" dirty="0"/>
              <a:t> </a:t>
            </a:r>
            <a:r>
              <a:rPr spc="-15" dirty="0"/>
              <a:t>tvarka.</a:t>
            </a:r>
          </a:p>
        </p:txBody>
      </p:sp>
      <p:sp>
        <p:nvSpPr>
          <p:cNvPr id="4" name="object 4"/>
          <p:cNvSpPr txBox="1"/>
          <p:nvPr/>
        </p:nvSpPr>
        <p:spPr>
          <a:xfrm>
            <a:off x="535940" y="3862832"/>
            <a:ext cx="6583680"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libri Light"/>
                <a:cs typeface="Calibri Light"/>
              </a:rPr>
              <a:t>Vėliau</a:t>
            </a:r>
            <a:r>
              <a:rPr sz="2800" dirty="0">
                <a:latin typeface="Calibri Light"/>
                <a:cs typeface="Calibri Light"/>
              </a:rPr>
              <a:t> </a:t>
            </a:r>
            <a:r>
              <a:rPr sz="2800" spc="-10" dirty="0">
                <a:latin typeface="Calibri Light"/>
                <a:cs typeface="Calibri Light"/>
              </a:rPr>
              <a:t>tos</a:t>
            </a:r>
            <a:r>
              <a:rPr sz="2800" spc="15" dirty="0">
                <a:latin typeface="Calibri Light"/>
                <a:cs typeface="Calibri Light"/>
              </a:rPr>
              <a:t> </a:t>
            </a:r>
            <a:r>
              <a:rPr sz="2800" spc="-5" dirty="0">
                <a:latin typeface="Calibri Light"/>
                <a:cs typeface="Calibri Light"/>
              </a:rPr>
              <a:t>idėjos</a:t>
            </a:r>
            <a:r>
              <a:rPr sz="2800" spc="15" dirty="0">
                <a:latin typeface="Calibri Light"/>
                <a:cs typeface="Calibri Light"/>
              </a:rPr>
              <a:t> </a:t>
            </a:r>
            <a:r>
              <a:rPr sz="2800" spc="-10" dirty="0">
                <a:latin typeface="Calibri Light"/>
                <a:cs typeface="Calibri Light"/>
              </a:rPr>
              <a:t>kuriam</a:t>
            </a:r>
            <a:r>
              <a:rPr sz="2800" spc="-5" dirty="0">
                <a:latin typeface="Calibri Light"/>
                <a:cs typeface="Calibri Light"/>
              </a:rPr>
              <a:t> </a:t>
            </a:r>
            <a:r>
              <a:rPr sz="2800" spc="-10" dirty="0">
                <a:latin typeface="Calibri Light"/>
                <a:cs typeface="Calibri Light"/>
              </a:rPr>
              <a:t>laikui</a:t>
            </a:r>
            <a:r>
              <a:rPr sz="2800" spc="-5" dirty="0">
                <a:latin typeface="Calibri Light"/>
                <a:cs typeface="Calibri Light"/>
              </a:rPr>
              <a:t> </a:t>
            </a:r>
            <a:r>
              <a:rPr sz="2800" spc="-10" dirty="0">
                <a:latin typeface="Calibri Light"/>
                <a:cs typeface="Calibri Light"/>
              </a:rPr>
              <a:t>buvo</a:t>
            </a:r>
            <a:r>
              <a:rPr sz="2800" dirty="0">
                <a:latin typeface="Calibri Light"/>
                <a:cs typeface="Calibri Light"/>
              </a:rPr>
              <a:t> </a:t>
            </a:r>
            <a:r>
              <a:rPr sz="2800" spc="-20" dirty="0">
                <a:latin typeface="Calibri Light"/>
                <a:cs typeface="Calibri Light"/>
              </a:rPr>
              <a:t>pamirštos.</a:t>
            </a:r>
            <a:endParaRPr sz="2800">
              <a:latin typeface="Calibri Light"/>
              <a:cs typeface="Calibri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2518410"/>
            <a:ext cx="7832090" cy="1604010"/>
          </a:xfrm>
          <a:prstGeom prst="rect">
            <a:avLst/>
          </a:prstGeom>
        </p:spPr>
        <p:txBody>
          <a:bodyPr vert="horz" wrap="square" lIns="0" tIns="60960" rIns="0" bIns="0" rtlCol="0">
            <a:spAutoFit/>
          </a:bodyPr>
          <a:lstStyle/>
          <a:p>
            <a:pPr marL="12700" marR="5080" algn="just">
              <a:lnSpc>
                <a:spcPts val="3020"/>
              </a:lnSpc>
              <a:spcBef>
                <a:spcPts val="480"/>
              </a:spcBef>
            </a:pPr>
            <a:r>
              <a:rPr spc="-25" dirty="0"/>
              <a:t>Atomo </a:t>
            </a:r>
            <a:r>
              <a:rPr spc="-15" dirty="0"/>
              <a:t>sandara </a:t>
            </a:r>
            <a:r>
              <a:rPr spc="-5" dirty="0"/>
              <a:t>vėl </a:t>
            </a:r>
            <a:r>
              <a:rPr spc="-20" dirty="0"/>
              <a:t>pradėta </a:t>
            </a:r>
            <a:r>
              <a:rPr spc="-5" dirty="0"/>
              <a:t>tyrinėti XVII a. </a:t>
            </a:r>
            <a:r>
              <a:rPr spc="-20" dirty="0"/>
              <a:t>Atomai </a:t>
            </a:r>
            <a:r>
              <a:rPr spc="-5" dirty="0"/>
              <a:t>buvo </a:t>
            </a:r>
            <a:r>
              <a:rPr spc="-620" dirty="0"/>
              <a:t> </a:t>
            </a:r>
            <a:r>
              <a:rPr spc="-25" dirty="0"/>
              <a:t>laikomi </a:t>
            </a:r>
            <a:r>
              <a:rPr spc="-5" dirty="0"/>
              <a:t>nedalomomis </a:t>
            </a:r>
            <a:r>
              <a:rPr spc="-10" dirty="0"/>
              <a:t>kietosiomis dalelėmis. </a:t>
            </a:r>
            <a:r>
              <a:rPr spc="-5" dirty="0"/>
              <a:t>Jų dariniai </a:t>
            </a:r>
            <a:r>
              <a:rPr dirty="0"/>
              <a:t> </a:t>
            </a:r>
            <a:r>
              <a:rPr spc="-15" dirty="0"/>
              <a:t>sudaro</a:t>
            </a:r>
            <a:r>
              <a:rPr spc="-5" dirty="0"/>
              <a:t> </a:t>
            </a:r>
            <a:r>
              <a:rPr spc="-10" dirty="0"/>
              <a:t>įvairias</a:t>
            </a:r>
            <a:r>
              <a:rPr dirty="0"/>
              <a:t> </a:t>
            </a:r>
            <a:r>
              <a:rPr spc="-10" dirty="0"/>
              <a:t>medžiagas,</a:t>
            </a:r>
            <a:r>
              <a:rPr spc="10" dirty="0"/>
              <a:t> </a:t>
            </a:r>
            <a:r>
              <a:rPr spc="-5" dirty="0"/>
              <a:t>o</a:t>
            </a:r>
            <a:r>
              <a:rPr dirty="0"/>
              <a:t> </a:t>
            </a:r>
            <a:r>
              <a:rPr spc="-5" dirty="0"/>
              <a:t>judėjimas</a:t>
            </a:r>
            <a:r>
              <a:rPr spc="35" dirty="0"/>
              <a:t> </a:t>
            </a:r>
            <a:r>
              <a:rPr spc="-5" dirty="0"/>
              <a:t>lemia</a:t>
            </a:r>
            <a:r>
              <a:rPr spc="10" dirty="0"/>
              <a:t> </a:t>
            </a:r>
            <a:r>
              <a:rPr spc="-5" dirty="0"/>
              <a:t>visus</a:t>
            </a:r>
          </a:p>
          <a:p>
            <a:pPr marL="12700" algn="just">
              <a:lnSpc>
                <a:spcPts val="2990"/>
              </a:lnSpc>
            </a:pPr>
            <a:r>
              <a:rPr spc="-10" dirty="0"/>
              <a:t>reiškinius,</a:t>
            </a:r>
            <a:r>
              <a:rPr spc="10" dirty="0"/>
              <a:t> </a:t>
            </a:r>
            <a:r>
              <a:rPr spc="-10" dirty="0"/>
              <a:t>vykstančius</a:t>
            </a:r>
            <a:r>
              <a:rPr spc="-5" dirty="0"/>
              <a:t> </a:t>
            </a:r>
            <a:r>
              <a:rPr spc="-10" dirty="0"/>
              <a:t>medžiagoje.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35940" y="348234"/>
            <a:ext cx="7376159" cy="1772920"/>
          </a:xfrm>
          <a:prstGeom prst="rect">
            <a:avLst/>
          </a:prstGeom>
        </p:spPr>
        <p:txBody>
          <a:bodyPr vert="horz" wrap="square" lIns="0" tIns="65405" rIns="0" bIns="0" rtlCol="0">
            <a:spAutoFit/>
          </a:bodyPr>
          <a:lstStyle/>
          <a:p>
            <a:pPr marL="12700" marR="5080">
              <a:lnSpc>
                <a:spcPts val="3350"/>
              </a:lnSpc>
              <a:spcBef>
                <a:spcPts val="515"/>
              </a:spcBef>
            </a:pPr>
            <a:r>
              <a:rPr sz="3100" spc="-10" dirty="0"/>
              <a:t>Anglų</a:t>
            </a:r>
            <a:r>
              <a:rPr sz="3100" spc="-5" dirty="0"/>
              <a:t> </a:t>
            </a:r>
            <a:r>
              <a:rPr sz="3100" spc="-10" dirty="0"/>
              <a:t>fizikas</a:t>
            </a:r>
            <a:r>
              <a:rPr sz="3100" dirty="0"/>
              <a:t> </a:t>
            </a:r>
            <a:r>
              <a:rPr sz="3100" spc="-5" dirty="0"/>
              <a:t>ir</a:t>
            </a:r>
            <a:r>
              <a:rPr sz="3100" spc="-10" dirty="0"/>
              <a:t> </a:t>
            </a:r>
            <a:r>
              <a:rPr sz="3100" spc="-20" dirty="0"/>
              <a:t>matematikas</a:t>
            </a:r>
            <a:r>
              <a:rPr sz="3100" spc="30" dirty="0"/>
              <a:t> </a:t>
            </a:r>
            <a:r>
              <a:rPr sz="3100" spc="-20" dirty="0"/>
              <a:t>Izaokas</a:t>
            </a:r>
            <a:r>
              <a:rPr sz="3100" dirty="0"/>
              <a:t> </a:t>
            </a:r>
            <a:r>
              <a:rPr sz="3100" spc="-10" dirty="0"/>
              <a:t>Niutonas, </a:t>
            </a:r>
            <a:r>
              <a:rPr sz="3100" spc="-5" dirty="0"/>
              <a:t> prizme</a:t>
            </a:r>
            <a:r>
              <a:rPr sz="3100" spc="5" dirty="0"/>
              <a:t> </a:t>
            </a:r>
            <a:r>
              <a:rPr sz="3100" spc="-10" dirty="0"/>
              <a:t>išskaidęs</a:t>
            </a:r>
            <a:r>
              <a:rPr sz="3100" spc="25" dirty="0"/>
              <a:t> </a:t>
            </a:r>
            <a:r>
              <a:rPr sz="3100" spc="-10" dirty="0"/>
              <a:t>baltos</a:t>
            </a:r>
            <a:r>
              <a:rPr sz="3100" spc="5" dirty="0"/>
              <a:t> </a:t>
            </a:r>
            <a:r>
              <a:rPr sz="3100" spc="-10" dirty="0"/>
              <a:t>šviesos</a:t>
            </a:r>
            <a:r>
              <a:rPr sz="3100" dirty="0"/>
              <a:t> </a:t>
            </a:r>
            <a:r>
              <a:rPr sz="3100" spc="-5" dirty="0"/>
              <a:t>spindulį</a:t>
            </a:r>
            <a:r>
              <a:rPr sz="3100" spc="20" dirty="0"/>
              <a:t> </a:t>
            </a:r>
            <a:r>
              <a:rPr sz="3100" spc="-5" dirty="0"/>
              <a:t>į </a:t>
            </a:r>
            <a:r>
              <a:rPr sz="3100" spc="-10" dirty="0"/>
              <a:t>įvairių </a:t>
            </a:r>
            <a:r>
              <a:rPr sz="3100" spc="-685" dirty="0"/>
              <a:t> </a:t>
            </a:r>
            <a:r>
              <a:rPr sz="3100" spc="-5" dirty="0"/>
              <a:t>spalvų</a:t>
            </a:r>
            <a:r>
              <a:rPr sz="3100" spc="15" dirty="0"/>
              <a:t> </a:t>
            </a:r>
            <a:r>
              <a:rPr sz="3100" spc="-5" dirty="0"/>
              <a:t>spektrą,</a:t>
            </a:r>
            <a:r>
              <a:rPr sz="3100" dirty="0"/>
              <a:t> </a:t>
            </a:r>
            <a:r>
              <a:rPr sz="3100" spc="-15" dirty="0"/>
              <a:t>teigė,</a:t>
            </a:r>
            <a:r>
              <a:rPr sz="3100" spc="25" dirty="0"/>
              <a:t> </a:t>
            </a:r>
            <a:r>
              <a:rPr sz="3100" spc="-5" dirty="0"/>
              <a:t>jog</a:t>
            </a:r>
            <a:r>
              <a:rPr sz="3100" spc="5" dirty="0"/>
              <a:t> </a:t>
            </a:r>
            <a:r>
              <a:rPr sz="3100" spc="-35" dirty="0"/>
              <a:t>atomai</a:t>
            </a:r>
            <a:r>
              <a:rPr sz="3100" spc="-25" dirty="0"/>
              <a:t> </a:t>
            </a:r>
            <a:r>
              <a:rPr sz="3100" spc="-20" dirty="0"/>
              <a:t>gali</a:t>
            </a:r>
            <a:r>
              <a:rPr sz="3100" spc="10" dirty="0"/>
              <a:t> </a:t>
            </a:r>
            <a:r>
              <a:rPr sz="3100" spc="-15" dirty="0"/>
              <a:t>jungtis</a:t>
            </a:r>
            <a:r>
              <a:rPr sz="3100" dirty="0"/>
              <a:t> </a:t>
            </a:r>
            <a:r>
              <a:rPr sz="3100" spc="-5" dirty="0"/>
              <a:t>į</a:t>
            </a:r>
            <a:endParaRPr sz="3100"/>
          </a:p>
          <a:p>
            <a:pPr marL="12700">
              <a:lnSpc>
                <a:spcPts val="3295"/>
              </a:lnSpc>
            </a:pPr>
            <a:r>
              <a:rPr sz="3100" spc="-5" dirty="0"/>
              <a:t>didesnes</a:t>
            </a:r>
            <a:r>
              <a:rPr sz="3100" spc="30" dirty="0"/>
              <a:t> </a:t>
            </a:r>
            <a:r>
              <a:rPr sz="3100" spc="-5" dirty="0"/>
              <a:t>ir </a:t>
            </a:r>
            <a:r>
              <a:rPr sz="3100" spc="-10" dirty="0"/>
              <a:t>sudėtingesnes</a:t>
            </a:r>
            <a:r>
              <a:rPr sz="3100" spc="45" dirty="0"/>
              <a:t> </a:t>
            </a:r>
            <a:r>
              <a:rPr sz="3100" spc="-5" dirty="0"/>
              <a:t>daleles,</a:t>
            </a:r>
            <a:r>
              <a:rPr sz="3100" spc="45" dirty="0"/>
              <a:t> </a:t>
            </a:r>
            <a:r>
              <a:rPr sz="3100" spc="-10" dirty="0"/>
              <a:t>bet</a:t>
            </a:r>
            <a:r>
              <a:rPr sz="3100" dirty="0"/>
              <a:t> </a:t>
            </a:r>
            <a:r>
              <a:rPr sz="3100" spc="-5" dirty="0"/>
              <a:t>jis</a:t>
            </a:r>
            <a:endParaRPr sz="3100"/>
          </a:p>
        </p:txBody>
      </p:sp>
      <p:sp>
        <p:nvSpPr>
          <p:cNvPr id="4" name="object 4"/>
          <p:cNvSpPr txBox="1"/>
          <p:nvPr/>
        </p:nvSpPr>
        <p:spPr>
          <a:xfrm>
            <a:off x="535940" y="2049272"/>
            <a:ext cx="7891145" cy="1460500"/>
          </a:xfrm>
          <a:prstGeom prst="rect">
            <a:avLst/>
          </a:prstGeom>
        </p:spPr>
        <p:txBody>
          <a:bodyPr vert="horz" wrap="square" lIns="0" tIns="65405" rIns="0" bIns="0" rtlCol="0">
            <a:spAutoFit/>
          </a:bodyPr>
          <a:lstStyle/>
          <a:p>
            <a:pPr marL="12700" marR="5080">
              <a:lnSpc>
                <a:spcPts val="3350"/>
              </a:lnSpc>
              <a:spcBef>
                <a:spcPts val="515"/>
              </a:spcBef>
            </a:pPr>
            <a:r>
              <a:rPr sz="3100" spc="-5" dirty="0">
                <a:latin typeface="Calibri Light"/>
                <a:cs typeface="Calibri Light"/>
              </a:rPr>
              <a:t>nepriskyrė</a:t>
            </a:r>
            <a:r>
              <a:rPr sz="3100" spc="15" dirty="0">
                <a:latin typeface="Calibri Light"/>
                <a:cs typeface="Calibri Light"/>
              </a:rPr>
              <a:t> </a:t>
            </a:r>
            <a:r>
              <a:rPr sz="3100" spc="-20" dirty="0">
                <a:latin typeface="Calibri Light"/>
                <a:cs typeface="Calibri Light"/>
              </a:rPr>
              <a:t>atomui</a:t>
            </a:r>
            <a:r>
              <a:rPr sz="3100" spc="25" dirty="0">
                <a:latin typeface="Calibri Light"/>
                <a:cs typeface="Calibri Light"/>
              </a:rPr>
              <a:t> </a:t>
            </a:r>
            <a:r>
              <a:rPr sz="3100" spc="-5" dirty="0">
                <a:latin typeface="Calibri Light"/>
                <a:cs typeface="Calibri Light"/>
              </a:rPr>
              <a:t>apibrėžtų</a:t>
            </a:r>
            <a:r>
              <a:rPr sz="3100" spc="20" dirty="0">
                <a:latin typeface="Calibri Light"/>
                <a:cs typeface="Calibri Light"/>
              </a:rPr>
              <a:t> </a:t>
            </a:r>
            <a:r>
              <a:rPr sz="3100" spc="-5" dirty="0">
                <a:latin typeface="Calibri Light"/>
                <a:cs typeface="Calibri Light"/>
              </a:rPr>
              <a:t>fizikinių</a:t>
            </a:r>
            <a:r>
              <a:rPr sz="3100" spc="20" dirty="0">
                <a:latin typeface="Calibri Light"/>
                <a:cs typeface="Calibri Light"/>
              </a:rPr>
              <a:t> </a:t>
            </a:r>
            <a:r>
              <a:rPr sz="3100" spc="-5" dirty="0">
                <a:latin typeface="Calibri Light"/>
                <a:cs typeface="Calibri Light"/>
              </a:rPr>
              <a:t>bei</a:t>
            </a:r>
            <a:r>
              <a:rPr sz="3100" spc="15" dirty="0">
                <a:latin typeface="Calibri Light"/>
                <a:cs typeface="Calibri Light"/>
              </a:rPr>
              <a:t> </a:t>
            </a:r>
            <a:r>
              <a:rPr sz="3100" spc="-10" dirty="0">
                <a:latin typeface="Calibri Light"/>
                <a:cs typeface="Calibri Light"/>
              </a:rPr>
              <a:t>cheminių </a:t>
            </a:r>
            <a:r>
              <a:rPr sz="3100" spc="-685" dirty="0">
                <a:latin typeface="Calibri Light"/>
                <a:cs typeface="Calibri Light"/>
              </a:rPr>
              <a:t> </a:t>
            </a:r>
            <a:r>
              <a:rPr sz="3100" spc="-10" dirty="0">
                <a:latin typeface="Calibri Light"/>
                <a:cs typeface="Calibri Light"/>
              </a:rPr>
              <a:t>savybių.</a:t>
            </a:r>
            <a:endParaRPr sz="3100">
              <a:latin typeface="Calibri Light"/>
              <a:cs typeface="Calibri Light"/>
            </a:endParaRPr>
          </a:p>
          <a:p>
            <a:pPr marL="12700">
              <a:lnSpc>
                <a:spcPct val="100000"/>
              </a:lnSpc>
              <a:spcBef>
                <a:spcPts val="1300"/>
              </a:spcBef>
            </a:pPr>
            <a:r>
              <a:rPr sz="2400" spc="-15" dirty="0">
                <a:latin typeface="Calibri"/>
                <a:cs typeface="Calibri"/>
              </a:rPr>
              <a:t>Izaokas</a:t>
            </a:r>
            <a:r>
              <a:rPr sz="2400" spc="-30" dirty="0">
                <a:latin typeface="Calibri"/>
                <a:cs typeface="Calibri"/>
              </a:rPr>
              <a:t> </a:t>
            </a:r>
            <a:r>
              <a:rPr sz="2400" spc="-5" dirty="0">
                <a:latin typeface="Calibri"/>
                <a:cs typeface="Calibri"/>
              </a:rPr>
              <a:t>Niutonas</a:t>
            </a:r>
            <a:r>
              <a:rPr sz="2400" spc="-10" dirty="0">
                <a:latin typeface="Calibri"/>
                <a:cs typeface="Calibri"/>
              </a:rPr>
              <a:t> </a:t>
            </a:r>
            <a:r>
              <a:rPr sz="2400" dirty="0">
                <a:latin typeface="Calibri"/>
                <a:cs typeface="Calibri"/>
              </a:rPr>
              <a:t>(</a:t>
            </a:r>
            <a:r>
              <a:rPr sz="2400" spc="-30" dirty="0">
                <a:latin typeface="Calibri"/>
                <a:cs typeface="Calibri"/>
              </a:rPr>
              <a:t> </a:t>
            </a:r>
            <a:r>
              <a:rPr sz="2400" spc="-5" dirty="0">
                <a:latin typeface="Calibri"/>
                <a:cs typeface="Calibri"/>
              </a:rPr>
              <a:t>1643–1727</a:t>
            </a:r>
            <a:r>
              <a:rPr sz="2400" spc="-25" dirty="0">
                <a:latin typeface="Calibri"/>
                <a:cs typeface="Calibri"/>
              </a:rPr>
              <a:t> </a:t>
            </a:r>
            <a:r>
              <a:rPr sz="2400" spc="-5" dirty="0">
                <a:latin typeface="Calibri"/>
                <a:cs typeface="Calibri"/>
              </a:rPr>
              <a:t>m.)</a:t>
            </a:r>
            <a:endParaRPr sz="2400">
              <a:latin typeface="Calibri"/>
              <a:cs typeface="Calibri"/>
            </a:endParaRPr>
          </a:p>
        </p:txBody>
      </p:sp>
      <p:pic>
        <p:nvPicPr>
          <p:cNvPr id="5" name="object 5"/>
          <p:cNvPicPr/>
          <p:nvPr/>
        </p:nvPicPr>
        <p:blipFill>
          <a:blip r:embed="rId3" cstate="print"/>
          <a:stretch>
            <a:fillRect/>
          </a:stretch>
        </p:blipFill>
        <p:spPr>
          <a:xfrm>
            <a:off x="611123" y="3717035"/>
            <a:ext cx="2667000" cy="3140962"/>
          </a:xfrm>
          <a:prstGeom prst="rect">
            <a:avLst/>
          </a:prstGeom>
        </p:spPr>
      </p:pic>
      <p:pic>
        <p:nvPicPr>
          <p:cNvPr id="6" name="object 6"/>
          <p:cNvPicPr/>
          <p:nvPr/>
        </p:nvPicPr>
        <p:blipFill>
          <a:blip r:embed="rId4" cstate="print"/>
          <a:stretch>
            <a:fillRect/>
          </a:stretch>
        </p:blipFill>
        <p:spPr>
          <a:xfrm>
            <a:off x="4788408" y="3933444"/>
            <a:ext cx="3110484" cy="27081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566419" y="359791"/>
            <a:ext cx="7952105" cy="1348105"/>
          </a:xfrm>
          <a:prstGeom prst="rect">
            <a:avLst/>
          </a:prstGeom>
        </p:spPr>
        <p:txBody>
          <a:bodyPr vert="horz" wrap="square" lIns="0" tIns="65405" rIns="0" bIns="0" rtlCol="0">
            <a:spAutoFit/>
          </a:bodyPr>
          <a:lstStyle/>
          <a:p>
            <a:pPr marL="12700" marR="527685">
              <a:lnSpc>
                <a:spcPts val="3350"/>
              </a:lnSpc>
              <a:spcBef>
                <a:spcPts val="515"/>
              </a:spcBef>
            </a:pPr>
            <a:r>
              <a:rPr sz="3100" spc="-10" dirty="0"/>
              <a:t>Rusų</a:t>
            </a:r>
            <a:r>
              <a:rPr sz="3100" spc="5" dirty="0"/>
              <a:t> </a:t>
            </a:r>
            <a:r>
              <a:rPr sz="3100" spc="-10" dirty="0"/>
              <a:t>mokslininkas</a:t>
            </a:r>
            <a:r>
              <a:rPr sz="3100" dirty="0"/>
              <a:t> </a:t>
            </a:r>
            <a:r>
              <a:rPr sz="3100" spc="-5" dirty="0"/>
              <a:t>Michailas</a:t>
            </a:r>
            <a:r>
              <a:rPr sz="3100" spc="35" dirty="0"/>
              <a:t> </a:t>
            </a:r>
            <a:r>
              <a:rPr sz="3100" spc="-10" dirty="0"/>
              <a:t>Lomonosovas, </a:t>
            </a:r>
            <a:r>
              <a:rPr sz="3100" spc="-5" dirty="0"/>
              <a:t> </a:t>
            </a:r>
            <a:r>
              <a:rPr sz="3100" spc="-10" dirty="0"/>
              <a:t>medžiagos</a:t>
            </a:r>
            <a:r>
              <a:rPr sz="3100" spc="20" dirty="0"/>
              <a:t> </a:t>
            </a:r>
            <a:r>
              <a:rPr sz="3100" spc="-10" dirty="0"/>
              <a:t>savybes</a:t>
            </a:r>
            <a:r>
              <a:rPr sz="3100" spc="5" dirty="0"/>
              <a:t> </a:t>
            </a:r>
            <a:r>
              <a:rPr sz="3100" spc="-5" dirty="0"/>
              <a:t>aiškinęs</a:t>
            </a:r>
            <a:r>
              <a:rPr sz="3100" spc="20" dirty="0"/>
              <a:t> </a:t>
            </a:r>
            <a:r>
              <a:rPr sz="3100" spc="-5" dirty="0"/>
              <a:t>dalelių</a:t>
            </a:r>
            <a:r>
              <a:rPr sz="3100" spc="30" dirty="0"/>
              <a:t> </a:t>
            </a:r>
            <a:r>
              <a:rPr sz="3100" spc="-5" dirty="0"/>
              <a:t>mechaniniu</a:t>
            </a:r>
            <a:endParaRPr sz="3100"/>
          </a:p>
          <a:p>
            <a:pPr marL="12700">
              <a:lnSpc>
                <a:spcPts val="3300"/>
              </a:lnSpc>
            </a:pPr>
            <a:r>
              <a:rPr sz="3100" spc="-5" dirty="0"/>
              <a:t>judėjimu,</a:t>
            </a:r>
            <a:r>
              <a:rPr sz="3100" spc="25" dirty="0"/>
              <a:t> </a:t>
            </a:r>
            <a:r>
              <a:rPr sz="3100" spc="-15" dirty="0"/>
              <a:t>teigė,</a:t>
            </a:r>
            <a:r>
              <a:rPr sz="3100" spc="25" dirty="0"/>
              <a:t> </a:t>
            </a:r>
            <a:r>
              <a:rPr sz="3100" spc="-5" dirty="0"/>
              <a:t>jog</a:t>
            </a:r>
            <a:r>
              <a:rPr sz="3100" spc="15" dirty="0"/>
              <a:t> </a:t>
            </a:r>
            <a:r>
              <a:rPr sz="3100" spc="-35" dirty="0"/>
              <a:t>atomai</a:t>
            </a:r>
            <a:r>
              <a:rPr sz="3100" spc="-30" dirty="0"/>
              <a:t> </a:t>
            </a:r>
            <a:r>
              <a:rPr sz="3100" spc="-20" dirty="0"/>
              <a:t>gali</a:t>
            </a:r>
            <a:r>
              <a:rPr sz="3100" spc="10" dirty="0"/>
              <a:t> </a:t>
            </a:r>
            <a:r>
              <a:rPr sz="3100" spc="-15" dirty="0"/>
              <a:t>jungtis</a:t>
            </a:r>
            <a:r>
              <a:rPr sz="3100" spc="15" dirty="0"/>
              <a:t> </a:t>
            </a:r>
            <a:r>
              <a:rPr sz="3100" spc="-5" dirty="0"/>
              <a:t>į</a:t>
            </a:r>
            <a:r>
              <a:rPr sz="3100" dirty="0"/>
              <a:t> </a:t>
            </a:r>
            <a:r>
              <a:rPr sz="3100" spc="-5" dirty="0"/>
              <a:t>didesnes</a:t>
            </a:r>
            <a:r>
              <a:rPr sz="3100" spc="40" dirty="0"/>
              <a:t> </a:t>
            </a:r>
            <a:r>
              <a:rPr sz="3100" spc="-5" dirty="0"/>
              <a:t>ir</a:t>
            </a:r>
            <a:endParaRPr sz="3100"/>
          </a:p>
        </p:txBody>
      </p:sp>
      <p:sp>
        <p:nvSpPr>
          <p:cNvPr id="4" name="object 4"/>
          <p:cNvSpPr txBox="1"/>
          <p:nvPr/>
        </p:nvSpPr>
        <p:spPr>
          <a:xfrm>
            <a:off x="535940" y="1635632"/>
            <a:ext cx="7920990" cy="1873885"/>
          </a:xfrm>
          <a:prstGeom prst="rect">
            <a:avLst/>
          </a:prstGeom>
        </p:spPr>
        <p:txBody>
          <a:bodyPr vert="horz" wrap="square" lIns="0" tIns="65405" rIns="0" bIns="0" rtlCol="0">
            <a:spAutoFit/>
          </a:bodyPr>
          <a:lstStyle/>
          <a:p>
            <a:pPr marL="42545" marR="5080">
              <a:lnSpc>
                <a:spcPts val="3350"/>
              </a:lnSpc>
              <a:spcBef>
                <a:spcPts val="515"/>
              </a:spcBef>
            </a:pPr>
            <a:r>
              <a:rPr sz="3100" spc="-10" dirty="0">
                <a:latin typeface="Calibri Light"/>
                <a:cs typeface="Calibri Light"/>
              </a:rPr>
              <a:t>sudėtingesnes</a:t>
            </a:r>
            <a:r>
              <a:rPr sz="3100" spc="55" dirty="0">
                <a:latin typeface="Calibri Light"/>
                <a:cs typeface="Calibri Light"/>
              </a:rPr>
              <a:t> </a:t>
            </a:r>
            <a:r>
              <a:rPr sz="3100" spc="-5" dirty="0">
                <a:latin typeface="Calibri Light"/>
                <a:cs typeface="Calibri Light"/>
              </a:rPr>
              <a:t>daleles,</a:t>
            </a:r>
            <a:r>
              <a:rPr sz="3100" spc="45" dirty="0">
                <a:latin typeface="Calibri Light"/>
                <a:cs typeface="Calibri Light"/>
              </a:rPr>
              <a:t> </a:t>
            </a:r>
            <a:r>
              <a:rPr sz="3100" spc="-10" dirty="0">
                <a:latin typeface="Calibri Light"/>
                <a:cs typeface="Calibri Light"/>
              </a:rPr>
              <a:t>bet</a:t>
            </a:r>
            <a:r>
              <a:rPr sz="3100" spc="5" dirty="0">
                <a:latin typeface="Calibri Light"/>
                <a:cs typeface="Calibri Light"/>
              </a:rPr>
              <a:t> </a:t>
            </a:r>
            <a:r>
              <a:rPr sz="3100" spc="-5" dirty="0">
                <a:latin typeface="Calibri Light"/>
                <a:cs typeface="Calibri Light"/>
              </a:rPr>
              <a:t>jis, </a:t>
            </a:r>
            <a:r>
              <a:rPr sz="3100" spc="-20" dirty="0">
                <a:latin typeface="Calibri Light"/>
                <a:cs typeface="Calibri Light"/>
              </a:rPr>
              <a:t>kaip</a:t>
            </a:r>
            <a:r>
              <a:rPr sz="3100" spc="10" dirty="0">
                <a:latin typeface="Calibri Light"/>
                <a:cs typeface="Calibri Light"/>
              </a:rPr>
              <a:t> </a:t>
            </a:r>
            <a:r>
              <a:rPr sz="3100" spc="-5" dirty="0">
                <a:latin typeface="Calibri Light"/>
                <a:cs typeface="Calibri Light"/>
              </a:rPr>
              <a:t>ir</a:t>
            </a:r>
            <a:r>
              <a:rPr sz="3100" dirty="0">
                <a:latin typeface="Calibri Light"/>
                <a:cs typeface="Calibri Light"/>
              </a:rPr>
              <a:t> </a:t>
            </a:r>
            <a:r>
              <a:rPr sz="3100" spc="-5" dirty="0">
                <a:latin typeface="Calibri Light"/>
                <a:cs typeface="Calibri Light"/>
              </a:rPr>
              <a:t>I. </a:t>
            </a:r>
            <a:r>
              <a:rPr sz="3100" spc="-10" dirty="0">
                <a:latin typeface="Calibri Light"/>
                <a:cs typeface="Calibri Light"/>
              </a:rPr>
              <a:t>Niutonas, </a:t>
            </a:r>
            <a:r>
              <a:rPr sz="3100" spc="-5" dirty="0">
                <a:latin typeface="Calibri Light"/>
                <a:cs typeface="Calibri Light"/>
              </a:rPr>
              <a:t> nepriskyrė</a:t>
            </a:r>
            <a:r>
              <a:rPr sz="3100" spc="15" dirty="0">
                <a:latin typeface="Calibri Light"/>
                <a:cs typeface="Calibri Light"/>
              </a:rPr>
              <a:t> </a:t>
            </a:r>
            <a:r>
              <a:rPr sz="3100" spc="-20" dirty="0">
                <a:latin typeface="Calibri Light"/>
                <a:cs typeface="Calibri Light"/>
              </a:rPr>
              <a:t>atomui</a:t>
            </a:r>
            <a:r>
              <a:rPr sz="3100" spc="20" dirty="0">
                <a:latin typeface="Calibri Light"/>
                <a:cs typeface="Calibri Light"/>
              </a:rPr>
              <a:t> </a:t>
            </a:r>
            <a:r>
              <a:rPr sz="3100" spc="-5" dirty="0">
                <a:latin typeface="Calibri Light"/>
                <a:cs typeface="Calibri Light"/>
              </a:rPr>
              <a:t>apibrėžtų</a:t>
            </a:r>
            <a:r>
              <a:rPr sz="3100" spc="20" dirty="0">
                <a:latin typeface="Calibri Light"/>
                <a:cs typeface="Calibri Light"/>
              </a:rPr>
              <a:t> </a:t>
            </a:r>
            <a:r>
              <a:rPr sz="3100" spc="-5" dirty="0">
                <a:latin typeface="Calibri Light"/>
                <a:cs typeface="Calibri Light"/>
              </a:rPr>
              <a:t>fizikinių</a:t>
            </a:r>
            <a:r>
              <a:rPr sz="3100" spc="20" dirty="0">
                <a:latin typeface="Calibri Light"/>
                <a:cs typeface="Calibri Light"/>
              </a:rPr>
              <a:t> </a:t>
            </a:r>
            <a:r>
              <a:rPr sz="3100" spc="-5" dirty="0">
                <a:latin typeface="Calibri Light"/>
                <a:cs typeface="Calibri Light"/>
              </a:rPr>
              <a:t>bei</a:t>
            </a:r>
            <a:r>
              <a:rPr sz="3100" spc="15" dirty="0">
                <a:latin typeface="Calibri Light"/>
                <a:cs typeface="Calibri Light"/>
              </a:rPr>
              <a:t> </a:t>
            </a:r>
            <a:r>
              <a:rPr sz="3100" spc="-10" dirty="0">
                <a:latin typeface="Calibri Light"/>
                <a:cs typeface="Calibri Light"/>
              </a:rPr>
              <a:t>cheminių </a:t>
            </a:r>
            <a:r>
              <a:rPr sz="3100" spc="-685" dirty="0">
                <a:latin typeface="Calibri Light"/>
                <a:cs typeface="Calibri Light"/>
              </a:rPr>
              <a:t> </a:t>
            </a:r>
            <a:r>
              <a:rPr sz="3100" spc="-10" dirty="0">
                <a:latin typeface="Calibri Light"/>
                <a:cs typeface="Calibri Light"/>
              </a:rPr>
              <a:t>savybių.</a:t>
            </a:r>
            <a:endParaRPr sz="3100">
              <a:latin typeface="Calibri Light"/>
              <a:cs typeface="Calibri Light"/>
            </a:endParaRPr>
          </a:p>
          <a:p>
            <a:pPr marL="12700">
              <a:lnSpc>
                <a:spcPct val="100000"/>
              </a:lnSpc>
              <a:spcBef>
                <a:spcPts val="1205"/>
              </a:spcBef>
              <a:tabLst>
                <a:tab pos="4691380" algn="l"/>
              </a:tabLst>
            </a:pPr>
            <a:r>
              <a:rPr sz="2400" dirty="0">
                <a:latin typeface="Calibri"/>
                <a:cs typeface="Calibri"/>
              </a:rPr>
              <a:t>Michailas</a:t>
            </a:r>
            <a:r>
              <a:rPr sz="2400" spc="-20" dirty="0">
                <a:latin typeface="Calibri"/>
                <a:cs typeface="Calibri"/>
              </a:rPr>
              <a:t> </a:t>
            </a:r>
            <a:r>
              <a:rPr sz="2400" spc="-10" dirty="0">
                <a:latin typeface="Calibri"/>
                <a:cs typeface="Calibri"/>
              </a:rPr>
              <a:t>Lomonosovas</a:t>
            </a:r>
            <a:r>
              <a:rPr sz="2400" spc="25" dirty="0">
                <a:latin typeface="Calibri"/>
                <a:cs typeface="Calibri"/>
              </a:rPr>
              <a:t> </a:t>
            </a:r>
            <a:r>
              <a:rPr sz="2400" dirty="0">
                <a:latin typeface="Calibri"/>
                <a:cs typeface="Calibri"/>
              </a:rPr>
              <a:t>(</a:t>
            </a:r>
            <a:r>
              <a:rPr sz="2400" spc="-5" dirty="0">
                <a:latin typeface="Calibri"/>
                <a:cs typeface="Calibri"/>
              </a:rPr>
              <a:t> 1711–1765	m.)</a:t>
            </a:r>
            <a:endParaRPr sz="2400">
              <a:latin typeface="Calibri"/>
              <a:cs typeface="Calibri"/>
            </a:endParaRPr>
          </a:p>
        </p:txBody>
      </p:sp>
      <p:pic>
        <p:nvPicPr>
          <p:cNvPr id="5" name="object 5"/>
          <p:cNvPicPr/>
          <p:nvPr/>
        </p:nvPicPr>
        <p:blipFill>
          <a:blip r:embed="rId3" cstate="print"/>
          <a:stretch>
            <a:fillRect/>
          </a:stretch>
        </p:blipFill>
        <p:spPr>
          <a:xfrm>
            <a:off x="495300" y="3558539"/>
            <a:ext cx="2606040" cy="32994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ctrTitle"/>
          </p:nvPr>
        </p:nvSpPr>
        <p:spPr>
          <a:prstGeom prst="rect">
            <a:avLst/>
          </a:prstGeom>
        </p:spPr>
        <p:txBody>
          <a:bodyPr vert="horz" wrap="square" lIns="0" tIns="265175" rIns="0" bIns="0" rtlCol="0">
            <a:spAutoFit/>
          </a:bodyPr>
          <a:lstStyle/>
          <a:p>
            <a:pPr marL="12700" marR="5080">
              <a:lnSpc>
                <a:spcPts val="3020"/>
              </a:lnSpc>
              <a:spcBef>
                <a:spcPts val="480"/>
              </a:spcBef>
            </a:pPr>
            <a:r>
              <a:rPr spc="-5" dirty="0"/>
              <a:t>1808</a:t>
            </a:r>
            <a:r>
              <a:rPr spc="25" dirty="0"/>
              <a:t> </a:t>
            </a:r>
            <a:r>
              <a:rPr spc="-5" dirty="0"/>
              <a:t>m.</a:t>
            </a:r>
            <a:r>
              <a:rPr spc="5" dirty="0"/>
              <a:t> </a:t>
            </a:r>
            <a:r>
              <a:rPr spc="-5" dirty="0"/>
              <a:t>anglų</a:t>
            </a:r>
            <a:r>
              <a:rPr spc="-15" dirty="0"/>
              <a:t> </a:t>
            </a:r>
            <a:r>
              <a:rPr spc="-10" dirty="0"/>
              <a:t>fizikas</a:t>
            </a:r>
            <a:r>
              <a:rPr dirty="0"/>
              <a:t> </a:t>
            </a:r>
            <a:r>
              <a:rPr spc="-5" dirty="0"/>
              <a:t>ir</a:t>
            </a:r>
            <a:r>
              <a:rPr dirty="0"/>
              <a:t> </a:t>
            </a:r>
            <a:r>
              <a:rPr spc="-15" dirty="0"/>
              <a:t>chemikas</a:t>
            </a:r>
            <a:r>
              <a:rPr spc="25" dirty="0"/>
              <a:t> </a:t>
            </a:r>
            <a:r>
              <a:rPr spc="-5" dirty="0"/>
              <a:t>Džonas</a:t>
            </a:r>
            <a:r>
              <a:rPr spc="25" dirty="0"/>
              <a:t> </a:t>
            </a:r>
            <a:r>
              <a:rPr spc="-10" dirty="0"/>
              <a:t>Daltonas</a:t>
            </a:r>
            <a:r>
              <a:rPr spc="10" dirty="0"/>
              <a:t> </a:t>
            </a:r>
            <a:r>
              <a:rPr spc="-5" dirty="0"/>
              <a:t>iškėlė </a:t>
            </a:r>
            <a:r>
              <a:rPr spc="-620" dirty="0"/>
              <a:t> </a:t>
            </a:r>
            <a:r>
              <a:rPr spc="-5" dirty="0"/>
              <a:t>idėją,</a:t>
            </a:r>
            <a:r>
              <a:rPr dirty="0"/>
              <a:t> </a:t>
            </a:r>
            <a:r>
              <a:rPr spc="-25" dirty="0"/>
              <a:t>kad</a:t>
            </a:r>
            <a:r>
              <a:rPr spc="5" dirty="0"/>
              <a:t> </a:t>
            </a:r>
            <a:r>
              <a:rPr spc="-30" dirty="0"/>
              <a:t>atomas</a:t>
            </a:r>
            <a:r>
              <a:rPr spc="-45" dirty="0"/>
              <a:t> </a:t>
            </a:r>
            <a:r>
              <a:rPr spc="-25" dirty="0"/>
              <a:t>yra</a:t>
            </a:r>
            <a:r>
              <a:rPr dirty="0"/>
              <a:t> </a:t>
            </a:r>
            <a:r>
              <a:rPr spc="-5" dirty="0"/>
              <a:t>mažiausia</a:t>
            </a:r>
            <a:r>
              <a:rPr dirty="0"/>
              <a:t> </a:t>
            </a:r>
            <a:r>
              <a:rPr spc="-10" dirty="0"/>
              <a:t>cheminio</a:t>
            </a:r>
            <a:r>
              <a:rPr spc="15" dirty="0"/>
              <a:t> </a:t>
            </a:r>
            <a:r>
              <a:rPr spc="-15" dirty="0"/>
              <a:t>elemento</a:t>
            </a:r>
          </a:p>
          <a:p>
            <a:pPr marL="12700" marR="278130">
              <a:lnSpc>
                <a:spcPts val="3020"/>
              </a:lnSpc>
              <a:spcBef>
                <a:spcPts val="5"/>
              </a:spcBef>
            </a:pPr>
            <a:r>
              <a:rPr spc="-5" dirty="0"/>
              <a:t>dalelė,</a:t>
            </a:r>
            <a:r>
              <a:rPr spc="5" dirty="0"/>
              <a:t> </a:t>
            </a:r>
            <a:r>
              <a:rPr spc="-15" dirty="0"/>
              <a:t>kuri </a:t>
            </a:r>
            <a:r>
              <a:rPr spc="-5" dirty="0"/>
              <a:t>skiriasi</a:t>
            </a:r>
            <a:r>
              <a:rPr spc="25" dirty="0"/>
              <a:t> </a:t>
            </a:r>
            <a:r>
              <a:rPr spc="-5" dirty="0"/>
              <a:t>nuo</a:t>
            </a:r>
            <a:r>
              <a:rPr dirty="0"/>
              <a:t> </a:t>
            </a:r>
            <a:r>
              <a:rPr spc="-5" dirty="0"/>
              <a:t>kitų</a:t>
            </a:r>
            <a:r>
              <a:rPr spc="5" dirty="0"/>
              <a:t> </a:t>
            </a:r>
            <a:r>
              <a:rPr spc="-10" dirty="0"/>
              <a:t>cheminių</a:t>
            </a:r>
            <a:r>
              <a:rPr spc="-5" dirty="0"/>
              <a:t> </a:t>
            </a:r>
            <a:r>
              <a:rPr spc="-10" dirty="0"/>
              <a:t>elementų</a:t>
            </a:r>
            <a:r>
              <a:rPr spc="25" dirty="0"/>
              <a:t> </a:t>
            </a:r>
            <a:r>
              <a:rPr spc="-15" dirty="0"/>
              <a:t>atomų </a:t>
            </a:r>
            <a:r>
              <a:rPr spc="-615" dirty="0"/>
              <a:t> </a:t>
            </a:r>
            <a:r>
              <a:rPr spc="-20" dirty="0"/>
              <a:t>savo</a:t>
            </a:r>
            <a:r>
              <a:rPr spc="-5" dirty="0"/>
              <a:t> mase.</a:t>
            </a:r>
          </a:p>
        </p:txBody>
      </p:sp>
      <p:sp>
        <p:nvSpPr>
          <p:cNvPr id="4" name="object 4"/>
          <p:cNvSpPr txBox="1"/>
          <p:nvPr/>
        </p:nvSpPr>
        <p:spPr>
          <a:xfrm>
            <a:off x="535940" y="2470150"/>
            <a:ext cx="4231005" cy="391160"/>
          </a:xfrm>
          <a:prstGeom prst="rect">
            <a:avLst/>
          </a:prstGeom>
        </p:spPr>
        <p:txBody>
          <a:bodyPr vert="horz" wrap="square" lIns="0" tIns="12700" rIns="0" bIns="0" rtlCol="0">
            <a:spAutoFit/>
          </a:bodyPr>
          <a:lstStyle/>
          <a:p>
            <a:pPr marL="12700">
              <a:lnSpc>
                <a:spcPct val="100000"/>
              </a:lnSpc>
              <a:spcBef>
                <a:spcPts val="100"/>
              </a:spcBef>
              <a:tabLst>
                <a:tab pos="3804920" algn="l"/>
              </a:tabLst>
            </a:pPr>
            <a:r>
              <a:rPr sz="2400" spc="-5" dirty="0">
                <a:latin typeface="Calibri"/>
                <a:cs typeface="Calibri"/>
              </a:rPr>
              <a:t>D</a:t>
            </a:r>
            <a:r>
              <a:rPr sz="2400" spc="-50" dirty="0">
                <a:latin typeface="Calibri"/>
                <a:cs typeface="Calibri"/>
              </a:rPr>
              <a:t>ž</a:t>
            </a:r>
            <a:r>
              <a:rPr sz="2400" spc="-5" dirty="0">
                <a:latin typeface="Calibri"/>
                <a:cs typeface="Calibri"/>
              </a:rPr>
              <a:t>ona</a:t>
            </a:r>
            <a:r>
              <a:rPr sz="2400" dirty="0">
                <a:latin typeface="Calibri"/>
                <a:cs typeface="Calibri"/>
              </a:rPr>
              <a:t>s</a:t>
            </a:r>
            <a:r>
              <a:rPr sz="2400" spc="-10" dirty="0">
                <a:latin typeface="Calibri"/>
                <a:cs typeface="Calibri"/>
              </a:rPr>
              <a:t> </a:t>
            </a:r>
            <a:r>
              <a:rPr sz="2400" spc="-5" dirty="0">
                <a:latin typeface="Calibri"/>
                <a:cs typeface="Calibri"/>
              </a:rPr>
              <a:t>Dal</a:t>
            </a:r>
            <a:r>
              <a:rPr sz="2400" spc="-25" dirty="0">
                <a:latin typeface="Calibri"/>
                <a:cs typeface="Calibri"/>
              </a:rPr>
              <a:t>t</a:t>
            </a:r>
            <a:r>
              <a:rPr sz="2400" spc="-5" dirty="0">
                <a:latin typeface="Calibri"/>
                <a:cs typeface="Calibri"/>
              </a:rPr>
              <a:t>ona</a:t>
            </a:r>
            <a:r>
              <a:rPr sz="2400" dirty="0">
                <a:latin typeface="Calibri"/>
                <a:cs typeface="Calibri"/>
              </a:rPr>
              <a:t>s</a:t>
            </a:r>
            <a:r>
              <a:rPr sz="2400" spc="-25" dirty="0">
                <a:latin typeface="Calibri"/>
                <a:cs typeface="Calibri"/>
              </a:rPr>
              <a:t> </a:t>
            </a:r>
            <a:r>
              <a:rPr sz="2400" dirty="0">
                <a:latin typeface="Calibri"/>
                <a:cs typeface="Calibri"/>
              </a:rPr>
              <a:t>(</a:t>
            </a:r>
            <a:r>
              <a:rPr sz="2400" spc="15" dirty="0">
                <a:latin typeface="Calibri"/>
                <a:cs typeface="Calibri"/>
              </a:rPr>
              <a:t> </a:t>
            </a:r>
            <a:r>
              <a:rPr sz="2400" spc="-5" dirty="0">
                <a:latin typeface="Calibri"/>
                <a:cs typeface="Calibri"/>
              </a:rPr>
              <a:t>1766</a:t>
            </a:r>
            <a:r>
              <a:rPr sz="2400" dirty="0">
                <a:latin typeface="Calibri"/>
                <a:cs typeface="Calibri"/>
              </a:rPr>
              <a:t>–1</a:t>
            </a:r>
            <a:r>
              <a:rPr sz="2400" spc="-10" dirty="0">
                <a:latin typeface="Calibri"/>
                <a:cs typeface="Calibri"/>
              </a:rPr>
              <a:t>8</a:t>
            </a:r>
            <a:r>
              <a:rPr sz="2400" dirty="0">
                <a:latin typeface="Calibri"/>
                <a:cs typeface="Calibri"/>
              </a:rPr>
              <a:t>44	m.)</a:t>
            </a:r>
            <a:endParaRPr sz="2400">
              <a:latin typeface="Calibri"/>
              <a:cs typeface="Calibri"/>
            </a:endParaRPr>
          </a:p>
        </p:txBody>
      </p:sp>
      <p:pic>
        <p:nvPicPr>
          <p:cNvPr id="5" name="object 5"/>
          <p:cNvPicPr/>
          <p:nvPr/>
        </p:nvPicPr>
        <p:blipFill>
          <a:blip r:embed="rId3" cstate="print"/>
          <a:stretch>
            <a:fillRect/>
          </a:stretch>
        </p:blipFill>
        <p:spPr>
          <a:xfrm>
            <a:off x="457200" y="3069335"/>
            <a:ext cx="3389376" cy="37886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1807</Words>
  <Application>Microsoft Office PowerPoint</Application>
  <PresentationFormat>Demonstracija ekrane (4:3)</PresentationFormat>
  <Paragraphs>177</Paragraphs>
  <Slides>35</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35</vt:i4>
      </vt:variant>
    </vt:vector>
  </HeadingPairs>
  <TitlesOfParts>
    <vt:vector size="39" baseType="lpstr">
      <vt:lpstr>Calibri</vt:lpstr>
      <vt:lpstr>Calibri Light</vt:lpstr>
      <vt:lpstr>Times New Roman</vt:lpstr>
      <vt:lpstr>Office Theme</vt:lpstr>
      <vt:lpstr>Projektas „Pedagogų kvalifikacijos tobulinimo ir perkvalifikavimo sistemos plėtra (III etapas)“  (Nr. VP1-2.2-ŠMM -02-V-01-010)</vt:lpstr>
      <vt:lpstr>„PowerPoint“ pateiktis</vt:lpstr>
      <vt:lpstr>„PowerPoint“ pateiktis</vt:lpstr>
      <vt:lpstr>Graikų filosofai Leukipas ir jo mokinys Demokritas pirmieji iškėlė idėją, jog visos medžiagos sudarytos iš  pirminių nematomų materialiųjų dalelių – atomų.</vt:lpstr>
      <vt:lpstr>Atomų esąs didelis, bet baigtinis skaičius. Jų forma labai  įvairi. Visos medžiagos skirtingos dėl to, kad skiriasi jų  atomų skaičius ir išsidėstymo tvarka.</vt:lpstr>
      <vt:lpstr>Atomo sandara vėl pradėta tyrinėti XVII a. Atomai buvo  laikomi nedalomomis kietosiomis dalelėmis. Jų dariniai  sudaro įvairias medžiagas, o judėjimas lemia visus reiškinius, vykstančius medžiagoje.</vt:lpstr>
      <vt:lpstr>Anglų fizikas ir matematikas Izaokas Niutonas,  prizme išskaidęs baltos šviesos spindulį į įvairių  spalvų spektrą, teigė, jog atomai gali jungtis į didesnes ir sudėtingesnes daleles, bet jis</vt:lpstr>
      <vt:lpstr>Rusų mokslininkas Michailas Lomonosovas,  medžiagos savybes aiškinęs dalelių mechaniniu judėjimu, teigė, jog atomai gali jungtis į didesnes ir</vt:lpstr>
      <vt:lpstr>1808 m. anglų fizikas ir chemikas Džonas Daltonas iškėlė  idėją, kad atomas yra mažiausia cheminio elemento dalelė, kuri skiriasi nuo kitų cheminių elementų atomų  savo mase.</vt:lpstr>
      <vt:lpstr>„PowerPoint“ pateiktis</vt:lpstr>
      <vt:lpstr>1858 m. atradus katodinius spindulius paaiškėjo, kad  atomas yra dalomas, jis sudarytas iš smulkesnių dalelių.</vt:lpstr>
      <vt:lpstr>Atominę medžiagos sandarą galutinai patvirtino periodinė  elementų sistema, kurią nepriklausomai vienas nuo kito 1869 m. sukūrė vokiečių chemikas Julijus Lotaras Mejeris ir  rusų chemikas Dmitrijus Mendelejevas, taip pat Brauno</vt:lpstr>
      <vt:lpstr>1887 m. vokiečių fizikas Heinrichas Rudolfas Hercas, tyrinėdamas kibirkštinį išlydį, atrado išorinį fotoefektą.  1888 m. šį reiškinį detaliau ištyrė rusų mokslininkas  Aleksandras Stoletovas.</vt:lpstr>
      <vt:lpstr>1896 m. prancūzų mokslininkas Antuanas Anri Bekerelis,  tirdamas cheminius urano junginius, aptiko radioaktyviųjų medžiagų spinduliavimą. Paaiškėjo, kad  atomas yra dalomas, jis sudarytas iš smulkesnių dalelių.  Atradimas paneigė prieš tai vyravusią nuomonę, kad  atomas nedalomas ir yra mažiausia dalelė.</vt:lpstr>
      <vt:lpstr>1897 m. anglų fizikas Džozefas Džonas Tomsonas  atrado, kad atomai gali spinduliuoti mažesnes  neigiamas elektringąsias daleles, vėliau pavadintas  elektronais. Paaiškėjo, kad atomas yra dalomas ir jam būdinga  tam tikra vidinė sandara.</vt:lpstr>
      <vt:lpstr>1896 m. Antuanas Anri Bekerelis, tyrinėdamas uraną,  atsitiktinai atrado radioaktyvumą. 1898 m. Marija Sklodovska-Kiuri ir jos vyras Pjeras Kiuri</vt:lpstr>
      <vt:lpstr>„PowerPoint“ pateiktis</vt:lpstr>
      <vt:lpstr>1911 m. britų fizikas Ernestas Rezerfordas, tirdamas radioaktyviojo elemento skleidžiamas alfa daleles, atrado,  kad kiekvienas atomas turi sunkų teigiamai įelektrintą  branduolį. Tyrimų rezultatai paskatino E. Rezerfordą</vt:lpstr>
      <vt:lpstr>Branduolinis atomo modelis primena Saulės sistemą.  Pagal šį modelį atomo centre yra teigiamas branduolys,  kuriame sutelkta beveik visa atomo masė, o apie jį, panašiai kaip planetos apie Saulę, juda elektronai.</vt:lpstr>
      <vt:lpstr>1912 m. anglų fizikas Čarlzas Vilsonas sukonstravo vadinamąją Vilsono kamerą – prietaisą elementariųjų  dalelių pėdsakams stebėti ir fotografuoti.</vt:lpstr>
      <vt:lpstr>„PowerPoint“ pateiktis</vt:lpstr>
      <vt:lpstr>1922 m. danų fizikas Nilsas Boras sukūrė atomo  sandaros teoriją. Pagal Boro teoriją elektronai juda aplink atomo branduolį sferiniais sluoksniais, vadinamais</vt:lpstr>
      <vt:lpstr>1928 m. anglų fizikas Polis Adrienas Morisas Dirakas sukūrė elektrono judėjimo reliatyvistinę teoriją, numatė  pozitrono – elektrono antidalelės, turinčios teigiamąjį</vt:lpstr>
      <vt:lpstr>1932 m. Karlas Devidas Andersonas, stebėdamas kosminių  spindulių dalelių pėdsakus Vilsono kameroje, eksperimentiškai atrado pozitroną. Jis pastebėjo, kad vienas  iš elektronų pėdsakų magnetiniame lauke, kuriame buvo  Vilsono kamera, išsilenkęs taip, lyg elektrono krūvis būtų ne</vt:lpstr>
      <vt:lpstr>1932 m. anglų fizikas Džeimsas Čedvikas, apšaudydamas  berilį alfa dalelėmis, atrado elektriškai neutralią dalelę –  neutroną, įeinantį į visų atomų branduolių sudėtį, išskyrus vandenilio.</vt:lpstr>
      <vt:lpstr>1935 m. japonų mokslininkas Hideki Jukava  iškėlė hipotezę, kad nukleonai branduolyje sąveikauja, keisdamiesi ypatingomis dalelėmis,  kurių masė 200–300 kartų didesnė</vt:lpstr>
      <vt:lpstr>„PowerPoint“ pateiktis</vt:lpstr>
      <vt:lpstr>Antiprotonas – tai protono antidalelė. Antiprotonai – stabilios dalelės. Jie buvo atrasti italo Emilio Segrė ir JAV  fiziko Oveno Čemberleno 1955 metais.</vt:lpstr>
      <vt:lpstr>„PowerPoint“ pateiktis</vt:lpstr>
      <vt:lpstr>1957 m. tiriant kosminių spindulių sąveiką ir reakcijas,  kuriose dalyvauja naujuose greitintuvuose gautos didelių energijų dalelės, buvo atrasta daugiau kaip 30  elementariųjų dalelių.</vt:lpstr>
      <vt:lpstr>1961–1963 m. Miurei Gell-Manas ir Dž. Cveigas iškėlė hipotezę, kad gamtoje egzistuoja keletas dalelių, vadinamų  kvarkais. Remiantis šia hipoteze visi mezonai ir barionai  susideda iš kvarkų ir antikvarkų, sudarančių įvairius  derinius. Kiekvienas barionas sudarytas iš trijų kvarkų,  antibarionas – iš trijų antikvarkų, mezonai – iš kvarkų ir</vt:lpstr>
      <vt:lpstr>„PowerPoint“ pateiktis</vt:lpstr>
      <vt:lpstr>„PowerPoint“ pateiktis</vt:lpstr>
      <vt:lpstr>Elementariųjų dalelių egzistavimas dar  neatsakė į šiuos klausimus: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Bendras</dc:creator>
  <cp:lastModifiedBy>Ona Vaščenkienė</cp:lastModifiedBy>
  <cp:revision>3</cp:revision>
  <dcterms:created xsi:type="dcterms:W3CDTF">2024-03-22T12:56:48Z</dcterms:created>
  <dcterms:modified xsi:type="dcterms:W3CDTF">2024-03-22T13:24:08Z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2015-06-18T00:00:00Z</vt:filetime>
  </property>
  <property fmtid="{D5CDD505-2E9C-101B-9397-08002B2CF9AE}" pid="3" name="Creator">
    <vt:lpwstr>Microsoft® PowerPoint® 2013</vt:lpwstr>
  </property>
  <property fmtid="{D5CDD505-2E9C-101B-9397-08002B2CF9AE}" pid="4" name="LastSaved">
    <vt:filetime>2024-03-22T00:00:00Z</vt:filetime>
  </property>
</Properties>
</file>