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22"/>
  </p:notesMasterIdLst>
  <p:sldIdLst>
    <p:sldId id="256" r:id="rId2"/>
    <p:sldId id="260" r:id="rId3"/>
    <p:sldId id="257" r:id="rId4"/>
    <p:sldId id="258" r:id="rId5"/>
    <p:sldId id="259" r:id="rId6"/>
    <p:sldId id="262" r:id="rId7"/>
    <p:sldId id="261" r:id="rId8"/>
    <p:sldId id="263" r:id="rId9"/>
    <p:sldId id="264" r:id="rId10"/>
    <p:sldId id="265" r:id="rId11"/>
    <p:sldId id="266" r:id="rId12"/>
    <p:sldId id="267" r:id="rId13"/>
    <p:sldId id="268" r:id="rId14"/>
    <p:sldId id="279" r:id="rId15"/>
    <p:sldId id="269" r:id="rId16"/>
    <p:sldId id="270" r:id="rId17"/>
    <p:sldId id="272" r:id="rId18"/>
    <p:sldId id="273" r:id="rId19"/>
    <p:sldId id="280" r:id="rId20"/>
    <p:sldId id="274" r:id="rId21"/>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00" autoAdjust="0"/>
    <p:restoredTop sz="85455" autoAdjust="0"/>
  </p:normalViewPr>
  <p:slideViewPr>
    <p:cSldViewPr>
      <p:cViewPr varScale="1">
        <p:scale>
          <a:sx n="63" d="100"/>
          <a:sy n="63" d="100"/>
        </p:scale>
        <p:origin x="1620" y="48"/>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ru-RU" altLang="lt-LT"/>
          </a:p>
        </p:txBody>
      </p:sp>
      <p:sp>
        <p:nvSpPr>
          <p:cNvPr id="931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ru-RU" altLang="lt-LT"/>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31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lt-LT" noProof="0" smtClean="0"/>
              <a:t>Click to edit Master text styles</a:t>
            </a:r>
          </a:p>
          <a:p>
            <a:pPr lvl="1"/>
            <a:r>
              <a:rPr lang="ru-RU" altLang="lt-LT" noProof="0" smtClean="0"/>
              <a:t>Second level</a:t>
            </a:r>
          </a:p>
          <a:p>
            <a:pPr lvl="2"/>
            <a:r>
              <a:rPr lang="ru-RU" altLang="lt-LT" noProof="0" smtClean="0"/>
              <a:t>Third level</a:t>
            </a:r>
          </a:p>
          <a:p>
            <a:pPr lvl="3"/>
            <a:r>
              <a:rPr lang="ru-RU" altLang="lt-LT" noProof="0" smtClean="0"/>
              <a:t>Fourth level</a:t>
            </a:r>
          </a:p>
          <a:p>
            <a:pPr lvl="4"/>
            <a:r>
              <a:rPr lang="ru-RU" altLang="lt-LT" noProof="0" smtClean="0"/>
              <a:t>Fifth level</a:t>
            </a:r>
          </a:p>
        </p:txBody>
      </p:sp>
      <p:sp>
        <p:nvSpPr>
          <p:cNvPr id="931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ru-RU" altLang="lt-LT"/>
          </a:p>
        </p:txBody>
      </p:sp>
      <p:sp>
        <p:nvSpPr>
          <p:cNvPr id="931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DC72BAF-A54B-40D1-8A94-9714D756028E}" type="slidenum">
              <a:rPr lang="ru-RU" altLang="lt-LT"/>
              <a:pPr>
                <a:defRPr/>
              </a:pPr>
              <a:t>‹#›</a:t>
            </a:fld>
            <a:endParaRPr lang="ru-RU" altLang="lt-L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10"/>
          </p:nvPr>
        </p:nvSpPr>
        <p:spPr/>
        <p:txBody>
          <a:bodyPr/>
          <a:lstStyle/>
          <a:p>
            <a:pPr>
              <a:defRPr/>
            </a:pPr>
            <a:fld id="{6DC72BAF-A54B-40D1-8A94-9714D756028E}" type="slidenum">
              <a:rPr lang="ru-RU" altLang="lt-LT" smtClean="0"/>
              <a:pPr>
                <a:defRPr/>
              </a:pPr>
              <a:t>1</a:t>
            </a:fld>
            <a:endParaRPr lang="ru-RU" altLang="lt-LT"/>
          </a:p>
        </p:txBody>
      </p:sp>
    </p:spTree>
    <p:extLst>
      <p:ext uri="{BB962C8B-B14F-4D97-AF65-F5344CB8AC3E}">
        <p14:creationId xmlns:p14="http://schemas.microsoft.com/office/powerpoint/2010/main" val="4332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kaidrės vaizdo vietos rezervavimo ženklas 1"/>
          <p:cNvSpPr>
            <a:spLocks noGrp="1" noRot="1" noChangeAspect="1" noTextEdit="1"/>
          </p:cNvSpPr>
          <p:nvPr>
            <p:ph type="sldImg"/>
          </p:nvPr>
        </p:nvSpPr>
        <p:spPr>
          <a:ln/>
        </p:spPr>
      </p:sp>
      <p:sp>
        <p:nvSpPr>
          <p:cNvPr id="22531" name="Pastabų vietos rezervavimo ženklas 2"/>
          <p:cNvSpPr>
            <a:spLocks noGrp="1"/>
          </p:cNvSpPr>
          <p:nvPr>
            <p:ph type="body" idx="1"/>
          </p:nvPr>
        </p:nvSpPr>
        <p:spPr>
          <a:noFill/>
        </p:spPr>
        <p:txBody>
          <a:bodyPr/>
          <a:lstStyle/>
          <a:p>
            <a:pPr eaLnBrk="1" hangingPunct="1"/>
            <a:r>
              <a:rPr lang="lt-LT" altLang="lt-LT" smtClean="0"/>
              <a:t>Prisiminkime, kad magnetiniame lauke elektringąsias daleles veikia Lorenco jėga, ir jos keičia judėjimo trajektoriją. </a:t>
            </a:r>
          </a:p>
        </p:txBody>
      </p:sp>
      <p:sp>
        <p:nvSpPr>
          <p:cNvPr id="22532"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DBBC8F-C183-464C-822C-D6BD59EE7E88}" type="slidenum">
              <a:rPr lang="ru-RU" altLang="lt-LT" smtClean="0"/>
              <a:pPr/>
              <a:t>10</a:t>
            </a:fld>
            <a:endParaRPr lang="ru-RU" altLang="lt-L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kaidrės vaizdo vietos rezervavimo ženklas 1"/>
          <p:cNvSpPr>
            <a:spLocks noGrp="1" noRot="1" noChangeAspect="1" noTextEdit="1"/>
          </p:cNvSpPr>
          <p:nvPr>
            <p:ph type="sldImg"/>
          </p:nvPr>
        </p:nvSpPr>
        <p:spPr>
          <a:ln/>
        </p:spPr>
      </p:sp>
      <p:sp>
        <p:nvSpPr>
          <p:cNvPr id="24579" name="Pastabų vietos rezervavimo ženklas 2"/>
          <p:cNvSpPr>
            <a:spLocks noGrp="1"/>
          </p:cNvSpPr>
          <p:nvPr>
            <p:ph type="body" idx="1"/>
          </p:nvPr>
        </p:nvSpPr>
        <p:spPr>
          <a:noFill/>
        </p:spPr>
        <p:txBody>
          <a:bodyPr/>
          <a:lstStyle/>
          <a:p>
            <a:pPr eaLnBrk="1" hangingPunct="1"/>
            <a:r>
              <a:rPr lang="lt-LT" altLang="lt-LT" smtClean="0"/>
              <a:t>Magnetiniame lauke elektringosios antidalelės bus nukreipiamos kaip ir jų atitinkamos dalelės, bet priešinga kryptimi.</a:t>
            </a:r>
          </a:p>
          <a:p>
            <a:pPr eaLnBrk="1" hangingPunct="1"/>
            <a:endParaRPr lang="lt-LT" altLang="lt-LT" smtClean="0"/>
          </a:p>
        </p:txBody>
      </p:sp>
      <p:sp>
        <p:nvSpPr>
          <p:cNvPr id="24580"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799759-1036-4727-8938-54B919869960}" type="slidenum">
              <a:rPr lang="ru-RU" altLang="lt-LT" smtClean="0"/>
              <a:pPr/>
              <a:t>11</a:t>
            </a:fld>
            <a:endParaRPr lang="ru-RU" altLang="lt-L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kaidrės vaizdo vietos rezervavimo ženklas 1"/>
          <p:cNvSpPr>
            <a:spLocks noGrp="1" noRot="1" noChangeAspect="1" noTextEdit="1"/>
          </p:cNvSpPr>
          <p:nvPr>
            <p:ph type="sldImg"/>
          </p:nvPr>
        </p:nvSpPr>
        <p:spPr>
          <a:ln/>
        </p:spPr>
      </p:sp>
      <p:sp>
        <p:nvSpPr>
          <p:cNvPr id="26627" name="Pastabų vietos rezervavimo ženklas 2"/>
          <p:cNvSpPr>
            <a:spLocks noGrp="1"/>
          </p:cNvSpPr>
          <p:nvPr>
            <p:ph type="body" idx="1"/>
          </p:nvPr>
        </p:nvSpPr>
        <p:spPr>
          <a:noFill/>
        </p:spPr>
        <p:txBody>
          <a:bodyPr/>
          <a:lstStyle/>
          <a:p>
            <a:pPr eaLnBrk="1" hangingPunct="1"/>
            <a:r>
              <a:rPr lang="lt-LT" altLang="lt-LT" smtClean="0"/>
              <a:t>Kuo yra panaši materija ir antimaterija? Dalelės ir antidalelės turi vienodas mases. Apie tai galime spręsti iš dalelės ir antidalėlės vienodo didumo nuokrypio magnetiniame lauke. Manoma, bet dar eksperimentiškai neįrodyta, kad antimedžiaga gravitaciniame lauke elgiasi taip pat, kaip ir medžiaga. Pavyzdžiui, jei mes galėtume mesti tam tikrą vienodos masės medžiagos ir antimedžiagos kiekį gravitaciniame lauke, jos įgytų vienodą pagreitį.</a:t>
            </a:r>
          </a:p>
        </p:txBody>
      </p:sp>
      <p:sp>
        <p:nvSpPr>
          <p:cNvPr id="26628"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6026FB-3BA2-4C87-A66B-66066A53C174}" type="slidenum">
              <a:rPr lang="ru-RU" altLang="lt-LT" smtClean="0"/>
              <a:pPr/>
              <a:t>12</a:t>
            </a:fld>
            <a:endParaRPr lang="ru-RU" altLang="lt-L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kaidrės vaizdo vietos rezervavimo ženklas 1"/>
          <p:cNvSpPr>
            <a:spLocks noGrp="1" noRot="1" noChangeAspect="1" noTextEdit="1"/>
          </p:cNvSpPr>
          <p:nvPr>
            <p:ph type="sldImg"/>
          </p:nvPr>
        </p:nvSpPr>
        <p:spPr>
          <a:ln/>
        </p:spPr>
      </p:sp>
      <p:sp>
        <p:nvSpPr>
          <p:cNvPr id="28675" name="Pastabų vietos rezervavimo ženklas 2"/>
          <p:cNvSpPr>
            <a:spLocks noGrp="1"/>
          </p:cNvSpPr>
          <p:nvPr>
            <p:ph type="body" idx="1"/>
          </p:nvPr>
        </p:nvSpPr>
        <p:spPr>
          <a:noFill/>
        </p:spPr>
        <p:txBody>
          <a:bodyPr/>
          <a:lstStyle/>
          <a:p>
            <a:pPr eaLnBrk="1" hangingPunct="1"/>
            <a:r>
              <a:rPr lang="lt-LT" altLang="lt-LT" smtClean="0"/>
              <a:t>Jau yra pagamintas antivandenilis. Vandenilį sudaro vienas protonas ir vienas elektronas. Šiose schemose mastelis nėra išlaikytas, nes norint išlaikyti mastelį, elektroną reikėtų pavaizduoti 1 km atstumu nuo branduolio.</a:t>
            </a:r>
          </a:p>
          <a:p>
            <a:pPr eaLnBrk="1" hangingPunct="1"/>
            <a:endParaRPr lang="lt-LT" altLang="lt-LT" smtClean="0"/>
          </a:p>
        </p:txBody>
      </p:sp>
      <p:sp>
        <p:nvSpPr>
          <p:cNvPr id="28676"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9C9DDB-B34C-4ABF-A0F6-9A0EE38D7E3A}" type="slidenum">
              <a:rPr lang="ru-RU" altLang="lt-LT" smtClean="0"/>
              <a:pPr/>
              <a:t>13</a:t>
            </a:fld>
            <a:endParaRPr lang="ru-RU" altLang="lt-L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kaidrės vaizdo vietos rezervavimo ženklas 1"/>
          <p:cNvSpPr>
            <a:spLocks noGrp="1" noRot="1" noChangeAspect="1" noTextEdit="1"/>
          </p:cNvSpPr>
          <p:nvPr>
            <p:ph type="sldImg"/>
          </p:nvPr>
        </p:nvSpPr>
        <p:spPr>
          <a:ln/>
        </p:spPr>
      </p:sp>
      <p:sp>
        <p:nvSpPr>
          <p:cNvPr id="30723" name="Pastabų vietos rezervavimo ženklas 2"/>
          <p:cNvSpPr>
            <a:spLocks noGrp="1"/>
          </p:cNvSpPr>
          <p:nvPr>
            <p:ph type="body" idx="1"/>
          </p:nvPr>
        </p:nvSpPr>
        <p:spPr>
          <a:noFill/>
        </p:spPr>
        <p:txBody>
          <a:bodyPr/>
          <a:lstStyle/>
          <a:p>
            <a:pPr eaLnBrk="1" hangingPunct="1"/>
            <a:r>
              <a:rPr lang="lt-LT" altLang="lt-LT" smtClean="0"/>
              <a:t>1995 m. CERN buvo pagaminti pirmieji antivandenilio atomai. Gali atrodyti įspūdingai, jei prisiminsime, kad norint gauti tik vieną gramą antivandenilio, reikia pagaminti apie 600 000 000 000 000 000 000 000 jo atomų.</a:t>
            </a:r>
          </a:p>
          <a:p>
            <a:pPr eaLnBrk="1" hangingPunct="1"/>
            <a:r>
              <a:rPr lang="lt-LT" altLang="en-US" smtClean="0"/>
              <a:t>Antivandenilio gaminimo tempas augo įspūdingai: keli atomai per 3 savaites 1995 metais, o dabar siekia kelis milijonus atomų visame pasaulyje per metus.</a:t>
            </a:r>
            <a:endParaRPr lang="lt-LT" altLang="lt-LT" smtClean="0"/>
          </a:p>
        </p:txBody>
      </p:sp>
      <p:sp>
        <p:nvSpPr>
          <p:cNvPr id="30724"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A1EB52-B9DD-42DA-9E47-BD0B16AAD459}" type="slidenum">
              <a:rPr lang="ru-RU" altLang="lt-LT" smtClean="0"/>
              <a:pPr/>
              <a:t>14</a:t>
            </a:fld>
            <a:endParaRPr lang="ru-RU" altLang="lt-L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kaidrės vaizdo vietos rezervavimo ženklas 1"/>
          <p:cNvSpPr>
            <a:spLocks noGrp="1" noRot="1" noChangeAspect="1" noTextEdit="1"/>
          </p:cNvSpPr>
          <p:nvPr>
            <p:ph type="sldImg"/>
          </p:nvPr>
        </p:nvSpPr>
        <p:spPr>
          <a:ln/>
        </p:spPr>
      </p:sp>
      <p:sp>
        <p:nvSpPr>
          <p:cNvPr id="32771" name="Pastabų vietos rezervavimo ženklas 2"/>
          <p:cNvSpPr>
            <a:spLocks noGrp="1"/>
          </p:cNvSpPr>
          <p:nvPr>
            <p:ph type="body" idx="1"/>
          </p:nvPr>
        </p:nvSpPr>
        <p:spPr>
          <a:noFill/>
        </p:spPr>
        <p:txBody>
          <a:bodyPr/>
          <a:lstStyle/>
          <a:p>
            <a:r>
              <a:rPr lang="lt-LT" altLang="lt-LT" smtClean="0"/>
              <a:t>Ar yra galimi kiti antiatomai: antianglis, antiazotas, antideguonis? </a:t>
            </a:r>
          </a:p>
          <a:p>
            <a:r>
              <a:rPr lang="lt-LT" altLang="lt-LT" smtClean="0"/>
              <a:t>Teoriškai tikėtina hipotezė, kad iš antidalelių galima sudaryti antimedžiagą. Tuomet antiatomas – tai iš antiprotonų ir antineutronų sudarytas antibranduolys ir apie jį skriejantys antielektronai – pozitronai. Pirmąjį antibranduolį – antideutroną – 1965 m. užregistravo JAV laboratorijoje. 1969 m. Serpuchovo (Rusija) protonų greitintuve aptiktas </a:t>
            </a:r>
            <a:r>
              <a:rPr lang="lt-LT" altLang="en-US" smtClean="0"/>
              <a:t>(_2^3)𝐻𝑒</a:t>
            </a:r>
            <a:r>
              <a:rPr lang="lt-LT" altLang="lt-LT" smtClean="0"/>
              <a:t> izotopo antibranduolys. Kadangi atomai ir jų antiatomai anihiliuoja, tai Žemės sąlygomis jie gyvuoja trumpai ir stebimi tik didelės energijos greitintuvuose. </a:t>
            </a:r>
          </a:p>
          <a:p>
            <a:r>
              <a:rPr lang="lt-LT" altLang="lt-LT" smtClean="0"/>
              <a:t>Teoriškai kalbant, kombinuojant pozitronus, antiprotonus ir antineutronus, yra galima visos periodinės elementų lentelės antiversija.</a:t>
            </a:r>
          </a:p>
          <a:p>
            <a:endParaRPr lang="lt-LT" altLang="lt-LT" smtClean="0"/>
          </a:p>
        </p:txBody>
      </p:sp>
      <p:sp>
        <p:nvSpPr>
          <p:cNvPr id="32772"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D4B19C-4C8F-43BF-9B68-2D50B7E05C3A}" type="slidenum">
              <a:rPr lang="ru-RU" altLang="lt-LT" smtClean="0"/>
              <a:pPr/>
              <a:t>15</a:t>
            </a:fld>
            <a:endParaRPr lang="ru-RU" altLang="lt-L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kaidrės vaizdo vietos rezervavimo ženklas 1"/>
          <p:cNvSpPr>
            <a:spLocks noGrp="1" noRot="1" noChangeAspect="1" noTextEdit="1"/>
          </p:cNvSpPr>
          <p:nvPr>
            <p:ph type="sldImg"/>
          </p:nvPr>
        </p:nvSpPr>
        <p:spPr>
          <a:ln/>
        </p:spPr>
      </p:sp>
      <p:sp>
        <p:nvSpPr>
          <p:cNvPr id="34819" name="Pastabų vietos rezervavimo ženklas 2"/>
          <p:cNvSpPr>
            <a:spLocks noGrp="1"/>
          </p:cNvSpPr>
          <p:nvPr>
            <p:ph type="body" idx="1"/>
          </p:nvPr>
        </p:nvSpPr>
        <p:spPr>
          <a:noFill/>
        </p:spPr>
        <p:txBody>
          <a:bodyPr/>
          <a:lstStyle/>
          <a:p>
            <a:r>
              <a:rPr lang="lt-LT" altLang="en-US" smtClean="0"/>
              <a:t>Kas bus, jei medžiaga susitiks su antimedžiaga?  Vyks anihiliacija.  </a:t>
            </a:r>
          </a:p>
          <a:p>
            <a:endParaRPr lang="lt-LT" altLang="en-US" smtClean="0"/>
          </a:p>
        </p:txBody>
      </p:sp>
      <p:sp>
        <p:nvSpPr>
          <p:cNvPr id="34820"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6E36C51-5877-4C3F-BAC6-A8545B51D822}" type="slidenum">
              <a:rPr lang="ru-RU" altLang="lt-LT" smtClean="0"/>
              <a:pPr/>
              <a:t>16</a:t>
            </a:fld>
            <a:endParaRPr lang="ru-RU" altLang="lt-L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10"/>
          </p:nvPr>
        </p:nvSpPr>
        <p:spPr/>
        <p:txBody>
          <a:bodyPr/>
          <a:lstStyle/>
          <a:p>
            <a:pPr>
              <a:defRPr/>
            </a:pPr>
            <a:fld id="{6DC72BAF-A54B-40D1-8A94-9714D756028E}" type="slidenum">
              <a:rPr lang="ru-RU" altLang="lt-LT" smtClean="0"/>
              <a:pPr>
                <a:defRPr/>
              </a:pPr>
              <a:t>17</a:t>
            </a:fld>
            <a:endParaRPr lang="ru-RU" altLang="lt-LT"/>
          </a:p>
        </p:txBody>
      </p:sp>
    </p:spTree>
    <p:extLst>
      <p:ext uri="{BB962C8B-B14F-4D97-AF65-F5344CB8AC3E}">
        <p14:creationId xmlns:p14="http://schemas.microsoft.com/office/powerpoint/2010/main" val="3629380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kaidrės vaizdo vietos rezervavimo ženklas 1"/>
          <p:cNvSpPr>
            <a:spLocks noGrp="1" noRot="1" noChangeAspect="1" noTextEdit="1"/>
          </p:cNvSpPr>
          <p:nvPr>
            <p:ph type="sldImg"/>
          </p:nvPr>
        </p:nvSpPr>
        <p:spPr>
          <a:ln/>
        </p:spPr>
      </p:sp>
      <p:sp>
        <p:nvSpPr>
          <p:cNvPr id="37891" name="Pastabų vietos rezervavimo ženklas 2"/>
          <p:cNvSpPr>
            <a:spLocks noGrp="1"/>
          </p:cNvSpPr>
          <p:nvPr>
            <p:ph type="body" idx="1"/>
          </p:nvPr>
        </p:nvSpPr>
        <p:spPr>
          <a:noFill/>
        </p:spPr>
        <p:txBody>
          <a:bodyPr/>
          <a:lstStyle/>
          <a:p>
            <a:r>
              <a:rPr lang="lt-LT" altLang="en-US" smtClean="0"/>
              <a:t>Kosminiai spinduliai – tai yra didelės energijos dalelės, atomų branduolių srautai. Jie sklinda tiesiog iš kosmoso: nuo Saulės, turintys daugiausia energijos – iš kitų galaktikų. Dauguma iš jų yra protonai. Kai kosminiai spinduliai patenka į Žemės atmosferą, jie susiduria su dujų (pvz., azoto) molekulėmis. Susidūrimo metu atsiranda antidalelės, kurios iškart anihiliuoja susidūrusios su dalelėmis. Tai natūrali antimaterijos gamykla. Dauguma kosminių spindulių, kuriuos aptinka detektoriai Žemėje, yra miuonai. Kosminius spindulius atrado V. Hess.</a:t>
            </a:r>
          </a:p>
          <a:p>
            <a:endParaRPr lang="lt-LT" altLang="en-US" smtClean="0"/>
          </a:p>
        </p:txBody>
      </p:sp>
      <p:sp>
        <p:nvSpPr>
          <p:cNvPr id="37892"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46AD88-CDED-4152-8B9E-626A632ED945}" type="slidenum">
              <a:rPr lang="ru-RU" altLang="lt-LT" smtClean="0"/>
              <a:pPr/>
              <a:t>18</a:t>
            </a:fld>
            <a:endParaRPr lang="ru-RU" altLang="lt-L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D51CB5-AC4B-4440-9AA7-E413D0CE0E71}" type="slidenum">
              <a:rPr lang="ru-RU" altLang="lt-LT" smtClean="0"/>
              <a:pPr/>
              <a:t>19</a:t>
            </a:fld>
            <a:endParaRPr lang="ru-RU" altLang="lt-LT" smtClean="0"/>
          </a:p>
        </p:txBody>
      </p:sp>
      <p:sp>
        <p:nvSpPr>
          <p:cNvPr id="39939" name="Slide Image Placeholder 1"/>
          <p:cNvSpPr>
            <a:spLocks noGrp="1" noRot="1" noChangeAspect="1" noTextEdit="1"/>
          </p:cNvSpPr>
          <p:nvPr>
            <p:ph type="sldImg"/>
          </p:nvPr>
        </p:nvSpPr>
        <p:spPr>
          <a:ln/>
        </p:spPr>
      </p:sp>
      <p:sp>
        <p:nvSpPr>
          <p:cNvPr id="39940" name="Notes Placeholder 2"/>
          <p:cNvSpPr>
            <a:spLocks noGrp="1"/>
          </p:cNvSpPr>
          <p:nvPr>
            <p:ph type="body" idx="1"/>
          </p:nvPr>
        </p:nvSpPr>
        <p:spPr>
          <a:noFill/>
        </p:spPr>
        <p:txBody>
          <a:bodyPr/>
          <a:lstStyle/>
          <a:p>
            <a:pPr defTabSz="457200" eaLnBrk="1" hangingPunct="1">
              <a:spcBef>
                <a:spcPct val="0"/>
              </a:spcBef>
            </a:pPr>
            <a:endParaRPr lang="lt-LT" altLang="lt-LT" smtClean="0"/>
          </a:p>
        </p:txBody>
      </p:sp>
      <p:sp>
        <p:nvSpPr>
          <p:cNvPr id="399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35164E1-2285-4DBE-AFFA-DA18C6A2080A}" type="slidenum">
              <a:rPr lang="en-US" altLang="lt-LT" sz="1200">
                <a:latin typeface="Calibri" panose="020F0502020204030204" pitchFamily="34" charset="0"/>
                <a:ea typeface="ＭＳ Ｐゴシック" panose="020B0600070205080204" pitchFamily="34" charset="-128"/>
              </a:rPr>
              <a:pPr algn="r" eaLnBrk="1" hangingPunct="1"/>
              <a:t>19</a:t>
            </a:fld>
            <a:endParaRPr lang="en-US" altLang="lt-LT"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kaidrės vaizdo vietos rezervavimo ženklas 1"/>
          <p:cNvSpPr>
            <a:spLocks noGrp="1" noRot="1" noChangeAspect="1" noTextEdit="1"/>
          </p:cNvSpPr>
          <p:nvPr>
            <p:ph type="sldImg"/>
          </p:nvPr>
        </p:nvSpPr>
        <p:spPr>
          <a:ln/>
        </p:spPr>
      </p:sp>
      <p:sp>
        <p:nvSpPr>
          <p:cNvPr id="6147" name="Pastabų vietos rezervavimo ženklas 2"/>
          <p:cNvSpPr>
            <a:spLocks noGrp="1"/>
          </p:cNvSpPr>
          <p:nvPr>
            <p:ph type="body" idx="1"/>
          </p:nvPr>
        </p:nvSpPr>
        <p:spPr>
          <a:noFill/>
        </p:spPr>
        <p:txBody>
          <a:bodyPr/>
          <a:lstStyle/>
          <a:p>
            <a:pPr eaLnBrk="1" hangingPunct="1"/>
            <a:r>
              <a:rPr lang="lt-LT" altLang="lt-LT" dirty="0" smtClean="0"/>
              <a:t>Didžiojo sprogimo metu iš energijos lygiomis dalimis susidarė materija ir antimaterija. Kur dingo antimaterija? Medžiagos ir </a:t>
            </a:r>
            <a:r>
              <a:rPr lang="lt-LT" altLang="lt-LT" dirty="0" err="1" smtClean="0"/>
              <a:t>antimedžiagos</a:t>
            </a:r>
            <a:r>
              <a:rPr lang="lt-LT" altLang="lt-LT" dirty="0" smtClean="0"/>
              <a:t> asimetrija – tai </a:t>
            </a:r>
            <a:r>
              <a:rPr lang="lt-LT" altLang="lt-LT" dirty="0" smtClean="0"/>
              <a:t>viena </a:t>
            </a:r>
            <a:r>
              <a:rPr lang="lt-LT" altLang="lt-LT" dirty="0" smtClean="0"/>
              <a:t>iš pagrindinių neišspręstų šiuolaikinės fizikos užduočių. Manoma, kad ši asimetrija atsirado per pirmąsias Didžiojo sprogimo sekundžių dalis.</a:t>
            </a:r>
          </a:p>
          <a:p>
            <a:pPr eaLnBrk="1" hangingPunct="1"/>
            <a:endParaRPr lang="lt-LT" altLang="lt-LT" dirty="0" smtClean="0"/>
          </a:p>
        </p:txBody>
      </p:sp>
      <p:sp>
        <p:nvSpPr>
          <p:cNvPr id="6148"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A16D68-7720-4289-B2BB-1093CB77F119}" type="slidenum">
              <a:rPr lang="ru-RU" altLang="lt-LT" smtClean="0"/>
              <a:pPr/>
              <a:t>2</a:t>
            </a:fld>
            <a:endParaRPr lang="ru-RU" altLang="lt-L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kaidrės vaizdo vietos rezervavimo ženklas 1"/>
          <p:cNvSpPr>
            <a:spLocks noGrp="1" noRot="1" noChangeAspect="1" noTextEdit="1"/>
          </p:cNvSpPr>
          <p:nvPr>
            <p:ph type="sldImg"/>
          </p:nvPr>
        </p:nvSpPr>
        <p:spPr>
          <a:ln/>
        </p:spPr>
      </p:sp>
      <p:sp>
        <p:nvSpPr>
          <p:cNvPr id="41987" name="Pastabų vietos rezervavimo ženklas 2"/>
          <p:cNvSpPr>
            <a:spLocks noGrp="1"/>
          </p:cNvSpPr>
          <p:nvPr>
            <p:ph type="body" idx="1"/>
          </p:nvPr>
        </p:nvSpPr>
        <p:spPr>
          <a:noFill/>
        </p:spPr>
        <p:txBody>
          <a:bodyPr/>
          <a:lstStyle/>
          <a:p>
            <a:r>
              <a:rPr lang="lt-LT" altLang="lt-LT" dirty="0" smtClean="0"/>
              <a:t>Antimaterijos panaudojimas.</a:t>
            </a:r>
          </a:p>
          <a:p>
            <a:r>
              <a:rPr lang="lt-LT" altLang="lt-LT" dirty="0" smtClean="0"/>
              <a:t>Dabartinėje ligų diagnostikoje dažniausiai naudojamas jonizuojančios spinduliuotės (Rentgeno spinduliuotės) metodas, kuris yra pasenęs ir ganėtinai kenksmingas. Kaip alternatyva jonizuojančios spinduliuotės metodui yra siūlomas daug saugesnis pozitronų emisijos tomografijos metodas (PET). Taikant šį metodą, į žmogaus organizmą yra suleidžiama vaisto su radioaktyviais izotopais, kurie branduolinio skilimo metu išspinduliuoja pozitroną p →   n + e</a:t>
            </a:r>
            <a:r>
              <a:rPr lang="lt-LT" altLang="lt-LT" baseline="30000" dirty="0" smtClean="0"/>
              <a:t>+</a:t>
            </a:r>
            <a:r>
              <a:rPr lang="lt-LT" altLang="lt-LT" dirty="0" smtClean="0"/>
              <a:t> + </a:t>
            </a:r>
            <a:r>
              <a:rPr lang="lt-LT" altLang="lt-LT" dirty="0" err="1" smtClean="0"/>
              <a:t>ν</a:t>
            </a:r>
            <a:r>
              <a:rPr lang="lt-LT" altLang="lt-LT" baseline="-25000" dirty="0" err="1" smtClean="0"/>
              <a:t>e</a:t>
            </a:r>
            <a:r>
              <a:rPr lang="lt-LT" altLang="lt-LT" dirty="0" smtClean="0"/>
              <a:t> , kur n – neutronas, e</a:t>
            </a:r>
            <a:r>
              <a:rPr lang="lt-LT" altLang="lt-LT" baseline="30000" dirty="0" smtClean="0"/>
              <a:t>+</a:t>
            </a:r>
            <a:r>
              <a:rPr lang="lt-LT" altLang="lt-LT" dirty="0" smtClean="0"/>
              <a:t> - pozitronas, </a:t>
            </a:r>
            <a:r>
              <a:rPr lang="lt-LT" altLang="lt-LT" dirty="0" err="1" smtClean="0"/>
              <a:t>ν</a:t>
            </a:r>
            <a:r>
              <a:rPr lang="lt-LT" altLang="lt-LT" baseline="-25000" dirty="0" err="1" smtClean="0"/>
              <a:t>e</a:t>
            </a:r>
            <a:r>
              <a:rPr lang="lt-LT" altLang="lt-LT" dirty="0" smtClean="0"/>
              <a:t>- elektroninis </a:t>
            </a:r>
            <a:r>
              <a:rPr lang="lt-LT" altLang="lt-LT" dirty="0" err="1" smtClean="0"/>
              <a:t>neutrinas</a:t>
            </a:r>
            <a:r>
              <a:rPr lang="lt-LT" altLang="lt-LT" dirty="0" smtClean="0"/>
              <a:t>. Vaistas yra gliukozės pagrindu, jo didesni kiekiai pasiskirsto po biologiškai aktyviausias vietas, kur gali būti auglių. Mūsų organizme yra daugybė elektronų, kurie sąveikaudami su pozitronais virsta fotonais, išspinduliuojamais 180° kampu. Fotonų srautą fiksuoja specialūs detektoriai, tada kompiuterinės programos apdoroja gautą informaciją ir visos aktyviosios vietos yra pavaizduojamos nuotraukoje. Onkologinių ligų židiniai taip pat pasižymi </a:t>
            </a:r>
            <a:r>
              <a:rPr lang="lt-LT" altLang="lt-LT" dirty="0" err="1" smtClean="0"/>
              <a:t>metaboliniu</a:t>
            </a:r>
            <a:r>
              <a:rPr lang="lt-LT" altLang="lt-LT" dirty="0" smtClean="0"/>
              <a:t> aktyvumu, todėl tose vietose bus nustatomas didesnis fotonų srautas. Tiriamo žmogaus tomografinė nuotrauka yra lyginama su sveiko žmogaus tomografine nuotrauka ir taip randami pakitimai. Pozitronų emisijos tomografija yra geras dalelių fizikos praktinio taikymo pavyzdys. </a:t>
            </a:r>
          </a:p>
        </p:txBody>
      </p:sp>
      <p:sp>
        <p:nvSpPr>
          <p:cNvPr id="41988"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FB383F-5D4E-40C6-96D2-1DE1C3E4C69E}" type="slidenum">
              <a:rPr lang="ru-RU" altLang="lt-LT" smtClean="0"/>
              <a:pPr/>
              <a:t>20</a:t>
            </a:fld>
            <a:endParaRPr lang="ru-RU" altLang="lt-L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kaidrės vaizdo vietos rezervavimo ženklas 1"/>
          <p:cNvSpPr>
            <a:spLocks noGrp="1" noRot="1" noChangeAspect="1" noTextEdit="1"/>
          </p:cNvSpPr>
          <p:nvPr>
            <p:ph type="sldImg"/>
          </p:nvPr>
        </p:nvSpPr>
        <p:spPr>
          <a:ln/>
        </p:spPr>
      </p:sp>
      <p:sp>
        <p:nvSpPr>
          <p:cNvPr id="8195" name="Pastabų vietos rezervavimo ženklas 2"/>
          <p:cNvSpPr>
            <a:spLocks noGrp="1"/>
          </p:cNvSpPr>
          <p:nvPr>
            <p:ph type="body" idx="1"/>
          </p:nvPr>
        </p:nvSpPr>
        <p:spPr>
          <a:noFill/>
        </p:spPr>
        <p:txBody>
          <a:bodyPr/>
          <a:lstStyle/>
          <a:p>
            <a:pPr eaLnBrk="1" hangingPunct="1"/>
            <a:r>
              <a:rPr lang="lt-LT" altLang="lt-LT" smtClean="0"/>
              <a:t>Tik keturios dalelės sudaro visas aptinkamas medžiagas: elektronas, neutrinas, viršutinis kvarkas, apatinis kvarkas. </a:t>
            </a:r>
          </a:p>
        </p:txBody>
      </p:sp>
      <p:sp>
        <p:nvSpPr>
          <p:cNvPr id="8196"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FEB0A8-F226-43C6-B8E6-4D8BF8990744}" type="slidenum">
              <a:rPr lang="ru-RU" altLang="lt-LT" smtClean="0"/>
              <a:pPr/>
              <a:t>3</a:t>
            </a:fld>
            <a:endParaRPr lang="ru-RU" altLang="lt-L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kaidrės vaizdo vietos rezervavimo ženklas 1"/>
          <p:cNvSpPr>
            <a:spLocks noGrp="1" noRot="1" noChangeAspect="1" noTextEdit="1"/>
          </p:cNvSpPr>
          <p:nvPr>
            <p:ph type="sldImg"/>
          </p:nvPr>
        </p:nvSpPr>
        <p:spPr>
          <a:ln/>
        </p:spPr>
      </p:sp>
      <p:sp>
        <p:nvSpPr>
          <p:cNvPr id="10243" name="Pastabų vietos rezervavimo ženklas 2"/>
          <p:cNvSpPr>
            <a:spLocks noGrp="1"/>
          </p:cNvSpPr>
          <p:nvPr>
            <p:ph type="body" idx="1"/>
          </p:nvPr>
        </p:nvSpPr>
        <p:spPr>
          <a:noFill/>
        </p:spPr>
        <p:txBody>
          <a:bodyPr/>
          <a:lstStyle/>
          <a:p>
            <a:pPr eaLnBrk="1" hangingPunct="1"/>
            <a:r>
              <a:rPr lang="lt-LT" altLang="lt-LT" smtClean="0"/>
              <a:t>1932 m. P. Dirac prognozavo pozitronų egzistavimą, o ket</a:t>
            </a:r>
            <a:r>
              <a:rPr lang="lt-LT" altLang="lt-LT" smtClean="0">
                <a:solidFill>
                  <a:srgbClr val="FF0000"/>
                </a:solidFill>
              </a:rPr>
              <a:t>ver</a:t>
            </a:r>
            <a:r>
              <a:rPr lang="lt-LT" altLang="lt-LT" smtClean="0"/>
              <a:t>iais metais vėliau C. Anderson atrado pozitronus (elektrono antidalelę su teigiamu krūviu). Vadinasi, antimedžiaga egzistuoja.</a:t>
            </a:r>
          </a:p>
          <a:p>
            <a:pPr eaLnBrk="1" hangingPunct="1"/>
            <a:r>
              <a:rPr lang="lt-LT" altLang="lt-LT" smtClean="0"/>
              <a:t>Kiekviena medžiagos dalelė turi „dvynį“</a:t>
            </a:r>
            <a:r>
              <a:rPr lang="lt-LT" altLang="en-US" smtClean="0"/>
              <a:t>–</a:t>
            </a:r>
            <a:r>
              <a:rPr lang="lt-LT" altLang="lt-LT" smtClean="0"/>
              <a:t> antidalelę: pozitroną, antineutriną, antiviršutinį kvarką, antiapatinį kvarką. Antimedžiaga – tai ne mokslinė fantastika, bet mokslinis faktas.</a:t>
            </a:r>
          </a:p>
          <a:p>
            <a:pPr eaLnBrk="1" hangingPunct="1"/>
            <a:endParaRPr lang="lt-LT" altLang="lt-LT" smtClean="0"/>
          </a:p>
        </p:txBody>
      </p:sp>
      <p:sp>
        <p:nvSpPr>
          <p:cNvPr id="10244"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2E7E75-2A18-46D0-82D0-97567AAD8574}" type="slidenum">
              <a:rPr lang="ru-RU" altLang="lt-LT" smtClean="0"/>
              <a:pPr/>
              <a:t>4</a:t>
            </a:fld>
            <a:endParaRPr lang="ru-RU" altLang="lt-L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kaidrės vaizdo vietos rezervavimo ženklas 1"/>
          <p:cNvSpPr>
            <a:spLocks noGrp="1" noRot="1" noChangeAspect="1" noTextEdit="1"/>
          </p:cNvSpPr>
          <p:nvPr>
            <p:ph type="sldImg"/>
          </p:nvPr>
        </p:nvSpPr>
        <p:spPr>
          <a:ln/>
        </p:spPr>
      </p:sp>
      <p:sp>
        <p:nvSpPr>
          <p:cNvPr id="12291" name="Pastabų vietos rezervavimo ženklas 2"/>
          <p:cNvSpPr>
            <a:spLocks noGrp="1"/>
          </p:cNvSpPr>
          <p:nvPr>
            <p:ph type="body" idx="1"/>
          </p:nvPr>
        </p:nvSpPr>
        <p:spPr>
          <a:noFill/>
        </p:spPr>
        <p:txBody>
          <a:bodyPr/>
          <a:lstStyle/>
          <a:p>
            <a:pPr eaLnBrk="1" hangingPunct="1"/>
            <a:r>
              <a:rPr lang="lt-LT" altLang="lt-LT" smtClean="0"/>
              <a:t>Kokie skirtumai tarp materijos ir antimaterijos? Materija – tai medžiaga ir laukai (pvz., gravitacijos, elektromagnetinis). Antimaterija – tai antimedžiaga ir laukai. Yra vienas esminis ir akivaizdus skirtumas: jei medžiagos dalelė turi elektros krūvį, tai antidalelė turi priešingo ženklo krūvį. Pavyzdžiui, elektrono krūvis yra -1, o pozitrono – +1. </a:t>
            </a:r>
          </a:p>
        </p:txBody>
      </p:sp>
      <p:sp>
        <p:nvSpPr>
          <p:cNvPr id="12292"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739BE0-1649-48C7-8C17-AF8C339675E9}" type="slidenum">
              <a:rPr lang="ru-RU" altLang="lt-LT" smtClean="0"/>
              <a:pPr/>
              <a:t>5</a:t>
            </a:fld>
            <a:endParaRPr lang="ru-RU" altLang="lt-L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kaidrės vaizdo vietos rezervavimo ženklas 1"/>
          <p:cNvSpPr>
            <a:spLocks noGrp="1" noRot="1" noChangeAspect="1" noTextEdit="1"/>
          </p:cNvSpPr>
          <p:nvPr>
            <p:ph type="sldImg"/>
          </p:nvPr>
        </p:nvSpPr>
        <p:spPr>
          <a:ln/>
        </p:spPr>
      </p:sp>
      <p:sp>
        <p:nvSpPr>
          <p:cNvPr id="14339" name="Pastabų vietos rezervavimo ženklas 2"/>
          <p:cNvSpPr>
            <a:spLocks noGrp="1"/>
          </p:cNvSpPr>
          <p:nvPr>
            <p:ph type="body" idx="1"/>
          </p:nvPr>
        </p:nvSpPr>
        <p:spPr>
          <a:noFill/>
        </p:spPr>
        <p:txBody>
          <a:bodyPr/>
          <a:lstStyle/>
          <a:p>
            <a:pPr eaLnBrk="1" hangingPunct="1"/>
            <a:r>
              <a:rPr lang="lt-LT" altLang="lt-LT" dirty="0" smtClean="0"/>
              <a:t>Prisiminkime, kad protonus ir neutronus sudaro kvarkų kombinacijos, ir kad kvarkai turi trupmeninį krūvį.</a:t>
            </a:r>
          </a:p>
        </p:txBody>
      </p:sp>
      <p:sp>
        <p:nvSpPr>
          <p:cNvPr id="14340"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5AA4F6-CD5C-4D05-B9D6-FD52976C1463}" type="slidenum">
              <a:rPr lang="ru-RU" altLang="lt-LT" smtClean="0"/>
              <a:pPr/>
              <a:t>6</a:t>
            </a:fld>
            <a:endParaRPr lang="ru-RU" altLang="lt-L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kaidrės vaizdo vietos rezervavimo ženklas 1"/>
          <p:cNvSpPr>
            <a:spLocks noGrp="1" noRot="1" noChangeAspect="1" noTextEdit="1"/>
          </p:cNvSpPr>
          <p:nvPr>
            <p:ph type="sldImg"/>
          </p:nvPr>
        </p:nvSpPr>
        <p:spPr>
          <a:ln/>
        </p:spPr>
      </p:sp>
      <p:sp>
        <p:nvSpPr>
          <p:cNvPr id="16387" name="Pastabų vietos rezervavimo ženklas 2"/>
          <p:cNvSpPr>
            <a:spLocks noGrp="1"/>
          </p:cNvSpPr>
          <p:nvPr>
            <p:ph type="body" idx="1"/>
          </p:nvPr>
        </p:nvSpPr>
        <p:spPr>
          <a:noFill/>
        </p:spPr>
        <p:txBody>
          <a:bodyPr/>
          <a:lstStyle/>
          <a:p>
            <a:pPr eaLnBrk="1" hangingPunct="1"/>
            <a:r>
              <a:rPr lang="lt-LT" altLang="lt-LT" smtClean="0"/>
              <a:t>Antiprotonus sudaro 2 antiviršutiniai ir 1 antiapatinis kvarkai. Antiviršutinis ir antiapatinis kvarkai turi priešingus nei viršutinis ir apatinis kvarkai krūvius. </a:t>
            </a:r>
          </a:p>
        </p:txBody>
      </p:sp>
      <p:sp>
        <p:nvSpPr>
          <p:cNvPr id="16388"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3DFF72-F6DC-43FD-AFCA-9138D4267C5A}" type="slidenum">
              <a:rPr lang="ru-RU" altLang="lt-LT" smtClean="0"/>
              <a:pPr/>
              <a:t>7</a:t>
            </a:fld>
            <a:endParaRPr lang="ru-RU" altLang="lt-L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kaidrės vaizdo vietos rezervavimo ženklas 1"/>
          <p:cNvSpPr>
            <a:spLocks noGrp="1" noRot="1" noChangeAspect="1" noTextEdit="1"/>
          </p:cNvSpPr>
          <p:nvPr>
            <p:ph type="sldImg"/>
          </p:nvPr>
        </p:nvSpPr>
        <p:spPr>
          <a:ln/>
        </p:spPr>
      </p:sp>
      <p:sp>
        <p:nvSpPr>
          <p:cNvPr id="18435" name="Pastabų vietos rezervavimo ženklas 2"/>
          <p:cNvSpPr>
            <a:spLocks noGrp="1"/>
          </p:cNvSpPr>
          <p:nvPr>
            <p:ph type="body" idx="1"/>
          </p:nvPr>
        </p:nvSpPr>
        <p:spPr>
          <a:noFill/>
        </p:spPr>
        <p:txBody>
          <a:bodyPr/>
          <a:lstStyle/>
          <a:p>
            <a:pPr eaLnBrk="1" hangingPunct="1"/>
            <a:r>
              <a:rPr lang="lt-LT" altLang="lt-LT" smtClean="0"/>
              <a:t>Neutronus, kaip ir protonus, sudaro kvarkų kombinacijos.</a:t>
            </a:r>
          </a:p>
          <a:p>
            <a:pPr eaLnBrk="1" hangingPunct="1"/>
            <a:endParaRPr lang="lt-LT" altLang="lt-LT" smtClean="0"/>
          </a:p>
        </p:txBody>
      </p:sp>
      <p:sp>
        <p:nvSpPr>
          <p:cNvPr id="18436"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2D9D58-9883-4FDD-89E6-4B051317990A}" type="slidenum">
              <a:rPr lang="ru-RU" altLang="lt-LT" smtClean="0"/>
              <a:pPr/>
              <a:t>8</a:t>
            </a:fld>
            <a:endParaRPr lang="ru-RU" altLang="lt-L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a:ln/>
        </p:spPr>
      </p:sp>
      <p:sp>
        <p:nvSpPr>
          <p:cNvPr id="20483" name="Pastabų vietos rezervavimo ženklas 2"/>
          <p:cNvSpPr>
            <a:spLocks noGrp="1"/>
          </p:cNvSpPr>
          <p:nvPr>
            <p:ph type="body" idx="1"/>
          </p:nvPr>
        </p:nvSpPr>
        <p:spPr>
          <a:noFill/>
        </p:spPr>
        <p:txBody>
          <a:bodyPr/>
          <a:lstStyle/>
          <a:p>
            <a:r>
              <a:rPr lang="lt-LT" altLang="lt-LT" smtClean="0"/>
              <a:t>Antineutronus sudaro 2 antiapatiniai ir 1 antiviršutinis kvarkai. Antiviršutinis ir antiapatinis kvarkai turi priešingus nei viršutinis ir apatinis kvarkai krūvius. </a:t>
            </a:r>
          </a:p>
          <a:p>
            <a:endParaRPr lang="lt-LT" altLang="lt-LT" smtClean="0"/>
          </a:p>
          <a:p>
            <a:endParaRPr lang="lt-LT" altLang="en-US" smtClean="0"/>
          </a:p>
        </p:txBody>
      </p:sp>
      <p:sp>
        <p:nvSpPr>
          <p:cNvPr id="20484"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459FA6-EEB1-4142-B704-A5E279213C5D}" type="slidenum">
              <a:rPr lang="ru-RU" altLang="lt-LT" smtClean="0"/>
              <a:pPr/>
              <a:t>9</a:t>
            </a:fld>
            <a:endParaRPr lang="ru-RU" altLang="lt-L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eaLnBrk="1" hangingPunct="1">
                <a:defRPr/>
              </a:pPr>
              <a:endParaRPr lang="lt-LT" altLang="lt-LT"/>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eaLnBrk="1" hangingPunct="1">
                <a:defRPr/>
              </a:pPr>
              <a:endParaRPr lang="lt-LT" altLang="lt-LT"/>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grpSp>
      <p:sp>
        <p:nvSpPr>
          <p:cNvPr id="4527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ru-RU" altLang="lt-LT" noProof="0" smtClean="0"/>
              <a:t>Click to edit Master title style</a:t>
            </a:r>
          </a:p>
        </p:txBody>
      </p:sp>
      <p:sp>
        <p:nvSpPr>
          <p:cNvPr id="4527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ru-RU" altLang="lt-LT" noProof="0" smtClean="0"/>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ru-RU" altLang="lt-LT"/>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ru-RU" altLang="lt-LT"/>
          </a:p>
        </p:txBody>
      </p:sp>
      <p:sp>
        <p:nvSpPr>
          <p:cNvPr id="222" name="Rectangle 222"/>
          <p:cNvSpPr>
            <a:spLocks noGrp="1" noChangeArrowheads="1"/>
          </p:cNvSpPr>
          <p:nvPr>
            <p:ph type="sldNum" sz="quarter" idx="12"/>
          </p:nvPr>
        </p:nvSpPr>
        <p:spPr/>
        <p:txBody>
          <a:bodyPr/>
          <a:lstStyle>
            <a:lvl1pPr>
              <a:defRPr/>
            </a:lvl1pPr>
          </a:lstStyle>
          <a:p>
            <a:pPr>
              <a:defRPr/>
            </a:pPr>
            <a:fld id="{E7CB57A4-104D-4664-99E4-414A7B0DE580}" type="slidenum">
              <a:rPr lang="ru-RU" altLang="lt-LT"/>
              <a:pPr>
                <a:defRPr/>
              </a:pPr>
              <a:t>‹#›</a:t>
            </a:fld>
            <a:endParaRPr lang="ru-RU" altLang="lt-LT"/>
          </a:p>
        </p:txBody>
      </p:sp>
    </p:spTree>
    <p:extLst>
      <p:ext uri="{BB962C8B-B14F-4D97-AF65-F5344CB8AC3E}">
        <p14:creationId xmlns:p14="http://schemas.microsoft.com/office/powerpoint/2010/main" val="474455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Rectangle 218"/>
          <p:cNvSpPr>
            <a:spLocks noGrp="1" noChangeArrowheads="1"/>
          </p:cNvSpPr>
          <p:nvPr>
            <p:ph type="sldNum" sz="quarter" idx="10"/>
          </p:nvPr>
        </p:nvSpPr>
        <p:spPr>
          <a:ln/>
        </p:spPr>
        <p:txBody>
          <a:bodyPr/>
          <a:lstStyle>
            <a:lvl1pPr>
              <a:defRPr/>
            </a:lvl1pPr>
          </a:lstStyle>
          <a:p>
            <a:pPr>
              <a:defRPr/>
            </a:pPr>
            <a:fld id="{3FAEDF50-3B1D-484C-B2EF-9B8D723BC37C}" type="slidenum">
              <a:rPr lang="ru-RU" altLang="lt-LT"/>
              <a:pPr>
                <a:defRPr/>
              </a:pPr>
              <a:t>‹#›</a:t>
            </a:fld>
            <a:endParaRPr lang="ru-RU" altLang="lt-LT"/>
          </a:p>
        </p:txBody>
      </p:sp>
      <p:sp>
        <p:nvSpPr>
          <p:cNvPr id="5"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6"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275300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8"/>
            <a:ext cx="2057400" cy="5859462"/>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457200" y="274638"/>
            <a:ext cx="6019800" cy="5859462"/>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Rectangle 218"/>
          <p:cNvSpPr>
            <a:spLocks noGrp="1" noChangeArrowheads="1"/>
          </p:cNvSpPr>
          <p:nvPr>
            <p:ph type="sldNum" sz="quarter" idx="10"/>
          </p:nvPr>
        </p:nvSpPr>
        <p:spPr>
          <a:ln/>
        </p:spPr>
        <p:txBody>
          <a:bodyPr/>
          <a:lstStyle>
            <a:lvl1pPr>
              <a:defRPr/>
            </a:lvl1pPr>
          </a:lstStyle>
          <a:p>
            <a:pPr>
              <a:defRPr/>
            </a:pPr>
            <a:fld id="{FB2DE824-1547-4846-8494-A40B222E3269}" type="slidenum">
              <a:rPr lang="ru-RU" altLang="lt-LT"/>
              <a:pPr>
                <a:defRPr/>
              </a:pPr>
              <a:t>‹#›</a:t>
            </a:fld>
            <a:endParaRPr lang="ru-RU" altLang="lt-LT"/>
          </a:p>
        </p:txBody>
      </p:sp>
      <p:sp>
        <p:nvSpPr>
          <p:cNvPr id="5"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6"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1136269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Pavadinimas ir turinys virš teksto">
    <p:spTree>
      <p:nvGrpSpPr>
        <p:cNvPr id="1" name=""/>
        <p:cNvGrpSpPr/>
        <p:nvPr/>
      </p:nvGrpSpPr>
      <p:grpSpPr>
        <a:xfrm>
          <a:off x="0" y="0"/>
          <a:ext cx="0" cy="0"/>
          <a:chOff x="0" y="0"/>
          <a:chExt cx="0" cy="0"/>
        </a:xfrm>
      </p:grpSpPr>
      <p:sp>
        <p:nvSpPr>
          <p:cNvPr id="2" name="Pavadinimas 1"/>
          <p:cNvSpPr>
            <a:spLocks noGrp="1"/>
          </p:cNvSpPr>
          <p:nvPr>
            <p:ph type="title"/>
          </p:nvPr>
        </p:nvSpPr>
        <p:spPr>
          <a:xfrm>
            <a:off x="457200" y="274638"/>
            <a:ext cx="8229600" cy="1143000"/>
          </a:xfrm>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457200" y="1600200"/>
            <a:ext cx="8229600" cy="219075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457200" y="3943350"/>
            <a:ext cx="8229600" cy="219075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Rectangle 218"/>
          <p:cNvSpPr>
            <a:spLocks noGrp="1" noChangeArrowheads="1"/>
          </p:cNvSpPr>
          <p:nvPr>
            <p:ph type="sldNum" sz="quarter" idx="10"/>
          </p:nvPr>
        </p:nvSpPr>
        <p:spPr>
          <a:ln/>
        </p:spPr>
        <p:txBody>
          <a:bodyPr/>
          <a:lstStyle>
            <a:lvl1pPr>
              <a:defRPr/>
            </a:lvl1pPr>
          </a:lstStyle>
          <a:p>
            <a:pPr>
              <a:defRPr/>
            </a:pPr>
            <a:fld id="{775876D1-4540-492E-AE5F-B3D5AD911BCF}"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1929695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Pavadinimas ir tekstas virš turinio">
    <p:spTree>
      <p:nvGrpSpPr>
        <p:cNvPr id="1" name=""/>
        <p:cNvGrpSpPr/>
        <p:nvPr/>
      </p:nvGrpSpPr>
      <p:grpSpPr>
        <a:xfrm>
          <a:off x="0" y="0"/>
          <a:ext cx="0" cy="0"/>
          <a:chOff x="0" y="0"/>
          <a:chExt cx="0" cy="0"/>
        </a:xfrm>
      </p:grpSpPr>
      <p:sp>
        <p:nvSpPr>
          <p:cNvPr id="2" name="Pavadinimas 1"/>
          <p:cNvSpPr>
            <a:spLocks noGrp="1"/>
          </p:cNvSpPr>
          <p:nvPr>
            <p:ph type="title"/>
          </p:nvPr>
        </p:nvSpPr>
        <p:spPr>
          <a:xfrm>
            <a:off x="457200" y="274638"/>
            <a:ext cx="8229600" cy="1143000"/>
          </a:xfrm>
        </p:spPr>
        <p:txBody>
          <a:bodyPr/>
          <a:lstStyle/>
          <a:p>
            <a:r>
              <a:rPr lang="lt-LT" smtClean="0"/>
              <a:t>Spustelėję redag. ruoš. pavad. stilių</a:t>
            </a:r>
            <a:endParaRPr lang="lt-LT"/>
          </a:p>
        </p:txBody>
      </p:sp>
      <p:sp>
        <p:nvSpPr>
          <p:cNvPr id="3" name="Teksto vietos rezervavimo ženklas 2"/>
          <p:cNvSpPr>
            <a:spLocks noGrp="1"/>
          </p:cNvSpPr>
          <p:nvPr>
            <p:ph type="body" sz="half" idx="1"/>
          </p:nvPr>
        </p:nvSpPr>
        <p:spPr>
          <a:xfrm>
            <a:off x="457200" y="1600200"/>
            <a:ext cx="8229600" cy="219075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57200" y="3943350"/>
            <a:ext cx="8229600" cy="219075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Rectangle 218"/>
          <p:cNvSpPr>
            <a:spLocks noGrp="1" noChangeArrowheads="1"/>
          </p:cNvSpPr>
          <p:nvPr>
            <p:ph type="sldNum" sz="quarter" idx="10"/>
          </p:nvPr>
        </p:nvSpPr>
        <p:spPr>
          <a:ln/>
        </p:spPr>
        <p:txBody>
          <a:bodyPr/>
          <a:lstStyle>
            <a:lvl1pPr>
              <a:defRPr/>
            </a:lvl1pPr>
          </a:lstStyle>
          <a:p>
            <a:pPr>
              <a:defRPr/>
            </a:pPr>
            <a:fld id="{26818477-DB2A-40F9-87BC-00EE2B4E5C2A}"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2425524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Pavadinimas, turinys ir tekstas">
    <p:spTree>
      <p:nvGrpSpPr>
        <p:cNvPr id="1" name=""/>
        <p:cNvGrpSpPr/>
        <p:nvPr/>
      </p:nvGrpSpPr>
      <p:grpSpPr>
        <a:xfrm>
          <a:off x="0" y="0"/>
          <a:ext cx="0" cy="0"/>
          <a:chOff x="0" y="0"/>
          <a:chExt cx="0" cy="0"/>
        </a:xfrm>
      </p:grpSpPr>
      <p:sp>
        <p:nvSpPr>
          <p:cNvPr id="2" name="Pavadinimas 1"/>
          <p:cNvSpPr>
            <a:spLocks noGrp="1"/>
          </p:cNvSpPr>
          <p:nvPr>
            <p:ph type="title"/>
          </p:nvPr>
        </p:nvSpPr>
        <p:spPr>
          <a:xfrm>
            <a:off x="457200" y="274638"/>
            <a:ext cx="8229600" cy="1143000"/>
          </a:xfrm>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457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4648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Rectangle 218"/>
          <p:cNvSpPr>
            <a:spLocks noGrp="1" noChangeArrowheads="1"/>
          </p:cNvSpPr>
          <p:nvPr>
            <p:ph type="sldNum" sz="quarter" idx="10"/>
          </p:nvPr>
        </p:nvSpPr>
        <p:spPr>
          <a:ln/>
        </p:spPr>
        <p:txBody>
          <a:bodyPr/>
          <a:lstStyle>
            <a:lvl1pPr>
              <a:defRPr/>
            </a:lvl1pPr>
          </a:lstStyle>
          <a:p>
            <a:pPr>
              <a:defRPr/>
            </a:pPr>
            <a:fld id="{5A7F0BC9-2191-46E2-8C38-66EAD0803359}"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646602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Pavadinimas, tekstas ir turinys">
    <p:spTree>
      <p:nvGrpSpPr>
        <p:cNvPr id="1" name=""/>
        <p:cNvGrpSpPr/>
        <p:nvPr/>
      </p:nvGrpSpPr>
      <p:grpSpPr>
        <a:xfrm>
          <a:off x="0" y="0"/>
          <a:ext cx="0" cy="0"/>
          <a:chOff x="0" y="0"/>
          <a:chExt cx="0" cy="0"/>
        </a:xfrm>
      </p:grpSpPr>
      <p:sp>
        <p:nvSpPr>
          <p:cNvPr id="2" name="Pavadinimas 1"/>
          <p:cNvSpPr>
            <a:spLocks noGrp="1"/>
          </p:cNvSpPr>
          <p:nvPr>
            <p:ph type="title"/>
          </p:nvPr>
        </p:nvSpPr>
        <p:spPr>
          <a:xfrm>
            <a:off x="457200" y="274638"/>
            <a:ext cx="8229600" cy="1143000"/>
          </a:xfrm>
        </p:spPr>
        <p:txBody>
          <a:bodyPr/>
          <a:lstStyle/>
          <a:p>
            <a:r>
              <a:rPr lang="lt-LT" smtClean="0"/>
              <a:t>Spustelėję redag. ruoš. pavad. stilių</a:t>
            </a:r>
            <a:endParaRPr lang="lt-LT"/>
          </a:p>
        </p:txBody>
      </p:sp>
      <p:sp>
        <p:nvSpPr>
          <p:cNvPr id="3" name="Teksto vietos rezervavimo ženklas 2"/>
          <p:cNvSpPr>
            <a:spLocks noGrp="1"/>
          </p:cNvSpPr>
          <p:nvPr>
            <p:ph type="body" sz="half" idx="1"/>
          </p:nvPr>
        </p:nvSpPr>
        <p:spPr>
          <a:xfrm>
            <a:off x="457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648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Rectangle 218"/>
          <p:cNvSpPr>
            <a:spLocks noGrp="1" noChangeArrowheads="1"/>
          </p:cNvSpPr>
          <p:nvPr>
            <p:ph type="sldNum" sz="quarter" idx="10"/>
          </p:nvPr>
        </p:nvSpPr>
        <p:spPr>
          <a:ln/>
        </p:spPr>
        <p:txBody>
          <a:bodyPr/>
          <a:lstStyle>
            <a:lvl1pPr>
              <a:defRPr/>
            </a:lvl1pPr>
          </a:lstStyle>
          <a:p>
            <a:pPr>
              <a:defRPr/>
            </a:pPr>
            <a:fld id="{76071E5A-2F8F-4C87-BE7D-0193B0D6287F}"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4245516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Turinys">
    <p:spTree>
      <p:nvGrpSpPr>
        <p:cNvPr id="1" name=""/>
        <p:cNvGrpSpPr/>
        <p:nvPr/>
      </p:nvGrpSpPr>
      <p:grpSpPr>
        <a:xfrm>
          <a:off x="0" y="0"/>
          <a:ext cx="0" cy="0"/>
          <a:chOff x="0" y="0"/>
          <a:chExt cx="0" cy="0"/>
        </a:xfrm>
      </p:grpSpPr>
      <p:sp>
        <p:nvSpPr>
          <p:cNvPr id="2" name="Turinio vietos rezervavimo ženklas 1"/>
          <p:cNvSpPr>
            <a:spLocks noGrp="1"/>
          </p:cNvSpPr>
          <p:nvPr>
            <p:ph/>
          </p:nvPr>
        </p:nvSpPr>
        <p:spPr>
          <a:xfrm>
            <a:off x="457200" y="274638"/>
            <a:ext cx="8229600" cy="5859462"/>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3" name="Rectangle 218"/>
          <p:cNvSpPr>
            <a:spLocks noGrp="1" noChangeArrowheads="1"/>
          </p:cNvSpPr>
          <p:nvPr>
            <p:ph type="sldNum" sz="quarter" idx="10"/>
          </p:nvPr>
        </p:nvSpPr>
        <p:spPr>
          <a:ln/>
        </p:spPr>
        <p:txBody>
          <a:bodyPr/>
          <a:lstStyle>
            <a:lvl1pPr>
              <a:defRPr/>
            </a:lvl1pPr>
          </a:lstStyle>
          <a:p>
            <a:pPr>
              <a:defRPr/>
            </a:pPr>
            <a:fld id="{5757EF52-6A52-44EA-91D7-45619E8278EF}" type="slidenum">
              <a:rPr lang="ru-RU" altLang="lt-LT"/>
              <a:pPr>
                <a:defRPr/>
              </a:pPr>
              <a:t>‹#›</a:t>
            </a:fld>
            <a:endParaRPr lang="ru-RU" altLang="lt-LT"/>
          </a:p>
        </p:txBody>
      </p:sp>
      <p:sp>
        <p:nvSpPr>
          <p:cNvPr id="4"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5"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59140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Rectangle 218"/>
          <p:cNvSpPr>
            <a:spLocks noGrp="1" noChangeArrowheads="1"/>
          </p:cNvSpPr>
          <p:nvPr>
            <p:ph type="sldNum" sz="quarter" idx="10"/>
          </p:nvPr>
        </p:nvSpPr>
        <p:spPr>
          <a:ln/>
        </p:spPr>
        <p:txBody>
          <a:bodyPr/>
          <a:lstStyle>
            <a:lvl1pPr>
              <a:defRPr/>
            </a:lvl1pPr>
          </a:lstStyle>
          <a:p>
            <a:pPr>
              <a:defRPr/>
            </a:pPr>
            <a:fld id="{5EC51AEB-4DBA-462D-9716-E47C4BF2310E}" type="slidenum">
              <a:rPr lang="ru-RU" altLang="lt-LT"/>
              <a:pPr>
                <a:defRPr/>
              </a:pPr>
              <a:t>‹#›</a:t>
            </a:fld>
            <a:endParaRPr lang="ru-RU" altLang="lt-LT"/>
          </a:p>
        </p:txBody>
      </p:sp>
      <p:sp>
        <p:nvSpPr>
          <p:cNvPr id="5"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6"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150711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623888" y="1709738"/>
            <a:ext cx="7886700" cy="2852737"/>
          </a:xfrm>
        </p:spPr>
        <p:txBody>
          <a:bodyPr anchor="b"/>
          <a:lstStyle>
            <a:lvl1pPr>
              <a:defRPr sz="6000"/>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lt-LT" smtClean="0"/>
              <a:t>Spustelėję redag. ruoš. teksto stilių</a:t>
            </a:r>
          </a:p>
        </p:txBody>
      </p:sp>
      <p:sp>
        <p:nvSpPr>
          <p:cNvPr id="4" name="Rectangle 218"/>
          <p:cNvSpPr>
            <a:spLocks noGrp="1" noChangeArrowheads="1"/>
          </p:cNvSpPr>
          <p:nvPr>
            <p:ph type="sldNum" sz="quarter" idx="10"/>
          </p:nvPr>
        </p:nvSpPr>
        <p:spPr>
          <a:ln/>
        </p:spPr>
        <p:txBody>
          <a:bodyPr/>
          <a:lstStyle>
            <a:lvl1pPr>
              <a:defRPr/>
            </a:lvl1pPr>
          </a:lstStyle>
          <a:p>
            <a:pPr>
              <a:defRPr/>
            </a:pPr>
            <a:fld id="{CE163D4A-A9C8-4FA0-854D-1449170A01B7}" type="slidenum">
              <a:rPr lang="ru-RU" altLang="lt-LT"/>
              <a:pPr>
                <a:defRPr/>
              </a:pPr>
              <a:t>‹#›</a:t>
            </a:fld>
            <a:endParaRPr lang="ru-RU" altLang="lt-LT"/>
          </a:p>
        </p:txBody>
      </p:sp>
      <p:sp>
        <p:nvSpPr>
          <p:cNvPr id="5"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6"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3686333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457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648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Rectangle 218"/>
          <p:cNvSpPr>
            <a:spLocks noGrp="1" noChangeArrowheads="1"/>
          </p:cNvSpPr>
          <p:nvPr>
            <p:ph type="sldNum" sz="quarter" idx="10"/>
          </p:nvPr>
        </p:nvSpPr>
        <p:spPr>
          <a:ln/>
        </p:spPr>
        <p:txBody>
          <a:bodyPr/>
          <a:lstStyle>
            <a:lvl1pPr>
              <a:defRPr/>
            </a:lvl1pPr>
          </a:lstStyle>
          <a:p>
            <a:pPr>
              <a:defRPr/>
            </a:pPr>
            <a:fld id="{F56A29D1-6FA9-48A9-B387-C196677AC08E}"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45581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630238" y="365125"/>
            <a:ext cx="7886700" cy="1325563"/>
          </a:xfrm>
        </p:spPr>
        <p:txBody>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630238" y="2505075"/>
            <a:ext cx="3868737"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4629150" y="2505075"/>
            <a:ext cx="3887788"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Rectangle 218"/>
          <p:cNvSpPr>
            <a:spLocks noGrp="1" noChangeArrowheads="1"/>
          </p:cNvSpPr>
          <p:nvPr>
            <p:ph type="sldNum" sz="quarter" idx="10"/>
          </p:nvPr>
        </p:nvSpPr>
        <p:spPr>
          <a:ln/>
        </p:spPr>
        <p:txBody>
          <a:bodyPr/>
          <a:lstStyle>
            <a:lvl1pPr>
              <a:defRPr/>
            </a:lvl1pPr>
          </a:lstStyle>
          <a:p>
            <a:pPr>
              <a:defRPr/>
            </a:pPr>
            <a:fld id="{5F0C7BB6-9F86-4682-9A8D-D7C9D5585023}" type="slidenum">
              <a:rPr lang="ru-RU" altLang="lt-LT"/>
              <a:pPr>
                <a:defRPr/>
              </a:pPr>
              <a:t>‹#›</a:t>
            </a:fld>
            <a:endParaRPr lang="ru-RU" altLang="lt-LT"/>
          </a:p>
        </p:txBody>
      </p:sp>
      <p:sp>
        <p:nvSpPr>
          <p:cNvPr id="8"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9"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104732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Rectangle 218"/>
          <p:cNvSpPr>
            <a:spLocks noGrp="1" noChangeArrowheads="1"/>
          </p:cNvSpPr>
          <p:nvPr>
            <p:ph type="sldNum" sz="quarter" idx="10"/>
          </p:nvPr>
        </p:nvSpPr>
        <p:spPr>
          <a:ln/>
        </p:spPr>
        <p:txBody>
          <a:bodyPr/>
          <a:lstStyle>
            <a:lvl1pPr>
              <a:defRPr/>
            </a:lvl1pPr>
          </a:lstStyle>
          <a:p>
            <a:pPr>
              <a:defRPr/>
            </a:pPr>
            <a:fld id="{5EF763E7-32A4-4308-A470-081B80426BF2}" type="slidenum">
              <a:rPr lang="ru-RU" altLang="lt-LT"/>
              <a:pPr>
                <a:defRPr/>
              </a:pPr>
              <a:t>‹#›</a:t>
            </a:fld>
            <a:endParaRPr lang="ru-RU" altLang="lt-LT"/>
          </a:p>
        </p:txBody>
      </p:sp>
      <p:sp>
        <p:nvSpPr>
          <p:cNvPr id="4"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5"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79936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D738551C-6682-4588-A4E4-F5AA5DEA5474}" type="slidenum">
              <a:rPr lang="ru-RU" altLang="lt-LT"/>
              <a:pPr>
                <a:defRPr/>
              </a:pPr>
              <a:t>‹#›</a:t>
            </a:fld>
            <a:endParaRPr lang="ru-RU" altLang="lt-LT"/>
          </a:p>
        </p:txBody>
      </p:sp>
      <p:sp>
        <p:nvSpPr>
          <p:cNvPr id="3"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4"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990170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630238" y="457200"/>
            <a:ext cx="2949575" cy="1600200"/>
          </a:xfrm>
        </p:spPr>
        <p:txBody>
          <a:bodyPr anchor="b"/>
          <a:lstStyle>
            <a:lvl1pPr>
              <a:defRPr sz="3200"/>
            </a:lvl1pPr>
          </a:lstStyle>
          <a:p>
            <a:r>
              <a:rPr lang="lt-LT" smtClean="0"/>
              <a:t>Spustelėję redag. ruoš. pavad. stilių</a:t>
            </a:r>
            <a:endParaRPr lang="lt-LT"/>
          </a:p>
        </p:txBody>
      </p:sp>
      <p:sp>
        <p:nvSpPr>
          <p:cNvPr id="3" name="Turinio vietos rezervavimo ženklas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Rectangle 218"/>
          <p:cNvSpPr>
            <a:spLocks noGrp="1" noChangeArrowheads="1"/>
          </p:cNvSpPr>
          <p:nvPr>
            <p:ph type="sldNum" sz="quarter" idx="10"/>
          </p:nvPr>
        </p:nvSpPr>
        <p:spPr>
          <a:ln/>
        </p:spPr>
        <p:txBody>
          <a:bodyPr/>
          <a:lstStyle>
            <a:lvl1pPr>
              <a:defRPr/>
            </a:lvl1pPr>
          </a:lstStyle>
          <a:p>
            <a:pPr>
              <a:defRPr/>
            </a:pPr>
            <a:fld id="{6B6ECAE2-949F-4EF8-8C42-7577DC8F618F}"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96267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630238" y="457200"/>
            <a:ext cx="2949575" cy="1600200"/>
          </a:xfrm>
        </p:spPr>
        <p:txBody>
          <a:bodyPr anchor="b"/>
          <a:lstStyle>
            <a:lvl1pPr>
              <a:defRPr sz="3200"/>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smtClean="0"/>
          </a:p>
        </p:txBody>
      </p:sp>
      <p:sp>
        <p:nvSpPr>
          <p:cNvPr id="4" name="Teksto vietos rezervavimo ženklas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Rectangle 218"/>
          <p:cNvSpPr>
            <a:spLocks noGrp="1" noChangeArrowheads="1"/>
          </p:cNvSpPr>
          <p:nvPr>
            <p:ph type="sldNum" sz="quarter" idx="10"/>
          </p:nvPr>
        </p:nvSpPr>
        <p:spPr>
          <a:ln/>
        </p:spPr>
        <p:txBody>
          <a:bodyPr/>
          <a:lstStyle>
            <a:lvl1pPr>
              <a:defRPr/>
            </a:lvl1pPr>
          </a:lstStyle>
          <a:p>
            <a:pPr>
              <a:defRPr/>
            </a:pPr>
            <a:fld id="{4C60D739-F256-4F11-B99E-C9E8FA84F03D}"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3408589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4403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3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3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3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3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eaLnBrk="1" hangingPunct="1">
                <a:defRPr/>
              </a:pPr>
              <a:endParaRPr lang="lt-LT" altLang="lt-LT">
                <a:effectLst>
                  <a:outerShdw blurRad="38100" dist="38100" dir="2700000" algn="tl">
                    <a:srgbClr val="000000"/>
                  </a:outerShdw>
                </a:effectLst>
              </a:endParaRPr>
            </a:p>
          </p:txBody>
        </p:sp>
        <p:sp>
          <p:nvSpPr>
            <p:cNvPr id="4405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eaLnBrk="1" hangingPunct="1">
                <a:defRPr/>
              </a:pPr>
              <a:endParaRPr lang="lt-LT" altLang="lt-LT">
                <a:effectLst>
                  <a:outerShdw blurRad="38100" dist="38100" dir="2700000" algn="tl">
                    <a:srgbClr val="000000"/>
                  </a:outerShdw>
                </a:effectLst>
              </a:endParaRPr>
            </a:p>
          </p:txBody>
        </p:sp>
        <p:sp>
          <p:nvSpPr>
            <p:cNvPr id="4405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5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6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6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6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6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6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6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6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6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6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6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grpSp>
      <p:sp>
        <p:nvSpPr>
          <p:cNvPr id="44250" name="Rectangle 218"/>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77C05210-5502-4128-8F97-7FA7EECFCAEC}" type="slidenum">
              <a:rPr lang="ru-RU" altLang="lt-LT"/>
              <a:pPr>
                <a:defRPr/>
              </a:pPr>
              <a:t>‹#›</a:t>
            </a:fld>
            <a:endParaRPr lang="ru-RU" altLang="lt-LT"/>
          </a:p>
        </p:txBody>
      </p:sp>
      <p:sp>
        <p:nvSpPr>
          <p:cNvPr id="44251" name="Rectangle 2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ru-RU" altLang="lt-LT"/>
          </a:p>
        </p:txBody>
      </p:sp>
      <p:sp>
        <p:nvSpPr>
          <p:cNvPr id="44252" name="Rectangle 220"/>
          <p:cNvSpPr>
            <a:spLocks noGrp="1" noChangeArrowheads="1"/>
          </p:cNvSpPr>
          <p:nvPr>
            <p:ph type="ftr" sz="quarter" idx="3"/>
          </p:nvPr>
        </p:nvSpPr>
        <p:spPr bwMode="auto">
          <a:xfrm>
            <a:off x="31242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ru-RU" altLang="lt-LT"/>
          </a:p>
        </p:txBody>
      </p:sp>
      <p:sp>
        <p:nvSpPr>
          <p:cNvPr id="44253" name="Rectangle 221"/>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lt-LT" smtClean="0"/>
              <a:t>Click to edit Master text styles</a:t>
            </a:r>
          </a:p>
          <a:p>
            <a:pPr lvl="1"/>
            <a:r>
              <a:rPr lang="ru-RU" altLang="lt-LT" smtClean="0"/>
              <a:t>Second level</a:t>
            </a:r>
          </a:p>
          <a:p>
            <a:pPr lvl="2"/>
            <a:r>
              <a:rPr lang="ru-RU" altLang="lt-LT" smtClean="0"/>
              <a:t>Third level</a:t>
            </a:r>
          </a:p>
          <a:p>
            <a:pPr lvl="3"/>
            <a:r>
              <a:rPr lang="ru-RU" altLang="lt-LT" smtClean="0"/>
              <a:t>Fourth level</a:t>
            </a:r>
          </a:p>
          <a:p>
            <a:pPr lvl="4"/>
            <a:r>
              <a:rPr lang="ru-RU" altLang="lt-LT" smtClean="0"/>
              <a:t>Fifth level</a:t>
            </a:r>
          </a:p>
        </p:txBody>
      </p:sp>
      <p:sp>
        <p:nvSpPr>
          <p:cNvPr id="44254" name="Rectangle 22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lt-LT" smtClean="0"/>
              <a:t>Click to edit Master title style</a:t>
            </a:r>
          </a:p>
        </p:txBody>
      </p:sp>
    </p:spTree>
  </p:cSld>
  <p:clrMap bg1="dk2" tx1="lt1" bg2="dk1" tx2="lt2" accent1="accent1" accent2="accent2" accent3="accent3" accent4="accent4" accent5="accent5" accent6="accent6" hlink="hlink" folHlink="folHlink"/>
  <p:sldLayoutIdLst>
    <p:sldLayoutId id="2147483814"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18"/>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18"/>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18"/>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http://astro.uchicago.edu/cosmus/projects/aires/"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jpeg"/><Relationship Id="rId18" Type="http://schemas.openxmlformats.org/officeDocument/2006/relationships/image" Target="../media/image20.jpeg"/><Relationship Id="rId26" Type="http://schemas.openxmlformats.org/officeDocument/2006/relationships/image" Target="../media/image51.png"/><Relationship Id="rId39" Type="http://schemas.openxmlformats.org/officeDocument/2006/relationships/image" Target="../media/image64.jpeg"/><Relationship Id="rId3" Type="http://schemas.openxmlformats.org/officeDocument/2006/relationships/image" Target="../media/image31.jpeg"/><Relationship Id="rId21" Type="http://schemas.openxmlformats.org/officeDocument/2006/relationships/image" Target="../media/image46.png"/><Relationship Id="rId34" Type="http://schemas.openxmlformats.org/officeDocument/2006/relationships/image" Target="../media/image59.jpeg"/><Relationship Id="rId7" Type="http://schemas.openxmlformats.org/officeDocument/2006/relationships/image" Target="../media/image1.png"/><Relationship Id="rId12" Type="http://schemas.openxmlformats.org/officeDocument/2006/relationships/image" Target="../media/image38.png"/><Relationship Id="rId17" Type="http://schemas.openxmlformats.org/officeDocument/2006/relationships/image" Target="../media/image43.jpeg"/><Relationship Id="rId25" Type="http://schemas.openxmlformats.org/officeDocument/2006/relationships/image" Target="../media/image50.jpeg"/><Relationship Id="rId33" Type="http://schemas.openxmlformats.org/officeDocument/2006/relationships/image" Target="../media/image58.jpeg"/><Relationship Id="rId38" Type="http://schemas.openxmlformats.org/officeDocument/2006/relationships/image" Target="../media/image63.png"/><Relationship Id="rId2" Type="http://schemas.openxmlformats.org/officeDocument/2006/relationships/notesSlide" Target="../notesSlides/notesSlide19.xml"/><Relationship Id="rId16" Type="http://schemas.openxmlformats.org/officeDocument/2006/relationships/image" Target="../media/image42.jpeg"/><Relationship Id="rId20" Type="http://schemas.openxmlformats.org/officeDocument/2006/relationships/image" Target="../media/image45.jpeg"/><Relationship Id="rId29" Type="http://schemas.openxmlformats.org/officeDocument/2006/relationships/image" Target="../media/image54.png"/><Relationship Id="rId41"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24" Type="http://schemas.openxmlformats.org/officeDocument/2006/relationships/image" Target="../media/image49.jpeg"/><Relationship Id="rId32" Type="http://schemas.openxmlformats.org/officeDocument/2006/relationships/image" Target="../media/image57.png"/><Relationship Id="rId37" Type="http://schemas.openxmlformats.org/officeDocument/2006/relationships/image" Target="../media/image62.jpeg"/><Relationship Id="rId40" Type="http://schemas.openxmlformats.org/officeDocument/2006/relationships/image" Target="../media/image65.jpeg"/><Relationship Id="rId5" Type="http://schemas.openxmlformats.org/officeDocument/2006/relationships/image" Target="../media/image33.jpeg"/><Relationship Id="rId15" Type="http://schemas.openxmlformats.org/officeDocument/2006/relationships/image" Target="../media/image41.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jpeg"/><Relationship Id="rId10" Type="http://schemas.openxmlformats.org/officeDocument/2006/relationships/image" Target="../media/image36.jpeg"/><Relationship Id="rId19" Type="http://schemas.openxmlformats.org/officeDocument/2006/relationships/image" Target="../media/image44.png"/><Relationship Id="rId31" Type="http://schemas.openxmlformats.org/officeDocument/2006/relationships/image" Target="../media/image56.jpeg"/><Relationship Id="rId4" Type="http://schemas.openxmlformats.org/officeDocument/2006/relationships/image" Target="../media/image32.jpeg"/><Relationship Id="rId9" Type="http://schemas.openxmlformats.org/officeDocument/2006/relationships/image" Target="../media/image29.png"/><Relationship Id="rId14" Type="http://schemas.openxmlformats.org/officeDocument/2006/relationships/image" Target="../media/image40.png"/><Relationship Id="rId22" Type="http://schemas.openxmlformats.org/officeDocument/2006/relationships/image" Target="../media/image47.jpe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773238"/>
            <a:ext cx="7772400" cy="863600"/>
          </a:xfrm>
        </p:spPr>
        <p:txBody>
          <a:bodyPr/>
          <a:lstStyle/>
          <a:p>
            <a:pPr eaLnBrk="1" hangingPunct="1">
              <a:defRPr/>
            </a:pPr>
            <a:r>
              <a:rPr lang="lt-LT" altLang="lt-LT" dirty="0" smtClean="0"/>
              <a:t>Antimaterija</a:t>
            </a:r>
            <a:endParaRPr lang="ru-RU" altLang="lt-LT" dirty="0" smtClean="0"/>
          </a:p>
        </p:txBody>
      </p:sp>
      <p:sp>
        <p:nvSpPr>
          <p:cNvPr id="2051" name="Rectangle 3"/>
          <p:cNvSpPr>
            <a:spLocks noGrp="1" noChangeArrowheads="1"/>
          </p:cNvSpPr>
          <p:nvPr>
            <p:ph type="subTitle" idx="1"/>
          </p:nvPr>
        </p:nvSpPr>
        <p:spPr>
          <a:xfrm>
            <a:off x="1371600" y="3886200"/>
            <a:ext cx="7593013" cy="2351088"/>
          </a:xfrm>
        </p:spPr>
        <p:txBody>
          <a:bodyPr/>
          <a:lstStyle/>
          <a:p>
            <a:pPr algn="r" eaLnBrk="1" hangingPunct="1">
              <a:defRPr/>
            </a:pPr>
            <a:r>
              <a:rPr lang="lt-LT" altLang="lt-LT" dirty="0"/>
              <a:t>Pagal CERN stažuotės </a:t>
            </a:r>
            <a:r>
              <a:rPr lang="lt-LT" altLang="lt-LT" dirty="0" smtClean="0"/>
              <a:t>medžiagą</a:t>
            </a:r>
          </a:p>
          <a:p>
            <a:pPr algn="r" eaLnBrk="1" hangingPunct="1">
              <a:defRPr/>
            </a:pPr>
            <a:r>
              <a:rPr lang="lt-LT" altLang="lt-LT" dirty="0" smtClean="0"/>
              <a:t>parengė Alina Makovska</a:t>
            </a:r>
          </a:p>
          <a:p>
            <a:pPr algn="r" eaLnBrk="1" hangingPunct="1">
              <a:defRPr/>
            </a:pPr>
            <a:r>
              <a:rPr lang="lt-LT" altLang="lt-LT" dirty="0" smtClean="0"/>
              <a:t>Vilniaus r. Buivydžių vidurinės mokyklos fizikos mokytoja</a:t>
            </a:r>
          </a:p>
          <a:p>
            <a:pPr algn="r" eaLnBrk="1" hangingPunct="1">
              <a:defRPr/>
            </a:pPr>
            <a:r>
              <a:rPr lang="lt-LT" altLang="lt-LT" dirty="0" smtClean="0"/>
              <a:t> </a:t>
            </a:r>
            <a:endParaRPr lang="ru-RU" altLang="lt-LT" dirty="0" smtClean="0"/>
          </a:p>
        </p:txBody>
      </p:sp>
      <p:pic>
        <p:nvPicPr>
          <p:cNvPr id="4100" name="Paveikslėli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7300"/>
            <a:ext cx="44973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Stačiakampis 1"/>
          <p:cNvSpPr>
            <a:spLocks noChangeArrowheads="1"/>
          </p:cNvSpPr>
          <p:nvPr/>
        </p:nvSpPr>
        <p:spPr bwMode="auto">
          <a:xfrm>
            <a:off x="0" y="198438"/>
            <a:ext cx="91440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algn="ctr">
              <a:lnSpc>
                <a:spcPct val="115000"/>
              </a:lnSpc>
              <a:spcBef>
                <a:spcPct val="0"/>
              </a:spcBef>
              <a:buClrTx/>
              <a:buFontTx/>
              <a:buNone/>
            </a:pPr>
            <a:r>
              <a:rPr lang="lt-LT" altLang="en-US" sz="1600">
                <a:cs typeface="Times New Roman" panose="02020603050405020304" pitchFamily="18" charset="0"/>
              </a:rPr>
              <a:t>Projektas „Pedagogų kvalifikacijos tobulinimo ir perkvalifikavimo sistemos plėtra (III etapas)“ </a:t>
            </a:r>
          </a:p>
          <a:p>
            <a:pPr algn="ctr">
              <a:spcBef>
                <a:spcPct val="0"/>
              </a:spcBef>
              <a:buClrTx/>
              <a:buFontTx/>
              <a:buNone/>
            </a:pPr>
            <a:r>
              <a:rPr lang="lt-LT" altLang="en-US" sz="1600">
                <a:cs typeface="Times New Roman" panose="02020603050405020304" pitchFamily="18" charset="0"/>
              </a:rPr>
              <a:t>(Nr. VP1-2.2-ŠMM-02-V-01-010)</a:t>
            </a:r>
            <a:endParaRPr lang="lt-LT" altLang="en-US" sz="16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p:txBody>
          <a:bodyPr/>
          <a:lstStyle/>
          <a:p>
            <a:pPr eaLnBrk="1" hangingPunct="1">
              <a:defRPr/>
            </a:pPr>
            <a:r>
              <a:rPr lang="lt-LT" altLang="lt-LT" dirty="0" smtClean="0"/>
              <a:t>Elektronas magnetiniame lauke</a:t>
            </a:r>
            <a:endParaRPr lang="ru-RU" altLang="lt-LT" dirty="0" smtClean="0"/>
          </a:p>
        </p:txBody>
      </p:sp>
      <p:grpSp>
        <p:nvGrpSpPr>
          <p:cNvPr id="21507" name="Grupė 6"/>
          <p:cNvGrpSpPr>
            <a:grpSpLocks/>
          </p:cNvGrpSpPr>
          <p:nvPr/>
        </p:nvGrpSpPr>
        <p:grpSpPr bwMode="auto">
          <a:xfrm>
            <a:off x="1042988" y="1268413"/>
            <a:ext cx="7273925" cy="5053012"/>
            <a:chOff x="1493281" y="1543637"/>
            <a:chExt cx="6217206" cy="4533900"/>
          </a:xfrm>
        </p:grpSpPr>
        <p:grpSp>
          <p:nvGrpSpPr>
            <p:cNvPr id="21509" name="Grupė 5"/>
            <p:cNvGrpSpPr>
              <a:grpSpLocks/>
            </p:cNvGrpSpPr>
            <p:nvPr/>
          </p:nvGrpSpPr>
          <p:grpSpPr bwMode="auto">
            <a:xfrm>
              <a:off x="1493281" y="1543637"/>
              <a:ext cx="6217206" cy="4533900"/>
              <a:chOff x="1493281" y="1543637"/>
              <a:chExt cx="6217206" cy="4533900"/>
            </a:xfrm>
          </p:grpSpPr>
          <p:pic>
            <p:nvPicPr>
              <p:cNvPr id="21511" name="Picture 6" descr="Picture9"/>
              <p:cNvPicPr>
                <a:picLocks noChangeAspect="1" noChangeArrowheads="1"/>
              </p:cNvPicPr>
              <p:nvPr/>
            </p:nvPicPr>
            <p:blipFill>
              <a:blip r:embed="rId3" cstate="print">
                <a:extLst>
                  <a:ext uri="{28A0092B-C50C-407E-A947-70E740481C1C}">
                    <a14:useLocalDpi xmlns:a14="http://schemas.microsoft.com/office/drawing/2010/main" val="0"/>
                  </a:ext>
                </a:extLst>
              </a:blip>
              <a:srcRect l="6407"/>
              <a:stretch>
                <a:fillRect/>
              </a:stretch>
            </p:blipFill>
            <p:spPr bwMode="auto">
              <a:xfrm>
                <a:off x="1444161" y="1556792"/>
                <a:ext cx="6872255" cy="5053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12" name="Paveikslėlis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281" y="5085184"/>
                <a:ext cx="360040" cy="36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Tiesioji rodyklės jungtis 2"/>
            <p:cNvCxnSpPr/>
            <p:nvPr/>
          </p:nvCxnSpPr>
          <p:spPr>
            <a:xfrm flipV="1">
              <a:off x="3779617" y="2694561"/>
              <a:ext cx="0" cy="223205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784921" y="2701921"/>
            <a:ext cx="738664" cy="2232248"/>
          </a:xfrm>
          <a:prstGeom prst="rect">
            <a:avLst/>
          </a:prstGeom>
          <a:noFill/>
        </p:spPr>
        <p:txBody>
          <a:bodyPr vert="vert270">
            <a:spAutoFit/>
          </a:bodyPr>
          <a:lstStyle/>
          <a:p>
            <a:pPr algn="ctr">
              <a:defRPr/>
            </a:pPr>
            <a:r>
              <a:rPr lang="lt-LT" dirty="0">
                <a:solidFill>
                  <a:srgbClr val="FFFF00"/>
                </a:solidFill>
              </a:rPr>
              <a:t>Magnetinio lauko kryptis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611188" y="260350"/>
            <a:ext cx="8229600" cy="1143000"/>
          </a:xfrm>
        </p:spPr>
        <p:txBody>
          <a:bodyPr/>
          <a:lstStyle/>
          <a:p>
            <a:pPr eaLnBrk="1" hangingPunct="1">
              <a:defRPr/>
            </a:pPr>
            <a:r>
              <a:rPr lang="lt-LT" altLang="lt-LT" smtClean="0"/>
              <a:t>Pozitronas magnetiniame lauke</a:t>
            </a:r>
            <a:endParaRPr lang="ru-RU" altLang="lt-LT" smtClean="0"/>
          </a:p>
        </p:txBody>
      </p:sp>
      <p:grpSp>
        <p:nvGrpSpPr>
          <p:cNvPr id="23555" name="Grupė 7"/>
          <p:cNvGrpSpPr>
            <a:grpSpLocks/>
          </p:cNvGrpSpPr>
          <p:nvPr/>
        </p:nvGrpSpPr>
        <p:grpSpPr bwMode="auto">
          <a:xfrm>
            <a:off x="827088" y="1403350"/>
            <a:ext cx="7319962" cy="4924425"/>
            <a:chOff x="1259633" y="1384300"/>
            <a:chExt cx="7319218" cy="4925020"/>
          </a:xfrm>
        </p:grpSpPr>
        <p:grpSp>
          <p:nvGrpSpPr>
            <p:cNvPr id="23556" name="Grupė 2"/>
            <p:cNvGrpSpPr>
              <a:grpSpLocks/>
            </p:cNvGrpSpPr>
            <p:nvPr/>
          </p:nvGrpSpPr>
          <p:grpSpPr bwMode="auto">
            <a:xfrm>
              <a:off x="1259633" y="1384300"/>
              <a:ext cx="7319218" cy="4925020"/>
              <a:chOff x="2123729" y="1384300"/>
              <a:chExt cx="6455121" cy="4714875"/>
            </a:xfrm>
          </p:grpSpPr>
          <p:grpSp>
            <p:nvGrpSpPr>
              <p:cNvPr id="23558" name="Grupė 1"/>
              <p:cNvGrpSpPr>
                <a:grpSpLocks/>
              </p:cNvGrpSpPr>
              <p:nvPr/>
            </p:nvGrpSpPr>
            <p:grpSpPr bwMode="auto">
              <a:xfrm>
                <a:off x="2123729" y="1384300"/>
                <a:ext cx="6455121" cy="4714875"/>
                <a:chOff x="2123729" y="1384300"/>
                <a:chExt cx="6455121" cy="4714875"/>
              </a:xfrm>
            </p:grpSpPr>
            <p:pic>
              <p:nvPicPr>
                <p:cNvPr id="23560" name="Picture 5" descr="Picture11"/>
                <p:cNvPicPr>
                  <a:picLocks noChangeAspect="1" noChangeArrowheads="1"/>
                </p:cNvPicPr>
                <p:nvPr/>
              </p:nvPicPr>
              <p:blipFill>
                <a:blip r:embed="rId3" cstate="print">
                  <a:extLst>
                    <a:ext uri="{28A0092B-C50C-407E-A947-70E740481C1C}">
                      <a14:useLocalDpi xmlns:a14="http://schemas.microsoft.com/office/drawing/2010/main" val="0"/>
                    </a:ext>
                  </a:extLst>
                </a:blip>
                <a:srcRect l="6628"/>
                <a:stretch>
                  <a:fillRect/>
                </a:stretch>
              </p:blipFill>
              <p:spPr bwMode="auto">
                <a:xfrm>
                  <a:off x="1235819" y="1403350"/>
                  <a:ext cx="6910983" cy="4925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61" name="Picture 19" descr="antizoo_inverted_colour_transparent_background.png"/>
                <p:cNvPicPr>
                  <a:picLocks noChangeAspect="1"/>
                </p:cNvPicPr>
                <p:nvPr/>
              </p:nvPicPr>
              <p:blipFill>
                <a:blip r:embed="rId4">
                  <a:extLst>
                    <a:ext uri="{28A0092B-C50C-407E-A947-70E740481C1C}">
                      <a14:useLocalDpi xmlns:a14="http://schemas.microsoft.com/office/drawing/2010/main" val="0"/>
                    </a:ext>
                  </a:extLst>
                </a:blip>
                <a:srcRect l="8417" t="37209" r="78848" b="36324"/>
                <a:stretch>
                  <a:fillRect/>
                </a:stretch>
              </p:blipFill>
              <p:spPr bwMode="auto">
                <a:xfrm>
                  <a:off x="2123729" y="5085184"/>
                  <a:ext cx="360040" cy="37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Tiesioji rodyklės jungtis 4"/>
                <p:cNvCxnSpPr/>
                <p:nvPr/>
              </p:nvCxnSpPr>
              <p:spPr>
                <a:xfrm flipV="1">
                  <a:off x="4572223" y="2492342"/>
                  <a:ext cx="0" cy="223280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559" name="Straight Arrow Connector 14"/>
              <p:cNvCxnSpPr>
                <a:cxnSpLocks noChangeShapeType="1"/>
              </p:cNvCxnSpPr>
              <p:nvPr/>
            </p:nvCxnSpPr>
            <p:spPr bwMode="auto">
              <a:xfrm>
                <a:off x="4623141" y="3652838"/>
                <a:ext cx="1217613" cy="88900"/>
              </a:xfrm>
              <a:prstGeom prst="straightConnector1">
                <a:avLst/>
              </a:prstGeom>
              <a:noFill/>
              <a:ln w="76200">
                <a:solidFill>
                  <a:srgbClr val="6699FF"/>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 name="TextBox 5"/>
            <p:cNvSpPr txBox="1"/>
            <p:nvPr/>
          </p:nvSpPr>
          <p:spPr>
            <a:xfrm>
              <a:off x="4133106" y="2542307"/>
              <a:ext cx="738664" cy="2232248"/>
            </a:xfrm>
            <a:prstGeom prst="rect">
              <a:avLst/>
            </a:prstGeom>
            <a:noFill/>
          </p:spPr>
          <p:txBody>
            <a:bodyPr vert="vert270">
              <a:spAutoFit/>
            </a:bodyPr>
            <a:lstStyle/>
            <a:p>
              <a:pPr algn="ctr">
                <a:defRPr/>
              </a:pPr>
              <a:r>
                <a:rPr lang="lt-LT" dirty="0">
                  <a:solidFill>
                    <a:srgbClr val="FFFF00"/>
                  </a:solidFill>
                </a:rPr>
                <a:t>Magnetinio lauko kryptis</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5"/>
          <p:cNvSpPr>
            <a:spLocks noGrp="1" noChangeArrowheads="1"/>
          </p:cNvSpPr>
          <p:nvPr>
            <p:ph type="title"/>
          </p:nvPr>
        </p:nvSpPr>
        <p:spPr/>
        <p:txBody>
          <a:bodyPr/>
          <a:lstStyle/>
          <a:p>
            <a:pPr eaLnBrk="1" hangingPunct="1">
              <a:defRPr/>
            </a:pPr>
            <a:r>
              <a:rPr lang="lt-LT" altLang="lt-LT" smtClean="0"/>
              <a:t>Dalelių ir antidalelių masė</a:t>
            </a:r>
            <a:endParaRPr lang="ru-RU" altLang="lt-LT" smtClean="0"/>
          </a:p>
        </p:txBody>
      </p:sp>
      <p:pic>
        <p:nvPicPr>
          <p:cNvPr id="25603" name="Picture 11" descr="Picture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4288"/>
          <a:stretch>
            <a:fillRect/>
          </a:stretch>
        </p:blipFill>
        <p:spPr>
          <a:xfrm>
            <a:off x="2051050" y="1844675"/>
            <a:ext cx="5056188"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5604" name="Group 34"/>
          <p:cNvGrpSpPr>
            <a:grpSpLocks noChangeAspect="1"/>
          </p:cNvGrpSpPr>
          <p:nvPr/>
        </p:nvGrpSpPr>
        <p:grpSpPr bwMode="auto">
          <a:xfrm>
            <a:off x="2339975" y="4149725"/>
            <a:ext cx="968375" cy="968375"/>
            <a:chOff x="5884084" y="608343"/>
            <a:chExt cx="2710800" cy="2710800"/>
          </a:xfrm>
        </p:grpSpPr>
        <p:sp>
          <p:nvSpPr>
            <p:cNvPr id="28" name="Oval 27"/>
            <p:cNvSpPr>
              <a:spLocks noChangeAspect="1"/>
            </p:cNvSpPr>
            <p:nvPr/>
          </p:nvSpPr>
          <p:spPr bwMode="auto">
            <a:xfrm>
              <a:off x="5884084" y="608343"/>
              <a:ext cx="2710800" cy="2710800"/>
            </a:xfrm>
            <a:prstGeom prst="ellipse">
              <a:avLst/>
            </a:prstGeom>
            <a:gradFill rotWithShape="1">
              <a:gsLst>
                <a:gs pos="0">
                  <a:schemeClr val="tx1"/>
                </a:gs>
                <a:gs pos="100000">
                  <a:srgbClr val="3366FF"/>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25612" name="Plassholder for innhold 8" descr="0001.jpg"/>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78397" t="36319" r="7973" b="37206"/>
            <a:stretch>
              <a:fillRect/>
            </a:stretch>
          </p:blipFill>
          <p:spPr bwMode="auto">
            <a:xfrm>
              <a:off x="7175555" y="1807693"/>
              <a:ext cx="1080309" cy="104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lassholder for innhold 8" descr="0001.jpg"/>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55363" t="37206" r="31889" b="37206"/>
            <a:stretch>
              <a:fillRect/>
            </a:stretch>
          </p:blipFill>
          <p:spPr bwMode="auto">
            <a:xfrm>
              <a:off x="6266815" y="1841899"/>
              <a:ext cx="1010095" cy="101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lassholder for innhold 8" descr="0001.jpg"/>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55363" t="37206" r="31889" b="37206"/>
            <a:stretch>
              <a:fillRect/>
            </a:stretch>
          </p:blipFill>
          <p:spPr bwMode="auto">
            <a:xfrm>
              <a:off x="6748856" y="1018385"/>
              <a:ext cx="1010095" cy="101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605" name="Group 35"/>
          <p:cNvGrpSpPr>
            <a:grpSpLocks noChangeAspect="1"/>
          </p:cNvGrpSpPr>
          <p:nvPr/>
        </p:nvGrpSpPr>
        <p:grpSpPr bwMode="auto">
          <a:xfrm>
            <a:off x="5651500" y="4149725"/>
            <a:ext cx="947738" cy="947738"/>
            <a:chOff x="947784" y="733752"/>
            <a:chExt cx="2710800" cy="2710800"/>
          </a:xfrm>
        </p:grpSpPr>
        <p:sp>
          <p:nvSpPr>
            <p:cNvPr id="17" name="Oval 16"/>
            <p:cNvSpPr>
              <a:spLocks noChangeAspect="1"/>
            </p:cNvSpPr>
            <p:nvPr/>
          </p:nvSpPr>
          <p:spPr bwMode="auto">
            <a:xfrm>
              <a:off x="947784" y="733752"/>
              <a:ext cx="2710800" cy="2710800"/>
            </a:xfrm>
            <a:prstGeom prst="ellipse">
              <a:avLst/>
            </a:prstGeom>
            <a:gradFill rotWithShape="1">
              <a:gsLst>
                <a:gs pos="0">
                  <a:schemeClr val="tx1"/>
                </a:gs>
                <a:gs pos="100000">
                  <a:srgbClr val="FF0000"/>
                </a:gs>
              </a:gsLst>
              <a:lin ang="0"/>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25608" name="Picture 3"/>
            <p:cNvPicPr>
              <a:picLocks noChangeAspect="1" noChangeArrowheads="1"/>
            </p:cNvPicPr>
            <p:nvPr/>
          </p:nvPicPr>
          <p:blipFill>
            <a:blip r:embed="rId5">
              <a:extLst>
                <a:ext uri="{28A0092B-C50C-407E-A947-70E740481C1C}">
                  <a14:useLocalDpi xmlns:a14="http://schemas.microsoft.com/office/drawing/2010/main" val="0"/>
                </a:ext>
              </a:extLst>
            </a:blip>
            <a:srcRect l="54929" t="37209" r="31451" b="37209"/>
            <a:stretch>
              <a:fillRect/>
            </a:stretch>
          </p:blipFill>
          <p:spPr bwMode="auto">
            <a:xfrm>
              <a:off x="1305296" y="1946810"/>
              <a:ext cx="1079302" cy="101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3"/>
            <p:cNvPicPr>
              <a:picLocks noChangeAspect="1" noChangeArrowheads="1"/>
            </p:cNvPicPr>
            <p:nvPr/>
          </p:nvPicPr>
          <p:blipFill>
            <a:blip r:embed="rId5">
              <a:extLst>
                <a:ext uri="{28A0092B-C50C-407E-A947-70E740481C1C}">
                  <a14:useLocalDpi xmlns:a14="http://schemas.microsoft.com/office/drawing/2010/main" val="0"/>
                </a:ext>
              </a:extLst>
            </a:blip>
            <a:srcRect l="54929" t="37209" r="31451" b="37209"/>
            <a:stretch>
              <a:fillRect/>
            </a:stretch>
          </p:blipFill>
          <p:spPr bwMode="auto">
            <a:xfrm>
              <a:off x="1777215" y="1135328"/>
              <a:ext cx="1079302" cy="101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3"/>
            <p:cNvPicPr>
              <a:picLocks noChangeAspect="1" noChangeArrowheads="1"/>
            </p:cNvPicPr>
            <p:nvPr/>
          </p:nvPicPr>
          <p:blipFill>
            <a:blip r:embed="rId6">
              <a:extLst>
                <a:ext uri="{28A0092B-C50C-407E-A947-70E740481C1C}">
                  <a14:useLocalDpi xmlns:a14="http://schemas.microsoft.com/office/drawing/2010/main" val="0"/>
                </a:ext>
              </a:extLst>
            </a:blip>
            <a:srcRect l="78406" t="37209" r="8417" b="37209"/>
            <a:stretch>
              <a:fillRect/>
            </a:stretch>
          </p:blipFill>
          <p:spPr bwMode="auto">
            <a:xfrm>
              <a:off x="2266067" y="1963743"/>
              <a:ext cx="1017502" cy="98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6" name="Text Box 23"/>
          <p:cNvSpPr txBox="1">
            <a:spLocks noChangeArrowheads="1"/>
          </p:cNvSpPr>
          <p:nvPr/>
        </p:nvSpPr>
        <p:spPr bwMode="auto">
          <a:xfrm>
            <a:off x="1547813" y="5734050"/>
            <a:ext cx="59769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lt-LT" altLang="lt-LT" sz="2400"/>
              <a:t>Protono masė yra lygi antiprotono masei.</a:t>
            </a:r>
            <a:endParaRPr lang="ru-RU" altLang="lt-LT"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lt-LT" altLang="lt-LT" smtClean="0"/>
              <a:t>Vandenilis  ir antivandenilis</a:t>
            </a:r>
            <a:endParaRPr lang="ru-RU" altLang="lt-LT" smtClean="0"/>
          </a:p>
        </p:txBody>
      </p:sp>
      <p:grpSp>
        <p:nvGrpSpPr>
          <p:cNvPr id="27651" name="Group 13"/>
          <p:cNvGrpSpPr>
            <a:grpSpLocks noChangeAspect="1"/>
          </p:cNvGrpSpPr>
          <p:nvPr/>
        </p:nvGrpSpPr>
        <p:grpSpPr bwMode="auto">
          <a:xfrm>
            <a:off x="1920875" y="3332163"/>
            <a:ext cx="720725" cy="720725"/>
            <a:chOff x="5884084" y="608343"/>
            <a:chExt cx="2710800" cy="2710800"/>
          </a:xfrm>
        </p:grpSpPr>
        <p:sp>
          <p:nvSpPr>
            <p:cNvPr id="16" name="Oval 15"/>
            <p:cNvSpPr>
              <a:spLocks noChangeAspect="1"/>
            </p:cNvSpPr>
            <p:nvPr/>
          </p:nvSpPr>
          <p:spPr bwMode="auto">
            <a:xfrm>
              <a:off x="5884084" y="608343"/>
              <a:ext cx="2710800" cy="2710800"/>
            </a:xfrm>
            <a:prstGeom prst="ellipse">
              <a:avLst/>
            </a:prstGeom>
            <a:gradFill rotWithShape="1">
              <a:gsLst>
                <a:gs pos="0">
                  <a:schemeClr val="tx1"/>
                </a:gs>
                <a:gs pos="100000">
                  <a:srgbClr val="3366FF"/>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27672" name="Plassholder for innhold 8" descr="0001.jpg"/>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78397" t="36319" r="7973" b="37206"/>
            <a:stretch>
              <a:fillRect/>
            </a:stretch>
          </p:blipFill>
          <p:spPr bwMode="auto">
            <a:xfrm>
              <a:off x="7175555" y="1807693"/>
              <a:ext cx="1080309" cy="104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3" name="Plassholder for innhold 8" descr="0001.jpg"/>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55363" t="37206" r="31889" b="37206"/>
            <a:stretch>
              <a:fillRect/>
            </a:stretch>
          </p:blipFill>
          <p:spPr bwMode="auto">
            <a:xfrm>
              <a:off x="6266815" y="1841899"/>
              <a:ext cx="1010095" cy="101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4" name="Plassholder for innhold 8" descr="0001.jpg"/>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55363" t="37206" r="31889" b="37206"/>
            <a:stretch>
              <a:fillRect/>
            </a:stretch>
          </p:blipFill>
          <p:spPr bwMode="auto">
            <a:xfrm>
              <a:off x="6748856" y="1018385"/>
              <a:ext cx="1010095" cy="101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2" name="Group 38"/>
          <p:cNvGrpSpPr>
            <a:grpSpLocks noChangeAspect="1"/>
          </p:cNvGrpSpPr>
          <p:nvPr/>
        </p:nvGrpSpPr>
        <p:grpSpPr bwMode="auto">
          <a:xfrm>
            <a:off x="6456363" y="3333750"/>
            <a:ext cx="719137" cy="719138"/>
            <a:chOff x="947784" y="733752"/>
            <a:chExt cx="2710800" cy="2710800"/>
          </a:xfrm>
        </p:grpSpPr>
        <p:sp>
          <p:nvSpPr>
            <p:cNvPr id="40" name="Oval 39"/>
            <p:cNvSpPr>
              <a:spLocks noChangeAspect="1"/>
            </p:cNvSpPr>
            <p:nvPr/>
          </p:nvSpPr>
          <p:spPr bwMode="auto">
            <a:xfrm>
              <a:off x="947784" y="733752"/>
              <a:ext cx="2710800" cy="2710800"/>
            </a:xfrm>
            <a:prstGeom prst="ellipse">
              <a:avLst/>
            </a:prstGeom>
            <a:gradFill rotWithShape="1">
              <a:gsLst>
                <a:gs pos="0">
                  <a:schemeClr val="tx1"/>
                </a:gs>
                <a:gs pos="100000">
                  <a:srgbClr val="FF0000"/>
                </a:gs>
              </a:gsLst>
              <a:lin ang="0"/>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27668" name="Picture 3"/>
            <p:cNvPicPr>
              <a:picLocks noChangeAspect="1" noChangeArrowheads="1"/>
            </p:cNvPicPr>
            <p:nvPr/>
          </p:nvPicPr>
          <p:blipFill>
            <a:blip r:embed="rId4">
              <a:extLst>
                <a:ext uri="{28A0092B-C50C-407E-A947-70E740481C1C}">
                  <a14:useLocalDpi xmlns:a14="http://schemas.microsoft.com/office/drawing/2010/main" val="0"/>
                </a:ext>
              </a:extLst>
            </a:blip>
            <a:srcRect l="54929" t="37209" r="31451" b="37209"/>
            <a:stretch>
              <a:fillRect/>
            </a:stretch>
          </p:blipFill>
          <p:spPr bwMode="auto">
            <a:xfrm>
              <a:off x="1305296" y="1946810"/>
              <a:ext cx="1079302" cy="101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3"/>
            <p:cNvPicPr>
              <a:picLocks noChangeAspect="1" noChangeArrowheads="1"/>
            </p:cNvPicPr>
            <p:nvPr/>
          </p:nvPicPr>
          <p:blipFill>
            <a:blip r:embed="rId4">
              <a:extLst>
                <a:ext uri="{28A0092B-C50C-407E-A947-70E740481C1C}">
                  <a14:useLocalDpi xmlns:a14="http://schemas.microsoft.com/office/drawing/2010/main" val="0"/>
                </a:ext>
              </a:extLst>
            </a:blip>
            <a:srcRect l="54929" t="37209" r="31451" b="37209"/>
            <a:stretch>
              <a:fillRect/>
            </a:stretch>
          </p:blipFill>
          <p:spPr bwMode="auto">
            <a:xfrm>
              <a:off x="1777215" y="1135328"/>
              <a:ext cx="1079302" cy="101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3"/>
            <p:cNvPicPr>
              <a:picLocks noChangeAspect="1" noChangeArrowheads="1"/>
            </p:cNvPicPr>
            <p:nvPr/>
          </p:nvPicPr>
          <p:blipFill>
            <a:blip r:embed="rId5">
              <a:extLst>
                <a:ext uri="{28A0092B-C50C-407E-A947-70E740481C1C}">
                  <a14:useLocalDpi xmlns:a14="http://schemas.microsoft.com/office/drawing/2010/main" val="0"/>
                </a:ext>
              </a:extLst>
            </a:blip>
            <a:srcRect l="78406" t="37209" r="8417" b="37209"/>
            <a:stretch>
              <a:fillRect/>
            </a:stretch>
          </p:blipFill>
          <p:spPr bwMode="auto">
            <a:xfrm>
              <a:off x="2266067" y="1963743"/>
              <a:ext cx="1017502" cy="98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3" name="Group 15"/>
          <p:cNvGrpSpPr>
            <a:grpSpLocks noChangeAspect="1"/>
          </p:cNvGrpSpPr>
          <p:nvPr/>
        </p:nvGrpSpPr>
        <p:grpSpPr bwMode="auto">
          <a:xfrm>
            <a:off x="4973638" y="1973263"/>
            <a:ext cx="3729037" cy="4064000"/>
            <a:chOff x="1972132" y="824400"/>
            <a:chExt cx="5340720" cy="5819857"/>
          </a:xfrm>
        </p:grpSpPr>
        <p:sp>
          <p:nvSpPr>
            <p:cNvPr id="19" name="Oval 16"/>
            <p:cNvSpPr>
              <a:spLocks noChangeArrowheads="1"/>
            </p:cNvSpPr>
            <p:nvPr/>
          </p:nvSpPr>
          <p:spPr bwMode="auto">
            <a:xfrm>
              <a:off x="1972132" y="824400"/>
              <a:ext cx="5197483" cy="5199223"/>
            </a:xfrm>
            <a:prstGeom prst="ellipse">
              <a:avLst/>
            </a:prstGeom>
            <a:noFill/>
            <a:ln w="12700">
              <a:solidFill>
                <a:srgbClr val="4A7EBB"/>
              </a:solid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27665" name="TextBox 18"/>
            <p:cNvSpPr txBox="1">
              <a:spLocks noChangeArrowheads="1"/>
            </p:cNvSpPr>
            <p:nvPr/>
          </p:nvSpPr>
          <p:spPr bwMode="auto">
            <a:xfrm>
              <a:off x="2349200" y="5983123"/>
              <a:ext cx="4443344" cy="6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2400" b="1">
                  <a:latin typeface="Calibri" panose="020F0502020204030204" pitchFamily="34" charset="0"/>
                  <a:ea typeface="ＭＳ Ｐゴシック" panose="020B0600070205080204" pitchFamily="34" charset="-128"/>
                </a:rPr>
                <a:t>Anti</a:t>
              </a:r>
              <a:r>
                <a:rPr lang="lt-LT" altLang="lt-LT" sz="2400" b="1">
                  <a:latin typeface="Calibri" panose="020F0502020204030204" pitchFamily="34" charset="0"/>
                  <a:ea typeface="ＭＳ Ｐゴシック" panose="020B0600070205080204" pitchFamily="34" charset="-128"/>
                </a:rPr>
                <a:t>vandenilis   (H)</a:t>
              </a:r>
              <a:endParaRPr lang="en-US" altLang="lt-LT" sz="2400" b="1">
                <a:latin typeface="Calibri" panose="020F0502020204030204" pitchFamily="34" charset="0"/>
                <a:ea typeface="ＭＳ Ｐゴシック" panose="020B0600070205080204" pitchFamily="34" charset="-128"/>
              </a:endParaRPr>
            </a:p>
          </p:txBody>
        </p:sp>
        <p:pic>
          <p:nvPicPr>
            <p:cNvPr id="27666" name="Picture 19" descr="antizoo_inverted_colour_transparent_background.png"/>
            <p:cNvPicPr>
              <a:picLocks noChangeAspect="1"/>
            </p:cNvPicPr>
            <p:nvPr/>
          </p:nvPicPr>
          <p:blipFill>
            <a:blip r:embed="rId7" cstate="print">
              <a:extLst>
                <a:ext uri="{28A0092B-C50C-407E-A947-70E740481C1C}">
                  <a14:useLocalDpi xmlns:a14="http://schemas.microsoft.com/office/drawing/2010/main" val="0"/>
                </a:ext>
              </a:extLst>
            </a:blip>
            <a:srcRect l="8417" t="37209" r="78848" b="36324"/>
            <a:stretch>
              <a:fillRect/>
            </a:stretch>
          </p:blipFill>
          <p:spPr bwMode="auto">
            <a:xfrm>
              <a:off x="7028212" y="3175649"/>
              <a:ext cx="284640" cy="29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4" name="TextBox 29"/>
          <p:cNvSpPr txBox="1">
            <a:spLocks noChangeArrowheads="1"/>
          </p:cNvSpPr>
          <p:nvPr/>
        </p:nvSpPr>
        <p:spPr bwMode="auto">
          <a:xfrm>
            <a:off x="7612063" y="5192713"/>
            <a:ext cx="5159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4400">
                <a:latin typeface="Calibri" panose="020F0502020204030204" pitchFamily="34" charset="0"/>
                <a:ea typeface="ＭＳ Ｐゴシック" panose="020B0600070205080204" pitchFamily="34" charset="-128"/>
              </a:rPr>
              <a:t>-</a:t>
            </a:r>
          </a:p>
        </p:txBody>
      </p:sp>
      <p:grpSp>
        <p:nvGrpSpPr>
          <p:cNvPr id="27655" name="Group 15"/>
          <p:cNvGrpSpPr>
            <a:grpSpLocks noChangeAspect="1"/>
          </p:cNvGrpSpPr>
          <p:nvPr/>
        </p:nvGrpSpPr>
        <p:grpSpPr bwMode="auto">
          <a:xfrm>
            <a:off x="457200" y="1936750"/>
            <a:ext cx="3629025" cy="4092575"/>
            <a:chOff x="1972132" y="824400"/>
            <a:chExt cx="5197482" cy="5859535"/>
          </a:xfrm>
        </p:grpSpPr>
        <p:sp>
          <p:nvSpPr>
            <p:cNvPr id="29" name="Oval 16"/>
            <p:cNvSpPr>
              <a:spLocks noChangeArrowheads="1"/>
            </p:cNvSpPr>
            <p:nvPr/>
          </p:nvSpPr>
          <p:spPr bwMode="auto">
            <a:xfrm>
              <a:off x="1972132" y="824400"/>
              <a:ext cx="5197482" cy="5200394"/>
            </a:xfrm>
            <a:prstGeom prst="ellipse">
              <a:avLst/>
            </a:prstGeom>
            <a:noFill/>
            <a:ln w="12700">
              <a:solidFill>
                <a:srgbClr val="4A7EBB"/>
              </a:solid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27663" name="TextBox 18"/>
            <p:cNvSpPr txBox="1">
              <a:spLocks noChangeArrowheads="1"/>
            </p:cNvSpPr>
            <p:nvPr/>
          </p:nvSpPr>
          <p:spPr bwMode="auto">
            <a:xfrm>
              <a:off x="2605725" y="6022801"/>
              <a:ext cx="4266046" cy="6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400" b="1">
                  <a:latin typeface="Calibri" panose="020F0502020204030204" pitchFamily="34" charset="0"/>
                  <a:ea typeface="ＭＳ Ｐゴシック" panose="020B0600070205080204" pitchFamily="34" charset="-128"/>
                </a:rPr>
                <a:t>Vandenilis  (H)</a:t>
              </a:r>
              <a:endParaRPr lang="en-US" altLang="lt-LT" sz="2400" b="1">
                <a:latin typeface="Calibri" panose="020F0502020204030204" pitchFamily="34" charset="0"/>
                <a:ea typeface="ＭＳ Ｐゴシック" panose="020B0600070205080204" pitchFamily="34" charset="-128"/>
              </a:endParaRPr>
            </a:p>
          </p:txBody>
        </p:sp>
      </p:grpSp>
      <p:pic>
        <p:nvPicPr>
          <p:cNvPr id="27656" name="Paveikslėlis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6213" y="3578225"/>
            <a:ext cx="20161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15"/>
          <p:cNvGrpSpPr>
            <a:grpSpLocks noChangeAspect="1"/>
          </p:cNvGrpSpPr>
          <p:nvPr/>
        </p:nvGrpSpPr>
        <p:grpSpPr bwMode="auto">
          <a:xfrm>
            <a:off x="4973638" y="1965325"/>
            <a:ext cx="3729037" cy="4064000"/>
            <a:chOff x="1972132" y="824400"/>
            <a:chExt cx="5340720" cy="5819857"/>
          </a:xfrm>
        </p:grpSpPr>
        <p:sp>
          <p:nvSpPr>
            <p:cNvPr id="33" name="Oval 16"/>
            <p:cNvSpPr>
              <a:spLocks noChangeArrowheads="1"/>
            </p:cNvSpPr>
            <p:nvPr/>
          </p:nvSpPr>
          <p:spPr bwMode="auto">
            <a:xfrm>
              <a:off x="1972132" y="824400"/>
              <a:ext cx="5197483" cy="5199225"/>
            </a:xfrm>
            <a:prstGeom prst="ellipse">
              <a:avLst/>
            </a:prstGeom>
            <a:noFill/>
            <a:ln w="12700">
              <a:solidFill>
                <a:srgbClr val="4A7EBB"/>
              </a:solid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27660" name="TextBox 18"/>
            <p:cNvSpPr txBox="1">
              <a:spLocks noChangeArrowheads="1"/>
            </p:cNvSpPr>
            <p:nvPr/>
          </p:nvSpPr>
          <p:spPr bwMode="auto">
            <a:xfrm>
              <a:off x="2349200" y="5983123"/>
              <a:ext cx="4443344" cy="6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2400" b="1">
                  <a:latin typeface="Calibri" panose="020F0502020204030204" pitchFamily="34" charset="0"/>
                  <a:ea typeface="ＭＳ Ｐゴシック" panose="020B0600070205080204" pitchFamily="34" charset="-128"/>
                </a:rPr>
                <a:t>Anti</a:t>
              </a:r>
              <a:r>
                <a:rPr lang="lt-LT" altLang="lt-LT" sz="2400" b="1">
                  <a:latin typeface="Calibri" panose="020F0502020204030204" pitchFamily="34" charset="0"/>
                  <a:ea typeface="ＭＳ Ｐゴシック" panose="020B0600070205080204" pitchFamily="34" charset="-128"/>
                </a:rPr>
                <a:t>vandenilis   (H)</a:t>
              </a:r>
              <a:endParaRPr lang="en-US" altLang="lt-LT" sz="2400" b="1">
                <a:latin typeface="Calibri" panose="020F0502020204030204" pitchFamily="34" charset="0"/>
                <a:ea typeface="ＭＳ Ｐゴシック" panose="020B0600070205080204" pitchFamily="34" charset="-128"/>
              </a:endParaRPr>
            </a:p>
          </p:txBody>
        </p:sp>
        <p:pic>
          <p:nvPicPr>
            <p:cNvPr id="27661" name="Picture 19" descr="antizoo_inverted_colour_transparent_background.png"/>
            <p:cNvPicPr>
              <a:picLocks noChangeAspect="1"/>
            </p:cNvPicPr>
            <p:nvPr/>
          </p:nvPicPr>
          <p:blipFill>
            <a:blip r:embed="rId7" cstate="print">
              <a:extLst>
                <a:ext uri="{28A0092B-C50C-407E-A947-70E740481C1C}">
                  <a14:useLocalDpi xmlns:a14="http://schemas.microsoft.com/office/drawing/2010/main" val="0"/>
                </a:ext>
              </a:extLst>
            </a:blip>
            <a:srcRect l="8417" t="37209" r="78848" b="36324"/>
            <a:stretch>
              <a:fillRect/>
            </a:stretch>
          </p:blipFill>
          <p:spPr bwMode="auto">
            <a:xfrm>
              <a:off x="7028212" y="3175649"/>
              <a:ext cx="284640" cy="29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8" name="TextBox 29"/>
          <p:cNvSpPr txBox="1">
            <a:spLocks noChangeArrowheads="1"/>
          </p:cNvSpPr>
          <p:nvPr/>
        </p:nvSpPr>
        <p:spPr bwMode="auto">
          <a:xfrm>
            <a:off x="7612063" y="5184775"/>
            <a:ext cx="5159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4400">
                <a:latin typeface="Calibri" panose="020F0502020204030204" pitchFamily="34" charset="0"/>
                <a:ea typeface="ＭＳ Ｐゴシック" panose="020B0600070205080204" pitchFamily="34" charset="-128"/>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r>
              <a:rPr lang="lt-LT" altLang="lt-LT" sz="4000" dirty="0" smtClean="0"/>
              <a:t>1995 m. CERN pagamino </a:t>
            </a:r>
            <a:r>
              <a:rPr lang="lt-LT" altLang="lt-LT" sz="4000" dirty="0" err="1" smtClean="0"/>
              <a:t>antivandenilį</a:t>
            </a:r>
            <a:endParaRPr lang="ru-RU" altLang="lt-LT" sz="4000" dirty="0" smtClean="0"/>
          </a:p>
        </p:txBody>
      </p:sp>
      <p:pic>
        <p:nvPicPr>
          <p:cNvPr id="29699" name="Picture 7" descr="conserve"/>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l="9172" r="10596"/>
          <a:stretch>
            <a:fillRect/>
          </a:stretch>
        </p:blipFill>
        <p:spPr>
          <a:xfrm>
            <a:off x="107950" y="1671638"/>
            <a:ext cx="4316413" cy="3252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0" name="Picture 9" descr="mg2132858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16463" y="1671638"/>
            <a:ext cx="4268787" cy="325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1" name="Text Box 10"/>
          <p:cNvSpPr txBox="1">
            <a:spLocks noChangeArrowheads="1"/>
          </p:cNvSpPr>
          <p:nvPr/>
        </p:nvSpPr>
        <p:spPr bwMode="auto">
          <a:xfrm>
            <a:off x="0" y="5462588"/>
            <a:ext cx="9144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ru-RU" altLang="lt-LT" sz="2400"/>
              <a:t>1 g</a:t>
            </a:r>
            <a:r>
              <a:rPr lang="lt-LT" altLang="lt-LT" sz="2400"/>
              <a:t>ramo</a:t>
            </a:r>
            <a:r>
              <a:rPr lang="ru-RU" altLang="lt-LT" sz="2400"/>
              <a:t> antivandenilio kaina </a:t>
            </a:r>
            <a:r>
              <a:rPr lang="lt-LT" altLang="lt-LT" sz="2400"/>
              <a:t>–</a:t>
            </a:r>
            <a:r>
              <a:rPr lang="ru-RU" altLang="lt-LT" sz="2400"/>
              <a:t> 62</a:t>
            </a:r>
            <a:r>
              <a:rPr lang="lt-LT" altLang="lt-LT" sz="2400"/>
              <a:t>,</a:t>
            </a:r>
            <a:r>
              <a:rPr lang="ru-RU" altLang="lt-LT" sz="2400"/>
              <a:t>5 trili</a:t>
            </a:r>
            <a:r>
              <a:rPr lang="lt-LT" altLang="lt-LT" sz="2400"/>
              <a:t>j</a:t>
            </a:r>
            <a:r>
              <a:rPr lang="ru-RU" altLang="lt-LT" sz="2400"/>
              <a:t>ono doleri</a:t>
            </a:r>
            <a:r>
              <a:rPr lang="lt-LT" altLang="lt-LT" sz="2400"/>
              <a:t>ų</a:t>
            </a:r>
            <a:r>
              <a:rPr lang="ru-RU" altLang="lt-LT" sz="2400"/>
              <a:t>.</a:t>
            </a:r>
            <a:endParaRPr lang="lt-LT" altLang="lt-LT" sz="2400"/>
          </a:p>
          <a:p>
            <a:pPr algn="ctr" eaLnBrk="1" hangingPunct="1">
              <a:spcBef>
                <a:spcPts val="1200"/>
              </a:spcBef>
              <a:buClrTx/>
              <a:buFontTx/>
              <a:buNone/>
            </a:pPr>
            <a:r>
              <a:rPr lang="lt-LT" altLang="lt-LT" sz="2400"/>
              <a:t>Norint gauti 1 gramą antivandenilio, reikia pagaminti apie </a:t>
            </a:r>
          </a:p>
          <a:p>
            <a:pPr algn="ctr" eaLnBrk="1" hangingPunct="1">
              <a:spcBef>
                <a:spcPts val="600"/>
              </a:spcBef>
              <a:buClrTx/>
              <a:buFontTx/>
              <a:buNone/>
            </a:pPr>
            <a:r>
              <a:rPr lang="lt-LT" altLang="lt-LT" sz="2400"/>
              <a:t>600 000 000 000 000 000 000 000 jo atomų.</a:t>
            </a:r>
            <a:endParaRPr lang="ru-RU" altLang="lt-LT" sz="2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lt-LT" altLang="lt-LT" sz="4000" smtClean="0"/>
              <a:t>Periodinė elementų lentelė ir  periodinė antielementų lentelė</a:t>
            </a:r>
            <a:endParaRPr lang="ru-RU" altLang="lt-LT" sz="4000" smtClean="0"/>
          </a:p>
        </p:txBody>
      </p:sp>
      <p:pic>
        <p:nvPicPr>
          <p:cNvPr id="31747" name="Picture 6" descr="Picture1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480902"/>
            <a:ext cx="4572000" cy="2692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7" descr="Picture1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flipH="1">
            <a:off x="4572000" y="2480902"/>
            <a:ext cx="4572000" cy="2697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lt-LT" altLang="lt-LT" sz="4000" dirty="0" smtClean="0"/>
              <a:t>Kas bus, jei medžiaga susitiks su </a:t>
            </a:r>
            <a:r>
              <a:rPr lang="lt-LT" altLang="lt-LT" sz="4000" dirty="0" err="1" smtClean="0"/>
              <a:t>antimedžiaga</a:t>
            </a:r>
            <a:r>
              <a:rPr lang="lt-LT" altLang="lt-LT" sz="4000" dirty="0" smtClean="0"/>
              <a:t>?</a:t>
            </a:r>
            <a:endParaRPr lang="ru-RU" altLang="lt-LT" sz="4000" dirty="0" smtClean="0"/>
          </a:p>
        </p:txBody>
      </p:sp>
      <p:pic>
        <p:nvPicPr>
          <p:cNvPr id="33795" name="Plassholder for innhold 8" descr="0001.jpg"/>
          <p:cNvPicPr>
            <a:picLocks noGrp="1" noChangeAspect="1"/>
          </p:cNvPicPr>
          <p:nvPr>
            <p:ph type="body" idx="1"/>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a:xfrm>
            <a:off x="1116013" y="3933825"/>
            <a:ext cx="1008062" cy="989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6" descr="antizoo_inverted_colour_transparent_background.png"/>
          <p:cNvPicPr>
            <a:picLocks noChangeAspect="1"/>
          </p:cNvPicPr>
          <p:nvPr/>
        </p:nvPicPr>
        <p:blipFill>
          <a:blip r:embed="rId4">
            <a:lum bright="8000"/>
            <a:extLst>
              <a:ext uri="{28A0092B-C50C-407E-A947-70E740481C1C}">
                <a14:useLocalDpi xmlns:a14="http://schemas.microsoft.com/office/drawing/2010/main" val="0"/>
              </a:ext>
            </a:extLst>
          </a:blip>
          <a:srcRect/>
          <a:stretch>
            <a:fillRect/>
          </a:stretch>
        </p:blipFill>
        <p:spPr bwMode="auto">
          <a:xfrm>
            <a:off x="3203575" y="3933825"/>
            <a:ext cx="10493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ardrop 15"/>
          <p:cNvSpPr>
            <a:spLocks noChangeAspect="1"/>
          </p:cNvSpPr>
          <p:nvPr/>
        </p:nvSpPr>
        <p:spPr bwMode="auto">
          <a:xfrm rot="-8058665">
            <a:off x="6232525" y="3568701"/>
            <a:ext cx="473075" cy="482600"/>
          </a:xfrm>
          <a:custGeom>
            <a:avLst/>
            <a:gdLst>
              <a:gd name="T0" fmla="*/ 473075 w 473075"/>
              <a:gd name="T1" fmla="*/ 241300 h 482600"/>
              <a:gd name="T2" fmla="*/ 403795 w 473075"/>
              <a:gd name="T3" fmla="*/ 411925 h 482600"/>
              <a:gd name="T4" fmla="*/ 236538 w 473075"/>
              <a:gd name="T5" fmla="*/ 482600 h 482600"/>
              <a:gd name="T6" fmla="*/ 69280 w 473075"/>
              <a:gd name="T7" fmla="*/ 411925 h 482600"/>
              <a:gd name="T8" fmla="*/ 0 w 473075"/>
              <a:gd name="T9" fmla="*/ 241300 h 482600"/>
              <a:gd name="T10" fmla="*/ 69280 w 473075"/>
              <a:gd name="T11" fmla="*/ 70675 h 482600"/>
              <a:gd name="T12" fmla="*/ 236538 w 473075"/>
              <a:gd name="T13" fmla="*/ 0 h 482600"/>
              <a:gd name="T14" fmla="*/ 591344 w 473075"/>
              <a:gd name="T15" fmla="*/ -120650 h 482600"/>
              <a:gd name="T16" fmla="*/ 0 60000 65536"/>
              <a:gd name="T17" fmla="*/ 1 60000 65536"/>
              <a:gd name="T18" fmla="*/ 1 60000 65536"/>
              <a:gd name="T19" fmla="*/ 1 60000 65536"/>
              <a:gd name="T20" fmla="*/ 2 60000 65536"/>
              <a:gd name="T21" fmla="*/ 3 60000 65536"/>
              <a:gd name="T22" fmla="*/ 3 60000 65536"/>
              <a:gd name="T23" fmla="*/ 3 60000 65536"/>
              <a:gd name="T24" fmla="*/ 69280 w 473075"/>
              <a:gd name="T25" fmla="*/ 70675 h 482600"/>
              <a:gd name="T26" fmla="*/ 403795 w 473075"/>
              <a:gd name="T27" fmla="*/ 411925 h 482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3075" h="482600">
                <a:moveTo>
                  <a:pt x="0" y="241300"/>
                </a:moveTo>
                <a:lnTo>
                  <a:pt x="0" y="241300"/>
                </a:lnTo>
                <a:cubicBezTo>
                  <a:pt x="0" y="108033"/>
                  <a:pt x="105901" y="0"/>
                  <a:pt x="236537" y="0"/>
                </a:cubicBezTo>
                <a:cubicBezTo>
                  <a:pt x="354806" y="0"/>
                  <a:pt x="473075" y="-40217"/>
                  <a:pt x="591344" y="-120650"/>
                </a:cubicBezTo>
                <a:lnTo>
                  <a:pt x="591344" y="-120650"/>
                </a:lnTo>
                <a:cubicBezTo>
                  <a:pt x="512498" y="0"/>
                  <a:pt x="473075" y="120650"/>
                  <a:pt x="473075" y="241300"/>
                </a:cubicBezTo>
                <a:lnTo>
                  <a:pt x="473075" y="241300"/>
                </a:lnTo>
                <a:cubicBezTo>
                  <a:pt x="473075" y="374566"/>
                  <a:pt x="367173" y="482599"/>
                  <a:pt x="236537" y="482600"/>
                </a:cubicBezTo>
                <a:cubicBezTo>
                  <a:pt x="105900" y="482600"/>
                  <a:pt x="-1" y="374566"/>
                  <a:pt x="-1" y="241300"/>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sp>
        <p:nvSpPr>
          <p:cNvPr id="2" name="Teardrop 15"/>
          <p:cNvSpPr>
            <a:spLocks noChangeAspect="1"/>
          </p:cNvSpPr>
          <p:nvPr/>
        </p:nvSpPr>
        <p:spPr bwMode="auto">
          <a:xfrm rot="13541335">
            <a:off x="6232525" y="4803776"/>
            <a:ext cx="473075" cy="482600"/>
          </a:xfrm>
          <a:custGeom>
            <a:avLst/>
            <a:gdLst>
              <a:gd name="T0" fmla="*/ 473075 w 473075"/>
              <a:gd name="T1" fmla="*/ 241300 h 482600"/>
              <a:gd name="T2" fmla="*/ 403795 w 473075"/>
              <a:gd name="T3" fmla="*/ 411925 h 482600"/>
              <a:gd name="T4" fmla="*/ 236538 w 473075"/>
              <a:gd name="T5" fmla="*/ 482600 h 482600"/>
              <a:gd name="T6" fmla="*/ 69280 w 473075"/>
              <a:gd name="T7" fmla="*/ 411925 h 482600"/>
              <a:gd name="T8" fmla="*/ 0 w 473075"/>
              <a:gd name="T9" fmla="*/ 241300 h 482600"/>
              <a:gd name="T10" fmla="*/ 69280 w 473075"/>
              <a:gd name="T11" fmla="*/ 70675 h 482600"/>
              <a:gd name="T12" fmla="*/ 236538 w 473075"/>
              <a:gd name="T13" fmla="*/ 0 h 482600"/>
              <a:gd name="T14" fmla="*/ 591344 w 473075"/>
              <a:gd name="T15" fmla="*/ -120650 h 482600"/>
              <a:gd name="T16" fmla="*/ 0 60000 65536"/>
              <a:gd name="T17" fmla="*/ 1 60000 65536"/>
              <a:gd name="T18" fmla="*/ 1 60000 65536"/>
              <a:gd name="T19" fmla="*/ 1 60000 65536"/>
              <a:gd name="T20" fmla="*/ 2 60000 65536"/>
              <a:gd name="T21" fmla="*/ 3 60000 65536"/>
              <a:gd name="T22" fmla="*/ 3 60000 65536"/>
              <a:gd name="T23" fmla="*/ 3 60000 65536"/>
              <a:gd name="T24" fmla="*/ 69280 w 473075"/>
              <a:gd name="T25" fmla="*/ 70675 h 482600"/>
              <a:gd name="T26" fmla="*/ 403795 w 473075"/>
              <a:gd name="T27" fmla="*/ 411925 h 482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3075" h="482600">
                <a:moveTo>
                  <a:pt x="0" y="241300"/>
                </a:moveTo>
                <a:lnTo>
                  <a:pt x="0" y="241300"/>
                </a:lnTo>
                <a:cubicBezTo>
                  <a:pt x="0" y="108033"/>
                  <a:pt x="105901" y="0"/>
                  <a:pt x="236537" y="0"/>
                </a:cubicBezTo>
                <a:cubicBezTo>
                  <a:pt x="354806" y="0"/>
                  <a:pt x="473075" y="-40217"/>
                  <a:pt x="591344" y="-120650"/>
                </a:cubicBezTo>
                <a:lnTo>
                  <a:pt x="591344" y="-120650"/>
                </a:lnTo>
                <a:cubicBezTo>
                  <a:pt x="512498" y="0"/>
                  <a:pt x="473075" y="120650"/>
                  <a:pt x="473075" y="241300"/>
                </a:cubicBezTo>
                <a:lnTo>
                  <a:pt x="473075" y="241300"/>
                </a:lnTo>
                <a:cubicBezTo>
                  <a:pt x="473075" y="374566"/>
                  <a:pt x="367173" y="482599"/>
                  <a:pt x="236537" y="482600"/>
                </a:cubicBezTo>
                <a:cubicBezTo>
                  <a:pt x="105900" y="482600"/>
                  <a:pt x="-1" y="374566"/>
                  <a:pt x="-1" y="241300"/>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sp>
        <p:nvSpPr>
          <p:cNvPr id="33799" name="Text Box 8"/>
          <p:cNvSpPr txBox="1">
            <a:spLocks noChangeArrowheads="1"/>
          </p:cNvSpPr>
          <p:nvPr/>
        </p:nvSpPr>
        <p:spPr bwMode="auto">
          <a:xfrm>
            <a:off x="1079500" y="2306638"/>
            <a:ext cx="6985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lt-LT" altLang="lt-LT" sz="2800"/>
              <a:t>medžiaga + antimedžiaga </a:t>
            </a:r>
            <a:r>
              <a:rPr lang="en-US" altLang="lt-LT" sz="2800"/>
              <a:t>= energija</a:t>
            </a:r>
            <a:endParaRPr lang="ru-RU" altLang="lt-LT" sz="2800"/>
          </a:p>
        </p:txBody>
      </p:sp>
      <p:sp>
        <p:nvSpPr>
          <p:cNvPr id="33800" name="Text Box 9"/>
          <p:cNvSpPr txBox="1">
            <a:spLocks noChangeArrowheads="1"/>
          </p:cNvSpPr>
          <p:nvPr/>
        </p:nvSpPr>
        <p:spPr bwMode="auto">
          <a:xfrm>
            <a:off x="1042988" y="5300663"/>
            <a:ext cx="14414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lt-LT" altLang="lt-LT" sz="2000"/>
              <a:t>elektronas</a:t>
            </a:r>
            <a:endParaRPr lang="ru-RU" altLang="lt-LT" sz="2000"/>
          </a:p>
        </p:txBody>
      </p:sp>
      <p:sp>
        <p:nvSpPr>
          <p:cNvPr id="33801" name="Text Box 10"/>
          <p:cNvSpPr txBox="1">
            <a:spLocks noChangeArrowheads="1"/>
          </p:cNvSpPr>
          <p:nvPr/>
        </p:nvSpPr>
        <p:spPr bwMode="auto">
          <a:xfrm>
            <a:off x="3059113" y="5300663"/>
            <a:ext cx="16573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lt-LT" altLang="lt-LT" sz="2000"/>
              <a:t>pozitronas</a:t>
            </a:r>
            <a:endParaRPr lang="ru-RU" altLang="lt-LT" sz="2000"/>
          </a:p>
        </p:txBody>
      </p:sp>
      <p:sp>
        <p:nvSpPr>
          <p:cNvPr id="33802" name="Text Box 11"/>
          <p:cNvSpPr txBox="1">
            <a:spLocks noChangeArrowheads="1"/>
          </p:cNvSpPr>
          <p:nvPr/>
        </p:nvSpPr>
        <p:spPr bwMode="auto">
          <a:xfrm>
            <a:off x="6084888" y="3192463"/>
            <a:ext cx="12239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lt-LT" altLang="lt-LT" sz="2000"/>
              <a:t>fotonas</a:t>
            </a:r>
            <a:endParaRPr lang="ru-RU" altLang="lt-LT" sz="2000"/>
          </a:p>
        </p:txBody>
      </p:sp>
      <p:sp>
        <p:nvSpPr>
          <p:cNvPr id="33803" name="Text Box 12"/>
          <p:cNvSpPr txBox="1">
            <a:spLocks noChangeArrowheads="1"/>
          </p:cNvSpPr>
          <p:nvPr/>
        </p:nvSpPr>
        <p:spPr bwMode="auto">
          <a:xfrm>
            <a:off x="6084888" y="5383213"/>
            <a:ext cx="1295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lt-LT" altLang="lt-LT" sz="2000"/>
              <a:t>fotonas</a:t>
            </a:r>
            <a:endParaRPr lang="ru-RU" altLang="lt-LT" sz="2000"/>
          </a:p>
        </p:txBody>
      </p:sp>
      <p:sp>
        <p:nvSpPr>
          <p:cNvPr id="33804" name="AutoShape 13"/>
          <p:cNvSpPr>
            <a:spLocks noChangeArrowheads="1"/>
          </p:cNvSpPr>
          <p:nvPr/>
        </p:nvSpPr>
        <p:spPr bwMode="auto">
          <a:xfrm>
            <a:off x="4572000" y="4292600"/>
            <a:ext cx="1512888" cy="288925"/>
          </a:xfrm>
          <a:prstGeom prst="rightArrow">
            <a:avLst>
              <a:gd name="adj1" fmla="val 50000"/>
              <a:gd name="adj2" fmla="val 1309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lt-LT" altLang="lt-LT" sz="1800"/>
          </a:p>
        </p:txBody>
      </p:sp>
      <p:sp>
        <p:nvSpPr>
          <p:cNvPr id="33805" name="Text Box 14"/>
          <p:cNvSpPr txBox="1">
            <a:spLocks noChangeArrowheads="1"/>
          </p:cNvSpPr>
          <p:nvPr/>
        </p:nvSpPr>
        <p:spPr bwMode="auto">
          <a:xfrm>
            <a:off x="2411413" y="4076700"/>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lt-LT" altLang="lt-LT" sz="4000"/>
              <a:t>+</a:t>
            </a:r>
            <a:endParaRPr lang="ru-RU" altLang="lt-LT" sz="4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68313" y="260350"/>
            <a:ext cx="8229600" cy="1143000"/>
          </a:xfrm>
        </p:spPr>
        <p:txBody>
          <a:bodyPr/>
          <a:lstStyle/>
          <a:p>
            <a:pPr eaLnBrk="1" hangingPunct="1">
              <a:defRPr/>
            </a:pPr>
            <a:endParaRPr lang="lt-LT" altLang="lt-LT" smtClean="0"/>
          </a:p>
        </p:txBody>
      </p:sp>
      <p:sp>
        <p:nvSpPr>
          <p:cNvPr id="69635" name="Rectangle 3"/>
          <p:cNvSpPr>
            <a:spLocks noGrp="1" noChangeArrowheads="1"/>
          </p:cNvSpPr>
          <p:nvPr>
            <p:ph type="body" idx="1"/>
          </p:nvPr>
        </p:nvSpPr>
        <p:spPr/>
        <p:txBody>
          <a:bodyPr/>
          <a:lstStyle/>
          <a:p>
            <a:pPr eaLnBrk="1" hangingPunct="1">
              <a:defRPr/>
            </a:pPr>
            <a:endParaRPr lang="lt-LT" altLang="lt-LT" dirty="0" smtClean="0"/>
          </a:p>
        </p:txBody>
      </p:sp>
      <p:sp>
        <p:nvSpPr>
          <p:cNvPr id="35844" name="TextBox 2"/>
          <p:cNvSpPr txBox="1">
            <a:spLocks noChangeArrowheads="1"/>
          </p:cNvSpPr>
          <p:nvPr/>
        </p:nvSpPr>
        <p:spPr bwMode="auto">
          <a:xfrm>
            <a:off x="898525" y="2449513"/>
            <a:ext cx="1301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000" b="1">
                <a:latin typeface="Calibri" panose="020F0502020204030204" pitchFamily="34" charset="0"/>
              </a:rPr>
              <a:t>energija</a:t>
            </a:r>
            <a:endParaRPr lang="en-US" altLang="lt-LT" sz="2000" b="1">
              <a:latin typeface="Calibri" panose="020F0502020204030204" pitchFamily="34" charset="0"/>
            </a:endParaRPr>
          </a:p>
        </p:txBody>
      </p:sp>
      <p:sp>
        <p:nvSpPr>
          <p:cNvPr id="35845" name="TextBox 3"/>
          <p:cNvSpPr txBox="1">
            <a:spLocks noChangeArrowheads="1"/>
          </p:cNvSpPr>
          <p:nvPr/>
        </p:nvSpPr>
        <p:spPr bwMode="auto">
          <a:xfrm>
            <a:off x="2649538" y="2368550"/>
            <a:ext cx="541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2800" b="1">
                <a:latin typeface="Calibri" panose="020F0502020204030204" pitchFamily="34" charset="0"/>
                <a:ea typeface="ＭＳ Ｐゴシック" panose="020B0600070205080204" pitchFamily="34" charset="-128"/>
              </a:rPr>
              <a:t>=</a:t>
            </a:r>
          </a:p>
        </p:txBody>
      </p:sp>
      <p:sp>
        <p:nvSpPr>
          <p:cNvPr id="35846" name="TextBox 7"/>
          <p:cNvSpPr txBox="1">
            <a:spLocks noChangeArrowheads="1"/>
          </p:cNvSpPr>
          <p:nvPr/>
        </p:nvSpPr>
        <p:spPr bwMode="auto">
          <a:xfrm>
            <a:off x="6834188" y="2449513"/>
            <a:ext cx="1673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000" b="1">
                <a:latin typeface="Calibri" panose="020F0502020204030204" pitchFamily="34" charset="0"/>
              </a:rPr>
              <a:t>antimedžiaga</a:t>
            </a:r>
            <a:endParaRPr lang="en-US" altLang="lt-LT" sz="2000" b="1">
              <a:latin typeface="Calibri" panose="020F0502020204030204" pitchFamily="34" charset="0"/>
            </a:endParaRPr>
          </a:p>
        </p:txBody>
      </p:sp>
      <p:sp>
        <p:nvSpPr>
          <p:cNvPr id="35847" name="TextBox 8"/>
          <p:cNvSpPr txBox="1">
            <a:spLocks noChangeArrowheads="1"/>
          </p:cNvSpPr>
          <p:nvPr/>
        </p:nvSpPr>
        <p:spPr bwMode="auto">
          <a:xfrm>
            <a:off x="4156075" y="2449513"/>
            <a:ext cx="1301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000" b="1">
                <a:latin typeface="Calibri" panose="020F0502020204030204" pitchFamily="34" charset="0"/>
              </a:rPr>
              <a:t>medžiaga</a:t>
            </a:r>
            <a:endParaRPr lang="en-US" altLang="lt-LT" sz="2000" b="1">
              <a:latin typeface="Calibri" panose="020F0502020204030204" pitchFamily="34" charset="0"/>
            </a:endParaRPr>
          </a:p>
        </p:txBody>
      </p:sp>
      <p:sp>
        <p:nvSpPr>
          <p:cNvPr id="35848" name="TextBox 9"/>
          <p:cNvSpPr txBox="1">
            <a:spLocks noChangeArrowheads="1"/>
          </p:cNvSpPr>
          <p:nvPr/>
        </p:nvSpPr>
        <p:spPr bwMode="auto">
          <a:xfrm>
            <a:off x="5997575" y="2389188"/>
            <a:ext cx="5397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2800" b="1">
                <a:latin typeface="Calibri" panose="020F0502020204030204" pitchFamily="34" charset="0"/>
                <a:ea typeface="ＭＳ Ｐゴシック" panose="020B0600070205080204" pitchFamily="34" charset="-128"/>
              </a:rPr>
              <a:t>+</a:t>
            </a:r>
          </a:p>
        </p:txBody>
      </p:sp>
      <p:sp>
        <p:nvSpPr>
          <p:cNvPr id="35849" name="TextBox 10"/>
          <p:cNvSpPr txBox="1">
            <a:spLocks noChangeArrowheads="1"/>
          </p:cNvSpPr>
          <p:nvPr/>
        </p:nvSpPr>
        <p:spPr bwMode="auto">
          <a:xfrm>
            <a:off x="879475" y="441960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000" b="1">
                <a:latin typeface="Calibri" panose="020F0502020204030204" pitchFamily="34" charset="0"/>
              </a:rPr>
              <a:t>fotonas</a:t>
            </a:r>
            <a:endParaRPr lang="en-US" altLang="lt-LT" sz="2000" b="1">
              <a:latin typeface="Calibri" panose="020F0502020204030204" pitchFamily="34" charset="0"/>
              <a:ea typeface="ＭＳ Ｐゴシック" panose="020B0600070205080204" pitchFamily="34" charset="-128"/>
            </a:endParaRPr>
          </a:p>
        </p:txBody>
      </p:sp>
      <p:sp>
        <p:nvSpPr>
          <p:cNvPr id="12" name="Teardrop 11"/>
          <p:cNvSpPr>
            <a:spLocks noChangeAspect="1"/>
          </p:cNvSpPr>
          <p:nvPr/>
        </p:nvSpPr>
        <p:spPr bwMode="auto">
          <a:xfrm rot="13541335">
            <a:off x="1171575" y="3327401"/>
            <a:ext cx="776287" cy="792162"/>
          </a:xfrm>
          <a:custGeom>
            <a:avLst/>
            <a:gdLst>
              <a:gd name="T0" fmla="*/ 776288 w 776288"/>
              <a:gd name="T1" fmla="*/ 396082 h 792163"/>
              <a:gd name="T2" fmla="*/ 662603 w 776288"/>
              <a:gd name="T3" fmla="*/ 676153 h 792163"/>
              <a:gd name="T4" fmla="*/ 388144 w 776288"/>
              <a:gd name="T5" fmla="*/ 792163 h 792163"/>
              <a:gd name="T6" fmla="*/ 113685 w 776288"/>
              <a:gd name="T7" fmla="*/ 676153 h 792163"/>
              <a:gd name="T8" fmla="*/ 0 w 776288"/>
              <a:gd name="T9" fmla="*/ 396082 h 792163"/>
              <a:gd name="T10" fmla="*/ 113685 w 776288"/>
              <a:gd name="T11" fmla="*/ 116010 h 792163"/>
              <a:gd name="T12" fmla="*/ 388144 w 776288"/>
              <a:gd name="T13" fmla="*/ 0 h 792163"/>
              <a:gd name="T14" fmla="*/ 970360 w 776288"/>
              <a:gd name="T15" fmla="*/ -198041 h 792163"/>
              <a:gd name="T16" fmla="*/ 0 60000 65536"/>
              <a:gd name="T17" fmla="*/ 1 60000 65536"/>
              <a:gd name="T18" fmla="*/ 1 60000 65536"/>
              <a:gd name="T19" fmla="*/ 1 60000 65536"/>
              <a:gd name="T20" fmla="*/ 2 60000 65536"/>
              <a:gd name="T21" fmla="*/ 3 60000 65536"/>
              <a:gd name="T22" fmla="*/ 3 60000 65536"/>
              <a:gd name="T23" fmla="*/ 3 60000 65536"/>
              <a:gd name="T24" fmla="*/ 113685 w 776288"/>
              <a:gd name="T25" fmla="*/ 116010 h 792163"/>
              <a:gd name="T26" fmla="*/ 662603 w 776288"/>
              <a:gd name="T27" fmla="*/ 676153 h 7921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6288" h="792163">
                <a:moveTo>
                  <a:pt x="0" y="396082"/>
                </a:moveTo>
                <a:lnTo>
                  <a:pt x="0" y="396082"/>
                </a:lnTo>
                <a:cubicBezTo>
                  <a:pt x="0" y="177331"/>
                  <a:pt x="173777" y="0"/>
                  <a:pt x="388143" y="0"/>
                </a:cubicBezTo>
                <a:cubicBezTo>
                  <a:pt x="582216" y="0"/>
                  <a:pt x="776288" y="-66014"/>
                  <a:pt x="970360" y="-198041"/>
                </a:cubicBezTo>
                <a:lnTo>
                  <a:pt x="970360" y="-198041"/>
                </a:lnTo>
                <a:cubicBezTo>
                  <a:pt x="840979" y="0"/>
                  <a:pt x="776288" y="198041"/>
                  <a:pt x="776288" y="396082"/>
                </a:cubicBezTo>
                <a:lnTo>
                  <a:pt x="776288" y="396082"/>
                </a:lnTo>
                <a:cubicBezTo>
                  <a:pt x="776288" y="614832"/>
                  <a:pt x="602510" y="792163"/>
                  <a:pt x="388144" y="792164"/>
                </a:cubicBezTo>
                <a:cubicBezTo>
                  <a:pt x="173777" y="792164"/>
                  <a:pt x="0" y="614832"/>
                  <a:pt x="0" y="396082"/>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5851" name="Plassholder for innhold 8" descr="0001.jpg"/>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bwMode="auto">
          <a:xfrm>
            <a:off x="4297363" y="3197225"/>
            <a:ext cx="1049337"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TextBox 14"/>
          <p:cNvSpPr txBox="1">
            <a:spLocks noChangeArrowheads="1"/>
          </p:cNvSpPr>
          <p:nvPr/>
        </p:nvSpPr>
        <p:spPr bwMode="auto">
          <a:xfrm>
            <a:off x="4170363" y="4421188"/>
            <a:ext cx="1301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2000" b="1">
                <a:latin typeface="Calibri" panose="020F0502020204030204" pitchFamily="34" charset="0"/>
                <a:ea typeface="ＭＳ Ｐゴシック" panose="020B0600070205080204" pitchFamily="34" charset="-128"/>
              </a:rPr>
              <a:t>ele</a:t>
            </a:r>
            <a:r>
              <a:rPr lang="lt-LT" altLang="lt-LT" sz="2000" b="1">
                <a:latin typeface="Calibri" panose="020F0502020204030204" pitchFamily="34" charset="0"/>
                <a:ea typeface="ＭＳ Ｐゴシック" panose="020B0600070205080204" pitchFamily="34" charset="-128"/>
              </a:rPr>
              <a:t>k</a:t>
            </a:r>
            <a:r>
              <a:rPr lang="en-US" altLang="lt-LT" sz="2000" b="1">
                <a:latin typeface="Calibri" panose="020F0502020204030204" pitchFamily="34" charset="0"/>
                <a:ea typeface="ＭＳ Ｐゴシック" panose="020B0600070205080204" pitchFamily="34" charset="-128"/>
              </a:rPr>
              <a:t>tron</a:t>
            </a:r>
            <a:r>
              <a:rPr lang="lt-LT" altLang="lt-LT" sz="2000" b="1">
                <a:latin typeface="Calibri" panose="020F0502020204030204" pitchFamily="34" charset="0"/>
              </a:rPr>
              <a:t>as</a:t>
            </a:r>
            <a:endParaRPr lang="en-US" altLang="lt-LT" sz="2000" b="1">
              <a:latin typeface="Calibri" panose="020F0502020204030204" pitchFamily="34" charset="0"/>
            </a:endParaRPr>
          </a:p>
        </p:txBody>
      </p:sp>
      <p:sp>
        <p:nvSpPr>
          <p:cNvPr id="35853" name="TextBox 16"/>
          <p:cNvSpPr txBox="1">
            <a:spLocks noChangeArrowheads="1"/>
          </p:cNvSpPr>
          <p:nvPr/>
        </p:nvSpPr>
        <p:spPr bwMode="auto">
          <a:xfrm>
            <a:off x="6875463" y="4419600"/>
            <a:ext cx="1590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000" b="1">
                <a:latin typeface="Calibri" panose="020F0502020204030204" pitchFamily="34" charset="0"/>
              </a:rPr>
              <a:t>pozitronas</a:t>
            </a:r>
            <a:endParaRPr lang="en-US" altLang="lt-LT" sz="2000" b="1">
              <a:latin typeface="Calibri" panose="020F0502020204030204" pitchFamily="34" charset="0"/>
            </a:endParaRPr>
          </a:p>
        </p:txBody>
      </p:sp>
      <p:sp>
        <p:nvSpPr>
          <p:cNvPr id="35854" name="TextBox 18"/>
          <p:cNvSpPr txBox="1">
            <a:spLocks noChangeArrowheads="1"/>
          </p:cNvSpPr>
          <p:nvPr/>
        </p:nvSpPr>
        <p:spPr bwMode="auto">
          <a:xfrm>
            <a:off x="6026150" y="3514725"/>
            <a:ext cx="539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lt-LT" altLang="lt-LT" sz="2800"/>
              <a:t>+</a:t>
            </a:r>
            <a:endParaRPr lang="ru-RU" altLang="lt-LT" sz="2800"/>
          </a:p>
        </p:txBody>
      </p:sp>
      <p:pic>
        <p:nvPicPr>
          <p:cNvPr id="35855" name="Picture 19" descr="antizoo_inverted_colour_transparent_background.png"/>
          <p:cNvPicPr>
            <a:picLocks noChangeAspect="1"/>
          </p:cNvPicPr>
          <p:nvPr/>
        </p:nvPicPr>
        <p:blipFill>
          <a:blip r:embed="rId5">
            <a:lum bright="8000"/>
            <a:extLst>
              <a:ext uri="{28A0092B-C50C-407E-A947-70E740481C1C}">
                <a14:useLocalDpi xmlns:a14="http://schemas.microsoft.com/office/drawing/2010/main" val="0"/>
              </a:ext>
            </a:extLst>
          </a:blip>
          <a:srcRect/>
          <a:stretch>
            <a:fillRect/>
          </a:stretch>
        </p:blipFill>
        <p:spPr bwMode="auto">
          <a:xfrm>
            <a:off x="7050088" y="3222625"/>
            <a:ext cx="11239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6" name="AutoShape 13"/>
          <p:cNvSpPr>
            <a:spLocks noChangeArrowheads="1"/>
          </p:cNvSpPr>
          <p:nvPr/>
        </p:nvSpPr>
        <p:spPr bwMode="auto">
          <a:xfrm>
            <a:off x="2312988" y="3578225"/>
            <a:ext cx="1512887" cy="288925"/>
          </a:xfrm>
          <a:prstGeom prst="rightArrow">
            <a:avLst>
              <a:gd name="adj1" fmla="val 50000"/>
              <a:gd name="adj2" fmla="val 1309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lt-LT" altLang="lt-LT" sz="18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lt-LT" altLang="lt-LT" sz="4000" smtClean="0"/>
              <a:t>Kosminiai spinduliai</a:t>
            </a:r>
            <a:br>
              <a:rPr lang="lt-LT" altLang="lt-LT" sz="4000" smtClean="0"/>
            </a:br>
            <a:endParaRPr lang="ru-RU" altLang="lt-LT" sz="4000" smtClean="0"/>
          </a:p>
        </p:txBody>
      </p:sp>
      <p:sp>
        <p:nvSpPr>
          <p:cNvPr id="70661" name="Rectangle 5"/>
          <p:cNvSpPr>
            <a:spLocks noGrp="1" noChangeArrowheads="1"/>
          </p:cNvSpPr>
          <p:nvPr>
            <p:ph type="body" sz="half" idx="2"/>
          </p:nvPr>
        </p:nvSpPr>
        <p:spPr>
          <a:xfrm>
            <a:off x="1331913" y="5229225"/>
            <a:ext cx="7354887" cy="904875"/>
          </a:xfrm>
        </p:spPr>
        <p:txBody>
          <a:bodyPr/>
          <a:lstStyle/>
          <a:p>
            <a:pPr eaLnBrk="1" hangingPunct="1">
              <a:defRPr/>
            </a:pPr>
            <a:r>
              <a:rPr lang="lt-LT" altLang="lt-LT" sz="2800" dirty="0" smtClean="0"/>
              <a:t>Kosminių spindulių animacija:</a:t>
            </a:r>
          </a:p>
          <a:p>
            <a:pPr eaLnBrk="1" hangingPunct="1">
              <a:defRPr/>
            </a:pPr>
            <a:endParaRPr lang="ru-RU" altLang="lt-LT" sz="2800" dirty="0" smtClean="0"/>
          </a:p>
        </p:txBody>
      </p:sp>
      <p:pic>
        <p:nvPicPr>
          <p:cNvPr id="36868" name="Picture 6" descr="Picture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19250" y="890588"/>
            <a:ext cx="6337300" cy="387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9" name="TextBox 2"/>
          <p:cNvSpPr txBox="1">
            <a:spLocks noChangeArrowheads="1"/>
          </p:cNvSpPr>
          <p:nvPr/>
        </p:nvSpPr>
        <p:spPr bwMode="auto">
          <a:xfrm>
            <a:off x="1619250" y="5805488"/>
            <a:ext cx="752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hlinkClick r:id="rId5"/>
              </a:rPr>
              <a:t>http://astro.uchicago.edu/cosmus/projects/aires/</a:t>
            </a:r>
            <a:endParaRPr lang="en-US" altLang="lt-LT" sz="200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60" descr="Earth Horizon.jpg"/>
          <p:cNvPicPr>
            <a:picLocks noChangeAspect="1"/>
          </p:cNvPicPr>
          <p:nvPr/>
        </p:nvPicPr>
        <p:blipFill>
          <a:blip r:embed="rId3">
            <a:extLst>
              <a:ext uri="{28A0092B-C50C-407E-A947-70E740481C1C}">
                <a14:useLocalDpi xmlns:a14="http://schemas.microsoft.com/office/drawing/2010/main" val="0"/>
              </a:ext>
            </a:extLst>
          </a:blip>
          <a:srcRect r="11581" b="443"/>
          <a:stretch>
            <a:fillRect/>
          </a:stretch>
        </p:blipFill>
        <p:spPr bwMode="auto">
          <a:xfrm>
            <a:off x="4976813" y="3951288"/>
            <a:ext cx="4146550" cy="2917825"/>
          </a:xfrm>
          <a:prstGeom prst="rect">
            <a:avLst/>
          </a:prstGeom>
          <a:blipFill dpi="0" rotWithShape="1">
            <a:blip r:embed="rId4"/>
            <a:srcRect r="11581" b="44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8915" name="Group 191"/>
          <p:cNvGrpSpPr>
            <a:grpSpLocks noChangeAspect="1"/>
          </p:cNvGrpSpPr>
          <p:nvPr/>
        </p:nvGrpSpPr>
        <p:grpSpPr bwMode="auto">
          <a:xfrm>
            <a:off x="1487488" y="3544888"/>
            <a:ext cx="409575" cy="404812"/>
            <a:chOff x="3644933" y="1326621"/>
            <a:chExt cx="532189" cy="526663"/>
          </a:xfrm>
        </p:grpSpPr>
        <p:sp>
          <p:nvSpPr>
            <p:cNvPr id="193" name="Oval 192"/>
            <p:cNvSpPr>
              <a:spLocks noChangeAspect="1"/>
            </p:cNvSpPr>
            <p:nvPr/>
          </p:nvSpPr>
          <p:spPr bwMode="auto">
            <a:xfrm>
              <a:off x="3644933" y="1326621"/>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9128" name="Picture 193" descr="the_zoo_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78148" y="1467587"/>
              <a:ext cx="239273" cy="2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29" name="Picture 200" descr="antizoo_inverted_colour_transparent_backgroun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93219" y="1467587"/>
              <a:ext cx="267937" cy="2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16" name="Straight Arrow Connector 108"/>
          <p:cNvCxnSpPr>
            <a:cxnSpLocks noChangeShapeType="1"/>
          </p:cNvCxnSpPr>
          <p:nvPr/>
        </p:nvCxnSpPr>
        <p:spPr bwMode="auto">
          <a:xfrm rot="16200000" flipH="1">
            <a:off x="2025650" y="4294188"/>
            <a:ext cx="1804988" cy="436562"/>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17" name="Straight Arrow Connector 69"/>
          <p:cNvCxnSpPr>
            <a:cxnSpLocks noChangeShapeType="1"/>
          </p:cNvCxnSpPr>
          <p:nvPr/>
        </p:nvCxnSpPr>
        <p:spPr bwMode="auto">
          <a:xfrm rot="5400000">
            <a:off x="1179513" y="2836862"/>
            <a:ext cx="1187450" cy="161925"/>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p:nvPr/>
        </p:nvCxnSpPr>
        <p:spPr>
          <a:xfrm>
            <a:off x="851113" y="905358"/>
            <a:ext cx="494536" cy="400080"/>
          </a:xfrm>
          <a:prstGeom prst="straightConnector1">
            <a:avLst/>
          </a:prstGeom>
          <a:ln w="76200" cmpd="tri">
            <a:headEnd type="none"/>
            <a:tailEnd type="triangle"/>
          </a:ln>
          <a:scene3d>
            <a:camera prst="orthographicFront"/>
            <a:lightRig rig="threePt" dir="t"/>
          </a:scene3d>
          <a:sp3d>
            <a:bevelB w="25400"/>
          </a:sp3d>
        </p:spPr>
        <p:style>
          <a:lnRef idx="2">
            <a:schemeClr val="accent1"/>
          </a:lnRef>
          <a:fillRef idx="0">
            <a:schemeClr val="accent1"/>
          </a:fillRef>
          <a:effectRef idx="1">
            <a:schemeClr val="accent1"/>
          </a:effectRef>
          <a:fontRef idx="minor">
            <a:schemeClr val="tx1"/>
          </a:fontRef>
        </p:style>
      </p:cxnSp>
      <p:cxnSp>
        <p:nvCxnSpPr>
          <p:cNvPr id="38919" name="Straight Arrow Connector 19"/>
          <p:cNvCxnSpPr>
            <a:cxnSpLocks noChangeShapeType="1"/>
          </p:cNvCxnSpPr>
          <p:nvPr/>
        </p:nvCxnSpPr>
        <p:spPr bwMode="auto">
          <a:xfrm>
            <a:off x="2579688" y="1998663"/>
            <a:ext cx="600075" cy="279400"/>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920" name="TextBox 37"/>
          <p:cNvSpPr txBox="1">
            <a:spLocks noChangeArrowheads="1"/>
          </p:cNvSpPr>
          <p:nvPr/>
        </p:nvSpPr>
        <p:spPr bwMode="auto">
          <a:xfrm>
            <a:off x="2846388" y="2619375"/>
            <a:ext cx="1290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solidFill>
                  <a:schemeClr val="bg1"/>
                </a:solidFill>
                <a:latin typeface="Calibri" panose="020F0502020204030204" pitchFamily="34" charset="0"/>
                <a:ea typeface="ＭＳ Ｐゴシック" panose="020B0600070205080204" pitchFamily="34" charset="-128"/>
              </a:rPr>
              <a:t>pion (π</a:t>
            </a:r>
            <a:r>
              <a:rPr lang="en-US" altLang="lt-LT" sz="2000" baseline="30000">
                <a:solidFill>
                  <a:schemeClr val="bg1"/>
                </a:solidFill>
                <a:latin typeface="Calibri" panose="020F0502020204030204" pitchFamily="34" charset="0"/>
                <a:ea typeface="ＭＳ Ｐゴシック" panose="020B0600070205080204" pitchFamily="34" charset="-128"/>
              </a:rPr>
              <a:t>+</a:t>
            </a:r>
            <a:r>
              <a:rPr lang="en-US" altLang="lt-LT" sz="2000">
                <a:solidFill>
                  <a:schemeClr val="bg1"/>
                </a:solidFill>
                <a:latin typeface="Calibri" panose="020F0502020204030204" pitchFamily="34" charset="0"/>
                <a:ea typeface="ＭＳ Ｐゴシック" panose="020B0600070205080204" pitchFamily="34" charset="-128"/>
              </a:rPr>
              <a:t>)</a:t>
            </a:r>
          </a:p>
        </p:txBody>
      </p:sp>
      <p:sp>
        <p:nvSpPr>
          <p:cNvPr id="38921" name="TextBox 38"/>
          <p:cNvSpPr txBox="1">
            <a:spLocks noChangeArrowheads="1"/>
          </p:cNvSpPr>
          <p:nvPr/>
        </p:nvSpPr>
        <p:spPr bwMode="auto">
          <a:xfrm>
            <a:off x="5749925" y="3209925"/>
            <a:ext cx="155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rPr>
              <a:t>antim</a:t>
            </a:r>
            <a:r>
              <a:rPr lang="lt-LT" altLang="lt-LT" sz="2000">
                <a:latin typeface="Calibri" panose="020F0502020204030204" pitchFamily="34" charset="0"/>
                <a:ea typeface="ＭＳ Ｐゴシック" panose="020B0600070205080204" pitchFamily="34" charset="-128"/>
              </a:rPr>
              <a:t>i</a:t>
            </a:r>
            <a:r>
              <a:rPr lang="en-US" altLang="lt-LT" sz="2000">
                <a:latin typeface="Calibri" panose="020F0502020204030204" pitchFamily="34" charset="0"/>
                <a:ea typeface="ＭＳ Ｐゴシック" panose="020B0600070205080204" pitchFamily="34" charset="-128"/>
              </a:rPr>
              <a:t>uon</a:t>
            </a:r>
            <a:r>
              <a:rPr lang="lt-LT" altLang="lt-LT" sz="2000">
                <a:latin typeface="Calibri" panose="020F0502020204030204" pitchFamily="34" charset="0"/>
              </a:rPr>
              <a:t>as</a:t>
            </a:r>
            <a:r>
              <a:rPr lang="en-US" altLang="lt-LT" sz="2000">
                <a:latin typeface="Calibri" panose="020F0502020204030204" pitchFamily="34" charset="0"/>
                <a:ea typeface="ＭＳ Ｐゴシック" panose="020B0600070205080204" pitchFamily="34" charset="-128"/>
              </a:rPr>
              <a:t> </a:t>
            </a:r>
          </a:p>
        </p:txBody>
      </p:sp>
      <p:sp>
        <p:nvSpPr>
          <p:cNvPr id="38922" name="TextBox 42"/>
          <p:cNvSpPr txBox="1">
            <a:spLocks noChangeArrowheads="1"/>
          </p:cNvSpPr>
          <p:nvPr/>
        </p:nvSpPr>
        <p:spPr bwMode="auto">
          <a:xfrm>
            <a:off x="827088" y="403225"/>
            <a:ext cx="244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solidFill>
                  <a:schemeClr val="bg1"/>
                </a:solidFill>
                <a:latin typeface="Calibri" panose="020F0502020204030204" pitchFamily="34" charset="0"/>
                <a:ea typeface="ＭＳ Ｐゴシック" panose="020B0600070205080204" pitchFamily="34" charset="-128"/>
              </a:rPr>
              <a:t>high energy proton</a:t>
            </a:r>
          </a:p>
        </p:txBody>
      </p:sp>
      <p:cxnSp>
        <p:nvCxnSpPr>
          <p:cNvPr id="38923" name="Straight Arrow Connector 48"/>
          <p:cNvCxnSpPr>
            <a:cxnSpLocks noChangeShapeType="1"/>
          </p:cNvCxnSpPr>
          <p:nvPr/>
        </p:nvCxnSpPr>
        <p:spPr bwMode="auto">
          <a:xfrm rot="5400000">
            <a:off x="5091113" y="4546600"/>
            <a:ext cx="1346200" cy="425450"/>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24" name="Straight Arrow Connector 49"/>
          <p:cNvCxnSpPr>
            <a:cxnSpLocks noChangeShapeType="1"/>
          </p:cNvCxnSpPr>
          <p:nvPr/>
        </p:nvCxnSpPr>
        <p:spPr bwMode="auto">
          <a:xfrm rot="5400000">
            <a:off x="5359400" y="4810125"/>
            <a:ext cx="1500188" cy="1588"/>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38925" name="Group 222"/>
          <p:cNvGrpSpPr>
            <a:grpSpLocks/>
          </p:cNvGrpSpPr>
          <p:nvPr/>
        </p:nvGrpSpPr>
        <p:grpSpPr bwMode="auto">
          <a:xfrm>
            <a:off x="6286500" y="3984625"/>
            <a:ext cx="1020763" cy="1057275"/>
            <a:chOff x="6286398" y="3984167"/>
            <a:chExt cx="1021521" cy="1057312"/>
          </a:xfrm>
        </p:grpSpPr>
        <p:cxnSp>
          <p:nvCxnSpPr>
            <p:cNvPr id="39125" name="Straight Arrow Connector 47"/>
            <p:cNvCxnSpPr>
              <a:cxnSpLocks noChangeShapeType="1"/>
            </p:cNvCxnSpPr>
            <p:nvPr/>
          </p:nvCxnSpPr>
          <p:spPr bwMode="auto">
            <a:xfrm rot="16200000" flipH="1">
              <a:off x="6277926" y="3992639"/>
              <a:ext cx="750914" cy="733970"/>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9126" name="Picture 63" descr="the_zoo_3_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16307" y="4754263"/>
              <a:ext cx="291612" cy="28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26" name="Straight Arrow Connector 83"/>
          <p:cNvCxnSpPr>
            <a:cxnSpLocks noChangeShapeType="1"/>
          </p:cNvCxnSpPr>
          <p:nvPr/>
        </p:nvCxnSpPr>
        <p:spPr bwMode="auto">
          <a:xfrm rot="16200000" flipH="1">
            <a:off x="2028032" y="2539206"/>
            <a:ext cx="754062" cy="238125"/>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927" name="TextBox 107"/>
          <p:cNvSpPr txBox="1">
            <a:spLocks noChangeArrowheads="1"/>
          </p:cNvSpPr>
          <p:nvPr/>
        </p:nvSpPr>
        <p:spPr bwMode="auto">
          <a:xfrm>
            <a:off x="4697413" y="5988050"/>
            <a:ext cx="131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rPr>
              <a:t>po</a:t>
            </a:r>
            <a:r>
              <a:rPr lang="lt-LT" altLang="lt-LT" sz="2000">
                <a:latin typeface="Calibri" panose="020F0502020204030204" pitchFamily="34" charset="0"/>
                <a:ea typeface="ＭＳ Ｐゴシック" panose="020B0600070205080204" pitchFamily="34" charset="-128"/>
              </a:rPr>
              <a:t>z</a:t>
            </a:r>
            <a:r>
              <a:rPr lang="en-US" altLang="lt-LT" sz="2000">
                <a:latin typeface="Calibri" panose="020F0502020204030204" pitchFamily="34" charset="0"/>
                <a:ea typeface="ＭＳ Ｐゴシック" panose="020B0600070205080204" pitchFamily="34" charset="-128"/>
              </a:rPr>
              <a:t>itron</a:t>
            </a:r>
            <a:r>
              <a:rPr lang="lt-LT" altLang="lt-LT" sz="2000">
                <a:latin typeface="Calibri" panose="020F0502020204030204" pitchFamily="34" charset="0"/>
              </a:rPr>
              <a:t>as</a:t>
            </a:r>
            <a:endParaRPr lang="en-US" altLang="lt-LT" sz="2000">
              <a:latin typeface="Calibri" panose="020F0502020204030204" pitchFamily="34" charset="0"/>
            </a:endParaRPr>
          </a:p>
        </p:txBody>
      </p:sp>
      <p:sp>
        <p:nvSpPr>
          <p:cNvPr id="38928" name="TextBox 110"/>
          <p:cNvSpPr txBox="1">
            <a:spLocks noChangeArrowheads="1"/>
          </p:cNvSpPr>
          <p:nvPr/>
        </p:nvSpPr>
        <p:spPr bwMode="auto">
          <a:xfrm>
            <a:off x="4029075" y="3773488"/>
            <a:ext cx="1049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600">
                <a:latin typeface="Calibri" panose="020F0502020204030204" pitchFamily="34" charset="0"/>
                <a:ea typeface="ＭＳ Ｐゴシック" panose="020B0600070205080204" pitchFamily="34" charset="-128"/>
              </a:rPr>
              <a:t>neutrin</a:t>
            </a:r>
            <a:r>
              <a:rPr lang="lt-LT" altLang="lt-LT" sz="1600">
                <a:latin typeface="Calibri" panose="020F0502020204030204" pitchFamily="34" charset="0"/>
                <a:ea typeface="ＭＳ Ｐゴシック" panose="020B0600070205080204" pitchFamily="34" charset="-128"/>
              </a:rPr>
              <a:t>as</a:t>
            </a:r>
            <a:endParaRPr lang="en-US" altLang="lt-LT" sz="1600">
              <a:latin typeface="Calibri" panose="020F0502020204030204" pitchFamily="34" charset="0"/>
              <a:ea typeface="ＭＳ Ｐゴシック" panose="020B0600070205080204" pitchFamily="34" charset="-128"/>
            </a:endParaRPr>
          </a:p>
        </p:txBody>
      </p:sp>
      <p:pic>
        <p:nvPicPr>
          <p:cNvPr id="38929" name="Picture 44" descr="antizoo_inverted_colour_transparent_background.png"/>
          <p:cNvPicPr>
            <a:picLocks noChangeAspect="1"/>
          </p:cNvPicPr>
          <p:nvPr/>
        </p:nvPicPr>
        <p:blipFill>
          <a:blip r:embed="rId9" cstate="print">
            <a:lum bright="8000"/>
            <a:extLst>
              <a:ext uri="{28A0092B-C50C-407E-A947-70E740481C1C}">
                <a14:useLocalDpi xmlns:a14="http://schemas.microsoft.com/office/drawing/2010/main" val="0"/>
              </a:ext>
            </a:extLst>
          </a:blip>
          <a:srcRect/>
          <a:stretch>
            <a:fillRect/>
          </a:stretch>
        </p:blipFill>
        <p:spPr bwMode="auto">
          <a:xfrm>
            <a:off x="5035550" y="5454650"/>
            <a:ext cx="712788"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0" name="Group 52"/>
          <p:cNvGrpSpPr>
            <a:grpSpLocks/>
          </p:cNvGrpSpPr>
          <p:nvPr/>
        </p:nvGrpSpPr>
        <p:grpSpPr bwMode="auto">
          <a:xfrm>
            <a:off x="3186113" y="2144713"/>
            <a:ext cx="531812" cy="525462"/>
            <a:chOff x="3644933" y="1326621"/>
            <a:chExt cx="532189" cy="526663"/>
          </a:xfrm>
        </p:grpSpPr>
        <p:sp>
          <p:nvSpPr>
            <p:cNvPr id="94" name="Oval 93"/>
            <p:cNvSpPr>
              <a:spLocks noChangeAspect="1"/>
            </p:cNvSpPr>
            <p:nvPr/>
          </p:nvSpPr>
          <p:spPr bwMode="auto">
            <a:xfrm>
              <a:off x="3644933" y="1326621"/>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9123" name="Picture 46" descr="the_zoo_4.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78148" y="1467587"/>
              <a:ext cx="239273" cy="2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24" name="Picture 50" descr="antizoo_inverted_colour_transparent_background.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93219" y="1467587"/>
              <a:ext cx="267937" cy="2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31" name="Straight Arrow Connector 59"/>
          <p:cNvCxnSpPr>
            <a:cxnSpLocks noChangeShapeType="1"/>
          </p:cNvCxnSpPr>
          <p:nvPr/>
        </p:nvCxnSpPr>
        <p:spPr bwMode="auto">
          <a:xfrm>
            <a:off x="5210175" y="1946275"/>
            <a:ext cx="1000125" cy="320675"/>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32" name="Straight Arrow Connector 73"/>
          <p:cNvCxnSpPr>
            <a:cxnSpLocks noChangeShapeType="1"/>
          </p:cNvCxnSpPr>
          <p:nvPr/>
        </p:nvCxnSpPr>
        <p:spPr bwMode="auto">
          <a:xfrm flipV="1">
            <a:off x="2540000" y="708025"/>
            <a:ext cx="1165225" cy="658813"/>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38933" name="Group 194"/>
          <p:cNvGrpSpPr>
            <a:grpSpLocks/>
          </p:cNvGrpSpPr>
          <p:nvPr/>
        </p:nvGrpSpPr>
        <p:grpSpPr bwMode="auto">
          <a:xfrm>
            <a:off x="4611688" y="1585913"/>
            <a:ext cx="531812" cy="525462"/>
            <a:chOff x="4031460" y="726492"/>
            <a:chExt cx="532189" cy="526663"/>
          </a:xfrm>
        </p:grpSpPr>
        <p:grpSp>
          <p:nvGrpSpPr>
            <p:cNvPr id="39118" name="Group 86"/>
            <p:cNvGrpSpPr>
              <a:grpSpLocks/>
            </p:cNvGrpSpPr>
            <p:nvPr/>
          </p:nvGrpSpPr>
          <p:grpSpPr bwMode="auto">
            <a:xfrm>
              <a:off x="4031460" y="726492"/>
              <a:ext cx="532189" cy="526663"/>
              <a:chOff x="3644933" y="1326621"/>
              <a:chExt cx="532189" cy="526663"/>
            </a:xfrm>
          </p:grpSpPr>
          <p:sp>
            <p:nvSpPr>
              <p:cNvPr id="88" name="Oval 87"/>
              <p:cNvSpPr>
                <a:spLocks noChangeAspect="1"/>
              </p:cNvSpPr>
              <p:nvPr/>
            </p:nvSpPr>
            <p:spPr bwMode="auto">
              <a:xfrm>
                <a:off x="3644933" y="1326621"/>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9121" name="Picture 88" descr="the_zoo_4.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78148" y="1467587"/>
                <a:ext cx="239273" cy="2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119" name="Picture 90" descr="antizoo_inverted_colour_transparent_background_2.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77388" y="856875"/>
              <a:ext cx="267937" cy="2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34" name="TextBox 100"/>
          <p:cNvSpPr txBox="1">
            <a:spLocks noChangeArrowheads="1"/>
          </p:cNvSpPr>
          <p:nvPr/>
        </p:nvSpPr>
        <p:spPr bwMode="auto">
          <a:xfrm>
            <a:off x="4192588" y="1165225"/>
            <a:ext cx="160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rPr>
              <a:t>pion</a:t>
            </a:r>
            <a:r>
              <a:rPr lang="lt-LT" altLang="lt-LT" sz="2000">
                <a:latin typeface="Calibri" panose="020F0502020204030204" pitchFamily="34" charset="0"/>
              </a:rPr>
              <a:t>as</a:t>
            </a:r>
            <a:r>
              <a:rPr lang="en-US" altLang="lt-LT" sz="2000">
                <a:latin typeface="Calibri" panose="020F0502020204030204" pitchFamily="34" charset="0"/>
                <a:ea typeface="ＭＳ Ｐゴシック" panose="020B0600070205080204" pitchFamily="34" charset="-128"/>
              </a:rPr>
              <a:t> (π</a:t>
            </a:r>
            <a:r>
              <a:rPr lang="en-US" altLang="lt-LT" sz="2000" baseline="30000">
                <a:latin typeface="Calibri" panose="020F0502020204030204" pitchFamily="34" charset="0"/>
                <a:ea typeface="ＭＳ Ｐゴシック" panose="020B0600070205080204" pitchFamily="34" charset="-128"/>
              </a:rPr>
              <a:t>0</a:t>
            </a:r>
            <a:r>
              <a:rPr lang="en-US" altLang="lt-LT" sz="2000">
                <a:latin typeface="Calibri" panose="020F0502020204030204" pitchFamily="34" charset="0"/>
                <a:ea typeface="ＭＳ Ｐゴシック" panose="020B0600070205080204" pitchFamily="34" charset="-128"/>
              </a:rPr>
              <a:t>)</a:t>
            </a:r>
          </a:p>
        </p:txBody>
      </p:sp>
      <p:grpSp>
        <p:nvGrpSpPr>
          <p:cNvPr id="38935" name="Group 179"/>
          <p:cNvGrpSpPr>
            <a:grpSpLocks/>
          </p:cNvGrpSpPr>
          <p:nvPr/>
        </p:nvGrpSpPr>
        <p:grpSpPr bwMode="auto">
          <a:xfrm>
            <a:off x="1430338" y="1100138"/>
            <a:ext cx="1109662" cy="1144587"/>
            <a:chOff x="1430870" y="1100669"/>
            <a:chExt cx="1109472" cy="1143610"/>
          </a:xfrm>
        </p:grpSpPr>
        <p:grpSp>
          <p:nvGrpSpPr>
            <p:cNvPr id="39020" name="Group 15"/>
            <p:cNvGrpSpPr>
              <a:grpSpLocks/>
            </p:cNvGrpSpPr>
            <p:nvPr/>
          </p:nvGrpSpPr>
          <p:grpSpPr bwMode="auto">
            <a:xfrm>
              <a:off x="1561070" y="1139175"/>
              <a:ext cx="437455" cy="445873"/>
              <a:chOff x="4572000" y="3962400"/>
              <a:chExt cx="1952925" cy="1990504"/>
            </a:xfrm>
          </p:grpSpPr>
          <p:sp>
            <p:nvSpPr>
              <p:cNvPr id="175" name="Oval 11"/>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115"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6"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1" name="Group 9"/>
            <p:cNvGrpSpPr>
              <a:grpSpLocks/>
            </p:cNvGrpSpPr>
            <p:nvPr/>
          </p:nvGrpSpPr>
          <p:grpSpPr bwMode="auto">
            <a:xfrm>
              <a:off x="1454272" y="1681008"/>
              <a:ext cx="437455" cy="445873"/>
              <a:chOff x="2971800" y="1247475"/>
              <a:chExt cx="1952925" cy="1990504"/>
            </a:xfrm>
          </p:grpSpPr>
          <p:sp>
            <p:nvSpPr>
              <p:cNvPr id="171" name="Oval 15"/>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109"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0"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1"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2" name="Group 9"/>
            <p:cNvGrpSpPr>
              <a:grpSpLocks/>
            </p:cNvGrpSpPr>
            <p:nvPr/>
          </p:nvGrpSpPr>
          <p:grpSpPr bwMode="auto">
            <a:xfrm>
              <a:off x="1963559" y="1120125"/>
              <a:ext cx="437455" cy="445873"/>
              <a:chOff x="2971800" y="1247475"/>
              <a:chExt cx="1952925" cy="1990504"/>
            </a:xfrm>
          </p:grpSpPr>
          <p:sp>
            <p:nvSpPr>
              <p:cNvPr id="167" name="Oval 166"/>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103"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04"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05"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3" name="Group 9"/>
            <p:cNvGrpSpPr>
              <a:grpSpLocks/>
            </p:cNvGrpSpPr>
            <p:nvPr/>
          </p:nvGrpSpPr>
          <p:grpSpPr bwMode="auto">
            <a:xfrm>
              <a:off x="1669833" y="1271357"/>
              <a:ext cx="437455" cy="445873"/>
              <a:chOff x="2971800" y="1247475"/>
              <a:chExt cx="1952925" cy="1990504"/>
            </a:xfrm>
          </p:grpSpPr>
          <p:sp>
            <p:nvSpPr>
              <p:cNvPr id="163" name="Oval 162"/>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97"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8"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9"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4" name="Group 9"/>
            <p:cNvGrpSpPr>
              <a:grpSpLocks/>
            </p:cNvGrpSpPr>
            <p:nvPr/>
          </p:nvGrpSpPr>
          <p:grpSpPr bwMode="auto">
            <a:xfrm>
              <a:off x="1430870" y="1424976"/>
              <a:ext cx="437455" cy="445873"/>
              <a:chOff x="2971800" y="1247475"/>
              <a:chExt cx="1952925" cy="1990504"/>
            </a:xfrm>
          </p:grpSpPr>
          <p:sp>
            <p:nvSpPr>
              <p:cNvPr id="159" name="Oval 158"/>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91"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2"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3"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5" name="Group 9"/>
            <p:cNvGrpSpPr>
              <a:grpSpLocks/>
            </p:cNvGrpSpPr>
            <p:nvPr/>
          </p:nvGrpSpPr>
          <p:grpSpPr bwMode="auto">
            <a:xfrm>
              <a:off x="2102887" y="1527389"/>
              <a:ext cx="437455" cy="445873"/>
              <a:chOff x="2971800" y="1247475"/>
              <a:chExt cx="1952925" cy="1990504"/>
            </a:xfrm>
          </p:grpSpPr>
          <p:sp>
            <p:nvSpPr>
              <p:cNvPr id="155" name="Oval 154"/>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85"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6"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7"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6" name="Group 15"/>
            <p:cNvGrpSpPr>
              <a:grpSpLocks/>
            </p:cNvGrpSpPr>
            <p:nvPr/>
          </p:nvGrpSpPr>
          <p:grpSpPr bwMode="auto">
            <a:xfrm>
              <a:off x="1738108" y="1476183"/>
              <a:ext cx="437455" cy="445873"/>
              <a:chOff x="4572000" y="3962400"/>
              <a:chExt cx="1952925" cy="1990504"/>
            </a:xfrm>
          </p:grpSpPr>
          <p:sp>
            <p:nvSpPr>
              <p:cNvPr id="151" name="Oval 150"/>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79"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0"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1"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7" name="Group 15"/>
            <p:cNvGrpSpPr>
              <a:grpSpLocks/>
            </p:cNvGrpSpPr>
            <p:nvPr/>
          </p:nvGrpSpPr>
          <p:grpSpPr bwMode="auto">
            <a:xfrm>
              <a:off x="1874659" y="1798406"/>
              <a:ext cx="437455" cy="445873"/>
              <a:chOff x="4572000" y="3962400"/>
              <a:chExt cx="1952925" cy="1990504"/>
            </a:xfrm>
          </p:grpSpPr>
          <p:sp>
            <p:nvSpPr>
              <p:cNvPr id="147" name="Oval 146"/>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73"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74"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75"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8" name="Group 15"/>
            <p:cNvGrpSpPr>
              <a:grpSpLocks/>
            </p:cNvGrpSpPr>
            <p:nvPr/>
          </p:nvGrpSpPr>
          <p:grpSpPr bwMode="auto">
            <a:xfrm>
              <a:off x="2096553" y="1407908"/>
              <a:ext cx="437455" cy="445873"/>
              <a:chOff x="4572000" y="3962400"/>
              <a:chExt cx="1952925" cy="1990504"/>
            </a:xfrm>
          </p:grpSpPr>
          <p:sp>
            <p:nvSpPr>
              <p:cNvPr id="143" name="Oval 142"/>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67"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68"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69"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9" name="Group 15"/>
            <p:cNvGrpSpPr>
              <a:grpSpLocks/>
            </p:cNvGrpSpPr>
            <p:nvPr/>
          </p:nvGrpSpPr>
          <p:grpSpPr bwMode="auto">
            <a:xfrm>
              <a:off x="1618627" y="1781337"/>
              <a:ext cx="437455" cy="445873"/>
              <a:chOff x="4572000" y="3962400"/>
              <a:chExt cx="1952925" cy="1990504"/>
            </a:xfrm>
          </p:grpSpPr>
          <p:sp>
            <p:nvSpPr>
              <p:cNvPr id="139" name="Oval 138"/>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61"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62"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63"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30" name="Group 15"/>
            <p:cNvGrpSpPr>
              <a:grpSpLocks/>
            </p:cNvGrpSpPr>
            <p:nvPr/>
          </p:nvGrpSpPr>
          <p:grpSpPr bwMode="auto">
            <a:xfrm>
              <a:off x="2045347" y="1237219"/>
              <a:ext cx="437455" cy="445873"/>
              <a:chOff x="4572000" y="3962400"/>
              <a:chExt cx="1952925" cy="1990504"/>
            </a:xfrm>
          </p:grpSpPr>
          <p:sp>
            <p:nvSpPr>
              <p:cNvPr id="135" name="Oval 134"/>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55"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6"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7"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31" name="Group 15"/>
            <p:cNvGrpSpPr>
              <a:grpSpLocks/>
            </p:cNvGrpSpPr>
            <p:nvPr/>
          </p:nvGrpSpPr>
          <p:grpSpPr bwMode="auto">
            <a:xfrm>
              <a:off x="1447939" y="1288426"/>
              <a:ext cx="437455" cy="445873"/>
              <a:chOff x="4572000" y="3962400"/>
              <a:chExt cx="1952925" cy="1990504"/>
            </a:xfrm>
          </p:grpSpPr>
          <p:sp>
            <p:nvSpPr>
              <p:cNvPr id="131" name="Oval 130"/>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49"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0"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1"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32" name="Group 9"/>
            <p:cNvGrpSpPr>
              <a:grpSpLocks/>
            </p:cNvGrpSpPr>
            <p:nvPr/>
          </p:nvGrpSpPr>
          <p:grpSpPr bwMode="auto">
            <a:xfrm>
              <a:off x="1772246" y="1100669"/>
              <a:ext cx="437455" cy="445873"/>
              <a:chOff x="2971800" y="1247475"/>
              <a:chExt cx="1952925" cy="1990504"/>
            </a:xfrm>
          </p:grpSpPr>
          <p:sp>
            <p:nvSpPr>
              <p:cNvPr id="127" name="Oval 126"/>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43"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44"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45"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33" name="Group 9"/>
            <p:cNvGrpSpPr>
              <a:grpSpLocks/>
            </p:cNvGrpSpPr>
            <p:nvPr/>
          </p:nvGrpSpPr>
          <p:grpSpPr bwMode="auto">
            <a:xfrm>
              <a:off x="2045347" y="1698077"/>
              <a:ext cx="437455" cy="445873"/>
              <a:chOff x="2971800" y="1247475"/>
              <a:chExt cx="1952925" cy="1990504"/>
            </a:xfrm>
          </p:grpSpPr>
          <p:sp>
            <p:nvSpPr>
              <p:cNvPr id="123" name="Oval 8"/>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37"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38"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39"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38936" name="Straight Arrow Connector 178"/>
          <p:cNvCxnSpPr>
            <a:cxnSpLocks noChangeShapeType="1"/>
          </p:cNvCxnSpPr>
          <p:nvPr/>
        </p:nvCxnSpPr>
        <p:spPr bwMode="auto">
          <a:xfrm>
            <a:off x="2625725" y="1644650"/>
            <a:ext cx="1938338" cy="176213"/>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937" name="TextBox 185"/>
          <p:cNvSpPr txBox="1">
            <a:spLocks noChangeArrowheads="1"/>
          </p:cNvSpPr>
          <p:nvPr/>
        </p:nvSpPr>
        <p:spPr bwMode="auto">
          <a:xfrm>
            <a:off x="365125" y="1422400"/>
            <a:ext cx="1120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1800">
                <a:solidFill>
                  <a:schemeClr val="bg1"/>
                </a:solidFill>
                <a:latin typeface="Calibri" panose="020F0502020204030204" pitchFamily="34" charset="0"/>
                <a:ea typeface="ＭＳ Ｐゴシック" panose="020B0600070205080204" pitchFamily="34" charset="-128"/>
              </a:rPr>
              <a:t>nitrogen nucleus </a:t>
            </a:r>
          </a:p>
        </p:txBody>
      </p:sp>
      <p:grpSp>
        <p:nvGrpSpPr>
          <p:cNvPr id="38938" name="Group 186"/>
          <p:cNvGrpSpPr>
            <a:grpSpLocks noChangeAspect="1"/>
          </p:cNvGrpSpPr>
          <p:nvPr/>
        </p:nvGrpSpPr>
        <p:grpSpPr bwMode="auto">
          <a:xfrm>
            <a:off x="273050" y="387350"/>
            <a:ext cx="527050" cy="536575"/>
            <a:chOff x="2971800" y="1247475"/>
            <a:chExt cx="1952925" cy="1990504"/>
          </a:xfrm>
        </p:grpSpPr>
        <p:sp>
          <p:nvSpPr>
            <p:cNvPr id="188" name="Oval 187"/>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17" name="Plassholder for innhold 8" descr="0001.jpg"/>
            <p:cNvPicPr>
              <a:picLocks noChangeAspect="1"/>
            </p:cNvPicPr>
            <p:nvPr/>
          </p:nvPicPr>
          <p:blipFill>
            <a:blip r:embed="rId17">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8" name="Plassholder for innhold 8" descr="0001.jpg"/>
            <p:cNvPicPr>
              <a:picLocks noChangeAspect="1"/>
            </p:cNvPicPr>
            <p:nvPr/>
          </p:nvPicPr>
          <p:blipFill>
            <a:blip r:embed="rId18"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9" name="Plassholder for innhold 8" descr="0001.jpg"/>
            <p:cNvPicPr>
              <a:picLocks noChangeAspect="1"/>
            </p:cNvPicPr>
            <p:nvPr/>
          </p:nvPicPr>
          <p:blipFill>
            <a:blip r:embed="rId19">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39" name="Group 195"/>
          <p:cNvGrpSpPr>
            <a:grpSpLocks noChangeAspect="1"/>
          </p:cNvGrpSpPr>
          <p:nvPr/>
        </p:nvGrpSpPr>
        <p:grpSpPr bwMode="auto">
          <a:xfrm>
            <a:off x="3773488" y="344488"/>
            <a:ext cx="419100" cy="415925"/>
            <a:chOff x="4031460" y="726492"/>
            <a:chExt cx="532189" cy="526663"/>
          </a:xfrm>
        </p:grpSpPr>
        <p:grpSp>
          <p:nvGrpSpPr>
            <p:cNvPr id="39010" name="Group 86"/>
            <p:cNvGrpSpPr>
              <a:grpSpLocks/>
            </p:cNvGrpSpPr>
            <p:nvPr/>
          </p:nvGrpSpPr>
          <p:grpSpPr bwMode="auto">
            <a:xfrm>
              <a:off x="4031460" y="726492"/>
              <a:ext cx="532189" cy="526663"/>
              <a:chOff x="3644933" y="1326621"/>
              <a:chExt cx="532189" cy="526663"/>
            </a:xfrm>
          </p:grpSpPr>
          <p:sp>
            <p:nvSpPr>
              <p:cNvPr id="199" name="Oval 198"/>
              <p:cNvSpPr>
                <a:spLocks noChangeAspect="1"/>
              </p:cNvSpPr>
              <p:nvPr/>
            </p:nvSpPr>
            <p:spPr bwMode="auto">
              <a:xfrm>
                <a:off x="3644933" y="1326621"/>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9013" name="Picture 199" descr="the_zoo_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678148" y="1467587"/>
                <a:ext cx="239273" cy="2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011" name="Picture 197" descr="antizoo_inverted_colour_transparent_background_2.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277388" y="856875"/>
              <a:ext cx="267937" cy="2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9" name="Teardrop 218"/>
          <p:cNvSpPr>
            <a:spLocks noChangeAspect="1"/>
          </p:cNvSpPr>
          <p:nvPr/>
        </p:nvSpPr>
        <p:spPr bwMode="auto">
          <a:xfrm rot="-6430278">
            <a:off x="6477794" y="2275681"/>
            <a:ext cx="479425" cy="487363"/>
          </a:xfrm>
          <a:custGeom>
            <a:avLst/>
            <a:gdLst>
              <a:gd name="T0" fmla="*/ 479425 w 479425"/>
              <a:gd name="T1" fmla="*/ 243682 h 487363"/>
              <a:gd name="T2" fmla="*/ 409215 w 479425"/>
              <a:gd name="T3" fmla="*/ 415990 h 487363"/>
              <a:gd name="T4" fmla="*/ 239713 w 479425"/>
              <a:gd name="T5" fmla="*/ 487363 h 487363"/>
              <a:gd name="T6" fmla="*/ 70210 w 479425"/>
              <a:gd name="T7" fmla="*/ 415990 h 487363"/>
              <a:gd name="T8" fmla="*/ 0 w 479425"/>
              <a:gd name="T9" fmla="*/ 243682 h 487363"/>
              <a:gd name="T10" fmla="*/ 70210 w 479425"/>
              <a:gd name="T11" fmla="*/ 71373 h 487363"/>
              <a:gd name="T12" fmla="*/ 239713 w 479425"/>
              <a:gd name="T13" fmla="*/ 0 h 487363"/>
              <a:gd name="T14" fmla="*/ 599281 w 479425"/>
              <a:gd name="T15" fmla="*/ -121841 h 487363"/>
              <a:gd name="T16" fmla="*/ 0 60000 65536"/>
              <a:gd name="T17" fmla="*/ 1 60000 65536"/>
              <a:gd name="T18" fmla="*/ 1 60000 65536"/>
              <a:gd name="T19" fmla="*/ 1 60000 65536"/>
              <a:gd name="T20" fmla="*/ 2 60000 65536"/>
              <a:gd name="T21" fmla="*/ 3 60000 65536"/>
              <a:gd name="T22" fmla="*/ 3 60000 65536"/>
              <a:gd name="T23" fmla="*/ 3 60000 65536"/>
              <a:gd name="T24" fmla="*/ 70210 w 479425"/>
              <a:gd name="T25" fmla="*/ 71373 h 487363"/>
              <a:gd name="T26" fmla="*/ 409215 w 479425"/>
              <a:gd name="T27" fmla="*/ 415990 h 4873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9425" h="487363">
                <a:moveTo>
                  <a:pt x="0" y="243682"/>
                </a:moveTo>
                <a:lnTo>
                  <a:pt x="0" y="243682"/>
                </a:lnTo>
                <a:cubicBezTo>
                  <a:pt x="0" y="109100"/>
                  <a:pt x="107323" y="0"/>
                  <a:pt x="239712" y="0"/>
                </a:cubicBezTo>
                <a:cubicBezTo>
                  <a:pt x="359569" y="0"/>
                  <a:pt x="479425" y="-40614"/>
                  <a:pt x="599281" y="-121841"/>
                </a:cubicBezTo>
                <a:lnTo>
                  <a:pt x="599281" y="-121841"/>
                </a:lnTo>
                <a:cubicBezTo>
                  <a:pt x="519377" y="0"/>
                  <a:pt x="479425" y="121841"/>
                  <a:pt x="479425" y="243682"/>
                </a:cubicBezTo>
                <a:lnTo>
                  <a:pt x="479425" y="243682"/>
                </a:lnTo>
                <a:cubicBezTo>
                  <a:pt x="479425" y="378263"/>
                  <a:pt x="372101" y="487363"/>
                  <a:pt x="239712" y="487364"/>
                </a:cubicBezTo>
                <a:cubicBezTo>
                  <a:pt x="107322" y="487364"/>
                  <a:pt x="-1" y="378263"/>
                  <a:pt x="-1" y="243682"/>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cxnSp>
        <p:nvCxnSpPr>
          <p:cNvPr id="38941" name="Straight Arrow Connector 220"/>
          <p:cNvCxnSpPr>
            <a:cxnSpLocks noChangeShapeType="1"/>
          </p:cNvCxnSpPr>
          <p:nvPr/>
        </p:nvCxnSpPr>
        <p:spPr bwMode="auto">
          <a:xfrm flipV="1">
            <a:off x="4252913" y="333375"/>
            <a:ext cx="603250" cy="107950"/>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42" name="Straight Arrow Connector 228"/>
          <p:cNvCxnSpPr>
            <a:cxnSpLocks noChangeShapeType="1"/>
          </p:cNvCxnSpPr>
          <p:nvPr/>
        </p:nvCxnSpPr>
        <p:spPr bwMode="auto">
          <a:xfrm>
            <a:off x="6919913" y="2752725"/>
            <a:ext cx="750887" cy="660400"/>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43" name="Straight Arrow Connector 233"/>
          <p:cNvCxnSpPr>
            <a:cxnSpLocks noChangeShapeType="1"/>
          </p:cNvCxnSpPr>
          <p:nvPr/>
        </p:nvCxnSpPr>
        <p:spPr bwMode="auto">
          <a:xfrm>
            <a:off x="7075488" y="2551113"/>
            <a:ext cx="950912" cy="119062"/>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44" name="Picture 235" descr="antizoo_inverted_colour_transparent_background.png"/>
          <p:cNvPicPr>
            <a:picLocks noChangeAspect="1"/>
          </p:cNvPicPr>
          <p:nvPr/>
        </p:nvPicPr>
        <p:blipFill>
          <a:blip r:embed="rId9" cstate="print">
            <a:lum bright="8000"/>
            <a:extLst>
              <a:ext uri="{28A0092B-C50C-407E-A947-70E740481C1C}">
                <a14:useLocalDpi xmlns:a14="http://schemas.microsoft.com/office/drawing/2010/main" val="0"/>
              </a:ext>
            </a:extLst>
          </a:blip>
          <a:srcRect/>
          <a:stretch>
            <a:fillRect/>
          </a:stretch>
        </p:blipFill>
        <p:spPr bwMode="auto">
          <a:xfrm>
            <a:off x="7508875" y="3395663"/>
            <a:ext cx="712788"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5" name="Plassholder for innhold 8" descr="0001.jpg"/>
          <p:cNvPicPr>
            <a:picLocks noGrp="1" noChangeAspect="1"/>
          </p:cNvPicPr>
          <p:nvPr>
            <p:ph idx="4294967295"/>
          </p:nvPr>
        </p:nvPicPr>
        <p:blipFill>
          <a:blip r:embed="rId22">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a:xfrm>
            <a:off x="8094663" y="2455863"/>
            <a:ext cx="723900" cy="728662"/>
          </a:xfrm>
        </p:spPr>
      </p:pic>
      <p:cxnSp>
        <p:nvCxnSpPr>
          <p:cNvPr id="38946" name="Straight Arrow Connector 239"/>
          <p:cNvCxnSpPr>
            <a:cxnSpLocks noChangeShapeType="1"/>
          </p:cNvCxnSpPr>
          <p:nvPr/>
        </p:nvCxnSpPr>
        <p:spPr bwMode="auto">
          <a:xfrm>
            <a:off x="4270375" y="593725"/>
            <a:ext cx="804863" cy="141288"/>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4" name="Teardrop 243"/>
          <p:cNvSpPr>
            <a:spLocks noChangeAspect="1"/>
          </p:cNvSpPr>
          <p:nvPr/>
        </p:nvSpPr>
        <p:spPr bwMode="auto">
          <a:xfrm rot="-6909019">
            <a:off x="5258594" y="705644"/>
            <a:ext cx="223838" cy="228600"/>
          </a:xfrm>
          <a:custGeom>
            <a:avLst/>
            <a:gdLst>
              <a:gd name="T0" fmla="*/ 223838 w 223838"/>
              <a:gd name="T1" fmla="*/ 114300 h 228600"/>
              <a:gd name="T2" fmla="*/ 191058 w 223838"/>
              <a:gd name="T3" fmla="*/ 195122 h 228600"/>
              <a:gd name="T4" fmla="*/ 111919 w 223838"/>
              <a:gd name="T5" fmla="*/ 228600 h 228600"/>
              <a:gd name="T6" fmla="*/ 32780 w 223838"/>
              <a:gd name="T7" fmla="*/ 195122 h 228600"/>
              <a:gd name="T8" fmla="*/ 0 w 223838"/>
              <a:gd name="T9" fmla="*/ 114300 h 228600"/>
              <a:gd name="T10" fmla="*/ 32780 w 223838"/>
              <a:gd name="T11" fmla="*/ 33478 h 228600"/>
              <a:gd name="T12" fmla="*/ 111919 w 223838"/>
              <a:gd name="T13" fmla="*/ 0 h 228600"/>
              <a:gd name="T14" fmla="*/ 279798 w 223838"/>
              <a:gd name="T15" fmla="*/ -57150 h 228600"/>
              <a:gd name="T16" fmla="*/ 0 60000 65536"/>
              <a:gd name="T17" fmla="*/ 1 60000 65536"/>
              <a:gd name="T18" fmla="*/ 1 60000 65536"/>
              <a:gd name="T19" fmla="*/ 1 60000 65536"/>
              <a:gd name="T20" fmla="*/ 2 60000 65536"/>
              <a:gd name="T21" fmla="*/ 3 60000 65536"/>
              <a:gd name="T22" fmla="*/ 3 60000 65536"/>
              <a:gd name="T23" fmla="*/ 3 60000 65536"/>
              <a:gd name="T24" fmla="*/ 32780 w 223838"/>
              <a:gd name="T25" fmla="*/ 33478 h 228600"/>
              <a:gd name="T26" fmla="*/ 191058 w 223838"/>
              <a:gd name="T27" fmla="*/ 195122 h 228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838" h="228600">
                <a:moveTo>
                  <a:pt x="0" y="114300"/>
                </a:moveTo>
                <a:lnTo>
                  <a:pt x="0" y="114300"/>
                </a:lnTo>
                <a:cubicBezTo>
                  <a:pt x="0" y="51173"/>
                  <a:pt x="50107" y="0"/>
                  <a:pt x="111918" y="0"/>
                </a:cubicBezTo>
                <a:cubicBezTo>
                  <a:pt x="167878" y="0"/>
                  <a:pt x="223838" y="-19050"/>
                  <a:pt x="279798" y="-57150"/>
                </a:cubicBezTo>
                <a:lnTo>
                  <a:pt x="279798" y="-57150"/>
                </a:lnTo>
                <a:cubicBezTo>
                  <a:pt x="242491" y="0"/>
                  <a:pt x="223838" y="57150"/>
                  <a:pt x="223838" y="114300"/>
                </a:cubicBezTo>
                <a:lnTo>
                  <a:pt x="223838" y="114300"/>
                </a:lnTo>
                <a:cubicBezTo>
                  <a:pt x="223838" y="177426"/>
                  <a:pt x="173730" y="228599"/>
                  <a:pt x="111919" y="228600"/>
                </a:cubicBezTo>
                <a:cubicBezTo>
                  <a:pt x="50107" y="228600"/>
                  <a:pt x="0" y="177426"/>
                  <a:pt x="0" y="114300"/>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sp>
        <p:nvSpPr>
          <p:cNvPr id="245" name="Teardrop 244"/>
          <p:cNvSpPr>
            <a:spLocks noChangeAspect="1"/>
          </p:cNvSpPr>
          <p:nvPr/>
        </p:nvSpPr>
        <p:spPr bwMode="auto">
          <a:xfrm rot="-8923005">
            <a:off x="4986338" y="166688"/>
            <a:ext cx="214312" cy="219075"/>
          </a:xfrm>
          <a:custGeom>
            <a:avLst/>
            <a:gdLst>
              <a:gd name="T0" fmla="*/ 214312 w 214312"/>
              <a:gd name="T1" fmla="*/ 109538 h 219075"/>
              <a:gd name="T2" fmla="*/ 182927 w 214312"/>
              <a:gd name="T3" fmla="*/ 186992 h 219075"/>
              <a:gd name="T4" fmla="*/ 107156 w 214312"/>
              <a:gd name="T5" fmla="*/ 219075 h 219075"/>
              <a:gd name="T6" fmla="*/ 31385 w 214312"/>
              <a:gd name="T7" fmla="*/ 186992 h 219075"/>
              <a:gd name="T8" fmla="*/ 0 w 214312"/>
              <a:gd name="T9" fmla="*/ 109538 h 219075"/>
              <a:gd name="T10" fmla="*/ 31385 w 214312"/>
              <a:gd name="T11" fmla="*/ 32083 h 219075"/>
              <a:gd name="T12" fmla="*/ 107156 w 214312"/>
              <a:gd name="T13" fmla="*/ 0 h 219075"/>
              <a:gd name="T14" fmla="*/ 267890 w 214312"/>
              <a:gd name="T15" fmla="*/ -54769 h 219075"/>
              <a:gd name="T16" fmla="*/ 0 60000 65536"/>
              <a:gd name="T17" fmla="*/ 1 60000 65536"/>
              <a:gd name="T18" fmla="*/ 1 60000 65536"/>
              <a:gd name="T19" fmla="*/ 1 60000 65536"/>
              <a:gd name="T20" fmla="*/ 2 60000 65536"/>
              <a:gd name="T21" fmla="*/ 3 60000 65536"/>
              <a:gd name="T22" fmla="*/ 3 60000 65536"/>
              <a:gd name="T23" fmla="*/ 3 60000 65536"/>
              <a:gd name="T24" fmla="*/ 31385 w 214312"/>
              <a:gd name="T25" fmla="*/ 32083 h 219075"/>
              <a:gd name="T26" fmla="*/ 182927 w 214312"/>
              <a:gd name="T27" fmla="*/ 186992 h 2190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4312" h="219075">
                <a:moveTo>
                  <a:pt x="0" y="109538"/>
                </a:moveTo>
                <a:lnTo>
                  <a:pt x="0" y="109538"/>
                </a:lnTo>
                <a:cubicBezTo>
                  <a:pt x="0" y="49041"/>
                  <a:pt x="47975" y="0"/>
                  <a:pt x="107155" y="0"/>
                </a:cubicBezTo>
                <a:cubicBezTo>
                  <a:pt x="160734" y="0"/>
                  <a:pt x="214312" y="-18256"/>
                  <a:pt x="267890" y="-54769"/>
                </a:cubicBezTo>
                <a:lnTo>
                  <a:pt x="267890" y="-54769"/>
                </a:lnTo>
                <a:cubicBezTo>
                  <a:pt x="232171" y="0"/>
                  <a:pt x="214312" y="54769"/>
                  <a:pt x="214312" y="109538"/>
                </a:cubicBezTo>
                <a:lnTo>
                  <a:pt x="214312" y="109538"/>
                </a:lnTo>
                <a:cubicBezTo>
                  <a:pt x="214312" y="170034"/>
                  <a:pt x="166336" y="219075"/>
                  <a:pt x="107156" y="219076"/>
                </a:cubicBezTo>
                <a:cubicBezTo>
                  <a:pt x="47975" y="219076"/>
                  <a:pt x="0" y="170034"/>
                  <a:pt x="0" y="109538"/>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sp>
        <p:nvSpPr>
          <p:cNvPr id="38949" name="TextBox 250"/>
          <p:cNvSpPr txBox="1">
            <a:spLocks noChangeArrowheads="1"/>
          </p:cNvSpPr>
          <p:nvPr/>
        </p:nvSpPr>
        <p:spPr bwMode="auto">
          <a:xfrm>
            <a:off x="7164388" y="393382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800">
                <a:latin typeface="Calibri" panose="020F0502020204030204" pitchFamily="34" charset="0"/>
                <a:ea typeface="ＭＳ Ｐゴシック" panose="020B0600070205080204" pitchFamily="34" charset="-128"/>
              </a:rPr>
              <a:t>po</a:t>
            </a:r>
            <a:r>
              <a:rPr lang="lt-LT" altLang="lt-LT" sz="1800">
                <a:latin typeface="Calibri" panose="020F0502020204030204" pitchFamily="34" charset="0"/>
                <a:ea typeface="ＭＳ Ｐゴシック" panose="020B0600070205080204" pitchFamily="34" charset="-128"/>
              </a:rPr>
              <a:t>z</a:t>
            </a:r>
            <a:r>
              <a:rPr lang="en-US" altLang="lt-LT" sz="1800">
                <a:latin typeface="Calibri" panose="020F0502020204030204" pitchFamily="34" charset="0"/>
                <a:ea typeface="ＭＳ Ｐゴシック" panose="020B0600070205080204" pitchFamily="34" charset="-128"/>
              </a:rPr>
              <a:t>itron</a:t>
            </a:r>
            <a:r>
              <a:rPr lang="lt-LT" altLang="lt-LT" sz="1800">
                <a:latin typeface="Calibri" panose="020F0502020204030204" pitchFamily="34" charset="0"/>
              </a:rPr>
              <a:t>as</a:t>
            </a:r>
            <a:endParaRPr lang="en-US" altLang="lt-LT" sz="1800">
              <a:latin typeface="Calibri" panose="020F0502020204030204" pitchFamily="34" charset="0"/>
            </a:endParaRPr>
          </a:p>
        </p:txBody>
      </p:sp>
      <p:sp>
        <p:nvSpPr>
          <p:cNvPr id="38950" name="TextBox 251"/>
          <p:cNvSpPr txBox="1">
            <a:spLocks noChangeArrowheads="1"/>
          </p:cNvSpPr>
          <p:nvPr/>
        </p:nvSpPr>
        <p:spPr bwMode="auto">
          <a:xfrm>
            <a:off x="7885113" y="3068638"/>
            <a:ext cx="1258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800">
                <a:latin typeface="Calibri" panose="020F0502020204030204" pitchFamily="34" charset="0"/>
                <a:ea typeface="ＭＳ Ｐゴシック" panose="020B0600070205080204" pitchFamily="34" charset="-128"/>
              </a:rPr>
              <a:t>ele</a:t>
            </a:r>
            <a:r>
              <a:rPr lang="lt-LT" altLang="lt-LT" sz="1800">
                <a:latin typeface="Calibri" panose="020F0502020204030204" pitchFamily="34" charset="0"/>
                <a:ea typeface="ＭＳ Ｐゴシック" panose="020B0600070205080204" pitchFamily="34" charset="-128"/>
              </a:rPr>
              <a:t>k</a:t>
            </a:r>
            <a:r>
              <a:rPr lang="en-US" altLang="lt-LT" sz="1800">
                <a:latin typeface="Calibri" panose="020F0502020204030204" pitchFamily="34" charset="0"/>
                <a:ea typeface="ＭＳ Ｐゴシック" panose="020B0600070205080204" pitchFamily="34" charset="-128"/>
              </a:rPr>
              <a:t>tron</a:t>
            </a:r>
            <a:r>
              <a:rPr lang="lt-LT" altLang="lt-LT" sz="1800">
                <a:latin typeface="Calibri" panose="020F0502020204030204" pitchFamily="34" charset="0"/>
              </a:rPr>
              <a:t>as</a:t>
            </a:r>
            <a:endParaRPr lang="en-US" altLang="lt-LT" sz="1800">
              <a:latin typeface="Calibri" panose="020F0502020204030204" pitchFamily="34" charset="0"/>
            </a:endParaRPr>
          </a:p>
        </p:txBody>
      </p:sp>
      <p:grpSp>
        <p:nvGrpSpPr>
          <p:cNvPr id="38951" name="Group 231"/>
          <p:cNvGrpSpPr>
            <a:grpSpLocks/>
          </p:cNvGrpSpPr>
          <p:nvPr/>
        </p:nvGrpSpPr>
        <p:grpSpPr bwMode="auto">
          <a:xfrm>
            <a:off x="5535613" y="395288"/>
            <a:ext cx="1019175" cy="1231900"/>
            <a:chOff x="5534955" y="395634"/>
            <a:chExt cx="1019210" cy="1231795"/>
          </a:xfrm>
        </p:grpSpPr>
        <p:cxnSp>
          <p:nvCxnSpPr>
            <p:cNvPr id="39006" name="Straight Arrow Connector 252"/>
            <p:cNvCxnSpPr>
              <a:cxnSpLocks noChangeShapeType="1"/>
            </p:cNvCxnSpPr>
            <p:nvPr/>
          </p:nvCxnSpPr>
          <p:spPr bwMode="auto">
            <a:xfrm>
              <a:off x="5534955" y="952799"/>
              <a:ext cx="442927" cy="284139"/>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007" name="Straight Arrow Connector 253"/>
            <p:cNvCxnSpPr>
              <a:cxnSpLocks noChangeShapeType="1"/>
            </p:cNvCxnSpPr>
            <p:nvPr/>
          </p:nvCxnSpPr>
          <p:spPr bwMode="auto">
            <a:xfrm flipV="1">
              <a:off x="5565118" y="657549"/>
              <a:ext cx="560407" cy="158736"/>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9008" name="Picture 254" descr="antizoo_inverted_colour_transparent_background.png"/>
            <p:cNvPicPr>
              <a:picLocks noChangeAspect="1"/>
            </p:cNvPicPr>
            <p:nvPr/>
          </p:nvPicPr>
          <p:blipFill>
            <a:blip r:embed="rId23" cstate="print">
              <a:lum bright="8000"/>
              <a:extLst>
                <a:ext uri="{28A0092B-C50C-407E-A947-70E740481C1C}">
                  <a14:useLocalDpi xmlns:a14="http://schemas.microsoft.com/office/drawing/2010/main" val="0"/>
                </a:ext>
              </a:extLst>
            </a:blip>
            <a:srcRect/>
            <a:stretch>
              <a:fillRect/>
            </a:stretch>
          </p:blipFill>
          <p:spPr bwMode="auto">
            <a:xfrm>
              <a:off x="6133411" y="395634"/>
              <a:ext cx="420754" cy="3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09" name="Plassholder for innhold 8" descr="0001.jpg"/>
            <p:cNvPicPr>
              <a:picLocks noChangeAspect="1"/>
            </p:cNvPicPr>
            <p:nvPr/>
          </p:nvPicPr>
          <p:blipFill>
            <a:blip r:embed="rId24" cstate="print">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bwMode="auto">
            <a:xfrm>
              <a:off x="5976576" y="1197918"/>
              <a:ext cx="427866" cy="42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52" name="Straight Arrow Connector 67"/>
          <p:cNvCxnSpPr>
            <a:cxnSpLocks noChangeShapeType="1"/>
          </p:cNvCxnSpPr>
          <p:nvPr/>
        </p:nvCxnSpPr>
        <p:spPr bwMode="auto">
          <a:xfrm rot="16200000" flipH="1">
            <a:off x="1300162" y="4443413"/>
            <a:ext cx="830263" cy="46038"/>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53" name="Straight Arrow Connector 196"/>
          <p:cNvCxnSpPr>
            <a:cxnSpLocks noChangeShapeType="1"/>
          </p:cNvCxnSpPr>
          <p:nvPr/>
        </p:nvCxnSpPr>
        <p:spPr bwMode="auto">
          <a:xfrm rot="16200000" flipH="1">
            <a:off x="1836737" y="5260976"/>
            <a:ext cx="379413" cy="392112"/>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54" name="Straight Arrow Connector 201"/>
          <p:cNvCxnSpPr>
            <a:cxnSpLocks noChangeShapeType="1"/>
          </p:cNvCxnSpPr>
          <p:nvPr/>
        </p:nvCxnSpPr>
        <p:spPr bwMode="auto">
          <a:xfrm rot="5400000">
            <a:off x="1211263" y="5545137"/>
            <a:ext cx="681038" cy="227013"/>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55" name="Picture 202" descr="the_zoo_3_2.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666875" y="6076950"/>
            <a:ext cx="1555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56" name="Straight Arrow Connector 205"/>
          <p:cNvCxnSpPr>
            <a:cxnSpLocks noChangeShapeType="1"/>
          </p:cNvCxnSpPr>
          <p:nvPr/>
        </p:nvCxnSpPr>
        <p:spPr bwMode="auto">
          <a:xfrm rot="5400000">
            <a:off x="1356519" y="5684044"/>
            <a:ext cx="758825" cy="1587"/>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57" name="Picture 207" descr="antizoo_inverted_colour_transparent_background.png"/>
          <p:cNvPicPr>
            <a:picLocks noChangeAspect="1"/>
          </p:cNvPicPr>
          <p:nvPr/>
        </p:nvPicPr>
        <p:blipFill>
          <a:blip r:embed="rId26" cstate="print">
            <a:lum bright="8000"/>
            <a:extLst>
              <a:ext uri="{28A0092B-C50C-407E-A947-70E740481C1C}">
                <a14:useLocalDpi xmlns:a14="http://schemas.microsoft.com/office/drawing/2010/main" val="0"/>
              </a:ext>
            </a:extLst>
          </a:blip>
          <a:srcRect/>
          <a:stretch>
            <a:fillRect/>
          </a:stretch>
        </p:blipFill>
        <p:spPr bwMode="auto">
          <a:xfrm>
            <a:off x="1162050" y="6010275"/>
            <a:ext cx="381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58" name="Group 183"/>
          <p:cNvGrpSpPr>
            <a:grpSpLocks/>
          </p:cNvGrpSpPr>
          <p:nvPr/>
        </p:nvGrpSpPr>
        <p:grpSpPr bwMode="auto">
          <a:xfrm rot="431522">
            <a:off x="3684588" y="2711450"/>
            <a:ext cx="1020762" cy="1057275"/>
            <a:chOff x="3684237" y="2711096"/>
            <a:chExt cx="1021521" cy="1057312"/>
          </a:xfrm>
        </p:grpSpPr>
        <p:cxnSp>
          <p:nvCxnSpPr>
            <p:cNvPr id="39004" name="Straight Arrow Connector 184"/>
            <p:cNvCxnSpPr>
              <a:cxnSpLocks noChangeShapeType="1"/>
            </p:cNvCxnSpPr>
            <p:nvPr/>
          </p:nvCxnSpPr>
          <p:spPr bwMode="auto">
            <a:xfrm rot="16200000" flipH="1">
              <a:off x="3665156" y="2709018"/>
              <a:ext cx="750914" cy="733970"/>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9005" name="Picture 186" descr="the_zoo_3_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14146" y="3481192"/>
              <a:ext cx="291612" cy="28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59" name="Straight Arrow Connector 194"/>
          <p:cNvCxnSpPr>
            <a:cxnSpLocks noChangeShapeType="1"/>
          </p:cNvCxnSpPr>
          <p:nvPr/>
        </p:nvCxnSpPr>
        <p:spPr bwMode="auto">
          <a:xfrm rot="21142059" flipH="1">
            <a:off x="762000" y="4000500"/>
            <a:ext cx="750888" cy="735013"/>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60" name="Straight Arrow Connector 224"/>
          <p:cNvCxnSpPr>
            <a:cxnSpLocks noChangeShapeType="1"/>
          </p:cNvCxnSpPr>
          <p:nvPr/>
        </p:nvCxnSpPr>
        <p:spPr bwMode="auto">
          <a:xfrm rot="16200000" flipH="1">
            <a:off x="2786857" y="3582194"/>
            <a:ext cx="750887" cy="733425"/>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38961" name="Group 179"/>
          <p:cNvGrpSpPr>
            <a:grpSpLocks noChangeAspect="1"/>
          </p:cNvGrpSpPr>
          <p:nvPr/>
        </p:nvGrpSpPr>
        <p:grpSpPr bwMode="auto">
          <a:xfrm rot="2605093">
            <a:off x="4675188" y="2463800"/>
            <a:ext cx="1014412" cy="471488"/>
            <a:chOff x="5210861" y="1945580"/>
            <a:chExt cx="1750104" cy="812907"/>
          </a:xfrm>
        </p:grpSpPr>
        <p:cxnSp>
          <p:nvCxnSpPr>
            <p:cNvPr id="39002" name="Straight Arrow Connector 181"/>
            <p:cNvCxnSpPr>
              <a:cxnSpLocks noChangeShapeType="1"/>
            </p:cNvCxnSpPr>
            <p:nvPr/>
          </p:nvCxnSpPr>
          <p:spPr bwMode="auto">
            <a:xfrm>
              <a:off x="5210233" y="1944935"/>
              <a:ext cx="999670" cy="322973"/>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4" name="Teardrop 183"/>
            <p:cNvSpPr>
              <a:spLocks noChangeAspect="1"/>
            </p:cNvSpPr>
            <p:nvPr/>
          </p:nvSpPr>
          <p:spPr bwMode="auto">
            <a:xfrm rot="-6430278">
              <a:off x="6468809" y="2265822"/>
              <a:ext cx="478984" cy="487510"/>
            </a:xfrm>
            <a:custGeom>
              <a:avLst/>
              <a:gdLst>
                <a:gd name="T0" fmla="*/ 478986 w 478986"/>
                <a:gd name="T1" fmla="*/ 243755 h 487510"/>
                <a:gd name="T2" fmla="*/ 408840 w 478986"/>
                <a:gd name="T3" fmla="*/ 416116 h 487510"/>
                <a:gd name="T4" fmla="*/ 239493 w 478986"/>
                <a:gd name="T5" fmla="*/ 487510 h 487510"/>
                <a:gd name="T6" fmla="*/ 70146 w 478986"/>
                <a:gd name="T7" fmla="*/ 416116 h 487510"/>
                <a:gd name="T8" fmla="*/ 0 w 478986"/>
                <a:gd name="T9" fmla="*/ 243755 h 487510"/>
                <a:gd name="T10" fmla="*/ 70146 w 478986"/>
                <a:gd name="T11" fmla="*/ 71394 h 487510"/>
                <a:gd name="T12" fmla="*/ 239493 w 478986"/>
                <a:gd name="T13" fmla="*/ 0 h 487510"/>
                <a:gd name="T14" fmla="*/ 598733 w 478986"/>
                <a:gd name="T15" fmla="*/ -121878 h 487510"/>
                <a:gd name="T16" fmla="*/ 0 60000 65536"/>
                <a:gd name="T17" fmla="*/ 1 60000 65536"/>
                <a:gd name="T18" fmla="*/ 1 60000 65536"/>
                <a:gd name="T19" fmla="*/ 1 60000 65536"/>
                <a:gd name="T20" fmla="*/ 2 60000 65536"/>
                <a:gd name="T21" fmla="*/ 3 60000 65536"/>
                <a:gd name="T22" fmla="*/ 3 60000 65536"/>
                <a:gd name="T23" fmla="*/ 3 60000 65536"/>
                <a:gd name="T24" fmla="*/ 70146 w 478986"/>
                <a:gd name="T25" fmla="*/ 71394 h 487510"/>
                <a:gd name="T26" fmla="*/ 408840 w 478986"/>
                <a:gd name="T27" fmla="*/ 416116 h 487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8986" h="487510">
                  <a:moveTo>
                    <a:pt x="0" y="243755"/>
                  </a:moveTo>
                  <a:lnTo>
                    <a:pt x="0" y="243755"/>
                  </a:lnTo>
                  <a:cubicBezTo>
                    <a:pt x="0" y="109132"/>
                    <a:pt x="107224" y="0"/>
                    <a:pt x="239492" y="0"/>
                  </a:cubicBezTo>
                  <a:cubicBezTo>
                    <a:pt x="359239" y="0"/>
                    <a:pt x="478986" y="-40626"/>
                    <a:pt x="598733" y="-121878"/>
                  </a:cubicBezTo>
                  <a:lnTo>
                    <a:pt x="598733" y="-121878"/>
                  </a:lnTo>
                  <a:cubicBezTo>
                    <a:pt x="518902" y="0"/>
                    <a:pt x="478986" y="121878"/>
                    <a:pt x="478986" y="243755"/>
                  </a:cubicBezTo>
                  <a:lnTo>
                    <a:pt x="478986" y="243755"/>
                  </a:lnTo>
                  <a:cubicBezTo>
                    <a:pt x="478986" y="378377"/>
                    <a:pt x="371761" y="487509"/>
                    <a:pt x="239493" y="487510"/>
                  </a:cubicBezTo>
                  <a:cubicBezTo>
                    <a:pt x="107224" y="487510"/>
                    <a:pt x="0" y="378377"/>
                    <a:pt x="0" y="243755"/>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grpSp>
      <p:sp>
        <p:nvSpPr>
          <p:cNvPr id="38962" name="TextBox 191"/>
          <p:cNvSpPr txBox="1">
            <a:spLocks noChangeArrowheads="1"/>
          </p:cNvSpPr>
          <p:nvPr/>
        </p:nvSpPr>
        <p:spPr bwMode="auto">
          <a:xfrm>
            <a:off x="5227638" y="2400300"/>
            <a:ext cx="1504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600">
                <a:latin typeface="Symbol" panose="05050102010706020507" pitchFamily="18" charset="2"/>
                <a:ea typeface="ＭＳ Ｐゴシック" panose="020B0600070205080204" pitchFamily="34" charset="-128"/>
                <a:sym typeface="Symbol" panose="05050102010706020507" pitchFamily="18" charset="2"/>
              </a:rPr>
              <a:t></a:t>
            </a:r>
            <a:r>
              <a:rPr lang="lt-LT" altLang="lt-LT" sz="1600">
                <a:latin typeface="Calibri" panose="020F0502020204030204" pitchFamily="34" charset="0"/>
              </a:rPr>
              <a:t> fotonas</a:t>
            </a:r>
            <a:endParaRPr lang="en-US" altLang="lt-LT" sz="1600">
              <a:latin typeface="Calibri" panose="020F0502020204030204" pitchFamily="34" charset="0"/>
            </a:endParaRPr>
          </a:p>
        </p:txBody>
      </p:sp>
      <p:sp>
        <p:nvSpPr>
          <p:cNvPr id="38963" name="TextBox 203"/>
          <p:cNvSpPr txBox="1">
            <a:spLocks noChangeArrowheads="1"/>
          </p:cNvSpPr>
          <p:nvPr/>
        </p:nvSpPr>
        <p:spPr bwMode="auto">
          <a:xfrm>
            <a:off x="5570538" y="5214938"/>
            <a:ext cx="1593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1600">
                <a:latin typeface="Calibri" panose="020F0502020204030204" pitchFamily="34" charset="0"/>
                <a:ea typeface="ＭＳ Ｐゴシック" panose="020B0600070205080204" pitchFamily="34" charset="-128"/>
              </a:rPr>
              <a:t>antineutrin</a:t>
            </a:r>
            <a:r>
              <a:rPr lang="lt-LT" altLang="lt-LT" sz="1600">
                <a:latin typeface="Calibri" panose="020F0502020204030204" pitchFamily="34" charset="0"/>
              </a:rPr>
              <a:t>as</a:t>
            </a:r>
            <a:endParaRPr lang="en-US" altLang="lt-LT" sz="1600">
              <a:latin typeface="Calibri" panose="020F0502020204030204" pitchFamily="34" charset="0"/>
            </a:endParaRPr>
          </a:p>
        </p:txBody>
      </p:sp>
      <p:pic>
        <p:nvPicPr>
          <p:cNvPr id="38964" name="Picture 204" descr="antizoo_inverted_colour_transparent_background.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924550" y="5594350"/>
            <a:ext cx="354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5" name="Picture 208" descr="antizoo_inverted_colour_transparent_background.png"/>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11388" y="5665788"/>
            <a:ext cx="1905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6" name="Picture 179" descr="ImageRight_2.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905500" y="3578225"/>
            <a:ext cx="3683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67" name="TextBox 206"/>
          <p:cNvSpPr txBox="1">
            <a:spLocks noChangeArrowheads="1"/>
          </p:cNvSpPr>
          <p:nvPr/>
        </p:nvSpPr>
        <p:spPr bwMode="auto">
          <a:xfrm>
            <a:off x="3370263" y="5194300"/>
            <a:ext cx="1130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rPr>
              <a:t>m</a:t>
            </a:r>
            <a:r>
              <a:rPr lang="lt-LT" altLang="lt-LT" sz="2000">
                <a:latin typeface="Calibri" panose="020F0502020204030204" pitchFamily="34" charset="0"/>
                <a:ea typeface="ＭＳ Ｐゴシック" panose="020B0600070205080204" pitchFamily="34" charset="-128"/>
              </a:rPr>
              <a:t>i</a:t>
            </a:r>
            <a:r>
              <a:rPr lang="en-US" altLang="lt-LT" sz="2000">
                <a:latin typeface="Calibri" panose="020F0502020204030204" pitchFamily="34" charset="0"/>
                <a:ea typeface="ＭＳ Ｐゴシック" panose="020B0600070205080204" pitchFamily="34" charset="-128"/>
              </a:rPr>
              <a:t>uon</a:t>
            </a:r>
            <a:r>
              <a:rPr lang="lt-LT" altLang="lt-LT" sz="2000">
                <a:latin typeface="Calibri" panose="020F0502020204030204" pitchFamily="34" charset="0"/>
              </a:rPr>
              <a:t>as</a:t>
            </a:r>
            <a:r>
              <a:rPr lang="en-US" altLang="lt-LT" sz="2000">
                <a:latin typeface="Calibri" panose="020F0502020204030204" pitchFamily="34" charset="0"/>
                <a:ea typeface="ＭＳ Ｐゴシック" panose="020B0600070205080204" pitchFamily="34" charset="-128"/>
              </a:rPr>
              <a:t> </a:t>
            </a:r>
          </a:p>
        </p:txBody>
      </p:sp>
      <p:pic>
        <p:nvPicPr>
          <p:cNvPr id="38968" name="Picture 210" descr="ImageRight_2.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598613" y="4903788"/>
            <a:ext cx="31591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69" name="Group 217"/>
          <p:cNvGrpSpPr>
            <a:grpSpLocks noChangeAspect="1"/>
          </p:cNvGrpSpPr>
          <p:nvPr/>
        </p:nvGrpSpPr>
        <p:grpSpPr bwMode="auto">
          <a:xfrm>
            <a:off x="2378075" y="3068638"/>
            <a:ext cx="493713" cy="490537"/>
            <a:chOff x="3927102" y="2296350"/>
            <a:chExt cx="532189" cy="526663"/>
          </a:xfrm>
        </p:grpSpPr>
        <p:sp>
          <p:nvSpPr>
            <p:cNvPr id="220" name="Oval 219"/>
            <p:cNvSpPr>
              <a:spLocks noChangeAspect="1"/>
            </p:cNvSpPr>
            <p:nvPr/>
          </p:nvSpPr>
          <p:spPr bwMode="auto">
            <a:xfrm>
              <a:off x="3927102" y="2296350"/>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9000" name="Picture 221" descr="antizoo_inverted_colour_transparent_background_2.png"/>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74147" y="2437316"/>
              <a:ext cx="267937" cy="2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01" name="Plassholder for innhold 8" descr="0001.jpg"/>
            <p:cNvPicPr>
              <a:picLocks noChangeAspect="1"/>
            </p:cNvPicPr>
            <p:nvPr/>
          </p:nvPicPr>
          <p:blipFill>
            <a:blip r:embed="rId31">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948000" y="2443667"/>
              <a:ext cx="249302" cy="23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70" name="TextBox 226"/>
          <p:cNvSpPr txBox="1">
            <a:spLocks noChangeArrowheads="1"/>
          </p:cNvSpPr>
          <p:nvPr/>
        </p:nvSpPr>
        <p:spPr bwMode="auto">
          <a:xfrm>
            <a:off x="2043113" y="3489325"/>
            <a:ext cx="1520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rPr>
              <a:t>pion</a:t>
            </a:r>
            <a:r>
              <a:rPr lang="lt-LT" altLang="lt-LT" sz="2000">
                <a:latin typeface="Calibri" panose="020F0502020204030204" pitchFamily="34" charset="0"/>
              </a:rPr>
              <a:t>as</a:t>
            </a:r>
            <a:r>
              <a:rPr lang="en-US" altLang="lt-LT" sz="2000">
                <a:latin typeface="Calibri" panose="020F0502020204030204" pitchFamily="34" charset="0"/>
                <a:ea typeface="ＭＳ Ｐゴシック" panose="020B0600070205080204" pitchFamily="34" charset="-128"/>
              </a:rPr>
              <a:t> (π</a:t>
            </a:r>
            <a:r>
              <a:rPr lang="en-US" altLang="lt-LT" sz="2000" baseline="30000">
                <a:latin typeface="Symbol" panose="05050102010706020507" pitchFamily="18" charset="2"/>
                <a:ea typeface="ＭＳ Ｐゴシック" panose="020B0600070205080204" pitchFamily="34" charset="-128"/>
              </a:rPr>
              <a:t>-</a:t>
            </a:r>
            <a:r>
              <a:rPr lang="en-US" altLang="lt-LT" sz="2000">
                <a:latin typeface="Calibri" panose="020F0502020204030204" pitchFamily="34" charset="0"/>
                <a:ea typeface="ＭＳ Ｐゴシック" panose="020B0600070205080204" pitchFamily="34" charset="-128"/>
              </a:rPr>
              <a:t>)</a:t>
            </a:r>
          </a:p>
        </p:txBody>
      </p:sp>
      <p:pic>
        <p:nvPicPr>
          <p:cNvPr id="38971" name="Picture 227" descr="antizoo_inverted_colour_transparent_background.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462338" y="4332288"/>
            <a:ext cx="354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72" name="TextBox 229"/>
          <p:cNvSpPr txBox="1">
            <a:spLocks noChangeArrowheads="1"/>
          </p:cNvSpPr>
          <p:nvPr/>
        </p:nvSpPr>
        <p:spPr bwMode="auto">
          <a:xfrm>
            <a:off x="3262313" y="4567238"/>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600">
                <a:latin typeface="Calibri" panose="020F0502020204030204" pitchFamily="34" charset="0"/>
                <a:ea typeface="ＭＳ Ｐゴシック" panose="020B0600070205080204" pitchFamily="34" charset="-128"/>
              </a:rPr>
              <a:t>antineutrin</a:t>
            </a:r>
            <a:r>
              <a:rPr lang="lt-LT" altLang="lt-LT" sz="1600">
                <a:latin typeface="Calibri" panose="020F0502020204030204" pitchFamily="34" charset="0"/>
              </a:rPr>
              <a:t>as</a:t>
            </a:r>
            <a:endParaRPr lang="en-US" altLang="lt-LT" sz="1600">
              <a:latin typeface="Calibri" panose="020F0502020204030204" pitchFamily="34" charset="0"/>
            </a:endParaRPr>
          </a:p>
        </p:txBody>
      </p:sp>
      <p:pic>
        <p:nvPicPr>
          <p:cNvPr id="38973" name="Picture 180" descr="the_zoo_3_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431522">
            <a:off x="571500" y="4799013"/>
            <a:ext cx="29051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74" name="Group 195"/>
          <p:cNvGrpSpPr>
            <a:grpSpLocks noChangeAspect="1"/>
          </p:cNvGrpSpPr>
          <p:nvPr/>
        </p:nvGrpSpPr>
        <p:grpSpPr bwMode="auto">
          <a:xfrm>
            <a:off x="800100" y="2425700"/>
            <a:ext cx="390525" cy="387350"/>
            <a:chOff x="3927102" y="2296350"/>
            <a:chExt cx="532189" cy="526663"/>
          </a:xfrm>
        </p:grpSpPr>
        <p:sp>
          <p:nvSpPr>
            <p:cNvPr id="213" name="Oval 212"/>
            <p:cNvSpPr>
              <a:spLocks noChangeAspect="1"/>
            </p:cNvSpPr>
            <p:nvPr/>
          </p:nvSpPr>
          <p:spPr bwMode="auto">
            <a:xfrm>
              <a:off x="3927102" y="2296350"/>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8997" name="Picture 213" descr="antizoo_inverted_colour_transparent_background_2.pn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174147" y="2437316"/>
              <a:ext cx="267937" cy="2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98" name="Plassholder for innhold 8" descr="0001.jpg"/>
            <p:cNvPicPr>
              <a:picLocks noChangeAspect="1"/>
            </p:cNvPicPr>
            <p:nvPr/>
          </p:nvPicPr>
          <p:blipFill>
            <a:blip r:embed="rId3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948000" y="2443667"/>
              <a:ext cx="249302" cy="23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75" name="Straight Arrow Connector 215"/>
          <p:cNvCxnSpPr>
            <a:cxnSpLocks noChangeShapeType="1"/>
          </p:cNvCxnSpPr>
          <p:nvPr/>
        </p:nvCxnSpPr>
        <p:spPr bwMode="auto">
          <a:xfrm rot="5400000">
            <a:off x="1130300" y="2114550"/>
            <a:ext cx="371475" cy="327025"/>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76" name="Picture 216" descr="ImageRight.jp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595313" y="3363913"/>
            <a:ext cx="231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77" name="Picture 217" descr="antizoo_inverted_colour_transparent_background.png"/>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73050" y="3032125"/>
            <a:ext cx="21907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78" name="Straight Arrow Connector 223"/>
          <p:cNvCxnSpPr>
            <a:cxnSpLocks noChangeShapeType="1"/>
          </p:cNvCxnSpPr>
          <p:nvPr/>
        </p:nvCxnSpPr>
        <p:spPr bwMode="auto">
          <a:xfrm rot="5400000">
            <a:off x="615157" y="3009106"/>
            <a:ext cx="476250" cy="192087"/>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79" name="Straight Arrow Connector 225"/>
          <p:cNvCxnSpPr>
            <a:cxnSpLocks noChangeShapeType="1"/>
          </p:cNvCxnSpPr>
          <p:nvPr/>
        </p:nvCxnSpPr>
        <p:spPr bwMode="auto">
          <a:xfrm rot="10800000" flipV="1">
            <a:off x="512763" y="2755900"/>
            <a:ext cx="280987" cy="276225"/>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80" name="Plassholder for innhold 8" descr="0001.jpg"/>
          <p:cNvPicPr>
            <a:picLocks noChangeAspect="1"/>
          </p:cNvPicPr>
          <p:nvPr/>
        </p:nvPicPr>
        <p:blipFill>
          <a:blip r:embed="rId36">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bwMode="auto">
          <a:xfrm>
            <a:off x="209550" y="3870325"/>
            <a:ext cx="2444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81" name="Straight Arrow Connector 231"/>
          <p:cNvCxnSpPr>
            <a:cxnSpLocks noChangeShapeType="1"/>
          </p:cNvCxnSpPr>
          <p:nvPr/>
        </p:nvCxnSpPr>
        <p:spPr bwMode="auto">
          <a:xfrm>
            <a:off x="836613" y="3597275"/>
            <a:ext cx="301625" cy="193675"/>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82" name="Picture 232" descr="the_zoo_3_2.jpg"/>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676275" y="4051300"/>
            <a:ext cx="1270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83" name="Straight Arrow Connector 234"/>
          <p:cNvCxnSpPr>
            <a:cxnSpLocks noChangeShapeType="1"/>
          </p:cNvCxnSpPr>
          <p:nvPr/>
        </p:nvCxnSpPr>
        <p:spPr bwMode="auto">
          <a:xfrm rot="16200000" flipH="1">
            <a:off x="530226" y="3824287"/>
            <a:ext cx="398462" cy="23813"/>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84" name="Picture 237" descr="antizoo_inverted_colour_transparent_background.png"/>
          <p:cNvPicPr>
            <a:picLocks noChangeAspect="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100138" y="3749675"/>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85" name="Straight Arrow Connector 238"/>
          <p:cNvCxnSpPr>
            <a:cxnSpLocks noChangeShapeType="1"/>
          </p:cNvCxnSpPr>
          <p:nvPr/>
        </p:nvCxnSpPr>
        <p:spPr bwMode="auto">
          <a:xfrm rot="5400000">
            <a:off x="359569" y="3679031"/>
            <a:ext cx="282575" cy="150813"/>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86" name="Picture 240" descr="ImageRight.jp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3032125" y="5407025"/>
            <a:ext cx="342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87" name="Group 241"/>
          <p:cNvGrpSpPr>
            <a:grpSpLocks/>
          </p:cNvGrpSpPr>
          <p:nvPr/>
        </p:nvGrpSpPr>
        <p:grpSpPr bwMode="auto">
          <a:xfrm>
            <a:off x="2533650" y="5748338"/>
            <a:ext cx="1619250" cy="919162"/>
            <a:chOff x="2534008" y="5748020"/>
            <a:chExt cx="1618846" cy="919301"/>
          </a:xfrm>
        </p:grpSpPr>
        <p:pic>
          <p:nvPicPr>
            <p:cNvPr id="38990" name="Plassholder for innhold 8" descr="0001.jpg"/>
            <p:cNvPicPr>
              <a:picLocks noChangeAspect="1"/>
            </p:cNvPicPr>
            <p:nvPr/>
          </p:nvPicPr>
          <p:blipFill>
            <a:blip r:embed="rId39">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bwMode="auto">
            <a:xfrm>
              <a:off x="2534008" y="6222797"/>
              <a:ext cx="388498" cy="38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91" name="Straight Arrow Connector 245"/>
            <p:cNvCxnSpPr>
              <a:cxnSpLocks noChangeShapeType="1"/>
            </p:cNvCxnSpPr>
            <p:nvPr/>
          </p:nvCxnSpPr>
          <p:spPr bwMode="auto">
            <a:xfrm>
              <a:off x="3408503" y="5748020"/>
              <a:ext cx="479305" cy="308022"/>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92" name="Picture 246" descr="the_zoo_3_2.jpg"/>
            <p:cNvPicPr>
              <a:picLocks noChangeAspect="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77086" y="6468185"/>
              <a:ext cx="202184" cy="19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93" name="Straight Arrow Connector 247"/>
            <p:cNvCxnSpPr>
              <a:cxnSpLocks noChangeShapeType="1"/>
            </p:cNvCxnSpPr>
            <p:nvPr/>
          </p:nvCxnSpPr>
          <p:spPr bwMode="auto">
            <a:xfrm rot="16200000" flipH="1">
              <a:off x="3088575" y="6004489"/>
              <a:ext cx="633508" cy="247588"/>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94" name="Picture 248" descr="antizoo_inverted_colour_transparent_background.pn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3907140" y="6030309"/>
              <a:ext cx="245714" cy="2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95" name="Straight Arrow Connector 249"/>
            <p:cNvCxnSpPr>
              <a:cxnSpLocks noChangeShapeType="1"/>
            </p:cNvCxnSpPr>
            <p:nvPr/>
          </p:nvCxnSpPr>
          <p:spPr bwMode="auto">
            <a:xfrm rot="5400000">
              <a:off x="2751352" y="5878263"/>
              <a:ext cx="449330" cy="239652"/>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38988" name="Straight Arrow Connector 209"/>
          <p:cNvCxnSpPr>
            <a:cxnSpLocks noChangeShapeType="1"/>
          </p:cNvCxnSpPr>
          <p:nvPr/>
        </p:nvCxnSpPr>
        <p:spPr bwMode="auto">
          <a:xfrm>
            <a:off x="3816350" y="2541588"/>
            <a:ext cx="2089150" cy="1111250"/>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989" name="TextBox 1"/>
          <p:cNvSpPr txBox="1">
            <a:spLocks noChangeArrowheads="1"/>
          </p:cNvSpPr>
          <p:nvPr/>
        </p:nvSpPr>
        <p:spPr bwMode="auto">
          <a:xfrm>
            <a:off x="6100763" y="4756150"/>
            <a:ext cx="109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600">
                <a:latin typeface="Calibri" panose="020F0502020204030204" pitchFamily="34" charset="0"/>
                <a:ea typeface="ＭＳ Ｐゴシック" panose="020B0600070205080204" pitchFamily="34" charset="-128"/>
              </a:rPr>
              <a:t>neutrin</a:t>
            </a:r>
            <a:r>
              <a:rPr lang="lt-LT" altLang="lt-LT" sz="1600">
                <a:latin typeface="Calibri" panose="020F0502020204030204" pitchFamily="34" charset="0"/>
              </a:rPr>
              <a:t>as</a:t>
            </a:r>
            <a:endParaRPr lang="lt-LT" altLang="lt-LT" sz="16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a:xfrm>
            <a:off x="457200" y="0"/>
            <a:ext cx="8229600" cy="706438"/>
          </a:xfrm>
        </p:spPr>
        <p:txBody>
          <a:bodyPr/>
          <a:lstStyle/>
          <a:p>
            <a:pPr eaLnBrk="1" hangingPunct="1">
              <a:defRPr/>
            </a:pPr>
            <a:r>
              <a:rPr lang="lt-LT" altLang="lt-LT" dirty="0" smtClean="0"/>
              <a:t>Didysis sprogimas</a:t>
            </a:r>
            <a:endParaRPr lang="ru-RU" altLang="lt-LT" dirty="0" smtClean="0"/>
          </a:p>
        </p:txBody>
      </p:sp>
      <p:sp>
        <p:nvSpPr>
          <p:cNvPr id="5123" name="TextBox 1"/>
          <p:cNvSpPr txBox="1">
            <a:spLocks noChangeArrowheads="1"/>
          </p:cNvSpPr>
          <p:nvPr/>
        </p:nvSpPr>
        <p:spPr bwMode="auto">
          <a:xfrm>
            <a:off x="179388" y="5856288"/>
            <a:ext cx="8785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lt-LT" altLang="lt-LT" sz="1800"/>
              <a:t>Mokslininkai mano, kad Visata prasidėjo nuo Didžiojo sprogimo, kuomet materijos ir antimaterijos susidarė po lygiai. Tačiau šiandien atrodo, kad visa Visatos antimedžiaga dingo. Kodėl taip atsitiko? Ir kodėl kartu su ja nedingo visą materija?</a:t>
            </a:r>
          </a:p>
        </p:txBody>
      </p:sp>
      <p:pic>
        <p:nvPicPr>
          <p:cNvPr id="5124" name="Paveikslėlis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938" y="719138"/>
            <a:ext cx="785812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lt-LT" altLang="lt-LT" smtClean="0"/>
              <a:t>Antimedžiagos panaudojimas</a:t>
            </a:r>
            <a:endParaRPr lang="ru-RU" altLang="lt-LT" smtClean="0"/>
          </a:p>
        </p:txBody>
      </p:sp>
      <p:sp>
        <p:nvSpPr>
          <p:cNvPr id="71683" name="Rectangle 3"/>
          <p:cNvSpPr>
            <a:spLocks noGrp="1" noChangeArrowheads="1"/>
          </p:cNvSpPr>
          <p:nvPr>
            <p:ph type="body" sz="half" idx="1"/>
          </p:nvPr>
        </p:nvSpPr>
        <p:spPr>
          <a:xfrm>
            <a:off x="179388" y="1316038"/>
            <a:ext cx="8229600" cy="590550"/>
          </a:xfrm>
        </p:spPr>
        <p:txBody>
          <a:bodyPr/>
          <a:lstStyle/>
          <a:p>
            <a:pPr algn="ctr" eaLnBrk="1" hangingPunct="1">
              <a:defRPr/>
            </a:pPr>
            <a:r>
              <a:rPr lang="lt-LT" altLang="lt-LT" sz="2800" dirty="0" smtClean="0"/>
              <a:t>Pozitronų emisijos tomografijos metodas (PET)</a:t>
            </a:r>
            <a:endParaRPr lang="ru-RU" altLang="lt-LT" sz="2800" dirty="0" smtClean="0"/>
          </a:p>
        </p:txBody>
      </p:sp>
      <p:pic>
        <p:nvPicPr>
          <p:cNvPr id="40964" name="Picture 7" descr="Picture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924175"/>
            <a:ext cx="19050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aveikslėlis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190750"/>
            <a:ext cx="59721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pPr eaLnBrk="1" hangingPunct="1">
              <a:defRPr/>
            </a:pPr>
            <a:r>
              <a:rPr lang="lt-LT" altLang="lt-LT" dirty="0" smtClean="0"/>
              <a:t>Medžiagos dalelės</a:t>
            </a:r>
            <a:endParaRPr lang="ru-RU" altLang="lt-LT" dirty="0" smtClean="0"/>
          </a:p>
        </p:txBody>
      </p:sp>
      <p:sp>
        <p:nvSpPr>
          <p:cNvPr id="47110" name="Rectangle 6"/>
          <p:cNvSpPr>
            <a:spLocks noGrp="1" noChangeArrowheads="1"/>
          </p:cNvSpPr>
          <p:nvPr>
            <p:ph type="body" sz="half" idx="2"/>
          </p:nvPr>
        </p:nvSpPr>
        <p:spPr>
          <a:xfrm>
            <a:off x="223838" y="4675188"/>
            <a:ext cx="8740775" cy="1562100"/>
          </a:xfrm>
        </p:spPr>
        <p:txBody>
          <a:bodyPr/>
          <a:lstStyle/>
          <a:p>
            <a:pPr marL="0" indent="0" eaLnBrk="1" hangingPunct="1">
              <a:buFont typeface="Wingdings" panose="05000000000000000000" pitchFamily="2" charset="2"/>
              <a:buNone/>
              <a:defRPr/>
            </a:pPr>
            <a:r>
              <a:rPr lang="lt-LT" altLang="lt-LT" sz="2800" dirty="0" smtClean="0"/>
              <a:t>Tik keturios dalelės </a:t>
            </a:r>
            <a:r>
              <a:rPr lang="lt-LT" sz="2800" dirty="0" smtClean="0"/>
              <a:t>– </a:t>
            </a:r>
            <a:r>
              <a:rPr lang="lt-LT" altLang="lt-LT" sz="2800" dirty="0" smtClean="0"/>
              <a:t>elektronas, </a:t>
            </a:r>
            <a:r>
              <a:rPr lang="lt-LT" altLang="lt-LT" sz="2800" dirty="0" err="1" smtClean="0"/>
              <a:t>neutrinas</a:t>
            </a:r>
            <a:r>
              <a:rPr lang="lt-LT" altLang="lt-LT" sz="2800" dirty="0" smtClean="0"/>
              <a:t>, viršutinis kvarkas ir apatinis kvarkas sudaro visą matomą Visatos medžiagą.</a:t>
            </a:r>
            <a:endParaRPr lang="ru-RU" altLang="lt-LT" sz="2800" dirty="0" smtClean="0"/>
          </a:p>
        </p:txBody>
      </p:sp>
      <p:pic>
        <p:nvPicPr>
          <p:cNvPr id="7172" name="Picture 16" descr="Picture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l="1176" t="8755" r="4324" b="22806"/>
          <a:stretch>
            <a:fillRect/>
          </a:stretch>
        </p:blipFill>
        <p:spPr>
          <a:xfrm>
            <a:off x="107950" y="1884363"/>
            <a:ext cx="8856663" cy="1328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3" name="TextBox 1"/>
          <p:cNvSpPr txBox="1">
            <a:spLocks noChangeArrowheads="1"/>
          </p:cNvSpPr>
          <p:nvPr/>
        </p:nvSpPr>
        <p:spPr bwMode="auto">
          <a:xfrm>
            <a:off x="107950" y="3429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lt-LT" altLang="lt-LT" sz="2000" b="1"/>
              <a:t> elektronas                neutrinas                    viršutinis                    apatinis </a:t>
            </a:r>
          </a:p>
          <a:p>
            <a:pPr eaLnBrk="1" hangingPunct="1">
              <a:spcBef>
                <a:spcPct val="0"/>
              </a:spcBef>
              <a:buClrTx/>
              <a:buFontTx/>
              <a:buNone/>
            </a:pPr>
            <a:r>
              <a:rPr lang="lt-LT" altLang="lt-LT" sz="2000" b="1"/>
              <a:t>                                                                         kvarkas                     kvarkas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p:txBody>
          <a:bodyPr/>
          <a:lstStyle/>
          <a:p>
            <a:pPr eaLnBrk="1" hangingPunct="1">
              <a:defRPr/>
            </a:pPr>
            <a:r>
              <a:rPr lang="lt-LT" altLang="lt-LT" dirty="0" err="1" smtClean="0"/>
              <a:t>Antimedžiagos</a:t>
            </a:r>
            <a:r>
              <a:rPr lang="lt-LT" altLang="lt-LT" dirty="0" smtClean="0"/>
              <a:t> dalelės</a:t>
            </a:r>
            <a:endParaRPr lang="ru-RU" altLang="lt-LT" dirty="0" smtClean="0"/>
          </a:p>
        </p:txBody>
      </p:sp>
      <p:sp>
        <p:nvSpPr>
          <p:cNvPr id="48134" name="Rectangle 6"/>
          <p:cNvSpPr>
            <a:spLocks noGrp="1" noChangeArrowheads="1"/>
          </p:cNvSpPr>
          <p:nvPr>
            <p:ph type="body" sz="half" idx="2"/>
          </p:nvPr>
        </p:nvSpPr>
        <p:spPr>
          <a:xfrm>
            <a:off x="107950" y="4941888"/>
            <a:ext cx="8999538" cy="1192212"/>
          </a:xfrm>
        </p:spPr>
        <p:txBody>
          <a:bodyPr/>
          <a:lstStyle/>
          <a:p>
            <a:pPr marL="0" indent="0" eaLnBrk="1" hangingPunct="1">
              <a:buFont typeface="Wingdings" panose="05000000000000000000" pitchFamily="2" charset="2"/>
              <a:buNone/>
              <a:defRPr/>
            </a:pPr>
            <a:r>
              <a:rPr lang="lt-LT" altLang="lt-LT" sz="2800" dirty="0" smtClean="0"/>
              <a:t>Pozitronas, </a:t>
            </a:r>
            <a:r>
              <a:rPr lang="lt-LT" altLang="lt-LT" sz="2800" dirty="0" err="1" smtClean="0"/>
              <a:t>antineutrinas</a:t>
            </a:r>
            <a:r>
              <a:rPr lang="lt-LT" altLang="lt-LT" sz="2800" dirty="0" smtClean="0"/>
              <a:t>, </a:t>
            </a:r>
            <a:r>
              <a:rPr lang="lt-LT" altLang="lt-LT" sz="2800" dirty="0" err="1" smtClean="0"/>
              <a:t>antiviršutinis</a:t>
            </a:r>
            <a:r>
              <a:rPr lang="lt-LT" altLang="lt-LT" sz="2800" dirty="0" smtClean="0"/>
              <a:t> kvarkas, </a:t>
            </a:r>
            <a:r>
              <a:rPr lang="lt-LT" altLang="lt-LT" sz="2800" dirty="0" err="1" smtClean="0"/>
              <a:t>antiapatinis</a:t>
            </a:r>
            <a:r>
              <a:rPr lang="lt-LT" altLang="lt-LT" sz="2800" dirty="0" smtClean="0"/>
              <a:t> kvarkas sudaro </a:t>
            </a:r>
            <a:r>
              <a:rPr lang="lt-LT" altLang="lt-LT" sz="2800" dirty="0" err="1" smtClean="0"/>
              <a:t>antimedžiagą</a:t>
            </a:r>
            <a:r>
              <a:rPr lang="lt-LT" altLang="lt-LT" sz="2800" dirty="0" smtClean="0"/>
              <a:t>.</a:t>
            </a:r>
            <a:endParaRPr lang="ru-RU" altLang="lt-LT" sz="2800" dirty="0" smtClean="0"/>
          </a:p>
        </p:txBody>
      </p:sp>
      <p:pic>
        <p:nvPicPr>
          <p:cNvPr id="9220" name="Picture 7" descr="Picture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l="1971" r="9477" b="28558"/>
          <a:stretch>
            <a:fillRect/>
          </a:stretch>
        </p:blipFill>
        <p:spPr>
          <a:xfrm>
            <a:off x="68263" y="1773238"/>
            <a:ext cx="9009062" cy="136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TextBox 1"/>
          <p:cNvSpPr txBox="1">
            <a:spLocks noChangeArrowheads="1"/>
          </p:cNvSpPr>
          <p:nvPr/>
        </p:nvSpPr>
        <p:spPr bwMode="auto">
          <a:xfrm>
            <a:off x="0" y="32512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lt-LT" altLang="lt-LT" sz="2000" b="1"/>
              <a:t>  pozitronas              antineutrinas                antiviršutinis            antiapatinis</a:t>
            </a:r>
          </a:p>
          <a:p>
            <a:pPr eaLnBrk="1" hangingPunct="1">
              <a:spcBef>
                <a:spcPct val="0"/>
              </a:spcBef>
              <a:buClrTx/>
              <a:buFontTx/>
              <a:buNone/>
            </a:pPr>
            <a:r>
              <a:rPr lang="lt-LT" altLang="lt-LT" sz="2000" b="1"/>
              <a:t>                                                                             kvarkas	                    kvarkas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lt-LT" altLang="lt-LT" smtClean="0"/>
              <a:t>Elektros krūvis</a:t>
            </a:r>
            <a:endParaRPr lang="ru-RU" altLang="lt-LT" smtClean="0"/>
          </a:p>
        </p:txBody>
      </p:sp>
      <p:sp>
        <p:nvSpPr>
          <p:cNvPr id="49156" name="Rectangle 4"/>
          <p:cNvSpPr>
            <a:spLocks noGrp="1" noChangeArrowheads="1"/>
          </p:cNvSpPr>
          <p:nvPr>
            <p:ph type="body" sz="half" idx="1"/>
          </p:nvPr>
        </p:nvSpPr>
        <p:spPr/>
        <p:txBody>
          <a:bodyPr/>
          <a:lstStyle/>
          <a:p>
            <a:pPr eaLnBrk="1" hangingPunct="1">
              <a:lnSpc>
                <a:spcPct val="80000"/>
              </a:lnSpc>
              <a:defRPr/>
            </a:pPr>
            <a:r>
              <a:rPr lang="lt-LT" altLang="lt-LT" sz="2000" dirty="0" err="1" smtClean="0"/>
              <a:t>Antidalelė</a:t>
            </a:r>
            <a:r>
              <a:rPr lang="lt-LT" altLang="lt-LT" sz="2000" dirty="0" smtClean="0"/>
              <a:t> turi priešingą elektros krūvį nei jos dalelė.</a:t>
            </a:r>
          </a:p>
          <a:p>
            <a:pPr eaLnBrk="1" hangingPunct="1">
              <a:lnSpc>
                <a:spcPct val="80000"/>
              </a:lnSpc>
              <a:defRPr/>
            </a:pPr>
            <a:endParaRPr lang="lt-LT" altLang="lt-LT" sz="2000" dirty="0" smtClean="0"/>
          </a:p>
          <a:p>
            <a:pPr eaLnBrk="1" hangingPunct="1">
              <a:lnSpc>
                <a:spcPct val="80000"/>
              </a:lnSpc>
              <a:buFont typeface="Wingdings" panose="05000000000000000000" pitchFamily="2" charset="2"/>
              <a:buNone/>
              <a:defRPr/>
            </a:pPr>
            <a:endParaRPr lang="lt-LT" altLang="lt-LT" sz="2000" dirty="0" smtClean="0"/>
          </a:p>
          <a:p>
            <a:pPr eaLnBrk="1" hangingPunct="1">
              <a:lnSpc>
                <a:spcPct val="80000"/>
              </a:lnSpc>
              <a:defRPr/>
            </a:pPr>
            <a:r>
              <a:rPr lang="lt-LT" altLang="lt-LT" sz="2000" dirty="0" smtClean="0"/>
              <a:t>Pavyzdys:</a:t>
            </a:r>
          </a:p>
          <a:p>
            <a:pPr eaLnBrk="1" hangingPunct="1">
              <a:lnSpc>
                <a:spcPct val="80000"/>
              </a:lnSpc>
              <a:defRPr/>
            </a:pPr>
            <a:endParaRPr lang="lt-LT" altLang="lt-LT" sz="2000" dirty="0" smtClean="0"/>
          </a:p>
          <a:p>
            <a:pPr eaLnBrk="1" hangingPunct="1">
              <a:lnSpc>
                <a:spcPct val="80000"/>
              </a:lnSpc>
              <a:buFont typeface="Wingdings" panose="05000000000000000000" pitchFamily="2" charset="2"/>
              <a:buNone/>
              <a:defRPr/>
            </a:pPr>
            <a:endParaRPr lang="lt-LT" altLang="lt-LT" sz="2000" dirty="0" smtClean="0"/>
          </a:p>
          <a:p>
            <a:pPr eaLnBrk="1" hangingPunct="1">
              <a:lnSpc>
                <a:spcPct val="80000"/>
              </a:lnSpc>
              <a:buFont typeface="Wingdings" panose="05000000000000000000" pitchFamily="2" charset="2"/>
              <a:buNone/>
              <a:defRPr/>
            </a:pPr>
            <a:r>
              <a:rPr lang="lt-LT" altLang="lt-LT" sz="2000" dirty="0" smtClean="0"/>
              <a:t>  elektrono krūvis -1                  pozitrono krūvis +1</a:t>
            </a:r>
            <a:endParaRPr lang="ru-RU" altLang="lt-LT" sz="2000" dirty="0" smtClean="0"/>
          </a:p>
        </p:txBody>
      </p:sp>
      <p:pic>
        <p:nvPicPr>
          <p:cNvPr id="11268" name="Picture 6" descr="Picture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1188" y="3860800"/>
            <a:ext cx="2222500" cy="223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16" descr="Pict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860800"/>
            <a:ext cx="23637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966788" y="188913"/>
            <a:ext cx="3033712" cy="1143000"/>
          </a:xfrm>
        </p:spPr>
        <p:txBody>
          <a:bodyPr/>
          <a:lstStyle/>
          <a:p>
            <a:pPr eaLnBrk="1" hangingPunct="1">
              <a:defRPr/>
            </a:pPr>
            <a:r>
              <a:rPr lang="lt-LT" altLang="lt-LT" dirty="0" smtClean="0"/>
              <a:t>Protonas (</a:t>
            </a:r>
            <a:r>
              <a:rPr lang="lt-LT" altLang="lt-LT" i="1" dirty="0" smtClean="0"/>
              <a:t>p</a:t>
            </a:r>
            <a:r>
              <a:rPr lang="lt-LT" altLang="lt-LT" dirty="0" smtClean="0"/>
              <a:t>)</a:t>
            </a:r>
            <a:endParaRPr lang="ru-RU" altLang="lt-LT" dirty="0" smtClean="0"/>
          </a:p>
        </p:txBody>
      </p:sp>
      <p:sp>
        <p:nvSpPr>
          <p:cNvPr id="55301" name="Rectangle 5"/>
          <p:cNvSpPr>
            <a:spLocks noGrp="1" noChangeArrowheads="1"/>
          </p:cNvSpPr>
          <p:nvPr>
            <p:ph type="body" sz="half" idx="2"/>
          </p:nvPr>
        </p:nvSpPr>
        <p:spPr>
          <a:xfrm>
            <a:off x="4787900" y="1617663"/>
            <a:ext cx="4254500" cy="4533900"/>
          </a:xfrm>
        </p:spPr>
        <p:txBody>
          <a:bodyPr/>
          <a:lstStyle/>
          <a:p>
            <a:pPr eaLnBrk="1" hangingPunct="1">
              <a:defRPr/>
            </a:pPr>
            <a:r>
              <a:rPr lang="lt-LT" altLang="lt-LT" sz="2800" dirty="0" smtClean="0"/>
              <a:t>Protoną sudaro:</a:t>
            </a:r>
          </a:p>
          <a:p>
            <a:pPr eaLnBrk="1" hangingPunct="1">
              <a:buFont typeface="Wingdings" panose="05000000000000000000" pitchFamily="2" charset="2"/>
              <a:buNone/>
              <a:defRPr/>
            </a:pPr>
            <a:r>
              <a:rPr lang="lt-LT" altLang="lt-LT" sz="2800" dirty="0" smtClean="0"/>
              <a:t> 2 viršutiniai kvarkai</a:t>
            </a:r>
          </a:p>
          <a:p>
            <a:pPr eaLnBrk="1" hangingPunct="1">
              <a:buFont typeface="Wingdings" panose="05000000000000000000" pitchFamily="2" charset="2"/>
              <a:buNone/>
              <a:defRPr/>
            </a:pPr>
            <a:r>
              <a:rPr lang="lt-LT" altLang="lt-LT" sz="2800" dirty="0" smtClean="0"/>
              <a:t> 1 apatinis kvarkas.</a:t>
            </a:r>
          </a:p>
          <a:p>
            <a:pPr eaLnBrk="1" hangingPunct="1">
              <a:buFont typeface="Wingdings" panose="05000000000000000000" pitchFamily="2" charset="2"/>
              <a:buNone/>
              <a:defRPr/>
            </a:pPr>
            <a:endParaRPr lang="lt-LT" altLang="lt-LT" sz="2800" dirty="0" smtClean="0"/>
          </a:p>
          <a:p>
            <a:pPr eaLnBrk="1" hangingPunct="1">
              <a:defRPr/>
            </a:pPr>
            <a:r>
              <a:rPr lang="lt-LT" altLang="lt-LT" sz="2800" dirty="0">
                <a:solidFill>
                  <a:srgbClr val="FF0000"/>
                </a:solidFill>
              </a:rPr>
              <a:t>?</a:t>
            </a:r>
            <a:r>
              <a:rPr lang="lt-LT" altLang="lt-LT" sz="2800" dirty="0" smtClean="0">
                <a:solidFill>
                  <a:srgbClr val="FF0000"/>
                </a:solidFill>
              </a:rPr>
              <a:t>Susumuotas/Bendras/Suminis</a:t>
            </a:r>
            <a:r>
              <a:rPr lang="lt-LT" altLang="lt-LT" sz="2800" dirty="0" smtClean="0"/>
              <a:t> krūvis: </a:t>
            </a:r>
          </a:p>
          <a:p>
            <a:pPr eaLnBrk="1" hangingPunct="1">
              <a:buFont typeface="Wingdings" panose="05000000000000000000" pitchFamily="2" charset="2"/>
              <a:buNone/>
              <a:defRPr/>
            </a:pPr>
            <a:r>
              <a:rPr lang="lt-LT" altLang="lt-LT" sz="2800" i="1" dirty="0" smtClean="0">
                <a:effectLst/>
              </a:rPr>
              <a:t> </a:t>
            </a:r>
            <a:r>
              <a:rPr lang="en-US" altLang="lt-LT" sz="2800" i="1" dirty="0" smtClean="0">
                <a:effectLst/>
              </a:rPr>
              <a:t>⅔ +  ⅔ − ⅓  =  +1</a:t>
            </a:r>
          </a:p>
          <a:p>
            <a:pPr eaLnBrk="1" hangingPunct="1">
              <a:buFont typeface="Wingdings" panose="05000000000000000000" pitchFamily="2" charset="2"/>
              <a:buNone/>
              <a:defRPr/>
            </a:pPr>
            <a:r>
              <a:rPr lang="lt-LT" altLang="lt-LT" sz="2800" dirty="0" smtClean="0"/>
              <a:t> </a:t>
            </a:r>
            <a:endParaRPr lang="ru-RU" altLang="lt-LT" sz="2800" dirty="0" smtClean="0"/>
          </a:p>
          <a:p>
            <a:pPr eaLnBrk="1" hangingPunct="1">
              <a:defRPr/>
            </a:pPr>
            <a:endParaRPr lang="lt-LT" altLang="lt-LT" sz="2800" dirty="0" smtClean="0"/>
          </a:p>
        </p:txBody>
      </p:sp>
      <p:pic>
        <p:nvPicPr>
          <p:cNvPr id="13316" name="Picture 6" descr="Picture6"/>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l="8926" t="33923" r="8778"/>
          <a:stretch>
            <a:fillRect/>
          </a:stretch>
        </p:blipFill>
        <p:spPr>
          <a:xfrm>
            <a:off x="179388" y="1617663"/>
            <a:ext cx="4608512" cy="454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68313" y="115888"/>
            <a:ext cx="4103687" cy="1143000"/>
          </a:xfrm>
        </p:spPr>
        <p:txBody>
          <a:bodyPr/>
          <a:lstStyle/>
          <a:p>
            <a:pPr eaLnBrk="1" hangingPunct="1">
              <a:defRPr/>
            </a:pPr>
            <a:r>
              <a:rPr lang="lt-LT" altLang="lt-LT" dirty="0" err="1" smtClean="0"/>
              <a:t>Antiprotonas</a:t>
            </a:r>
            <a:r>
              <a:rPr lang="lt-LT" altLang="lt-LT" dirty="0" smtClean="0"/>
              <a:t> (</a:t>
            </a:r>
            <a:r>
              <a:rPr lang="lt-LT" altLang="lt-LT" i="1" dirty="0" smtClean="0"/>
              <a:t>p</a:t>
            </a:r>
            <a:r>
              <a:rPr lang="lt-LT" altLang="lt-LT" dirty="0" smtClean="0"/>
              <a:t>)</a:t>
            </a:r>
            <a:endParaRPr lang="ru-RU" altLang="lt-LT" dirty="0" smtClean="0"/>
          </a:p>
        </p:txBody>
      </p:sp>
      <p:sp>
        <p:nvSpPr>
          <p:cNvPr id="54276" name="Rectangle 4"/>
          <p:cNvSpPr>
            <a:spLocks noGrp="1" noChangeArrowheads="1"/>
          </p:cNvSpPr>
          <p:nvPr>
            <p:ph type="body" sz="half" idx="1"/>
          </p:nvPr>
        </p:nvSpPr>
        <p:spPr>
          <a:xfrm>
            <a:off x="5072063" y="1484313"/>
            <a:ext cx="4038600" cy="4533900"/>
          </a:xfrm>
        </p:spPr>
        <p:txBody>
          <a:bodyPr/>
          <a:lstStyle/>
          <a:p>
            <a:pPr eaLnBrk="1" hangingPunct="1">
              <a:defRPr/>
            </a:pPr>
            <a:r>
              <a:rPr lang="lt-LT" altLang="lt-LT" sz="2800" dirty="0" err="1" smtClean="0"/>
              <a:t>Antiprotoną</a:t>
            </a:r>
            <a:r>
              <a:rPr lang="lt-LT" altLang="lt-LT" sz="2800" dirty="0" smtClean="0"/>
              <a:t> sudaro:</a:t>
            </a:r>
          </a:p>
          <a:p>
            <a:pPr eaLnBrk="1" hangingPunct="1">
              <a:buFont typeface="Wingdings" panose="05000000000000000000" pitchFamily="2" charset="2"/>
              <a:buNone/>
              <a:defRPr/>
            </a:pPr>
            <a:r>
              <a:rPr lang="lt-LT" altLang="lt-LT" sz="2800" dirty="0" smtClean="0"/>
              <a:t>2 viršutiniai </a:t>
            </a:r>
            <a:r>
              <a:rPr lang="lt-LT" altLang="lt-LT" sz="2800" dirty="0" err="1" smtClean="0"/>
              <a:t>antikvarkai</a:t>
            </a:r>
            <a:endParaRPr lang="lt-LT" altLang="lt-LT" sz="2800" dirty="0" smtClean="0"/>
          </a:p>
          <a:p>
            <a:pPr eaLnBrk="1" hangingPunct="1">
              <a:buFont typeface="Wingdings" panose="05000000000000000000" pitchFamily="2" charset="2"/>
              <a:buNone/>
              <a:defRPr/>
            </a:pPr>
            <a:r>
              <a:rPr lang="lt-LT" altLang="lt-LT" sz="2800" dirty="0" smtClean="0"/>
              <a:t>1 apatinis </a:t>
            </a:r>
            <a:r>
              <a:rPr lang="lt-LT" altLang="lt-LT" sz="2800" dirty="0" err="1" smtClean="0"/>
              <a:t>antikvarkas</a:t>
            </a:r>
            <a:r>
              <a:rPr lang="lt-LT" altLang="lt-LT" sz="2800" dirty="0" smtClean="0"/>
              <a:t>.</a:t>
            </a:r>
          </a:p>
          <a:p>
            <a:pPr eaLnBrk="1" hangingPunct="1">
              <a:buFont typeface="Wingdings" panose="05000000000000000000" pitchFamily="2" charset="2"/>
              <a:buNone/>
              <a:defRPr/>
            </a:pPr>
            <a:endParaRPr lang="lt-LT" altLang="lt-LT" sz="2800" dirty="0" smtClean="0"/>
          </a:p>
          <a:p>
            <a:pPr eaLnBrk="1" hangingPunct="1">
              <a:defRPr/>
            </a:pPr>
            <a:r>
              <a:rPr lang="lt-LT" altLang="lt-LT" sz="2800" dirty="0" smtClean="0">
                <a:solidFill>
                  <a:srgbClr val="FF0000"/>
                </a:solidFill>
              </a:rPr>
              <a:t>Suminis</a:t>
            </a:r>
            <a:r>
              <a:rPr lang="lt-LT" altLang="lt-LT" sz="2800" dirty="0" smtClean="0"/>
              <a:t> krūvis:</a:t>
            </a:r>
          </a:p>
          <a:p>
            <a:pPr algn="ctr" eaLnBrk="1" hangingPunct="1">
              <a:spcBef>
                <a:spcPct val="0"/>
              </a:spcBef>
              <a:buClrTx/>
              <a:buFontTx/>
              <a:buNone/>
              <a:defRPr/>
            </a:pPr>
            <a:r>
              <a:rPr lang="en-US" altLang="lt-LT" sz="2800" i="1" dirty="0" smtClean="0">
                <a:effectLst/>
              </a:rPr>
              <a:t>-⅔  − ⅔  + ⅓  =  −1</a:t>
            </a:r>
          </a:p>
          <a:p>
            <a:pPr eaLnBrk="1" hangingPunct="1">
              <a:buFont typeface="Wingdings" panose="05000000000000000000" pitchFamily="2" charset="2"/>
              <a:buNone/>
              <a:defRPr/>
            </a:pPr>
            <a:endParaRPr lang="ru-RU" altLang="lt-LT" sz="2800" dirty="0" smtClean="0"/>
          </a:p>
        </p:txBody>
      </p:sp>
      <p:pic>
        <p:nvPicPr>
          <p:cNvPr id="15364" name="Picture 6" descr="Picture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4458" t="34773" r="13033"/>
          <a:stretch>
            <a:fillRect/>
          </a:stretch>
        </p:blipFill>
        <p:spPr>
          <a:xfrm>
            <a:off x="177800" y="1484313"/>
            <a:ext cx="4608513" cy="458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 name="Tiesioji jungtis 7"/>
          <p:cNvCxnSpPr/>
          <p:nvPr/>
        </p:nvCxnSpPr>
        <p:spPr>
          <a:xfrm>
            <a:off x="2411413" y="836613"/>
            <a:ext cx="215900" cy="0"/>
          </a:xfrm>
          <a:prstGeom prst="line">
            <a:avLst/>
          </a:prstGeom>
          <a:ln w="38100"/>
          <a:effectLst>
            <a:outerShdw blurRad="50800" dist="38100" dir="18900000" algn="b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679450" y="274638"/>
            <a:ext cx="3395663" cy="1143000"/>
          </a:xfrm>
        </p:spPr>
        <p:txBody>
          <a:bodyPr/>
          <a:lstStyle/>
          <a:p>
            <a:pPr eaLnBrk="1" hangingPunct="1">
              <a:defRPr/>
            </a:pPr>
            <a:r>
              <a:rPr lang="lt-LT" altLang="lt-LT" dirty="0" smtClean="0"/>
              <a:t>Neutronas (</a:t>
            </a:r>
            <a:r>
              <a:rPr lang="lt-LT" altLang="lt-LT" i="1" dirty="0" smtClean="0"/>
              <a:t>n)</a:t>
            </a:r>
            <a:endParaRPr lang="ru-RU" altLang="lt-LT" dirty="0" smtClean="0"/>
          </a:p>
        </p:txBody>
      </p:sp>
      <p:sp>
        <p:nvSpPr>
          <p:cNvPr id="60422" name="Rectangle 6"/>
          <p:cNvSpPr>
            <a:spLocks noGrp="1" noChangeArrowheads="1"/>
          </p:cNvSpPr>
          <p:nvPr>
            <p:ph type="body" sz="half" idx="2"/>
          </p:nvPr>
        </p:nvSpPr>
        <p:spPr>
          <a:xfrm>
            <a:off x="4932363" y="1628775"/>
            <a:ext cx="4038600" cy="4533900"/>
          </a:xfrm>
        </p:spPr>
        <p:txBody>
          <a:bodyPr/>
          <a:lstStyle/>
          <a:p>
            <a:pPr eaLnBrk="1" hangingPunct="1">
              <a:defRPr/>
            </a:pPr>
            <a:r>
              <a:rPr lang="lt-LT" altLang="lt-LT" sz="2800" dirty="0" smtClean="0"/>
              <a:t>Neutroną sudaro:</a:t>
            </a:r>
          </a:p>
          <a:p>
            <a:pPr eaLnBrk="1" hangingPunct="1">
              <a:buFont typeface="Wingdings" panose="05000000000000000000" pitchFamily="2" charset="2"/>
              <a:buNone/>
              <a:defRPr/>
            </a:pPr>
            <a:r>
              <a:rPr lang="lt-LT" altLang="lt-LT" sz="2800" dirty="0" smtClean="0"/>
              <a:t>2 apatiniai kvarkai,</a:t>
            </a:r>
          </a:p>
          <a:p>
            <a:pPr eaLnBrk="1" hangingPunct="1">
              <a:buFont typeface="Wingdings" panose="05000000000000000000" pitchFamily="2" charset="2"/>
              <a:buNone/>
              <a:defRPr/>
            </a:pPr>
            <a:r>
              <a:rPr lang="lt-LT" altLang="lt-LT" sz="2800" dirty="0" smtClean="0"/>
              <a:t>1 viršutinis kvarkas.</a:t>
            </a:r>
          </a:p>
          <a:p>
            <a:pPr eaLnBrk="1" hangingPunct="1">
              <a:buFont typeface="Wingdings" panose="05000000000000000000" pitchFamily="2" charset="2"/>
              <a:buNone/>
              <a:defRPr/>
            </a:pPr>
            <a:endParaRPr lang="lt-LT" altLang="lt-LT" sz="2800" dirty="0" smtClean="0"/>
          </a:p>
          <a:p>
            <a:pPr eaLnBrk="1" hangingPunct="1">
              <a:defRPr/>
            </a:pPr>
            <a:r>
              <a:rPr lang="lt-LT" altLang="lt-LT" sz="2800" dirty="0" smtClean="0"/>
              <a:t>Suminis krūvis:</a:t>
            </a:r>
          </a:p>
          <a:p>
            <a:pPr eaLnBrk="1" hangingPunct="1">
              <a:buFont typeface="Wingdings" panose="05000000000000000000" pitchFamily="2" charset="2"/>
              <a:buNone/>
              <a:defRPr/>
            </a:pPr>
            <a:r>
              <a:rPr lang="en-US" altLang="lt-LT" sz="2800" i="1" dirty="0" smtClean="0">
                <a:effectLst/>
              </a:rPr>
              <a:t>⅔ − ⅓ − ⅓  =  0</a:t>
            </a:r>
          </a:p>
          <a:p>
            <a:pPr eaLnBrk="1" hangingPunct="1">
              <a:buFont typeface="Wingdings" panose="05000000000000000000" pitchFamily="2" charset="2"/>
              <a:buNone/>
              <a:defRPr/>
            </a:pPr>
            <a:endParaRPr lang="ru-RU" altLang="lt-LT" sz="2800" dirty="0" smtClean="0"/>
          </a:p>
        </p:txBody>
      </p:sp>
      <p:pic>
        <p:nvPicPr>
          <p:cNvPr id="17412" name="Picture 7" descr="Picture7"/>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l="8366" t="32803" r="7945" b="-1013"/>
          <a:stretch>
            <a:fillRect/>
          </a:stretch>
        </p:blipFill>
        <p:spPr>
          <a:xfrm>
            <a:off x="217488" y="1417638"/>
            <a:ext cx="4319587"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a:xfrm>
            <a:off x="385763" y="342900"/>
            <a:ext cx="4330700" cy="1143000"/>
          </a:xfrm>
        </p:spPr>
        <p:txBody>
          <a:bodyPr/>
          <a:lstStyle/>
          <a:p>
            <a:pPr eaLnBrk="1" hangingPunct="1">
              <a:defRPr/>
            </a:pPr>
            <a:r>
              <a:rPr lang="lt-LT" altLang="lt-LT" dirty="0" err="1" smtClean="0"/>
              <a:t>Antineutronas</a:t>
            </a:r>
            <a:r>
              <a:rPr lang="lt-LT" altLang="lt-LT" dirty="0" smtClean="0"/>
              <a:t> (</a:t>
            </a:r>
            <a:r>
              <a:rPr lang="lt-LT" altLang="lt-LT" i="1" dirty="0" smtClean="0"/>
              <a:t>n</a:t>
            </a:r>
            <a:r>
              <a:rPr lang="lt-LT" altLang="lt-LT" dirty="0" smtClean="0"/>
              <a:t>)</a:t>
            </a:r>
            <a:endParaRPr lang="ru-RU" altLang="lt-LT" dirty="0" smtClean="0"/>
          </a:p>
        </p:txBody>
      </p:sp>
      <p:sp>
        <p:nvSpPr>
          <p:cNvPr id="61445" name="Rectangle 5"/>
          <p:cNvSpPr>
            <a:spLocks noGrp="1" noChangeArrowheads="1"/>
          </p:cNvSpPr>
          <p:nvPr>
            <p:ph type="body" sz="half" idx="1"/>
          </p:nvPr>
        </p:nvSpPr>
        <p:spPr>
          <a:xfrm>
            <a:off x="4997450" y="1485900"/>
            <a:ext cx="4038600" cy="4533900"/>
          </a:xfrm>
        </p:spPr>
        <p:txBody>
          <a:bodyPr/>
          <a:lstStyle/>
          <a:p>
            <a:pPr eaLnBrk="1" hangingPunct="1">
              <a:defRPr/>
            </a:pPr>
            <a:r>
              <a:rPr lang="lt-LT" altLang="lt-LT" sz="2800" dirty="0" err="1" smtClean="0"/>
              <a:t>Antineutroną</a:t>
            </a:r>
            <a:r>
              <a:rPr lang="lt-LT" altLang="lt-LT" sz="2800" dirty="0" smtClean="0"/>
              <a:t> sudaro:</a:t>
            </a:r>
          </a:p>
          <a:p>
            <a:pPr eaLnBrk="1" hangingPunct="1">
              <a:buFont typeface="Wingdings" panose="05000000000000000000" pitchFamily="2" charset="2"/>
              <a:buNone/>
              <a:defRPr/>
            </a:pPr>
            <a:r>
              <a:rPr lang="lt-LT" altLang="lt-LT" sz="2800" dirty="0" smtClean="0"/>
              <a:t>2 </a:t>
            </a:r>
            <a:r>
              <a:rPr lang="lt-LT" altLang="lt-LT" sz="2800" dirty="0" err="1" smtClean="0"/>
              <a:t>antiapatiniai</a:t>
            </a:r>
            <a:r>
              <a:rPr lang="lt-LT" altLang="lt-LT" sz="2800" dirty="0" smtClean="0"/>
              <a:t> kvarkai,</a:t>
            </a:r>
          </a:p>
          <a:p>
            <a:pPr eaLnBrk="1" hangingPunct="1">
              <a:buFont typeface="Wingdings" panose="05000000000000000000" pitchFamily="2" charset="2"/>
              <a:buNone/>
              <a:defRPr/>
            </a:pPr>
            <a:r>
              <a:rPr lang="lt-LT" altLang="lt-LT" sz="2800" dirty="0" smtClean="0"/>
              <a:t>1 </a:t>
            </a:r>
            <a:r>
              <a:rPr lang="lt-LT" altLang="lt-LT" sz="2800" dirty="0" err="1" smtClean="0"/>
              <a:t>antiviršutinis</a:t>
            </a:r>
            <a:r>
              <a:rPr lang="lt-LT" altLang="lt-LT" sz="2800" dirty="0" smtClean="0"/>
              <a:t> kvarkas.</a:t>
            </a:r>
          </a:p>
          <a:p>
            <a:pPr eaLnBrk="1" hangingPunct="1">
              <a:buFont typeface="Wingdings" panose="05000000000000000000" pitchFamily="2" charset="2"/>
              <a:buNone/>
              <a:defRPr/>
            </a:pPr>
            <a:endParaRPr lang="lt-LT" altLang="lt-LT" sz="2800" dirty="0" smtClean="0"/>
          </a:p>
          <a:p>
            <a:pPr eaLnBrk="1" hangingPunct="1">
              <a:defRPr/>
            </a:pPr>
            <a:r>
              <a:rPr lang="lt-LT" altLang="lt-LT" sz="2800" dirty="0" smtClean="0"/>
              <a:t>Suminis krūvis:</a:t>
            </a:r>
          </a:p>
          <a:p>
            <a:pPr algn="ctr" eaLnBrk="1" hangingPunct="1">
              <a:spcBef>
                <a:spcPct val="0"/>
              </a:spcBef>
              <a:buClrTx/>
              <a:buFontTx/>
              <a:buNone/>
              <a:defRPr/>
            </a:pPr>
            <a:r>
              <a:rPr lang="en-US" altLang="lt-LT" sz="2800" i="1" dirty="0" smtClean="0">
                <a:effectLst/>
              </a:rPr>
              <a:t>-⅔  + ⅓  + ⅓  =  0</a:t>
            </a:r>
          </a:p>
          <a:p>
            <a:pPr eaLnBrk="1" hangingPunct="1">
              <a:buFont typeface="Wingdings" panose="05000000000000000000" pitchFamily="2" charset="2"/>
              <a:buNone/>
              <a:defRPr/>
            </a:pPr>
            <a:endParaRPr lang="lt-LT" altLang="lt-LT" sz="2800" dirty="0" smtClean="0"/>
          </a:p>
          <a:p>
            <a:pPr eaLnBrk="1" hangingPunct="1">
              <a:buFont typeface="Wingdings" panose="05000000000000000000" pitchFamily="2" charset="2"/>
              <a:buNone/>
              <a:defRPr/>
            </a:pPr>
            <a:endParaRPr lang="lt-LT" altLang="lt-LT" sz="2800" dirty="0" smtClean="0"/>
          </a:p>
          <a:p>
            <a:pPr eaLnBrk="1" hangingPunct="1">
              <a:buFont typeface="Wingdings" panose="05000000000000000000" pitchFamily="2" charset="2"/>
              <a:buNone/>
              <a:defRPr/>
            </a:pPr>
            <a:endParaRPr lang="ru-RU" altLang="lt-LT" sz="2800" dirty="0" smtClean="0"/>
          </a:p>
        </p:txBody>
      </p:sp>
      <p:pic>
        <p:nvPicPr>
          <p:cNvPr id="19460" name="Picture 7" descr="Picture8"/>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4555" t="34773" r="13033"/>
          <a:stretch>
            <a:fillRect/>
          </a:stretch>
        </p:blipFill>
        <p:spPr>
          <a:xfrm>
            <a:off x="395288" y="1719263"/>
            <a:ext cx="4321175" cy="430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 name="Tiesioji jungtis 4"/>
          <p:cNvCxnSpPr/>
          <p:nvPr/>
        </p:nvCxnSpPr>
        <p:spPr>
          <a:xfrm>
            <a:off x="2443163" y="1052513"/>
            <a:ext cx="215900" cy="0"/>
          </a:xfrm>
          <a:prstGeom prst="line">
            <a:avLst/>
          </a:prstGeom>
          <a:ln w="38100"/>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Digital Dots</Template>
  <TotalTime>1463</TotalTime>
  <Words>1260</Words>
  <Application>Microsoft Office PowerPoint</Application>
  <PresentationFormat>Demonstracija ekrane (4:3)</PresentationFormat>
  <Paragraphs>151</Paragraphs>
  <Slides>20</Slides>
  <Notes>20</Notes>
  <HiddenSlides>0</HiddenSlides>
  <MMClips>0</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20</vt:i4>
      </vt:variant>
    </vt:vector>
  </HeadingPairs>
  <TitlesOfParts>
    <vt:vector size="27" baseType="lpstr">
      <vt:lpstr>ＭＳ Ｐゴシック</vt:lpstr>
      <vt:lpstr>Arial</vt:lpstr>
      <vt:lpstr>Calibri</vt:lpstr>
      <vt:lpstr>Symbol</vt:lpstr>
      <vt:lpstr>Times New Roman</vt:lpstr>
      <vt:lpstr>Wingdings</vt:lpstr>
      <vt:lpstr>Digital Dots</vt:lpstr>
      <vt:lpstr>Antimaterija</vt:lpstr>
      <vt:lpstr>Didysis sprogimas</vt:lpstr>
      <vt:lpstr>Medžiagos dalelės</vt:lpstr>
      <vt:lpstr>Antimedžiagos dalelės</vt:lpstr>
      <vt:lpstr>Elektros krūvis</vt:lpstr>
      <vt:lpstr>Protonas (p)</vt:lpstr>
      <vt:lpstr>Antiprotonas (p)</vt:lpstr>
      <vt:lpstr>Neutronas (n)</vt:lpstr>
      <vt:lpstr>Antineutronas (n)</vt:lpstr>
      <vt:lpstr>Elektronas magnetiniame lauke</vt:lpstr>
      <vt:lpstr>Pozitronas magnetiniame lauke</vt:lpstr>
      <vt:lpstr>Dalelių ir antidalelių masė</vt:lpstr>
      <vt:lpstr>Vandenilis  ir antivandenilis</vt:lpstr>
      <vt:lpstr>1995 m. CERN pagamino antivandenilį</vt:lpstr>
      <vt:lpstr>Periodinė elementų lentelė ir  periodinė antielementų lentelė</vt:lpstr>
      <vt:lpstr>Kas bus, jei medžiaga susitiks su antimedžiaga?</vt:lpstr>
      <vt:lpstr>„PowerPoint“ pateiktis</vt:lpstr>
      <vt:lpstr>Kosminiai spinduliai </vt:lpstr>
      <vt:lpstr>„PowerPoint“ pateiktis</vt:lpstr>
      <vt:lpstr>Antimedžiagos panaudojimas</vt:lpstr>
    </vt:vector>
  </TitlesOfParts>
  <Company>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Antimaterija</dc:title>
  <dc:creator>ALINA</dc:creator>
  <cp:lastModifiedBy>Ona Vaščenkienė</cp:lastModifiedBy>
  <cp:revision>86</cp:revision>
  <dcterms:created xsi:type="dcterms:W3CDTF">2015-02-25T11:34:50Z</dcterms:created>
  <dcterms:modified xsi:type="dcterms:W3CDTF">2024-03-22T12:46:22Z</dcterms:modified>
</cp:coreProperties>
</file>