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1.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olors2.xml" ContentType="application/vnd.ms-office.chartcolorstyle+xml"/>
  <Override PartName="/ppt/charts/chart2.xml" ContentType="application/vnd.openxmlformats-officedocument.drawingml.chart+xml"/>
  <Override PartName="/ppt/charts/style2.xml" ContentType="application/vnd.ms-office.chartstyl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4" r:id="rId9"/>
    <p:sldId id="265" r:id="rId10"/>
    <p:sldId id="266" r:id="rId11"/>
    <p:sldId id="267" r:id="rId12"/>
    <p:sldId id="268" r:id="rId13"/>
    <p:sldId id="269" r:id="rId14"/>
    <p:sldId id="270" r:id="rId15"/>
  </p:sldIdLst>
  <p:sldSz cx="12192000" cy="6858000"/>
  <p:notesSz cx="6858000" cy="9144000"/>
  <p:defaultText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customXml" Target="../customXml/item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20"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3.xml"/></Relationships>
</file>

<file path=ppt/charts/_rels/chart1.xml.rels><?xml version="1.0" encoding="UTF-8" standalone="yes"?>
<Relationships xmlns="http://schemas.openxmlformats.org/package/2006/relationships"><Relationship Id="rId3" Type="http://schemas.openxmlformats.org/officeDocument/2006/relationships/oleObject" Target="file:///D:\Darbai_KTU_2023_pv\2023_balandis_elektros_kainos.xls"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Darbai_KTU_2023_pv\2023_balandis_elektros_kainos.xls"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Vidutinės kainos dinamika pagal valandas</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manualLayout>
          <c:layoutTarget val="inner"/>
          <c:xMode val="edge"/>
          <c:yMode val="edge"/>
          <c:x val="7.4459854288407956E-2"/>
          <c:y val="7.2096092284808913E-2"/>
          <c:w val="0.90602353684081216"/>
          <c:h val="0.79083841266248467"/>
        </c:manualLayout>
      </c:layout>
      <c:scatterChart>
        <c:scatterStyle val="lineMarker"/>
        <c:varyColors val="0"/>
        <c:ser>
          <c:idx val="0"/>
          <c:order val="0"/>
          <c:spPr>
            <a:ln w="19050" cap="rnd">
              <a:solidFill>
                <a:schemeClr val="accent1"/>
              </a:solidFill>
              <a:round/>
            </a:ln>
            <a:effectLst/>
          </c:spPr>
          <c:marker>
            <c:symbol val="none"/>
          </c:marker>
          <c:xVal>
            <c:numRef>
              <c:f>'Sutraukti valandų duomenys'!$A$2:$A$25</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'Sutraukti valandų duomenys'!$B$2:$B$25</c:f>
              <c:numCache>
                <c:formatCode>General</c:formatCode>
                <c:ptCount val="24"/>
                <c:pt idx="0">
                  <c:v>46.622</c:v>
                </c:pt>
                <c:pt idx="1">
                  <c:v>49.103500000000011</c:v>
                </c:pt>
                <c:pt idx="2">
                  <c:v>48.842999999999996</c:v>
                </c:pt>
                <c:pt idx="3">
                  <c:v>49.655500000000004</c:v>
                </c:pt>
                <c:pt idx="4">
                  <c:v>50.870500000000007</c:v>
                </c:pt>
                <c:pt idx="5">
                  <c:v>54.904500000000006</c:v>
                </c:pt>
                <c:pt idx="6">
                  <c:v>62.543999999999997</c:v>
                </c:pt>
                <c:pt idx="7">
                  <c:v>74.356499999999983</c:v>
                </c:pt>
                <c:pt idx="8">
                  <c:v>95.091999999999999</c:v>
                </c:pt>
                <c:pt idx="9">
                  <c:v>96.912499999999994</c:v>
                </c:pt>
                <c:pt idx="10">
                  <c:v>82.32</c:v>
                </c:pt>
                <c:pt idx="11">
                  <c:v>72.293500000000009</c:v>
                </c:pt>
                <c:pt idx="12">
                  <c:v>63.737499999999997</c:v>
                </c:pt>
                <c:pt idx="13">
                  <c:v>60.427</c:v>
                </c:pt>
                <c:pt idx="14">
                  <c:v>56.111499999999992</c:v>
                </c:pt>
                <c:pt idx="15">
                  <c:v>53.118499999999997</c:v>
                </c:pt>
                <c:pt idx="16">
                  <c:v>53.476500000000001</c:v>
                </c:pt>
                <c:pt idx="17">
                  <c:v>56.270499999999991</c:v>
                </c:pt>
                <c:pt idx="18">
                  <c:v>65.178000000000011</c:v>
                </c:pt>
                <c:pt idx="19">
                  <c:v>78.828500000000005</c:v>
                </c:pt>
                <c:pt idx="20">
                  <c:v>88.038000000000011</c:v>
                </c:pt>
                <c:pt idx="21">
                  <c:v>83.713000000000008</c:v>
                </c:pt>
                <c:pt idx="22">
                  <c:v>70.029500000000013</c:v>
                </c:pt>
                <c:pt idx="23">
                  <c:v>55.067999999999998</c:v>
                </c:pt>
              </c:numCache>
            </c:numRef>
          </c:yVal>
          <c:smooth val="0"/>
          <c:extLst>
            <c:ext xmlns:c16="http://schemas.microsoft.com/office/drawing/2014/chart" uri="{C3380CC4-5D6E-409C-BE32-E72D297353CC}">
              <c16:uniqueId val="{00000000-83D5-478A-BD28-AEB7370C4898}"/>
            </c:ext>
          </c:extLst>
        </c:ser>
        <c:dLbls>
          <c:showLegendKey val="0"/>
          <c:showVal val="0"/>
          <c:showCatName val="0"/>
          <c:showSerName val="0"/>
          <c:showPercent val="0"/>
          <c:showBubbleSize val="0"/>
        </c:dLbls>
        <c:axId val="1555676383"/>
        <c:axId val="1555662463"/>
      </c:scatterChart>
      <c:valAx>
        <c:axId val="1555676383"/>
        <c:scaling>
          <c:orientation val="minMax"/>
          <c:max val="23"/>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en-US"/>
                  <a:t>Valanda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t-LT"/>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555662463"/>
        <c:crosses val="autoZero"/>
        <c:crossBetween val="midCat"/>
        <c:majorUnit val="1"/>
      </c:valAx>
      <c:valAx>
        <c:axId val="1555662463"/>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t-LT"/>
                  <a:t>Vidutinė</a:t>
                </a:r>
                <a:r>
                  <a:rPr lang="lt-LT" baseline="0"/>
                  <a:t> Mw kaina, Eur</a:t>
                </a:r>
                <a:endParaRPr lang="lt-LT"/>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t-LT"/>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555676383"/>
        <c:crosses val="autoZero"/>
        <c:crossBetween val="midCat"/>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lt-LT"/>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lt-LT"/>
              <a:t>Elektros energijos kainos kiekvieną</a:t>
            </a:r>
            <a:r>
              <a:rPr lang="lt-LT" baseline="0"/>
              <a:t> dieną skirtingomis valandomis</a:t>
            </a:r>
            <a:endParaRPr lang="lt-LT"/>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lt-LT"/>
        </a:p>
      </c:txPr>
    </c:title>
    <c:autoTitleDeleted val="0"/>
    <c:plotArea>
      <c:layout/>
      <c:scatterChart>
        <c:scatterStyle val="smoothMarker"/>
        <c:varyColors val="0"/>
        <c:ser>
          <c:idx val="0"/>
          <c:order val="0"/>
          <c:tx>
            <c:strRef>
              <c:f>'[2023_balandis_elektros_kainos.xls]Kainų skaičiavimai'!$B$2</c:f>
              <c:strCache>
                <c:ptCount val="1"/>
                <c:pt idx="0">
                  <c:v>1</c:v>
                </c:pt>
              </c:strCache>
            </c:strRef>
          </c:tx>
          <c:spPr>
            <a:ln w="19050" cap="rnd">
              <a:solidFill>
                <a:schemeClr val="accent1"/>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skaičiavimai'!$B$3:$B$26</c:f>
              <c:numCache>
                <c:formatCode>General</c:formatCode>
                <c:ptCount val="24"/>
                <c:pt idx="0">
                  <c:v>30.04</c:v>
                </c:pt>
                <c:pt idx="1">
                  <c:v>39.58</c:v>
                </c:pt>
                <c:pt idx="2">
                  <c:v>36.619999999999997</c:v>
                </c:pt>
                <c:pt idx="3">
                  <c:v>34.96</c:v>
                </c:pt>
                <c:pt idx="4">
                  <c:v>35.520000000000003</c:v>
                </c:pt>
                <c:pt idx="5">
                  <c:v>35.19</c:v>
                </c:pt>
                <c:pt idx="6">
                  <c:v>35.33</c:v>
                </c:pt>
                <c:pt idx="7">
                  <c:v>34.36</c:v>
                </c:pt>
                <c:pt idx="8">
                  <c:v>42.83</c:v>
                </c:pt>
                <c:pt idx="9">
                  <c:v>50</c:v>
                </c:pt>
                <c:pt idx="10">
                  <c:v>58.96</c:v>
                </c:pt>
                <c:pt idx="11">
                  <c:v>49.57</c:v>
                </c:pt>
                <c:pt idx="12">
                  <c:v>46.09</c:v>
                </c:pt>
                <c:pt idx="13">
                  <c:v>40.96</c:v>
                </c:pt>
                <c:pt idx="14">
                  <c:v>38.619999999999997</c:v>
                </c:pt>
                <c:pt idx="15">
                  <c:v>33.5</c:v>
                </c:pt>
                <c:pt idx="16">
                  <c:v>36.369999999999997</c:v>
                </c:pt>
                <c:pt idx="17">
                  <c:v>40.57</c:v>
                </c:pt>
                <c:pt idx="18">
                  <c:v>48.75</c:v>
                </c:pt>
                <c:pt idx="19">
                  <c:v>53.14</c:v>
                </c:pt>
                <c:pt idx="20">
                  <c:v>53.22</c:v>
                </c:pt>
                <c:pt idx="21">
                  <c:v>49.24</c:v>
                </c:pt>
                <c:pt idx="22">
                  <c:v>43.97</c:v>
                </c:pt>
                <c:pt idx="23">
                  <c:v>39.61</c:v>
                </c:pt>
              </c:numCache>
            </c:numRef>
          </c:yVal>
          <c:smooth val="1"/>
          <c:extLst>
            <c:ext xmlns:c16="http://schemas.microsoft.com/office/drawing/2014/chart" uri="{C3380CC4-5D6E-409C-BE32-E72D297353CC}">
              <c16:uniqueId val="{00000000-7510-4F11-87EB-96155B86B1AE}"/>
            </c:ext>
          </c:extLst>
        </c:ser>
        <c:ser>
          <c:idx val="1"/>
          <c:order val="1"/>
          <c:tx>
            <c:strRef>
              <c:f>'[2023_balandis_elektros_kainos.xls]Kainų skaičiavimai'!$C$2</c:f>
              <c:strCache>
                <c:ptCount val="1"/>
                <c:pt idx="0">
                  <c:v>2</c:v>
                </c:pt>
              </c:strCache>
            </c:strRef>
          </c:tx>
          <c:spPr>
            <a:ln w="19050" cap="rnd">
              <a:solidFill>
                <a:schemeClr val="accent2"/>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skaičiavimai'!$C$3:$C$26</c:f>
              <c:numCache>
                <c:formatCode>General</c:formatCode>
                <c:ptCount val="24"/>
                <c:pt idx="0">
                  <c:v>34.17</c:v>
                </c:pt>
                <c:pt idx="1">
                  <c:v>44.58</c:v>
                </c:pt>
                <c:pt idx="2">
                  <c:v>43.67</c:v>
                </c:pt>
                <c:pt idx="3">
                  <c:v>43.48</c:v>
                </c:pt>
                <c:pt idx="4">
                  <c:v>43.93</c:v>
                </c:pt>
                <c:pt idx="5">
                  <c:v>45.47</c:v>
                </c:pt>
                <c:pt idx="6">
                  <c:v>48.88</c:v>
                </c:pt>
                <c:pt idx="7">
                  <c:v>49.97</c:v>
                </c:pt>
                <c:pt idx="8">
                  <c:v>44.62</c:v>
                </c:pt>
                <c:pt idx="9">
                  <c:v>50.05</c:v>
                </c:pt>
                <c:pt idx="10">
                  <c:v>57.73</c:v>
                </c:pt>
                <c:pt idx="11">
                  <c:v>51.66</c:v>
                </c:pt>
                <c:pt idx="12">
                  <c:v>49.03</c:v>
                </c:pt>
                <c:pt idx="13">
                  <c:v>43.2</c:v>
                </c:pt>
                <c:pt idx="14">
                  <c:v>26.71</c:v>
                </c:pt>
                <c:pt idx="15">
                  <c:v>24.63</c:v>
                </c:pt>
                <c:pt idx="16">
                  <c:v>25.68</c:v>
                </c:pt>
                <c:pt idx="17">
                  <c:v>31.85</c:v>
                </c:pt>
                <c:pt idx="18">
                  <c:v>47.55</c:v>
                </c:pt>
                <c:pt idx="19">
                  <c:v>91.18</c:v>
                </c:pt>
                <c:pt idx="20">
                  <c:v>100.75</c:v>
                </c:pt>
                <c:pt idx="21">
                  <c:v>85.04</c:v>
                </c:pt>
                <c:pt idx="22">
                  <c:v>77.739999999999995</c:v>
                </c:pt>
                <c:pt idx="23">
                  <c:v>61.1</c:v>
                </c:pt>
              </c:numCache>
            </c:numRef>
          </c:yVal>
          <c:smooth val="1"/>
          <c:extLst>
            <c:ext xmlns:c16="http://schemas.microsoft.com/office/drawing/2014/chart" uri="{C3380CC4-5D6E-409C-BE32-E72D297353CC}">
              <c16:uniqueId val="{00000001-7510-4F11-87EB-96155B86B1AE}"/>
            </c:ext>
          </c:extLst>
        </c:ser>
        <c:ser>
          <c:idx val="2"/>
          <c:order val="2"/>
          <c:tx>
            <c:strRef>
              <c:f>'[2023_balandis_elektros_kainos.xls]Kainų skaičiavimai'!$D$2</c:f>
              <c:strCache>
                <c:ptCount val="1"/>
                <c:pt idx="0">
                  <c:v>3</c:v>
                </c:pt>
              </c:strCache>
            </c:strRef>
          </c:tx>
          <c:spPr>
            <a:ln w="19050" cap="rnd">
              <a:solidFill>
                <a:schemeClr val="accent3"/>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skaičiavimai'!$D$3:$D$26</c:f>
              <c:numCache>
                <c:formatCode>General</c:formatCode>
                <c:ptCount val="24"/>
                <c:pt idx="0">
                  <c:v>54.92</c:v>
                </c:pt>
                <c:pt idx="1">
                  <c:v>71.260000000000005</c:v>
                </c:pt>
                <c:pt idx="2">
                  <c:v>68.16</c:v>
                </c:pt>
                <c:pt idx="3">
                  <c:v>70.13</c:v>
                </c:pt>
                <c:pt idx="4">
                  <c:v>71.61</c:v>
                </c:pt>
                <c:pt idx="5">
                  <c:v>77.44</c:v>
                </c:pt>
                <c:pt idx="6">
                  <c:v>105</c:v>
                </c:pt>
                <c:pt idx="7">
                  <c:v>134.24</c:v>
                </c:pt>
                <c:pt idx="8">
                  <c:v>163.01</c:v>
                </c:pt>
                <c:pt idx="9">
                  <c:v>158.72</c:v>
                </c:pt>
                <c:pt idx="10">
                  <c:v>111.85</c:v>
                </c:pt>
                <c:pt idx="11">
                  <c:v>95.09</c:v>
                </c:pt>
                <c:pt idx="12">
                  <c:v>86.63</c:v>
                </c:pt>
                <c:pt idx="13">
                  <c:v>80.98</c:v>
                </c:pt>
                <c:pt idx="14">
                  <c:v>74.900000000000006</c:v>
                </c:pt>
                <c:pt idx="15">
                  <c:v>71.66</c:v>
                </c:pt>
                <c:pt idx="16">
                  <c:v>77.02</c:v>
                </c:pt>
                <c:pt idx="17">
                  <c:v>80.03</c:v>
                </c:pt>
                <c:pt idx="18">
                  <c:v>97.94</c:v>
                </c:pt>
                <c:pt idx="19">
                  <c:v>107.68</c:v>
                </c:pt>
                <c:pt idx="20">
                  <c:v>149.02000000000001</c:v>
                </c:pt>
                <c:pt idx="21">
                  <c:v>151.4</c:v>
                </c:pt>
                <c:pt idx="22">
                  <c:v>133.31</c:v>
                </c:pt>
                <c:pt idx="23">
                  <c:v>112.72</c:v>
                </c:pt>
              </c:numCache>
            </c:numRef>
          </c:yVal>
          <c:smooth val="1"/>
          <c:extLst>
            <c:ext xmlns:c16="http://schemas.microsoft.com/office/drawing/2014/chart" uri="{C3380CC4-5D6E-409C-BE32-E72D297353CC}">
              <c16:uniqueId val="{00000002-7510-4F11-87EB-96155B86B1AE}"/>
            </c:ext>
          </c:extLst>
        </c:ser>
        <c:ser>
          <c:idx val="3"/>
          <c:order val="3"/>
          <c:tx>
            <c:strRef>
              <c:f>'[2023_balandis_elektros_kainos.xls]Kainų skaičiavimai'!$E$2</c:f>
              <c:strCache>
                <c:ptCount val="1"/>
                <c:pt idx="0">
                  <c:v>4</c:v>
                </c:pt>
              </c:strCache>
            </c:strRef>
          </c:tx>
          <c:spPr>
            <a:ln w="19050" cap="rnd">
              <a:solidFill>
                <a:schemeClr val="accent4"/>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skaičiavimai'!$E$3:$E$26</c:f>
              <c:numCache>
                <c:formatCode>General</c:formatCode>
                <c:ptCount val="24"/>
                <c:pt idx="0">
                  <c:v>95.1</c:v>
                </c:pt>
                <c:pt idx="1">
                  <c:v>85.87</c:v>
                </c:pt>
                <c:pt idx="2">
                  <c:v>88.1</c:v>
                </c:pt>
                <c:pt idx="3">
                  <c:v>90.04</c:v>
                </c:pt>
                <c:pt idx="4">
                  <c:v>90.09</c:v>
                </c:pt>
                <c:pt idx="5">
                  <c:v>107.76</c:v>
                </c:pt>
                <c:pt idx="6">
                  <c:v>109.96</c:v>
                </c:pt>
                <c:pt idx="7">
                  <c:v>141.86000000000001</c:v>
                </c:pt>
                <c:pt idx="8">
                  <c:v>174.79</c:v>
                </c:pt>
                <c:pt idx="9">
                  <c:v>173</c:v>
                </c:pt>
                <c:pt idx="10">
                  <c:v>135.31</c:v>
                </c:pt>
                <c:pt idx="11">
                  <c:v>115.59</c:v>
                </c:pt>
                <c:pt idx="12">
                  <c:v>109.33</c:v>
                </c:pt>
                <c:pt idx="13">
                  <c:v>106.34</c:v>
                </c:pt>
                <c:pt idx="14">
                  <c:v>105.52</c:v>
                </c:pt>
                <c:pt idx="15">
                  <c:v>104.74</c:v>
                </c:pt>
                <c:pt idx="16">
                  <c:v>106.1</c:v>
                </c:pt>
                <c:pt idx="17">
                  <c:v>108.86</c:v>
                </c:pt>
                <c:pt idx="18">
                  <c:v>116.09</c:v>
                </c:pt>
                <c:pt idx="19">
                  <c:v>143.57</c:v>
                </c:pt>
                <c:pt idx="20">
                  <c:v>175.68</c:v>
                </c:pt>
                <c:pt idx="21">
                  <c:v>173.06</c:v>
                </c:pt>
                <c:pt idx="22">
                  <c:v>120.81</c:v>
                </c:pt>
                <c:pt idx="23">
                  <c:v>114.38</c:v>
                </c:pt>
              </c:numCache>
            </c:numRef>
          </c:yVal>
          <c:smooth val="1"/>
          <c:extLst>
            <c:ext xmlns:c16="http://schemas.microsoft.com/office/drawing/2014/chart" uri="{C3380CC4-5D6E-409C-BE32-E72D297353CC}">
              <c16:uniqueId val="{00000003-7510-4F11-87EB-96155B86B1AE}"/>
            </c:ext>
          </c:extLst>
        </c:ser>
        <c:ser>
          <c:idx val="4"/>
          <c:order val="4"/>
          <c:tx>
            <c:strRef>
              <c:f>'[2023_balandis_elektros_kainos.xls]Kainų skaičiavimai'!$F$2</c:f>
              <c:strCache>
                <c:ptCount val="1"/>
                <c:pt idx="0">
                  <c:v>5</c:v>
                </c:pt>
              </c:strCache>
            </c:strRef>
          </c:tx>
          <c:spPr>
            <a:ln w="19050" cap="rnd">
              <a:solidFill>
                <a:schemeClr val="accent5"/>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skaičiavimai'!$F$3:$F$26</c:f>
              <c:numCache>
                <c:formatCode>General</c:formatCode>
                <c:ptCount val="24"/>
                <c:pt idx="0">
                  <c:v>109.84</c:v>
                </c:pt>
                <c:pt idx="1">
                  <c:v>100.37</c:v>
                </c:pt>
                <c:pt idx="2">
                  <c:v>98.67</c:v>
                </c:pt>
                <c:pt idx="3">
                  <c:v>97.4</c:v>
                </c:pt>
                <c:pt idx="4">
                  <c:v>97.39</c:v>
                </c:pt>
                <c:pt idx="5">
                  <c:v>109.48</c:v>
                </c:pt>
                <c:pt idx="6">
                  <c:v>131.22999999999999</c:v>
                </c:pt>
                <c:pt idx="7">
                  <c:v>165.82</c:v>
                </c:pt>
                <c:pt idx="8">
                  <c:v>201.91</c:v>
                </c:pt>
                <c:pt idx="9">
                  <c:v>179.38</c:v>
                </c:pt>
                <c:pt idx="10">
                  <c:v>138.88999999999999</c:v>
                </c:pt>
                <c:pt idx="11">
                  <c:v>119.6</c:v>
                </c:pt>
                <c:pt idx="12">
                  <c:v>115</c:v>
                </c:pt>
                <c:pt idx="13">
                  <c:v>110.87</c:v>
                </c:pt>
                <c:pt idx="14">
                  <c:v>111.11</c:v>
                </c:pt>
                <c:pt idx="15">
                  <c:v>111.08</c:v>
                </c:pt>
                <c:pt idx="16">
                  <c:v>110.87</c:v>
                </c:pt>
                <c:pt idx="17">
                  <c:v>116.3</c:v>
                </c:pt>
                <c:pt idx="18">
                  <c:v>132.35</c:v>
                </c:pt>
                <c:pt idx="19">
                  <c:v>152.77000000000001</c:v>
                </c:pt>
                <c:pt idx="20">
                  <c:v>194.77</c:v>
                </c:pt>
                <c:pt idx="21">
                  <c:v>187.08</c:v>
                </c:pt>
                <c:pt idx="22">
                  <c:v>161.02000000000001</c:v>
                </c:pt>
                <c:pt idx="23">
                  <c:v>67.760000000000005</c:v>
                </c:pt>
              </c:numCache>
            </c:numRef>
          </c:yVal>
          <c:smooth val="1"/>
          <c:extLst>
            <c:ext xmlns:c16="http://schemas.microsoft.com/office/drawing/2014/chart" uri="{C3380CC4-5D6E-409C-BE32-E72D297353CC}">
              <c16:uniqueId val="{00000004-7510-4F11-87EB-96155B86B1AE}"/>
            </c:ext>
          </c:extLst>
        </c:ser>
        <c:ser>
          <c:idx val="5"/>
          <c:order val="5"/>
          <c:tx>
            <c:strRef>
              <c:f>'[2023_balandis_elektros_kainos.xls]Kainų skaičiavimai'!$G$2</c:f>
              <c:strCache>
                <c:ptCount val="1"/>
                <c:pt idx="0">
                  <c:v>6</c:v>
                </c:pt>
              </c:strCache>
            </c:strRef>
          </c:tx>
          <c:spPr>
            <a:ln w="19050" cap="rnd">
              <a:solidFill>
                <a:schemeClr val="accent6"/>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skaičiavimai'!$G$3:$G$26</c:f>
              <c:numCache>
                <c:formatCode>General</c:formatCode>
                <c:ptCount val="24"/>
                <c:pt idx="0">
                  <c:v>60.09</c:v>
                </c:pt>
                <c:pt idx="1">
                  <c:v>75.08</c:v>
                </c:pt>
                <c:pt idx="2">
                  <c:v>77.180000000000007</c:v>
                </c:pt>
                <c:pt idx="3">
                  <c:v>83.16</c:v>
                </c:pt>
                <c:pt idx="4">
                  <c:v>85.4</c:v>
                </c:pt>
                <c:pt idx="5">
                  <c:v>89.43</c:v>
                </c:pt>
                <c:pt idx="6">
                  <c:v>92.04</c:v>
                </c:pt>
                <c:pt idx="7">
                  <c:v>114.81</c:v>
                </c:pt>
                <c:pt idx="8">
                  <c:v>157.75</c:v>
                </c:pt>
                <c:pt idx="9">
                  <c:v>151.88</c:v>
                </c:pt>
                <c:pt idx="10">
                  <c:v>117.3</c:v>
                </c:pt>
                <c:pt idx="11">
                  <c:v>111.88</c:v>
                </c:pt>
                <c:pt idx="12">
                  <c:v>102.58</c:v>
                </c:pt>
                <c:pt idx="13">
                  <c:v>96.89</c:v>
                </c:pt>
                <c:pt idx="14">
                  <c:v>90.96</c:v>
                </c:pt>
                <c:pt idx="15">
                  <c:v>88.11</c:v>
                </c:pt>
                <c:pt idx="16">
                  <c:v>89.54</c:v>
                </c:pt>
                <c:pt idx="17">
                  <c:v>92.58</c:v>
                </c:pt>
                <c:pt idx="18">
                  <c:v>97.31</c:v>
                </c:pt>
                <c:pt idx="19">
                  <c:v>96.78</c:v>
                </c:pt>
                <c:pt idx="20">
                  <c:v>96.89</c:v>
                </c:pt>
                <c:pt idx="21">
                  <c:v>87.32</c:v>
                </c:pt>
                <c:pt idx="22">
                  <c:v>82.95</c:v>
                </c:pt>
                <c:pt idx="23">
                  <c:v>70.099999999999994</c:v>
                </c:pt>
              </c:numCache>
            </c:numRef>
          </c:yVal>
          <c:smooth val="1"/>
          <c:extLst>
            <c:ext xmlns:c16="http://schemas.microsoft.com/office/drawing/2014/chart" uri="{C3380CC4-5D6E-409C-BE32-E72D297353CC}">
              <c16:uniqueId val="{00000005-7510-4F11-87EB-96155B86B1AE}"/>
            </c:ext>
          </c:extLst>
        </c:ser>
        <c:ser>
          <c:idx val="6"/>
          <c:order val="6"/>
          <c:tx>
            <c:strRef>
              <c:f>'[2023_balandis_elektros_kainos.xls]Kainų skaičiavimai'!$H$2</c:f>
              <c:strCache>
                <c:ptCount val="1"/>
                <c:pt idx="0">
                  <c:v>7</c:v>
                </c:pt>
              </c:strCache>
            </c:strRef>
          </c:tx>
          <c:spPr>
            <a:ln w="19050" cap="rnd">
              <a:solidFill>
                <a:schemeClr val="accent1">
                  <a:lumMod val="6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skaičiavimai'!$H$3:$H$26</c:f>
              <c:numCache>
                <c:formatCode>General</c:formatCode>
                <c:ptCount val="24"/>
                <c:pt idx="0">
                  <c:v>56.41</c:v>
                </c:pt>
                <c:pt idx="1">
                  <c:v>59.52</c:v>
                </c:pt>
                <c:pt idx="2">
                  <c:v>60</c:v>
                </c:pt>
                <c:pt idx="3">
                  <c:v>62.67</c:v>
                </c:pt>
                <c:pt idx="4">
                  <c:v>65.790000000000006</c:v>
                </c:pt>
                <c:pt idx="5">
                  <c:v>69.25</c:v>
                </c:pt>
                <c:pt idx="6">
                  <c:v>65.040000000000006</c:v>
                </c:pt>
                <c:pt idx="7">
                  <c:v>50.77</c:v>
                </c:pt>
                <c:pt idx="8">
                  <c:v>49.15</c:v>
                </c:pt>
                <c:pt idx="9">
                  <c:v>51.83</c:v>
                </c:pt>
                <c:pt idx="10">
                  <c:v>60</c:v>
                </c:pt>
                <c:pt idx="11">
                  <c:v>60.61</c:v>
                </c:pt>
                <c:pt idx="12">
                  <c:v>56.65</c:v>
                </c:pt>
                <c:pt idx="13">
                  <c:v>52.92</c:v>
                </c:pt>
                <c:pt idx="14">
                  <c:v>48.07</c:v>
                </c:pt>
                <c:pt idx="15">
                  <c:v>47.18</c:v>
                </c:pt>
                <c:pt idx="16">
                  <c:v>47.39</c:v>
                </c:pt>
                <c:pt idx="17">
                  <c:v>48.83</c:v>
                </c:pt>
                <c:pt idx="18">
                  <c:v>55.9</c:v>
                </c:pt>
                <c:pt idx="19">
                  <c:v>61.85</c:v>
                </c:pt>
                <c:pt idx="20">
                  <c:v>61.59</c:v>
                </c:pt>
                <c:pt idx="21">
                  <c:v>59.14</c:v>
                </c:pt>
                <c:pt idx="22">
                  <c:v>52.97</c:v>
                </c:pt>
                <c:pt idx="23">
                  <c:v>51.15</c:v>
                </c:pt>
              </c:numCache>
            </c:numRef>
          </c:yVal>
          <c:smooth val="1"/>
          <c:extLst>
            <c:ext xmlns:c16="http://schemas.microsoft.com/office/drawing/2014/chart" uri="{C3380CC4-5D6E-409C-BE32-E72D297353CC}">
              <c16:uniqueId val="{00000006-7510-4F11-87EB-96155B86B1AE}"/>
            </c:ext>
          </c:extLst>
        </c:ser>
        <c:ser>
          <c:idx val="7"/>
          <c:order val="7"/>
          <c:tx>
            <c:strRef>
              <c:f>'[2023_balandis_elektros_kainos.xls]Kainų skaičiavimai'!$I$2</c:f>
              <c:strCache>
                <c:ptCount val="1"/>
                <c:pt idx="0">
                  <c:v>8</c:v>
                </c:pt>
              </c:strCache>
            </c:strRef>
          </c:tx>
          <c:spPr>
            <a:ln w="19050" cap="rnd">
              <a:solidFill>
                <a:schemeClr val="accent2">
                  <a:lumMod val="6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skaičiavimai'!$I$3:$I$26</c:f>
              <c:numCache>
                <c:formatCode>General</c:formatCode>
                <c:ptCount val="24"/>
                <c:pt idx="0">
                  <c:v>54.4</c:v>
                </c:pt>
                <c:pt idx="1">
                  <c:v>42.88</c:v>
                </c:pt>
                <c:pt idx="2">
                  <c:v>43.61</c:v>
                </c:pt>
                <c:pt idx="3">
                  <c:v>44.16</c:v>
                </c:pt>
                <c:pt idx="4">
                  <c:v>45.4</c:v>
                </c:pt>
                <c:pt idx="5">
                  <c:v>46.44</c:v>
                </c:pt>
                <c:pt idx="6">
                  <c:v>47.85</c:v>
                </c:pt>
                <c:pt idx="7">
                  <c:v>47.4</c:v>
                </c:pt>
                <c:pt idx="8">
                  <c:v>47.98</c:v>
                </c:pt>
                <c:pt idx="9">
                  <c:v>50.97</c:v>
                </c:pt>
                <c:pt idx="10">
                  <c:v>53.68</c:v>
                </c:pt>
                <c:pt idx="11">
                  <c:v>56.27</c:v>
                </c:pt>
                <c:pt idx="12">
                  <c:v>52.99</c:v>
                </c:pt>
                <c:pt idx="13">
                  <c:v>50.1</c:v>
                </c:pt>
                <c:pt idx="14">
                  <c:v>48.91</c:v>
                </c:pt>
                <c:pt idx="15">
                  <c:v>47.99</c:v>
                </c:pt>
                <c:pt idx="16">
                  <c:v>51.77</c:v>
                </c:pt>
                <c:pt idx="17">
                  <c:v>59.17</c:v>
                </c:pt>
                <c:pt idx="18">
                  <c:v>66.040000000000006</c:v>
                </c:pt>
                <c:pt idx="19">
                  <c:v>70.510000000000005</c:v>
                </c:pt>
                <c:pt idx="20">
                  <c:v>72.23</c:v>
                </c:pt>
                <c:pt idx="21">
                  <c:v>67.81</c:v>
                </c:pt>
                <c:pt idx="22">
                  <c:v>67.08</c:v>
                </c:pt>
                <c:pt idx="23">
                  <c:v>58.3</c:v>
                </c:pt>
              </c:numCache>
            </c:numRef>
          </c:yVal>
          <c:smooth val="1"/>
          <c:extLst>
            <c:ext xmlns:c16="http://schemas.microsoft.com/office/drawing/2014/chart" uri="{C3380CC4-5D6E-409C-BE32-E72D297353CC}">
              <c16:uniqueId val="{00000007-7510-4F11-87EB-96155B86B1AE}"/>
            </c:ext>
          </c:extLst>
        </c:ser>
        <c:ser>
          <c:idx val="8"/>
          <c:order val="8"/>
          <c:tx>
            <c:strRef>
              <c:f>'[2023_balandis_elektros_kainos.xls]Kainų skaičiavimai'!$J$2</c:f>
              <c:strCache>
                <c:ptCount val="1"/>
                <c:pt idx="0">
                  <c:v>9</c:v>
                </c:pt>
              </c:strCache>
            </c:strRef>
          </c:tx>
          <c:spPr>
            <a:ln w="19050" cap="rnd">
              <a:solidFill>
                <a:schemeClr val="accent3">
                  <a:lumMod val="6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skaičiavimai'!$J$3:$J$26</c:f>
              <c:numCache>
                <c:formatCode>General</c:formatCode>
                <c:ptCount val="24"/>
                <c:pt idx="0">
                  <c:v>49.91</c:v>
                </c:pt>
                <c:pt idx="1">
                  <c:v>52.23</c:v>
                </c:pt>
                <c:pt idx="2">
                  <c:v>52.9</c:v>
                </c:pt>
                <c:pt idx="3">
                  <c:v>52.51</c:v>
                </c:pt>
                <c:pt idx="4">
                  <c:v>52.96</c:v>
                </c:pt>
                <c:pt idx="5">
                  <c:v>54.84</c:v>
                </c:pt>
                <c:pt idx="6">
                  <c:v>53.57</c:v>
                </c:pt>
                <c:pt idx="7">
                  <c:v>52.14</c:v>
                </c:pt>
                <c:pt idx="8">
                  <c:v>52.97</c:v>
                </c:pt>
                <c:pt idx="9">
                  <c:v>52.96</c:v>
                </c:pt>
                <c:pt idx="10">
                  <c:v>52.92</c:v>
                </c:pt>
                <c:pt idx="11">
                  <c:v>50</c:v>
                </c:pt>
                <c:pt idx="12">
                  <c:v>49.81</c:v>
                </c:pt>
                <c:pt idx="13">
                  <c:v>47.95</c:v>
                </c:pt>
                <c:pt idx="14">
                  <c:v>49.17</c:v>
                </c:pt>
                <c:pt idx="15">
                  <c:v>48.31</c:v>
                </c:pt>
                <c:pt idx="16">
                  <c:v>48.81</c:v>
                </c:pt>
                <c:pt idx="17">
                  <c:v>49.24</c:v>
                </c:pt>
                <c:pt idx="18">
                  <c:v>52.32</c:v>
                </c:pt>
                <c:pt idx="19">
                  <c:v>56.96</c:v>
                </c:pt>
                <c:pt idx="20">
                  <c:v>59.86</c:v>
                </c:pt>
                <c:pt idx="21">
                  <c:v>56.69</c:v>
                </c:pt>
                <c:pt idx="22">
                  <c:v>52.57</c:v>
                </c:pt>
                <c:pt idx="23">
                  <c:v>49.93</c:v>
                </c:pt>
              </c:numCache>
            </c:numRef>
          </c:yVal>
          <c:smooth val="1"/>
          <c:extLst>
            <c:ext xmlns:c16="http://schemas.microsoft.com/office/drawing/2014/chart" uri="{C3380CC4-5D6E-409C-BE32-E72D297353CC}">
              <c16:uniqueId val="{00000008-7510-4F11-87EB-96155B86B1AE}"/>
            </c:ext>
          </c:extLst>
        </c:ser>
        <c:ser>
          <c:idx val="9"/>
          <c:order val="9"/>
          <c:tx>
            <c:strRef>
              <c:f>'[2023_balandis_elektros_kainos.xls]Kainų skaičiavimai'!$K$2</c:f>
              <c:strCache>
                <c:ptCount val="1"/>
                <c:pt idx="0">
                  <c:v>10</c:v>
                </c:pt>
              </c:strCache>
            </c:strRef>
          </c:tx>
          <c:spPr>
            <a:ln w="19050" cap="rnd">
              <a:solidFill>
                <a:schemeClr val="accent4">
                  <a:lumMod val="6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skaičiavimai'!$K$3:$K$26</c:f>
              <c:numCache>
                <c:formatCode>General</c:formatCode>
                <c:ptCount val="24"/>
                <c:pt idx="0">
                  <c:v>46.13</c:v>
                </c:pt>
                <c:pt idx="1">
                  <c:v>37.770000000000003</c:v>
                </c:pt>
                <c:pt idx="2">
                  <c:v>37.19</c:v>
                </c:pt>
                <c:pt idx="3">
                  <c:v>38.51</c:v>
                </c:pt>
                <c:pt idx="4">
                  <c:v>39.97</c:v>
                </c:pt>
                <c:pt idx="5">
                  <c:v>41.67</c:v>
                </c:pt>
                <c:pt idx="6">
                  <c:v>45.65</c:v>
                </c:pt>
                <c:pt idx="7">
                  <c:v>48.74</c:v>
                </c:pt>
                <c:pt idx="8">
                  <c:v>48.37</c:v>
                </c:pt>
                <c:pt idx="9">
                  <c:v>49.9</c:v>
                </c:pt>
                <c:pt idx="10">
                  <c:v>48.13</c:v>
                </c:pt>
                <c:pt idx="11">
                  <c:v>27.45</c:v>
                </c:pt>
                <c:pt idx="12">
                  <c:v>13.52</c:v>
                </c:pt>
                <c:pt idx="13">
                  <c:v>13.21</c:v>
                </c:pt>
                <c:pt idx="14">
                  <c:v>9.99</c:v>
                </c:pt>
                <c:pt idx="15">
                  <c:v>1.76</c:v>
                </c:pt>
                <c:pt idx="16">
                  <c:v>2.21</c:v>
                </c:pt>
                <c:pt idx="17">
                  <c:v>4.18</c:v>
                </c:pt>
                <c:pt idx="18">
                  <c:v>25.54</c:v>
                </c:pt>
                <c:pt idx="19">
                  <c:v>38.53</c:v>
                </c:pt>
                <c:pt idx="20">
                  <c:v>44.74</c:v>
                </c:pt>
                <c:pt idx="21">
                  <c:v>36.119999999999997</c:v>
                </c:pt>
                <c:pt idx="22">
                  <c:v>26.18</c:v>
                </c:pt>
                <c:pt idx="23">
                  <c:v>14.98</c:v>
                </c:pt>
              </c:numCache>
            </c:numRef>
          </c:yVal>
          <c:smooth val="1"/>
          <c:extLst>
            <c:ext xmlns:c16="http://schemas.microsoft.com/office/drawing/2014/chart" uri="{C3380CC4-5D6E-409C-BE32-E72D297353CC}">
              <c16:uniqueId val="{00000009-7510-4F11-87EB-96155B86B1AE}"/>
            </c:ext>
          </c:extLst>
        </c:ser>
        <c:ser>
          <c:idx val="10"/>
          <c:order val="10"/>
          <c:tx>
            <c:strRef>
              <c:f>'[2023_balandis_elektros_kainos.xls]Kainų skaičiavimai'!$L$2</c:f>
              <c:strCache>
                <c:ptCount val="1"/>
                <c:pt idx="0">
                  <c:v>11</c:v>
                </c:pt>
              </c:strCache>
            </c:strRef>
          </c:tx>
          <c:spPr>
            <a:ln w="19050" cap="rnd">
              <a:solidFill>
                <a:schemeClr val="accent5">
                  <a:lumMod val="6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skaičiavimai'!$L$3:$L$26</c:f>
              <c:numCache>
                <c:formatCode>General</c:formatCode>
                <c:ptCount val="24"/>
                <c:pt idx="0">
                  <c:v>3</c:v>
                </c:pt>
                <c:pt idx="1">
                  <c:v>1.49</c:v>
                </c:pt>
                <c:pt idx="2">
                  <c:v>0.99</c:v>
                </c:pt>
                <c:pt idx="3">
                  <c:v>0.72</c:v>
                </c:pt>
                <c:pt idx="4">
                  <c:v>1.0900000000000001</c:v>
                </c:pt>
                <c:pt idx="5">
                  <c:v>6.29</c:v>
                </c:pt>
                <c:pt idx="6">
                  <c:v>33.159999999999997</c:v>
                </c:pt>
                <c:pt idx="7">
                  <c:v>39.1</c:v>
                </c:pt>
                <c:pt idx="8">
                  <c:v>46.65</c:v>
                </c:pt>
                <c:pt idx="9">
                  <c:v>54.18</c:v>
                </c:pt>
                <c:pt idx="10">
                  <c:v>52.75</c:v>
                </c:pt>
                <c:pt idx="11">
                  <c:v>39.99</c:v>
                </c:pt>
                <c:pt idx="12">
                  <c:v>31.67</c:v>
                </c:pt>
                <c:pt idx="13">
                  <c:v>30.93</c:v>
                </c:pt>
                <c:pt idx="14">
                  <c:v>28.94</c:v>
                </c:pt>
                <c:pt idx="15">
                  <c:v>25.68</c:v>
                </c:pt>
                <c:pt idx="16">
                  <c:v>27.48</c:v>
                </c:pt>
                <c:pt idx="17">
                  <c:v>35.33</c:v>
                </c:pt>
                <c:pt idx="18">
                  <c:v>52.35</c:v>
                </c:pt>
                <c:pt idx="19">
                  <c:v>97.79</c:v>
                </c:pt>
                <c:pt idx="20">
                  <c:v>121.92</c:v>
                </c:pt>
                <c:pt idx="21">
                  <c:v>97.8</c:v>
                </c:pt>
                <c:pt idx="22">
                  <c:v>68.05</c:v>
                </c:pt>
                <c:pt idx="23">
                  <c:v>35.11</c:v>
                </c:pt>
              </c:numCache>
            </c:numRef>
          </c:yVal>
          <c:smooth val="1"/>
          <c:extLst>
            <c:ext xmlns:c16="http://schemas.microsoft.com/office/drawing/2014/chart" uri="{C3380CC4-5D6E-409C-BE32-E72D297353CC}">
              <c16:uniqueId val="{0000000A-7510-4F11-87EB-96155B86B1AE}"/>
            </c:ext>
          </c:extLst>
        </c:ser>
        <c:ser>
          <c:idx val="11"/>
          <c:order val="11"/>
          <c:tx>
            <c:strRef>
              <c:f>'[2023_balandis_elektros_kainos.xls]Kainų skaičiavimai'!$M$2</c:f>
              <c:strCache>
                <c:ptCount val="1"/>
                <c:pt idx="0">
                  <c:v>12</c:v>
                </c:pt>
              </c:strCache>
            </c:strRef>
          </c:tx>
          <c:spPr>
            <a:ln w="19050" cap="rnd">
              <a:solidFill>
                <a:schemeClr val="accent6">
                  <a:lumMod val="6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skaičiavimai'!$M$3:$M$26</c:f>
              <c:numCache>
                <c:formatCode>General</c:formatCode>
                <c:ptCount val="24"/>
                <c:pt idx="0">
                  <c:v>31.93</c:v>
                </c:pt>
                <c:pt idx="1">
                  <c:v>33.97</c:v>
                </c:pt>
                <c:pt idx="2">
                  <c:v>34.979999999999997</c:v>
                </c:pt>
                <c:pt idx="3">
                  <c:v>36.44</c:v>
                </c:pt>
                <c:pt idx="4">
                  <c:v>38.51</c:v>
                </c:pt>
                <c:pt idx="5">
                  <c:v>39.36</c:v>
                </c:pt>
                <c:pt idx="6">
                  <c:v>46.34</c:v>
                </c:pt>
                <c:pt idx="7">
                  <c:v>48.14</c:v>
                </c:pt>
                <c:pt idx="8">
                  <c:v>57.71</c:v>
                </c:pt>
                <c:pt idx="9">
                  <c:v>59.49</c:v>
                </c:pt>
                <c:pt idx="10">
                  <c:v>54.64</c:v>
                </c:pt>
                <c:pt idx="11">
                  <c:v>50.01</c:v>
                </c:pt>
                <c:pt idx="12">
                  <c:v>52.96</c:v>
                </c:pt>
                <c:pt idx="13">
                  <c:v>50.23</c:v>
                </c:pt>
                <c:pt idx="14">
                  <c:v>46.44</c:v>
                </c:pt>
                <c:pt idx="15">
                  <c:v>39.08</c:v>
                </c:pt>
                <c:pt idx="16">
                  <c:v>34.9</c:v>
                </c:pt>
                <c:pt idx="17">
                  <c:v>32.15</c:v>
                </c:pt>
                <c:pt idx="18">
                  <c:v>35.18</c:v>
                </c:pt>
                <c:pt idx="19">
                  <c:v>37.049999999999997</c:v>
                </c:pt>
                <c:pt idx="20">
                  <c:v>32.54</c:v>
                </c:pt>
                <c:pt idx="21">
                  <c:v>27.16</c:v>
                </c:pt>
                <c:pt idx="22">
                  <c:v>25.31</c:v>
                </c:pt>
                <c:pt idx="23">
                  <c:v>19.79</c:v>
                </c:pt>
              </c:numCache>
            </c:numRef>
          </c:yVal>
          <c:smooth val="1"/>
          <c:extLst>
            <c:ext xmlns:c16="http://schemas.microsoft.com/office/drawing/2014/chart" uri="{C3380CC4-5D6E-409C-BE32-E72D297353CC}">
              <c16:uniqueId val="{0000000B-7510-4F11-87EB-96155B86B1AE}"/>
            </c:ext>
          </c:extLst>
        </c:ser>
        <c:ser>
          <c:idx val="12"/>
          <c:order val="12"/>
          <c:tx>
            <c:strRef>
              <c:f>'[2023_balandis_elektros_kainos.xls]Kainų skaičiavimai'!$N$2</c:f>
              <c:strCache>
                <c:ptCount val="1"/>
                <c:pt idx="0">
                  <c:v>13</c:v>
                </c:pt>
              </c:strCache>
            </c:strRef>
          </c:tx>
          <c:spPr>
            <a:ln w="19050" cap="rnd">
              <a:solidFill>
                <a:schemeClr val="accent1">
                  <a:lumMod val="80000"/>
                  <a:lumOff val="2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skaičiavimai'!$N$3:$N$26</c:f>
              <c:numCache>
                <c:formatCode>General</c:formatCode>
                <c:ptCount val="24"/>
                <c:pt idx="0">
                  <c:v>7.02</c:v>
                </c:pt>
                <c:pt idx="1">
                  <c:v>1.45</c:v>
                </c:pt>
                <c:pt idx="2">
                  <c:v>0.98</c:v>
                </c:pt>
                <c:pt idx="3">
                  <c:v>0.8</c:v>
                </c:pt>
                <c:pt idx="4">
                  <c:v>0.71</c:v>
                </c:pt>
                <c:pt idx="5">
                  <c:v>0.79</c:v>
                </c:pt>
                <c:pt idx="6">
                  <c:v>3.98</c:v>
                </c:pt>
                <c:pt idx="7">
                  <c:v>25.31</c:v>
                </c:pt>
                <c:pt idx="8">
                  <c:v>60.03</c:v>
                </c:pt>
                <c:pt idx="9">
                  <c:v>80.06</c:v>
                </c:pt>
                <c:pt idx="10">
                  <c:v>60.08</c:v>
                </c:pt>
                <c:pt idx="11">
                  <c:v>60.02</c:v>
                </c:pt>
                <c:pt idx="12">
                  <c:v>25.97</c:v>
                </c:pt>
                <c:pt idx="13">
                  <c:v>24.64</c:v>
                </c:pt>
                <c:pt idx="14">
                  <c:v>24.45</c:v>
                </c:pt>
                <c:pt idx="15">
                  <c:v>20.91</c:v>
                </c:pt>
                <c:pt idx="16">
                  <c:v>22.05</c:v>
                </c:pt>
                <c:pt idx="17">
                  <c:v>23.54</c:v>
                </c:pt>
                <c:pt idx="18">
                  <c:v>25.1</c:v>
                </c:pt>
                <c:pt idx="19">
                  <c:v>60.02</c:v>
                </c:pt>
                <c:pt idx="20">
                  <c:v>60.06</c:v>
                </c:pt>
                <c:pt idx="21">
                  <c:v>60.02</c:v>
                </c:pt>
                <c:pt idx="22">
                  <c:v>20.55</c:v>
                </c:pt>
                <c:pt idx="23">
                  <c:v>16.600000000000001</c:v>
                </c:pt>
              </c:numCache>
            </c:numRef>
          </c:yVal>
          <c:smooth val="1"/>
          <c:extLst>
            <c:ext xmlns:c16="http://schemas.microsoft.com/office/drawing/2014/chart" uri="{C3380CC4-5D6E-409C-BE32-E72D297353CC}">
              <c16:uniqueId val="{0000000C-7510-4F11-87EB-96155B86B1AE}"/>
            </c:ext>
          </c:extLst>
        </c:ser>
        <c:ser>
          <c:idx val="13"/>
          <c:order val="13"/>
          <c:tx>
            <c:strRef>
              <c:f>'[2023_balandis_elektros_kainos.xls]Kainų skaičiavimai'!$O$2</c:f>
              <c:strCache>
                <c:ptCount val="1"/>
                <c:pt idx="0">
                  <c:v>14</c:v>
                </c:pt>
              </c:strCache>
            </c:strRef>
          </c:tx>
          <c:spPr>
            <a:ln w="19050" cap="rnd">
              <a:solidFill>
                <a:schemeClr val="accent2">
                  <a:lumMod val="80000"/>
                  <a:lumOff val="2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skaičiavimai'!$O$3:$O$26</c:f>
              <c:numCache>
                <c:formatCode>General</c:formatCode>
                <c:ptCount val="24"/>
                <c:pt idx="0">
                  <c:v>10.87</c:v>
                </c:pt>
                <c:pt idx="1">
                  <c:v>16.38</c:v>
                </c:pt>
                <c:pt idx="2">
                  <c:v>17.52</c:v>
                </c:pt>
                <c:pt idx="3">
                  <c:v>20.27</c:v>
                </c:pt>
                <c:pt idx="4">
                  <c:v>23.58</c:v>
                </c:pt>
                <c:pt idx="5">
                  <c:v>26.49</c:v>
                </c:pt>
                <c:pt idx="6">
                  <c:v>27.55</c:v>
                </c:pt>
                <c:pt idx="7">
                  <c:v>50.02</c:v>
                </c:pt>
                <c:pt idx="8">
                  <c:v>167.64</c:v>
                </c:pt>
                <c:pt idx="9">
                  <c:v>171.89</c:v>
                </c:pt>
                <c:pt idx="10">
                  <c:v>114.91</c:v>
                </c:pt>
                <c:pt idx="11">
                  <c:v>50.08</c:v>
                </c:pt>
                <c:pt idx="12">
                  <c:v>39.479999999999997</c:v>
                </c:pt>
                <c:pt idx="13">
                  <c:v>36.799999999999997</c:v>
                </c:pt>
                <c:pt idx="14">
                  <c:v>35.14</c:v>
                </c:pt>
                <c:pt idx="15">
                  <c:v>33.549999999999997</c:v>
                </c:pt>
                <c:pt idx="16">
                  <c:v>33.659999999999997</c:v>
                </c:pt>
                <c:pt idx="17">
                  <c:v>34.03</c:v>
                </c:pt>
                <c:pt idx="18">
                  <c:v>35.72</c:v>
                </c:pt>
                <c:pt idx="19">
                  <c:v>36.380000000000003</c:v>
                </c:pt>
                <c:pt idx="20">
                  <c:v>33.96</c:v>
                </c:pt>
                <c:pt idx="21">
                  <c:v>31.81</c:v>
                </c:pt>
                <c:pt idx="22">
                  <c:v>29.49</c:v>
                </c:pt>
                <c:pt idx="23">
                  <c:v>28.37</c:v>
                </c:pt>
              </c:numCache>
            </c:numRef>
          </c:yVal>
          <c:smooth val="1"/>
          <c:extLst>
            <c:ext xmlns:c16="http://schemas.microsoft.com/office/drawing/2014/chart" uri="{C3380CC4-5D6E-409C-BE32-E72D297353CC}">
              <c16:uniqueId val="{0000000D-7510-4F11-87EB-96155B86B1AE}"/>
            </c:ext>
          </c:extLst>
        </c:ser>
        <c:ser>
          <c:idx val="14"/>
          <c:order val="14"/>
          <c:tx>
            <c:strRef>
              <c:f>'[2023_balandis_elektros_kainos.xls]Kainų skaičiavimai'!$P$2</c:f>
              <c:strCache>
                <c:ptCount val="1"/>
                <c:pt idx="0">
                  <c:v>15</c:v>
                </c:pt>
              </c:strCache>
            </c:strRef>
          </c:tx>
          <c:spPr>
            <a:ln w="19050" cap="rnd">
              <a:solidFill>
                <a:schemeClr val="accent3">
                  <a:lumMod val="80000"/>
                  <a:lumOff val="2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skaičiavimai'!$P$3:$P$26</c:f>
              <c:numCache>
                <c:formatCode>General</c:formatCode>
                <c:ptCount val="24"/>
                <c:pt idx="0">
                  <c:v>26.82</c:v>
                </c:pt>
                <c:pt idx="1">
                  <c:v>28.21</c:v>
                </c:pt>
                <c:pt idx="2">
                  <c:v>28.15</c:v>
                </c:pt>
                <c:pt idx="3">
                  <c:v>28.59</c:v>
                </c:pt>
                <c:pt idx="4">
                  <c:v>29.92</c:v>
                </c:pt>
                <c:pt idx="5">
                  <c:v>32.32</c:v>
                </c:pt>
                <c:pt idx="6">
                  <c:v>38.01</c:v>
                </c:pt>
                <c:pt idx="7">
                  <c:v>39.11</c:v>
                </c:pt>
                <c:pt idx="8">
                  <c:v>41.17</c:v>
                </c:pt>
                <c:pt idx="9">
                  <c:v>50.05</c:v>
                </c:pt>
                <c:pt idx="10">
                  <c:v>50.02</c:v>
                </c:pt>
                <c:pt idx="11">
                  <c:v>43.93</c:v>
                </c:pt>
                <c:pt idx="12">
                  <c:v>41.4</c:v>
                </c:pt>
                <c:pt idx="13">
                  <c:v>40.549999999999997</c:v>
                </c:pt>
                <c:pt idx="14">
                  <c:v>40.01</c:v>
                </c:pt>
                <c:pt idx="15">
                  <c:v>40.07</c:v>
                </c:pt>
                <c:pt idx="16">
                  <c:v>40.68</c:v>
                </c:pt>
                <c:pt idx="17">
                  <c:v>41.18</c:v>
                </c:pt>
                <c:pt idx="18">
                  <c:v>45.79</c:v>
                </c:pt>
                <c:pt idx="19">
                  <c:v>51.78</c:v>
                </c:pt>
                <c:pt idx="20">
                  <c:v>54.53</c:v>
                </c:pt>
                <c:pt idx="21">
                  <c:v>52.31</c:v>
                </c:pt>
                <c:pt idx="22">
                  <c:v>50.01</c:v>
                </c:pt>
                <c:pt idx="23">
                  <c:v>46.89</c:v>
                </c:pt>
              </c:numCache>
            </c:numRef>
          </c:yVal>
          <c:smooth val="1"/>
          <c:extLst>
            <c:ext xmlns:c16="http://schemas.microsoft.com/office/drawing/2014/chart" uri="{C3380CC4-5D6E-409C-BE32-E72D297353CC}">
              <c16:uniqueId val="{0000000E-7510-4F11-87EB-96155B86B1AE}"/>
            </c:ext>
          </c:extLst>
        </c:ser>
        <c:ser>
          <c:idx val="15"/>
          <c:order val="15"/>
          <c:tx>
            <c:strRef>
              <c:f>'[2023_balandis_elektros_kainos.xls]Kainų skaičiavimai'!$Q$2</c:f>
              <c:strCache>
                <c:ptCount val="1"/>
                <c:pt idx="0">
                  <c:v>16</c:v>
                </c:pt>
              </c:strCache>
            </c:strRef>
          </c:tx>
          <c:spPr>
            <a:ln w="19050" cap="rnd">
              <a:solidFill>
                <a:schemeClr val="accent4">
                  <a:lumMod val="80000"/>
                  <a:lumOff val="2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skaičiavimai'!$Q$3:$Q$26</c:f>
              <c:numCache>
                <c:formatCode>General</c:formatCode>
                <c:ptCount val="24"/>
                <c:pt idx="0">
                  <c:v>43.66</c:v>
                </c:pt>
                <c:pt idx="1">
                  <c:v>55.21</c:v>
                </c:pt>
                <c:pt idx="2">
                  <c:v>55.5</c:v>
                </c:pt>
                <c:pt idx="3">
                  <c:v>59.03</c:v>
                </c:pt>
                <c:pt idx="4">
                  <c:v>62.52</c:v>
                </c:pt>
                <c:pt idx="5">
                  <c:v>65.430000000000007</c:v>
                </c:pt>
                <c:pt idx="6">
                  <c:v>65.89</c:v>
                </c:pt>
                <c:pt idx="7">
                  <c:v>66.64</c:v>
                </c:pt>
                <c:pt idx="8">
                  <c:v>67.430000000000007</c:v>
                </c:pt>
                <c:pt idx="9">
                  <c:v>70</c:v>
                </c:pt>
                <c:pt idx="10">
                  <c:v>70.8</c:v>
                </c:pt>
                <c:pt idx="11">
                  <c:v>70.36</c:v>
                </c:pt>
                <c:pt idx="12">
                  <c:v>68.709999999999994</c:v>
                </c:pt>
                <c:pt idx="13">
                  <c:v>65.510000000000005</c:v>
                </c:pt>
                <c:pt idx="14">
                  <c:v>63.01</c:v>
                </c:pt>
                <c:pt idx="15">
                  <c:v>61.41</c:v>
                </c:pt>
                <c:pt idx="16">
                  <c:v>62.71</c:v>
                </c:pt>
                <c:pt idx="17">
                  <c:v>68.38</c:v>
                </c:pt>
                <c:pt idx="18">
                  <c:v>76.739999999999995</c:v>
                </c:pt>
                <c:pt idx="19">
                  <c:v>87.51</c:v>
                </c:pt>
                <c:pt idx="20">
                  <c:v>103.69</c:v>
                </c:pt>
                <c:pt idx="21">
                  <c:v>104.89</c:v>
                </c:pt>
                <c:pt idx="22">
                  <c:v>105.11</c:v>
                </c:pt>
                <c:pt idx="23">
                  <c:v>92.49</c:v>
                </c:pt>
              </c:numCache>
            </c:numRef>
          </c:yVal>
          <c:smooth val="1"/>
          <c:extLst>
            <c:ext xmlns:c16="http://schemas.microsoft.com/office/drawing/2014/chart" uri="{C3380CC4-5D6E-409C-BE32-E72D297353CC}">
              <c16:uniqueId val="{0000000F-7510-4F11-87EB-96155B86B1AE}"/>
            </c:ext>
          </c:extLst>
        </c:ser>
        <c:ser>
          <c:idx val="16"/>
          <c:order val="16"/>
          <c:tx>
            <c:strRef>
              <c:f>'[2023_balandis_elektros_kainos.xls]Kainų skaičiavimai'!$R$2</c:f>
              <c:strCache>
                <c:ptCount val="1"/>
                <c:pt idx="0">
                  <c:v>17</c:v>
                </c:pt>
              </c:strCache>
            </c:strRef>
          </c:tx>
          <c:spPr>
            <a:ln w="19050" cap="rnd">
              <a:solidFill>
                <a:schemeClr val="accent5">
                  <a:lumMod val="80000"/>
                  <a:lumOff val="2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skaičiavimai'!$R$3:$R$26</c:f>
              <c:numCache>
                <c:formatCode>General</c:formatCode>
                <c:ptCount val="24"/>
                <c:pt idx="0">
                  <c:v>67.14</c:v>
                </c:pt>
                <c:pt idx="1">
                  <c:v>73.09</c:v>
                </c:pt>
                <c:pt idx="2">
                  <c:v>72.08</c:v>
                </c:pt>
                <c:pt idx="3">
                  <c:v>69.989999999999995</c:v>
                </c:pt>
                <c:pt idx="4">
                  <c:v>69</c:v>
                </c:pt>
                <c:pt idx="5">
                  <c:v>75.010000000000005</c:v>
                </c:pt>
                <c:pt idx="6">
                  <c:v>105.35</c:v>
                </c:pt>
                <c:pt idx="7">
                  <c:v>137.44</c:v>
                </c:pt>
                <c:pt idx="8">
                  <c:v>172.58</c:v>
                </c:pt>
                <c:pt idx="9">
                  <c:v>172.98</c:v>
                </c:pt>
                <c:pt idx="10">
                  <c:v>138.76</c:v>
                </c:pt>
                <c:pt idx="11">
                  <c:v>128.66</c:v>
                </c:pt>
                <c:pt idx="12">
                  <c:v>105.98</c:v>
                </c:pt>
                <c:pt idx="13">
                  <c:v>102.92</c:v>
                </c:pt>
                <c:pt idx="14">
                  <c:v>99.8</c:v>
                </c:pt>
                <c:pt idx="15">
                  <c:v>94.82</c:v>
                </c:pt>
                <c:pt idx="16">
                  <c:v>92.75</c:v>
                </c:pt>
                <c:pt idx="17">
                  <c:v>94.11</c:v>
                </c:pt>
                <c:pt idx="18">
                  <c:v>98.56</c:v>
                </c:pt>
                <c:pt idx="19">
                  <c:v>119.39</c:v>
                </c:pt>
                <c:pt idx="20">
                  <c:v>140.16</c:v>
                </c:pt>
                <c:pt idx="21">
                  <c:v>139.35</c:v>
                </c:pt>
                <c:pt idx="22">
                  <c:v>95.69</c:v>
                </c:pt>
                <c:pt idx="23">
                  <c:v>70</c:v>
                </c:pt>
              </c:numCache>
            </c:numRef>
          </c:yVal>
          <c:smooth val="1"/>
          <c:extLst>
            <c:ext xmlns:c16="http://schemas.microsoft.com/office/drawing/2014/chart" uri="{C3380CC4-5D6E-409C-BE32-E72D297353CC}">
              <c16:uniqueId val="{00000010-7510-4F11-87EB-96155B86B1AE}"/>
            </c:ext>
          </c:extLst>
        </c:ser>
        <c:ser>
          <c:idx val="17"/>
          <c:order val="17"/>
          <c:tx>
            <c:strRef>
              <c:f>'[2023_balandis_elektros_kainos.xls]Kainų skaičiavimai'!$S$2</c:f>
              <c:strCache>
                <c:ptCount val="1"/>
                <c:pt idx="0">
                  <c:v>18</c:v>
                </c:pt>
              </c:strCache>
            </c:strRef>
          </c:tx>
          <c:spPr>
            <a:ln w="19050" cap="rnd">
              <a:solidFill>
                <a:schemeClr val="accent6">
                  <a:lumMod val="80000"/>
                  <a:lumOff val="2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skaičiavimai'!$S$3:$S$26</c:f>
              <c:numCache>
                <c:formatCode>General</c:formatCode>
                <c:ptCount val="24"/>
                <c:pt idx="0">
                  <c:v>58.59</c:v>
                </c:pt>
                <c:pt idx="1">
                  <c:v>63.03</c:v>
                </c:pt>
                <c:pt idx="2">
                  <c:v>63.57</c:v>
                </c:pt>
                <c:pt idx="3">
                  <c:v>65.13</c:v>
                </c:pt>
                <c:pt idx="4">
                  <c:v>69.94</c:v>
                </c:pt>
                <c:pt idx="5">
                  <c:v>76.94</c:v>
                </c:pt>
                <c:pt idx="6">
                  <c:v>85.04</c:v>
                </c:pt>
                <c:pt idx="7">
                  <c:v>105.06</c:v>
                </c:pt>
                <c:pt idx="8">
                  <c:v>136.9</c:v>
                </c:pt>
                <c:pt idx="9">
                  <c:v>151.16</c:v>
                </c:pt>
                <c:pt idx="10">
                  <c:v>120.68</c:v>
                </c:pt>
                <c:pt idx="11">
                  <c:v>102.92</c:v>
                </c:pt>
                <c:pt idx="12">
                  <c:v>90.51</c:v>
                </c:pt>
                <c:pt idx="13">
                  <c:v>84.04</c:v>
                </c:pt>
                <c:pt idx="14">
                  <c:v>76.47</c:v>
                </c:pt>
                <c:pt idx="15">
                  <c:v>69.92</c:v>
                </c:pt>
                <c:pt idx="16">
                  <c:v>66.47</c:v>
                </c:pt>
                <c:pt idx="17">
                  <c:v>68.27</c:v>
                </c:pt>
                <c:pt idx="18">
                  <c:v>79.16</c:v>
                </c:pt>
                <c:pt idx="19">
                  <c:v>84.91</c:v>
                </c:pt>
                <c:pt idx="20">
                  <c:v>84.25</c:v>
                </c:pt>
                <c:pt idx="21">
                  <c:v>91.85</c:v>
                </c:pt>
                <c:pt idx="22">
                  <c:v>84.65</c:v>
                </c:pt>
                <c:pt idx="23">
                  <c:v>69.67</c:v>
                </c:pt>
              </c:numCache>
            </c:numRef>
          </c:yVal>
          <c:smooth val="1"/>
          <c:extLst>
            <c:ext xmlns:c16="http://schemas.microsoft.com/office/drawing/2014/chart" uri="{C3380CC4-5D6E-409C-BE32-E72D297353CC}">
              <c16:uniqueId val="{00000011-7510-4F11-87EB-96155B86B1AE}"/>
            </c:ext>
          </c:extLst>
        </c:ser>
        <c:ser>
          <c:idx val="18"/>
          <c:order val="18"/>
          <c:tx>
            <c:strRef>
              <c:f>'[2023_balandis_elektros_kainos.xls]Kainų skaičiavimai'!$T$2</c:f>
              <c:strCache>
                <c:ptCount val="1"/>
                <c:pt idx="0">
                  <c:v>19</c:v>
                </c:pt>
              </c:strCache>
            </c:strRef>
          </c:tx>
          <c:spPr>
            <a:ln w="19050" cap="rnd">
              <a:solidFill>
                <a:schemeClr val="accent1">
                  <a:lumMod val="8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skaičiavimai'!$T$3:$T$26</c:f>
              <c:numCache>
                <c:formatCode>General</c:formatCode>
                <c:ptCount val="24"/>
                <c:pt idx="0">
                  <c:v>56.62</c:v>
                </c:pt>
                <c:pt idx="1">
                  <c:v>60.62</c:v>
                </c:pt>
                <c:pt idx="2">
                  <c:v>60.05</c:v>
                </c:pt>
                <c:pt idx="3">
                  <c:v>58.95</c:v>
                </c:pt>
                <c:pt idx="4">
                  <c:v>57.58</c:v>
                </c:pt>
                <c:pt idx="5">
                  <c:v>58.58</c:v>
                </c:pt>
                <c:pt idx="6">
                  <c:v>61</c:v>
                </c:pt>
                <c:pt idx="7">
                  <c:v>79.34</c:v>
                </c:pt>
                <c:pt idx="8">
                  <c:v>100.31</c:v>
                </c:pt>
                <c:pt idx="9">
                  <c:v>81.900000000000006</c:v>
                </c:pt>
                <c:pt idx="10">
                  <c:v>74.89</c:v>
                </c:pt>
                <c:pt idx="11">
                  <c:v>65.69</c:v>
                </c:pt>
                <c:pt idx="12">
                  <c:v>56.91</c:v>
                </c:pt>
                <c:pt idx="13">
                  <c:v>35.36</c:v>
                </c:pt>
                <c:pt idx="14">
                  <c:v>34</c:v>
                </c:pt>
                <c:pt idx="15">
                  <c:v>33.94</c:v>
                </c:pt>
                <c:pt idx="16">
                  <c:v>33.130000000000003</c:v>
                </c:pt>
                <c:pt idx="17">
                  <c:v>37.99</c:v>
                </c:pt>
                <c:pt idx="18">
                  <c:v>56.23</c:v>
                </c:pt>
                <c:pt idx="19">
                  <c:v>61</c:v>
                </c:pt>
                <c:pt idx="20">
                  <c:v>61</c:v>
                </c:pt>
                <c:pt idx="21">
                  <c:v>59.94</c:v>
                </c:pt>
                <c:pt idx="22">
                  <c:v>50.93</c:v>
                </c:pt>
                <c:pt idx="23">
                  <c:v>41.69</c:v>
                </c:pt>
              </c:numCache>
            </c:numRef>
          </c:yVal>
          <c:smooth val="1"/>
          <c:extLst>
            <c:ext xmlns:c16="http://schemas.microsoft.com/office/drawing/2014/chart" uri="{C3380CC4-5D6E-409C-BE32-E72D297353CC}">
              <c16:uniqueId val="{00000012-7510-4F11-87EB-96155B86B1AE}"/>
            </c:ext>
          </c:extLst>
        </c:ser>
        <c:ser>
          <c:idx val="19"/>
          <c:order val="19"/>
          <c:tx>
            <c:strRef>
              <c:f>'[2023_balandis_elektros_kainos.xls]Kainų skaičiavimai'!$U$2</c:f>
              <c:strCache>
                <c:ptCount val="1"/>
                <c:pt idx="0">
                  <c:v>20</c:v>
                </c:pt>
              </c:strCache>
            </c:strRef>
          </c:tx>
          <c:spPr>
            <a:ln w="19050" cap="rnd">
              <a:solidFill>
                <a:schemeClr val="accent2">
                  <a:lumMod val="80000"/>
                </a:schemeClr>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skaičiavimai'!$U$3:$U$26</c:f>
              <c:numCache>
                <c:formatCode>General</c:formatCode>
                <c:ptCount val="24"/>
                <c:pt idx="0">
                  <c:v>35.78</c:v>
                </c:pt>
                <c:pt idx="1">
                  <c:v>39.479999999999997</c:v>
                </c:pt>
                <c:pt idx="2">
                  <c:v>36.94</c:v>
                </c:pt>
                <c:pt idx="3">
                  <c:v>36.17</c:v>
                </c:pt>
                <c:pt idx="4">
                  <c:v>36.5</c:v>
                </c:pt>
                <c:pt idx="5">
                  <c:v>39.909999999999997</c:v>
                </c:pt>
                <c:pt idx="6">
                  <c:v>50.01</c:v>
                </c:pt>
                <c:pt idx="7">
                  <c:v>56.86</c:v>
                </c:pt>
                <c:pt idx="8">
                  <c:v>68.040000000000006</c:v>
                </c:pt>
                <c:pt idx="9">
                  <c:v>77.849999999999994</c:v>
                </c:pt>
                <c:pt idx="10">
                  <c:v>74.099999999999994</c:v>
                </c:pt>
                <c:pt idx="11">
                  <c:v>96.49</c:v>
                </c:pt>
                <c:pt idx="12">
                  <c:v>79.53</c:v>
                </c:pt>
                <c:pt idx="13">
                  <c:v>94.14</c:v>
                </c:pt>
                <c:pt idx="14">
                  <c:v>70.010000000000005</c:v>
                </c:pt>
                <c:pt idx="15">
                  <c:v>64.03</c:v>
                </c:pt>
                <c:pt idx="16">
                  <c:v>59.94</c:v>
                </c:pt>
                <c:pt idx="17">
                  <c:v>58.82</c:v>
                </c:pt>
                <c:pt idx="18">
                  <c:v>58.94</c:v>
                </c:pt>
                <c:pt idx="19">
                  <c:v>67.77</c:v>
                </c:pt>
                <c:pt idx="20">
                  <c:v>59.9</c:v>
                </c:pt>
                <c:pt idx="21">
                  <c:v>56.23</c:v>
                </c:pt>
                <c:pt idx="22">
                  <c:v>52.2</c:v>
                </c:pt>
                <c:pt idx="23">
                  <c:v>40.72</c:v>
                </c:pt>
              </c:numCache>
            </c:numRef>
          </c:yVal>
          <c:smooth val="1"/>
          <c:extLst>
            <c:ext xmlns:c16="http://schemas.microsoft.com/office/drawing/2014/chart" uri="{C3380CC4-5D6E-409C-BE32-E72D297353CC}">
              <c16:uniqueId val="{00000013-7510-4F11-87EB-96155B86B1AE}"/>
            </c:ext>
          </c:extLst>
        </c:ser>
        <c:ser>
          <c:idx val="20"/>
          <c:order val="20"/>
          <c:tx>
            <c:strRef>
              <c:f>'[2023_balandis_elektros_kainos.xls]Kainų skaičiavimai'!$V$2</c:f>
              <c:strCache>
                <c:ptCount val="1"/>
                <c:pt idx="0">
                  <c:v>Vidutinė kaina</c:v>
                </c:pt>
              </c:strCache>
            </c:strRef>
          </c:tx>
          <c:spPr>
            <a:ln w="63500" cap="rnd">
              <a:solidFill>
                <a:srgbClr val="FF0000"/>
              </a:solidFill>
              <a:round/>
            </a:ln>
            <a:effectLst/>
          </c:spPr>
          <c:marker>
            <c:symbol val="none"/>
          </c:marker>
          <c:xVal>
            <c:numRef>
              <c:f>'[2023_balandis_elektros_kainos.xls]Kainų skaičiavimai'!$A$3:$A$26</c:f>
              <c:numCache>
                <c:formatCode>General</c:formatCode>
                <c:ptCount val="24"/>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numCache>
            </c:numRef>
          </c:xVal>
          <c:yVal>
            <c:numRef>
              <c:f>'[2023_balandis_elektros_kainos.xls]Kainų skaičiavimai'!$V$3:$V$26</c:f>
              <c:numCache>
                <c:formatCode>General</c:formatCode>
                <c:ptCount val="24"/>
                <c:pt idx="0">
                  <c:v>46.622</c:v>
                </c:pt>
                <c:pt idx="1">
                  <c:v>49.103500000000011</c:v>
                </c:pt>
                <c:pt idx="2">
                  <c:v>48.842999999999996</c:v>
                </c:pt>
                <c:pt idx="3">
                  <c:v>49.655500000000004</c:v>
                </c:pt>
                <c:pt idx="4">
                  <c:v>50.870500000000007</c:v>
                </c:pt>
                <c:pt idx="5">
                  <c:v>54.904500000000006</c:v>
                </c:pt>
                <c:pt idx="6">
                  <c:v>62.543999999999997</c:v>
                </c:pt>
                <c:pt idx="7">
                  <c:v>74.356499999999983</c:v>
                </c:pt>
                <c:pt idx="8">
                  <c:v>95.091999999999999</c:v>
                </c:pt>
                <c:pt idx="9">
                  <c:v>96.912499999999994</c:v>
                </c:pt>
                <c:pt idx="10">
                  <c:v>82.32</c:v>
                </c:pt>
                <c:pt idx="11">
                  <c:v>72.293500000000009</c:v>
                </c:pt>
                <c:pt idx="12">
                  <c:v>63.737499999999997</c:v>
                </c:pt>
                <c:pt idx="13">
                  <c:v>60.427</c:v>
                </c:pt>
                <c:pt idx="14">
                  <c:v>56.111499999999992</c:v>
                </c:pt>
                <c:pt idx="15">
                  <c:v>53.118499999999997</c:v>
                </c:pt>
                <c:pt idx="16">
                  <c:v>53.476500000000001</c:v>
                </c:pt>
                <c:pt idx="17">
                  <c:v>56.270499999999991</c:v>
                </c:pt>
                <c:pt idx="18">
                  <c:v>65.178000000000011</c:v>
                </c:pt>
                <c:pt idx="19">
                  <c:v>78.828500000000005</c:v>
                </c:pt>
                <c:pt idx="20">
                  <c:v>88.038000000000011</c:v>
                </c:pt>
                <c:pt idx="21">
                  <c:v>83.713000000000008</c:v>
                </c:pt>
                <c:pt idx="22">
                  <c:v>70.029500000000013</c:v>
                </c:pt>
                <c:pt idx="23">
                  <c:v>55.067999999999998</c:v>
                </c:pt>
              </c:numCache>
            </c:numRef>
          </c:yVal>
          <c:smooth val="1"/>
          <c:extLst>
            <c:ext xmlns:c16="http://schemas.microsoft.com/office/drawing/2014/chart" uri="{C3380CC4-5D6E-409C-BE32-E72D297353CC}">
              <c16:uniqueId val="{00000014-7510-4F11-87EB-96155B86B1AE}"/>
            </c:ext>
          </c:extLst>
        </c:ser>
        <c:dLbls>
          <c:showLegendKey val="0"/>
          <c:showVal val="0"/>
          <c:showCatName val="0"/>
          <c:showSerName val="0"/>
          <c:showPercent val="0"/>
          <c:showBubbleSize val="0"/>
        </c:dLbls>
        <c:axId val="1543001311"/>
        <c:axId val="1542998431"/>
      </c:scatterChart>
      <c:valAx>
        <c:axId val="1543001311"/>
        <c:scaling>
          <c:orientation val="minMax"/>
          <c:max val="23"/>
          <c:min val="0"/>
        </c:scaling>
        <c:delete val="0"/>
        <c:axPos val="b"/>
        <c:majorGridlines>
          <c:spPr>
            <a:ln w="9525" cap="flat" cmpd="sng" algn="ctr">
              <a:solidFill>
                <a:schemeClr val="tx1">
                  <a:lumMod val="15000"/>
                  <a:lumOff val="85000"/>
                </a:schemeClr>
              </a:solidFill>
              <a:round/>
            </a:ln>
            <a:effectLst/>
          </c:spPr>
        </c:majorGridlines>
        <c:title>
          <c:tx>
            <c:rich>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t-LT"/>
                  <a:t>Valanda</a:t>
                </a:r>
              </a:p>
            </c:rich>
          </c:tx>
          <c:overlay val="0"/>
          <c:spPr>
            <a:noFill/>
            <a:ln>
              <a:noFill/>
            </a:ln>
            <a:effectLst/>
          </c:spPr>
          <c:txPr>
            <a:bodyPr rot="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t-LT"/>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542998431"/>
        <c:crosses val="autoZero"/>
        <c:crossBetween val="midCat"/>
        <c:majorUnit val="1"/>
      </c:valAx>
      <c:valAx>
        <c:axId val="1542998431"/>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r>
                  <a:rPr lang="lt-LT"/>
                  <a:t>Megavatvalandės kaina, Eur</a:t>
                </a:r>
              </a:p>
            </c:rich>
          </c:tx>
          <c:overlay val="0"/>
          <c:spPr>
            <a:noFill/>
            <a:ln>
              <a:noFill/>
            </a:ln>
            <a:effectLst/>
          </c:spPr>
          <c:txPr>
            <a:bodyPr rot="-5400000" spcFirstLastPara="1" vertOverflow="ellipsis" vert="horz" wrap="square" anchor="ctr" anchorCtr="1"/>
            <a:lstStyle/>
            <a:p>
              <a:pPr>
                <a:defRPr sz="1000" b="0" i="0" u="none" strike="noStrike" kern="1200" baseline="0">
                  <a:solidFill>
                    <a:schemeClr val="tx1">
                      <a:lumMod val="65000"/>
                      <a:lumOff val="35000"/>
                    </a:schemeClr>
                  </a:solidFill>
                  <a:latin typeface="+mn-lt"/>
                  <a:ea typeface="+mn-ea"/>
                  <a:cs typeface="+mn-cs"/>
                </a:defRPr>
              </a:pPr>
              <a:endParaRPr lang="lt-LT"/>
            </a:p>
          </c:txPr>
        </c:title>
        <c:numFmt formatCode="General" sourceLinked="1"/>
        <c:majorTickMark val="none"/>
        <c:minorTickMark val="none"/>
        <c:tickLblPos val="nextTo"/>
        <c:spPr>
          <a:noFill/>
          <a:ln w="9525" cap="flat" cmpd="sng" algn="ctr">
            <a:solidFill>
              <a:schemeClr val="tx1">
                <a:lumMod val="25000"/>
                <a:lumOff val="7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crossAx val="1543001311"/>
        <c:crosses val="autoZero"/>
        <c:crossBetween val="midCat"/>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lt-LT"/>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lt-LT"/>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40">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19050"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spPr>
      <a:ln w="9525" cap="flat" cmpd="sng" algn="ctr">
        <a:solidFill>
          <a:schemeClr val="tx1">
            <a:lumMod val="25000"/>
            <a:lumOff val="75000"/>
          </a:schemeClr>
        </a:solidFill>
        <a:round/>
      </a:ln>
    </cs:spPr>
    <cs:defRPr sz="900" kern="1200"/>
  </cs:valueAxis>
  <cs:wall>
    <cs:lnRef idx="0"/>
    <cs:fillRef idx="0"/>
    <cs:effectRef idx="0"/>
    <cs:fontRef idx="minor">
      <a:schemeClr val="tx1"/>
    </cs:fontRef>
    <cs:spPr>
      <a:noFill/>
      <a:ln>
        <a:noFill/>
      </a:ln>
    </cs:spPr>
  </cs:wall>
</cs:chartStyle>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Pavadinimo skaidr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DD3BAAB-1541-C49C-EA54-8E60566F9CED}"/>
              </a:ext>
            </a:extLst>
          </p:cNvPr>
          <p:cNvSpPr>
            <a:spLocks noGrp="1"/>
          </p:cNvSpPr>
          <p:nvPr>
            <p:ph type="ctrTitle"/>
          </p:nvPr>
        </p:nvSpPr>
        <p:spPr>
          <a:xfrm>
            <a:off x="1524000" y="1122363"/>
            <a:ext cx="9144000" cy="2387600"/>
          </a:xfrm>
        </p:spPr>
        <p:txBody>
          <a:bodyPr anchor="b"/>
          <a:lstStyle>
            <a:lvl1pPr algn="ctr">
              <a:defRPr sz="6000"/>
            </a:lvl1pPr>
          </a:lstStyle>
          <a:p>
            <a:r>
              <a:rPr lang="lt-LT"/>
              <a:t>Spustelėję redaguokite stilių</a:t>
            </a:r>
          </a:p>
        </p:txBody>
      </p:sp>
      <p:sp>
        <p:nvSpPr>
          <p:cNvPr id="3" name="Antrinis pavadinimas 2">
            <a:extLst>
              <a:ext uri="{FF2B5EF4-FFF2-40B4-BE49-F238E27FC236}">
                <a16:creationId xmlns:a16="http://schemas.microsoft.com/office/drawing/2014/main" id="{AB3C7C6C-E6A7-66F7-B24E-9E79CDDCE8B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lt-LT"/>
              <a:t>Spustelėkite norėdami redaguoti šablono paantraštės stilių</a:t>
            </a:r>
          </a:p>
        </p:txBody>
      </p:sp>
      <p:sp>
        <p:nvSpPr>
          <p:cNvPr id="4" name="Datos vietos rezervavimo ženklas 3">
            <a:extLst>
              <a:ext uri="{FF2B5EF4-FFF2-40B4-BE49-F238E27FC236}">
                <a16:creationId xmlns:a16="http://schemas.microsoft.com/office/drawing/2014/main" id="{153181B2-FF04-4BFD-1176-F8820AF3C0DE}"/>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5" name="Poraštės vietos rezervavimo ženklas 4">
            <a:extLst>
              <a:ext uri="{FF2B5EF4-FFF2-40B4-BE49-F238E27FC236}">
                <a16:creationId xmlns:a16="http://schemas.microsoft.com/office/drawing/2014/main" id="{66CFE11C-3AA4-39BE-1E70-F5E999C878D3}"/>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17DB1C02-C31B-37AB-4B0B-31AC9FCC5786}"/>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184780147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Pavadinimas ir vertikalus tekst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0FBA626-6DFE-2011-8C71-219D303D0D52}"/>
              </a:ext>
            </a:extLst>
          </p:cNvPr>
          <p:cNvSpPr>
            <a:spLocks noGrp="1"/>
          </p:cNvSpPr>
          <p:nvPr>
            <p:ph type="title"/>
          </p:nvPr>
        </p:nvSpPr>
        <p:spPr/>
        <p:txBody>
          <a:bodyPr/>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8E12F405-18DC-7E4F-890B-ABE623B14397}"/>
              </a:ext>
            </a:extLst>
          </p:cNvPr>
          <p:cNvSpPr>
            <a:spLocks noGrp="1"/>
          </p:cNvSpPr>
          <p:nvPr>
            <p:ph type="body" orient="vert" idx="1"/>
          </p:nvPr>
        </p:nvSpPr>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CEF10B67-8812-1450-FDCB-31F5F3A47994}"/>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5" name="Poraštės vietos rezervavimo ženklas 4">
            <a:extLst>
              <a:ext uri="{FF2B5EF4-FFF2-40B4-BE49-F238E27FC236}">
                <a16:creationId xmlns:a16="http://schemas.microsoft.com/office/drawing/2014/main" id="{034FF4FE-E15C-39E7-3B3F-D002DA4F0CAC}"/>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DB091BD8-4D55-9552-070E-B608B2AB051D}"/>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36635436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us pavadinimas ir tekstas">
    <p:spTree>
      <p:nvGrpSpPr>
        <p:cNvPr id="1" name=""/>
        <p:cNvGrpSpPr/>
        <p:nvPr/>
      </p:nvGrpSpPr>
      <p:grpSpPr>
        <a:xfrm>
          <a:off x="0" y="0"/>
          <a:ext cx="0" cy="0"/>
          <a:chOff x="0" y="0"/>
          <a:chExt cx="0" cy="0"/>
        </a:xfrm>
      </p:grpSpPr>
      <p:sp>
        <p:nvSpPr>
          <p:cNvPr id="2" name="Vertikalus pavadinimas 1">
            <a:extLst>
              <a:ext uri="{FF2B5EF4-FFF2-40B4-BE49-F238E27FC236}">
                <a16:creationId xmlns:a16="http://schemas.microsoft.com/office/drawing/2014/main" id="{7BC82ACC-3B21-3186-AE5C-BD3BB017B9A7}"/>
              </a:ext>
            </a:extLst>
          </p:cNvPr>
          <p:cNvSpPr>
            <a:spLocks noGrp="1"/>
          </p:cNvSpPr>
          <p:nvPr>
            <p:ph type="title" orient="vert"/>
          </p:nvPr>
        </p:nvSpPr>
        <p:spPr>
          <a:xfrm>
            <a:off x="8724900" y="365125"/>
            <a:ext cx="2628900" cy="5811838"/>
          </a:xfrm>
        </p:spPr>
        <p:txBody>
          <a:bodyPr vert="eaVert"/>
          <a:lstStyle/>
          <a:p>
            <a:r>
              <a:rPr lang="lt-LT"/>
              <a:t>Spustelėję redaguokite stilių</a:t>
            </a:r>
          </a:p>
        </p:txBody>
      </p:sp>
      <p:sp>
        <p:nvSpPr>
          <p:cNvPr id="3" name="Vertikalaus teksto vietos rezervavimo ženklas 2">
            <a:extLst>
              <a:ext uri="{FF2B5EF4-FFF2-40B4-BE49-F238E27FC236}">
                <a16:creationId xmlns:a16="http://schemas.microsoft.com/office/drawing/2014/main" id="{E486E871-798E-C66C-8F0A-FDACA73923E7}"/>
              </a:ext>
            </a:extLst>
          </p:cNvPr>
          <p:cNvSpPr>
            <a:spLocks noGrp="1"/>
          </p:cNvSpPr>
          <p:nvPr>
            <p:ph type="body" orient="vert" idx="1"/>
          </p:nvPr>
        </p:nvSpPr>
        <p:spPr>
          <a:xfrm>
            <a:off x="838200" y="365125"/>
            <a:ext cx="7734300" cy="5811838"/>
          </a:xfrm>
        </p:spPr>
        <p:txBody>
          <a:bodyPr vert="eaVert"/>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1A2E6A66-033E-3231-A8F1-3E1AEE1B1679}"/>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5" name="Poraštės vietos rezervavimo ženklas 4">
            <a:extLst>
              <a:ext uri="{FF2B5EF4-FFF2-40B4-BE49-F238E27FC236}">
                <a16:creationId xmlns:a16="http://schemas.microsoft.com/office/drawing/2014/main" id="{8B105F4C-6E2F-CE1A-8431-8E2ECA0EC830}"/>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86FC7610-5386-9415-76B7-D911FCE2A08C}"/>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4538025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Pavadinimas ir turiny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128134D-0EC2-09F5-E8B6-9E72BC716586}"/>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534AE7BE-7136-354B-83BF-B133AED0C503}"/>
              </a:ext>
            </a:extLst>
          </p:cNvPr>
          <p:cNvSpPr>
            <a:spLocks noGrp="1"/>
          </p:cNvSpPr>
          <p:nvPr>
            <p:ph idx="1"/>
          </p:nvPr>
        </p:nvSpPr>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91F55779-CEF5-64E9-299E-6CB7B1ED1A49}"/>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5" name="Poraštės vietos rezervavimo ženklas 4">
            <a:extLst>
              <a:ext uri="{FF2B5EF4-FFF2-40B4-BE49-F238E27FC236}">
                <a16:creationId xmlns:a16="http://schemas.microsoft.com/office/drawing/2014/main" id="{8AC29050-163B-139E-FA92-552348410C11}"/>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2F6C4AB6-05C2-B6B2-1847-F8DA5B75AB78}"/>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41239427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kcijos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BBE92F49-E519-FCC3-9A50-5920D181CD03}"/>
              </a:ext>
            </a:extLst>
          </p:cNvPr>
          <p:cNvSpPr>
            <a:spLocks noGrp="1"/>
          </p:cNvSpPr>
          <p:nvPr>
            <p:ph type="title"/>
          </p:nvPr>
        </p:nvSpPr>
        <p:spPr>
          <a:xfrm>
            <a:off x="831850" y="1709738"/>
            <a:ext cx="10515600" cy="2852737"/>
          </a:xfrm>
        </p:spPr>
        <p:txBody>
          <a:bodyPr anchor="b"/>
          <a:lstStyle>
            <a:lvl1pPr>
              <a:defRPr sz="6000"/>
            </a:lvl1pPr>
          </a:lstStyle>
          <a:p>
            <a:r>
              <a:rPr lang="lt-LT"/>
              <a:t>Spustelėję redaguokite stilių</a:t>
            </a:r>
          </a:p>
        </p:txBody>
      </p:sp>
      <p:sp>
        <p:nvSpPr>
          <p:cNvPr id="3" name="Teksto vietos rezervavimo ženklas 2">
            <a:extLst>
              <a:ext uri="{FF2B5EF4-FFF2-40B4-BE49-F238E27FC236}">
                <a16:creationId xmlns:a16="http://schemas.microsoft.com/office/drawing/2014/main" id="{8B32E157-2420-805A-0273-0B37A9B02DF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lt-LT"/>
              <a:t>Spustelėkite, kad galėtumėte redaguoti šablono teksto stilius</a:t>
            </a:r>
          </a:p>
        </p:txBody>
      </p:sp>
      <p:sp>
        <p:nvSpPr>
          <p:cNvPr id="4" name="Datos vietos rezervavimo ženklas 3">
            <a:extLst>
              <a:ext uri="{FF2B5EF4-FFF2-40B4-BE49-F238E27FC236}">
                <a16:creationId xmlns:a16="http://schemas.microsoft.com/office/drawing/2014/main" id="{915B06AB-73C9-D77B-3925-1E9D6566D120}"/>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5" name="Poraštės vietos rezervavimo ženklas 4">
            <a:extLst>
              <a:ext uri="{FF2B5EF4-FFF2-40B4-BE49-F238E27FC236}">
                <a16:creationId xmlns:a16="http://schemas.microsoft.com/office/drawing/2014/main" id="{225F541C-6FED-19E6-D6C7-D5D06F19AA79}"/>
              </a:ext>
            </a:extLst>
          </p:cNvPr>
          <p:cNvSpPr>
            <a:spLocks noGrp="1"/>
          </p:cNvSpPr>
          <p:nvPr>
            <p:ph type="ftr" sz="quarter" idx="11"/>
          </p:nvPr>
        </p:nvSpPr>
        <p:spPr/>
        <p:txBody>
          <a:bodyPr/>
          <a:lstStyle/>
          <a:p>
            <a:endParaRPr lang="lt-LT"/>
          </a:p>
        </p:txBody>
      </p:sp>
      <p:sp>
        <p:nvSpPr>
          <p:cNvPr id="6" name="Skaidrės numerio vietos rezervavimo ženklas 5">
            <a:extLst>
              <a:ext uri="{FF2B5EF4-FFF2-40B4-BE49-F238E27FC236}">
                <a16:creationId xmlns:a16="http://schemas.microsoft.com/office/drawing/2014/main" id="{41E16DA8-B3CF-4A64-177D-B407399E692C}"/>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286927906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 turiniai">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EB1E52E8-79BB-2895-E411-A49893B01B88}"/>
              </a:ext>
            </a:extLst>
          </p:cNvPr>
          <p:cNvSpPr>
            <a:spLocks noGrp="1"/>
          </p:cNvSpPr>
          <p:nvPr>
            <p:ph type="title"/>
          </p:nvPr>
        </p:nvSpPr>
        <p:spPr/>
        <p:txBody>
          <a:bodyPr/>
          <a:lstStyle/>
          <a:p>
            <a:r>
              <a:rPr lang="lt-LT"/>
              <a:t>Spustelėję redaguokite stilių</a:t>
            </a:r>
          </a:p>
        </p:txBody>
      </p:sp>
      <p:sp>
        <p:nvSpPr>
          <p:cNvPr id="3" name="Turinio vietos rezervavimo ženklas 2">
            <a:extLst>
              <a:ext uri="{FF2B5EF4-FFF2-40B4-BE49-F238E27FC236}">
                <a16:creationId xmlns:a16="http://schemas.microsoft.com/office/drawing/2014/main" id="{D3F82C6A-5D37-D7A0-D5C2-3B2284FA400D}"/>
              </a:ext>
            </a:extLst>
          </p:cNvPr>
          <p:cNvSpPr>
            <a:spLocks noGrp="1"/>
          </p:cNvSpPr>
          <p:nvPr>
            <p:ph sz="half" idx="1"/>
          </p:nvPr>
        </p:nvSpPr>
        <p:spPr>
          <a:xfrm>
            <a:off x="838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urinio vietos rezervavimo ženklas 3">
            <a:extLst>
              <a:ext uri="{FF2B5EF4-FFF2-40B4-BE49-F238E27FC236}">
                <a16:creationId xmlns:a16="http://schemas.microsoft.com/office/drawing/2014/main" id="{5602BB62-7000-B45F-300D-9620DF80C4A1}"/>
              </a:ext>
            </a:extLst>
          </p:cNvPr>
          <p:cNvSpPr>
            <a:spLocks noGrp="1"/>
          </p:cNvSpPr>
          <p:nvPr>
            <p:ph sz="half" idx="2"/>
          </p:nvPr>
        </p:nvSpPr>
        <p:spPr>
          <a:xfrm>
            <a:off x="6172200" y="1825625"/>
            <a:ext cx="5181600" cy="435133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Datos vietos rezervavimo ženklas 4">
            <a:extLst>
              <a:ext uri="{FF2B5EF4-FFF2-40B4-BE49-F238E27FC236}">
                <a16:creationId xmlns:a16="http://schemas.microsoft.com/office/drawing/2014/main" id="{DC384204-67DA-350F-55E3-7DBC47537708}"/>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6" name="Poraštės vietos rezervavimo ženklas 5">
            <a:extLst>
              <a:ext uri="{FF2B5EF4-FFF2-40B4-BE49-F238E27FC236}">
                <a16:creationId xmlns:a16="http://schemas.microsoft.com/office/drawing/2014/main" id="{E5738982-9873-A467-6043-FF88FE25D45D}"/>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61E686D3-F154-D2FB-7E2D-EFFF64F5095A}"/>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3426529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Lyg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3AD07E9-B66A-612B-BBAB-2431DC3D1D69}"/>
              </a:ext>
            </a:extLst>
          </p:cNvPr>
          <p:cNvSpPr>
            <a:spLocks noGrp="1"/>
          </p:cNvSpPr>
          <p:nvPr>
            <p:ph type="title"/>
          </p:nvPr>
        </p:nvSpPr>
        <p:spPr>
          <a:xfrm>
            <a:off x="839788" y="365125"/>
            <a:ext cx="10515600" cy="1325563"/>
          </a:xfrm>
        </p:spPr>
        <p:txBody>
          <a:bodyPr/>
          <a:lstStyle/>
          <a:p>
            <a:r>
              <a:rPr lang="lt-LT"/>
              <a:t>Spustelėję redaguokite stilių</a:t>
            </a:r>
          </a:p>
        </p:txBody>
      </p:sp>
      <p:sp>
        <p:nvSpPr>
          <p:cNvPr id="3" name="Teksto vietos rezervavimo ženklas 2">
            <a:extLst>
              <a:ext uri="{FF2B5EF4-FFF2-40B4-BE49-F238E27FC236}">
                <a16:creationId xmlns:a16="http://schemas.microsoft.com/office/drawing/2014/main" id="{9FF7BFD0-D822-A8B1-1EBE-65D5088EB57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4" name="Turinio vietos rezervavimo ženklas 3">
            <a:extLst>
              <a:ext uri="{FF2B5EF4-FFF2-40B4-BE49-F238E27FC236}">
                <a16:creationId xmlns:a16="http://schemas.microsoft.com/office/drawing/2014/main" id="{91CFFA88-5B85-C7AF-EA3F-BB8830A9456F}"/>
              </a:ext>
            </a:extLst>
          </p:cNvPr>
          <p:cNvSpPr>
            <a:spLocks noGrp="1"/>
          </p:cNvSpPr>
          <p:nvPr>
            <p:ph sz="half" idx="2"/>
          </p:nvPr>
        </p:nvSpPr>
        <p:spPr>
          <a:xfrm>
            <a:off x="839788" y="2505075"/>
            <a:ext cx="5157787"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5" name="Teksto vietos rezervavimo ženklas 4">
            <a:extLst>
              <a:ext uri="{FF2B5EF4-FFF2-40B4-BE49-F238E27FC236}">
                <a16:creationId xmlns:a16="http://schemas.microsoft.com/office/drawing/2014/main" id="{9C789436-55B1-2906-A6F1-BF70549D0FA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lt-LT"/>
              <a:t>Spustelėkite, kad galėtumėte redaguoti šablono teksto stilius</a:t>
            </a:r>
          </a:p>
        </p:txBody>
      </p:sp>
      <p:sp>
        <p:nvSpPr>
          <p:cNvPr id="6" name="Turinio vietos rezervavimo ženklas 5">
            <a:extLst>
              <a:ext uri="{FF2B5EF4-FFF2-40B4-BE49-F238E27FC236}">
                <a16:creationId xmlns:a16="http://schemas.microsoft.com/office/drawing/2014/main" id="{0ED63DB9-7FEC-4DB0-1396-0C3251F1C89B}"/>
              </a:ext>
            </a:extLst>
          </p:cNvPr>
          <p:cNvSpPr>
            <a:spLocks noGrp="1"/>
          </p:cNvSpPr>
          <p:nvPr>
            <p:ph sz="quarter" idx="4"/>
          </p:nvPr>
        </p:nvSpPr>
        <p:spPr>
          <a:xfrm>
            <a:off x="6172200" y="2505075"/>
            <a:ext cx="5183188" cy="3684588"/>
          </a:xfrm>
        </p:spPr>
        <p:txBody>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7" name="Datos vietos rezervavimo ženklas 6">
            <a:extLst>
              <a:ext uri="{FF2B5EF4-FFF2-40B4-BE49-F238E27FC236}">
                <a16:creationId xmlns:a16="http://schemas.microsoft.com/office/drawing/2014/main" id="{75378F9D-EF94-5A0F-FD85-63C04441348F}"/>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8" name="Poraštės vietos rezervavimo ženklas 7">
            <a:extLst>
              <a:ext uri="{FF2B5EF4-FFF2-40B4-BE49-F238E27FC236}">
                <a16:creationId xmlns:a16="http://schemas.microsoft.com/office/drawing/2014/main" id="{C4366DD6-31C1-41C1-098C-47F926B38CC5}"/>
              </a:ext>
            </a:extLst>
          </p:cNvPr>
          <p:cNvSpPr>
            <a:spLocks noGrp="1"/>
          </p:cNvSpPr>
          <p:nvPr>
            <p:ph type="ftr" sz="quarter" idx="11"/>
          </p:nvPr>
        </p:nvSpPr>
        <p:spPr/>
        <p:txBody>
          <a:bodyPr/>
          <a:lstStyle/>
          <a:p>
            <a:endParaRPr lang="lt-LT"/>
          </a:p>
        </p:txBody>
      </p:sp>
      <p:sp>
        <p:nvSpPr>
          <p:cNvPr id="9" name="Skaidrės numerio vietos rezervavimo ženklas 8">
            <a:extLst>
              <a:ext uri="{FF2B5EF4-FFF2-40B4-BE49-F238E27FC236}">
                <a16:creationId xmlns:a16="http://schemas.microsoft.com/office/drawing/2014/main" id="{A985A989-30C3-3029-A4AD-A57761661AE9}"/>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37310583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k pavadinimas">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60E1FBE2-A302-57D2-65C0-37AD49333617}"/>
              </a:ext>
            </a:extLst>
          </p:cNvPr>
          <p:cNvSpPr>
            <a:spLocks noGrp="1"/>
          </p:cNvSpPr>
          <p:nvPr>
            <p:ph type="title"/>
          </p:nvPr>
        </p:nvSpPr>
        <p:spPr/>
        <p:txBody>
          <a:bodyPr/>
          <a:lstStyle/>
          <a:p>
            <a:r>
              <a:rPr lang="lt-LT"/>
              <a:t>Spustelėję redaguokite stilių</a:t>
            </a:r>
          </a:p>
        </p:txBody>
      </p:sp>
      <p:sp>
        <p:nvSpPr>
          <p:cNvPr id="3" name="Datos vietos rezervavimo ženklas 2">
            <a:extLst>
              <a:ext uri="{FF2B5EF4-FFF2-40B4-BE49-F238E27FC236}">
                <a16:creationId xmlns:a16="http://schemas.microsoft.com/office/drawing/2014/main" id="{D5391D12-814C-848E-6D4B-4333CAE2634E}"/>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4" name="Poraštės vietos rezervavimo ženklas 3">
            <a:extLst>
              <a:ext uri="{FF2B5EF4-FFF2-40B4-BE49-F238E27FC236}">
                <a16:creationId xmlns:a16="http://schemas.microsoft.com/office/drawing/2014/main" id="{EB5C58EC-4BB3-297C-728C-1283FA6D3200}"/>
              </a:ext>
            </a:extLst>
          </p:cNvPr>
          <p:cNvSpPr>
            <a:spLocks noGrp="1"/>
          </p:cNvSpPr>
          <p:nvPr>
            <p:ph type="ftr" sz="quarter" idx="11"/>
          </p:nvPr>
        </p:nvSpPr>
        <p:spPr/>
        <p:txBody>
          <a:bodyPr/>
          <a:lstStyle/>
          <a:p>
            <a:endParaRPr lang="lt-LT"/>
          </a:p>
        </p:txBody>
      </p:sp>
      <p:sp>
        <p:nvSpPr>
          <p:cNvPr id="5" name="Skaidrės numerio vietos rezervavimo ženklas 4">
            <a:extLst>
              <a:ext uri="{FF2B5EF4-FFF2-40B4-BE49-F238E27FC236}">
                <a16:creationId xmlns:a16="http://schemas.microsoft.com/office/drawing/2014/main" id="{6896D16A-884E-8DFF-7D12-2AF5812E1354}"/>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1936013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uščia">
    <p:spTree>
      <p:nvGrpSpPr>
        <p:cNvPr id="1" name=""/>
        <p:cNvGrpSpPr/>
        <p:nvPr/>
      </p:nvGrpSpPr>
      <p:grpSpPr>
        <a:xfrm>
          <a:off x="0" y="0"/>
          <a:ext cx="0" cy="0"/>
          <a:chOff x="0" y="0"/>
          <a:chExt cx="0" cy="0"/>
        </a:xfrm>
      </p:grpSpPr>
      <p:sp>
        <p:nvSpPr>
          <p:cNvPr id="2" name="Datos vietos rezervavimo ženklas 1">
            <a:extLst>
              <a:ext uri="{FF2B5EF4-FFF2-40B4-BE49-F238E27FC236}">
                <a16:creationId xmlns:a16="http://schemas.microsoft.com/office/drawing/2014/main" id="{6AFF00BA-2852-190E-68D1-EF1D9106369A}"/>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3" name="Poraštės vietos rezervavimo ženklas 2">
            <a:extLst>
              <a:ext uri="{FF2B5EF4-FFF2-40B4-BE49-F238E27FC236}">
                <a16:creationId xmlns:a16="http://schemas.microsoft.com/office/drawing/2014/main" id="{0130DF2B-E0FD-16E3-6C22-5CFF6F7A77D9}"/>
              </a:ext>
            </a:extLst>
          </p:cNvPr>
          <p:cNvSpPr>
            <a:spLocks noGrp="1"/>
          </p:cNvSpPr>
          <p:nvPr>
            <p:ph type="ftr" sz="quarter" idx="11"/>
          </p:nvPr>
        </p:nvSpPr>
        <p:spPr/>
        <p:txBody>
          <a:bodyPr/>
          <a:lstStyle/>
          <a:p>
            <a:endParaRPr lang="lt-LT"/>
          </a:p>
        </p:txBody>
      </p:sp>
      <p:sp>
        <p:nvSpPr>
          <p:cNvPr id="4" name="Skaidrės numerio vietos rezervavimo ženklas 3">
            <a:extLst>
              <a:ext uri="{FF2B5EF4-FFF2-40B4-BE49-F238E27FC236}">
                <a16:creationId xmlns:a16="http://schemas.microsoft.com/office/drawing/2014/main" id="{6D234B39-E75B-11BA-18AA-1A8850B63248}"/>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19881958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Turiny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07018D81-A50F-2655-3D14-E12F511685F1}"/>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Turinio vietos rezervavimo ženklas 2">
            <a:extLst>
              <a:ext uri="{FF2B5EF4-FFF2-40B4-BE49-F238E27FC236}">
                <a16:creationId xmlns:a16="http://schemas.microsoft.com/office/drawing/2014/main" id="{E4FE839C-F662-C3CD-1844-36C09DC9970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Teksto vietos rezervavimo ženklas 3">
            <a:extLst>
              <a:ext uri="{FF2B5EF4-FFF2-40B4-BE49-F238E27FC236}">
                <a16:creationId xmlns:a16="http://schemas.microsoft.com/office/drawing/2014/main" id="{0A4835F4-3DC5-2DA8-7270-BAF0D67A720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65E6EDC9-EFD1-6CAB-4F40-B5F41EF6F4E6}"/>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6" name="Poraštės vietos rezervavimo ženklas 5">
            <a:extLst>
              <a:ext uri="{FF2B5EF4-FFF2-40B4-BE49-F238E27FC236}">
                <a16:creationId xmlns:a16="http://schemas.microsoft.com/office/drawing/2014/main" id="{D3898015-E556-2D97-FEAC-2ACA57D85B9D}"/>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096DAE82-A519-F0C3-EC34-8794B932F065}"/>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24686799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aveikslėlis ir antraštė">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C08594F-6B3D-FDF8-618C-602447C86BFA}"/>
              </a:ext>
            </a:extLst>
          </p:cNvPr>
          <p:cNvSpPr>
            <a:spLocks noGrp="1"/>
          </p:cNvSpPr>
          <p:nvPr>
            <p:ph type="title"/>
          </p:nvPr>
        </p:nvSpPr>
        <p:spPr>
          <a:xfrm>
            <a:off x="839788" y="457200"/>
            <a:ext cx="3932237" cy="1600200"/>
          </a:xfrm>
        </p:spPr>
        <p:txBody>
          <a:bodyPr anchor="b"/>
          <a:lstStyle>
            <a:lvl1pPr>
              <a:defRPr sz="3200"/>
            </a:lvl1pPr>
          </a:lstStyle>
          <a:p>
            <a:r>
              <a:rPr lang="lt-LT"/>
              <a:t>Spustelėję redaguokite stilių</a:t>
            </a:r>
          </a:p>
        </p:txBody>
      </p:sp>
      <p:sp>
        <p:nvSpPr>
          <p:cNvPr id="3" name="Paveikslėlio vietos rezervavimo ženklas 2">
            <a:extLst>
              <a:ext uri="{FF2B5EF4-FFF2-40B4-BE49-F238E27FC236}">
                <a16:creationId xmlns:a16="http://schemas.microsoft.com/office/drawing/2014/main" id="{87C39FE5-C6B4-E4C4-89B3-0374CEA6066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lt-LT"/>
          </a:p>
        </p:txBody>
      </p:sp>
      <p:sp>
        <p:nvSpPr>
          <p:cNvPr id="4" name="Teksto vietos rezervavimo ženklas 3">
            <a:extLst>
              <a:ext uri="{FF2B5EF4-FFF2-40B4-BE49-F238E27FC236}">
                <a16:creationId xmlns:a16="http://schemas.microsoft.com/office/drawing/2014/main" id="{FBC1B9DB-12F4-BB83-5884-0B84EF20E92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lt-LT"/>
              <a:t>Spustelėkite, kad galėtumėte redaguoti šablono teksto stilius</a:t>
            </a:r>
          </a:p>
        </p:txBody>
      </p:sp>
      <p:sp>
        <p:nvSpPr>
          <p:cNvPr id="5" name="Datos vietos rezervavimo ženklas 4">
            <a:extLst>
              <a:ext uri="{FF2B5EF4-FFF2-40B4-BE49-F238E27FC236}">
                <a16:creationId xmlns:a16="http://schemas.microsoft.com/office/drawing/2014/main" id="{57D051C2-D327-1ED6-168D-FA2A9F95CDAE}"/>
              </a:ext>
            </a:extLst>
          </p:cNvPr>
          <p:cNvSpPr>
            <a:spLocks noGrp="1"/>
          </p:cNvSpPr>
          <p:nvPr>
            <p:ph type="dt" sz="half" idx="10"/>
          </p:nvPr>
        </p:nvSpPr>
        <p:spPr/>
        <p:txBody>
          <a:bodyPr/>
          <a:lstStyle/>
          <a:p>
            <a:fld id="{49195109-EE74-4D15-BCB7-9A15247A295B}" type="datetimeFigureOut">
              <a:rPr lang="lt-LT" smtClean="0"/>
              <a:t>2023-04-20</a:t>
            </a:fld>
            <a:endParaRPr lang="lt-LT"/>
          </a:p>
        </p:txBody>
      </p:sp>
      <p:sp>
        <p:nvSpPr>
          <p:cNvPr id="6" name="Poraštės vietos rezervavimo ženklas 5">
            <a:extLst>
              <a:ext uri="{FF2B5EF4-FFF2-40B4-BE49-F238E27FC236}">
                <a16:creationId xmlns:a16="http://schemas.microsoft.com/office/drawing/2014/main" id="{4A647042-D578-B406-6D39-D098D2A777BE}"/>
              </a:ext>
            </a:extLst>
          </p:cNvPr>
          <p:cNvSpPr>
            <a:spLocks noGrp="1"/>
          </p:cNvSpPr>
          <p:nvPr>
            <p:ph type="ftr" sz="quarter" idx="11"/>
          </p:nvPr>
        </p:nvSpPr>
        <p:spPr/>
        <p:txBody>
          <a:bodyPr/>
          <a:lstStyle/>
          <a:p>
            <a:endParaRPr lang="lt-LT"/>
          </a:p>
        </p:txBody>
      </p:sp>
      <p:sp>
        <p:nvSpPr>
          <p:cNvPr id="7" name="Skaidrės numerio vietos rezervavimo ženklas 6">
            <a:extLst>
              <a:ext uri="{FF2B5EF4-FFF2-40B4-BE49-F238E27FC236}">
                <a16:creationId xmlns:a16="http://schemas.microsoft.com/office/drawing/2014/main" id="{1B053F2E-A8CD-5732-28DD-F7D9E4171E32}"/>
              </a:ext>
            </a:extLst>
          </p:cNvPr>
          <p:cNvSpPr>
            <a:spLocks noGrp="1"/>
          </p:cNvSpPr>
          <p:nvPr>
            <p:ph type="sldNum" sz="quarter" idx="12"/>
          </p:nvPr>
        </p:nvSpPr>
        <p:spPr/>
        <p:txBody>
          <a:bodyPr/>
          <a:lstStyle/>
          <a:p>
            <a:fld id="{F315E8B2-6396-41B7-9FF7-7944363340ED}" type="slidenum">
              <a:rPr lang="lt-LT" smtClean="0"/>
              <a:t>‹#›</a:t>
            </a:fld>
            <a:endParaRPr lang="lt-LT"/>
          </a:p>
        </p:txBody>
      </p:sp>
    </p:spTree>
    <p:extLst>
      <p:ext uri="{BB962C8B-B14F-4D97-AF65-F5344CB8AC3E}">
        <p14:creationId xmlns:p14="http://schemas.microsoft.com/office/powerpoint/2010/main" val="29291627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avadinimo vietos rezervavimo ženklas 1">
            <a:extLst>
              <a:ext uri="{FF2B5EF4-FFF2-40B4-BE49-F238E27FC236}">
                <a16:creationId xmlns:a16="http://schemas.microsoft.com/office/drawing/2014/main" id="{E42EA093-39D5-3A98-69EC-96D424640BB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lt-LT"/>
              <a:t>Spustelėję redaguokite stilių</a:t>
            </a:r>
          </a:p>
        </p:txBody>
      </p:sp>
      <p:sp>
        <p:nvSpPr>
          <p:cNvPr id="3" name="Teksto vietos rezervavimo ženklas 2">
            <a:extLst>
              <a:ext uri="{FF2B5EF4-FFF2-40B4-BE49-F238E27FC236}">
                <a16:creationId xmlns:a16="http://schemas.microsoft.com/office/drawing/2014/main" id="{5E1EC5DA-1360-13E3-5A60-90C8EFA6A6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lt-LT"/>
              <a:t>Spustelėkite, kad galėtumėte redaguoti šablono teksto stilius</a:t>
            </a:r>
          </a:p>
          <a:p>
            <a:pPr lvl="1"/>
            <a:r>
              <a:rPr lang="lt-LT"/>
              <a:t>Antras lygis</a:t>
            </a:r>
          </a:p>
          <a:p>
            <a:pPr lvl="2"/>
            <a:r>
              <a:rPr lang="lt-LT"/>
              <a:t>Trečias lygis</a:t>
            </a:r>
          </a:p>
          <a:p>
            <a:pPr lvl="3"/>
            <a:r>
              <a:rPr lang="lt-LT"/>
              <a:t>Ketvirtas lygis</a:t>
            </a:r>
          </a:p>
          <a:p>
            <a:pPr lvl="4"/>
            <a:r>
              <a:rPr lang="lt-LT"/>
              <a:t>Penktas lygis</a:t>
            </a:r>
          </a:p>
        </p:txBody>
      </p:sp>
      <p:sp>
        <p:nvSpPr>
          <p:cNvPr id="4" name="Datos vietos rezervavimo ženklas 3">
            <a:extLst>
              <a:ext uri="{FF2B5EF4-FFF2-40B4-BE49-F238E27FC236}">
                <a16:creationId xmlns:a16="http://schemas.microsoft.com/office/drawing/2014/main" id="{4881EBA2-7D01-C519-A2E6-5062F4EB3C6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9195109-EE74-4D15-BCB7-9A15247A295B}" type="datetimeFigureOut">
              <a:rPr lang="lt-LT" smtClean="0"/>
              <a:t>2023-04-20</a:t>
            </a:fld>
            <a:endParaRPr lang="lt-LT"/>
          </a:p>
        </p:txBody>
      </p:sp>
      <p:sp>
        <p:nvSpPr>
          <p:cNvPr id="5" name="Poraštės vietos rezervavimo ženklas 4">
            <a:extLst>
              <a:ext uri="{FF2B5EF4-FFF2-40B4-BE49-F238E27FC236}">
                <a16:creationId xmlns:a16="http://schemas.microsoft.com/office/drawing/2014/main" id="{C4CEE43B-6291-23D4-310A-4361BAA82DD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t-LT"/>
          </a:p>
        </p:txBody>
      </p:sp>
      <p:sp>
        <p:nvSpPr>
          <p:cNvPr id="6" name="Skaidrės numerio vietos rezervavimo ženklas 5">
            <a:extLst>
              <a:ext uri="{FF2B5EF4-FFF2-40B4-BE49-F238E27FC236}">
                <a16:creationId xmlns:a16="http://schemas.microsoft.com/office/drawing/2014/main" id="{F37A83AB-1BEA-06DF-EAE8-724181F5FFD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315E8B2-6396-41B7-9FF7-7944363340ED}" type="slidenum">
              <a:rPr lang="lt-LT" smtClean="0"/>
              <a:t>‹#›</a:t>
            </a:fld>
            <a:endParaRPr lang="lt-LT"/>
          </a:p>
        </p:txBody>
      </p:sp>
    </p:spTree>
    <p:extLst>
      <p:ext uri="{BB962C8B-B14F-4D97-AF65-F5344CB8AC3E}">
        <p14:creationId xmlns:p14="http://schemas.microsoft.com/office/powerpoint/2010/main" val="32149093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lt-L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litgrid.eu/index.php/sistemos-duomenys/elektros-energijos-kainos/" TargetMode="External"/><Relationship Id="rId1" Type="http://schemas.openxmlformats.org/officeDocument/2006/relationships/slideLayout" Target="../slideLayouts/slideLayout2.xml"/><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16F50032-C663-A6F1-7FCE-88A345BDE2C0}"/>
              </a:ext>
            </a:extLst>
          </p:cNvPr>
          <p:cNvSpPr>
            <a:spLocks noGrp="1"/>
          </p:cNvSpPr>
          <p:nvPr>
            <p:ph type="ctrTitle"/>
          </p:nvPr>
        </p:nvSpPr>
        <p:spPr/>
        <p:txBody>
          <a:bodyPr>
            <a:normAutofit fontScale="90000"/>
          </a:bodyPr>
          <a:lstStyle/>
          <a:p>
            <a:r>
              <a:rPr lang="lt-LT" b="1" dirty="0">
                <a:latin typeface="Arial" panose="020B0604020202020204" pitchFamily="34" charset="0"/>
                <a:cs typeface="Arial" panose="020B0604020202020204" pitchFamily="34" charset="0"/>
              </a:rPr>
              <a:t>Skaitinių duomenų apdorojimas ir vizualizavimas</a:t>
            </a:r>
          </a:p>
        </p:txBody>
      </p:sp>
      <p:sp>
        <p:nvSpPr>
          <p:cNvPr id="3" name="Antrinis pavadinimas 2">
            <a:extLst>
              <a:ext uri="{FF2B5EF4-FFF2-40B4-BE49-F238E27FC236}">
                <a16:creationId xmlns:a16="http://schemas.microsoft.com/office/drawing/2014/main" id="{05CFA05B-A93C-41BE-3E11-09687E0E9627}"/>
              </a:ext>
            </a:extLst>
          </p:cNvPr>
          <p:cNvSpPr>
            <a:spLocks noGrp="1"/>
          </p:cNvSpPr>
          <p:nvPr>
            <p:ph type="subTitle" idx="1"/>
          </p:nvPr>
        </p:nvSpPr>
        <p:spPr/>
        <p:txBody>
          <a:bodyPr/>
          <a:lstStyle/>
          <a:p>
            <a:endParaRPr lang="lt-LT"/>
          </a:p>
        </p:txBody>
      </p:sp>
    </p:spTree>
    <p:extLst>
      <p:ext uri="{BB962C8B-B14F-4D97-AF65-F5344CB8AC3E}">
        <p14:creationId xmlns:p14="http://schemas.microsoft.com/office/powerpoint/2010/main" val="26769352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6DA407F-9523-4355-CC5D-00B2335B038E}"/>
              </a:ext>
            </a:extLst>
          </p:cNvPr>
          <p:cNvSpPr>
            <a:spLocks noGrp="1"/>
          </p:cNvSpPr>
          <p:nvPr>
            <p:ph type="title"/>
          </p:nvPr>
        </p:nvSpPr>
        <p:spPr/>
        <p:txBody>
          <a:bodyPr/>
          <a:lstStyle/>
          <a:p>
            <a:r>
              <a:rPr lang="lt-LT" b="1" dirty="0">
                <a:latin typeface="Arial" panose="020B0604020202020204" pitchFamily="34" charset="0"/>
                <a:cs typeface="Arial" panose="020B0604020202020204" pitchFamily="34" charset="0"/>
              </a:rPr>
              <a:t>6</a:t>
            </a:r>
            <a:r>
              <a:rPr lang="en-US" b="1" dirty="0">
                <a:latin typeface="Arial" panose="020B0604020202020204" pitchFamily="34" charset="0"/>
                <a:cs typeface="Arial" panose="020B0604020202020204" pitchFamily="34" charset="0"/>
              </a:rPr>
              <a:t> u</a:t>
            </a:r>
            <a:r>
              <a:rPr lang="lt-LT" b="1" dirty="0">
                <a:latin typeface="Arial" panose="020B0604020202020204" pitchFamily="34" charset="0"/>
                <a:cs typeface="Arial" panose="020B0604020202020204" pitchFamily="34" charset="0"/>
              </a:rPr>
              <a:t>ž</a:t>
            </a:r>
            <a:r>
              <a:rPr lang="en-US" b="1" dirty="0" err="1">
                <a:latin typeface="Arial" panose="020B0604020202020204" pitchFamily="34" charset="0"/>
                <a:cs typeface="Arial" panose="020B0604020202020204" pitchFamily="34" charset="0"/>
              </a:rPr>
              <a:t>duotis</a:t>
            </a:r>
            <a:r>
              <a:rPr lang="en-US" b="1" dirty="0">
                <a:latin typeface="Arial" panose="020B0604020202020204" pitchFamily="34" charset="0"/>
                <a:cs typeface="Arial" panose="020B0604020202020204" pitchFamily="34" charset="0"/>
              </a:rPr>
              <a:t>.</a:t>
            </a:r>
            <a:r>
              <a:rPr lang="lt-LT" b="1" dirty="0">
                <a:latin typeface="Arial" panose="020B0604020202020204" pitchFamily="34" charset="0"/>
                <a:cs typeface="Arial" panose="020B0604020202020204" pitchFamily="34" charset="0"/>
              </a:rPr>
              <a:t> Išbandome kitus diagramų tipus (3)</a:t>
            </a:r>
          </a:p>
        </p:txBody>
      </p:sp>
      <p:sp>
        <p:nvSpPr>
          <p:cNvPr id="3" name="Turinio vietos rezervavimo ženklas 2">
            <a:extLst>
              <a:ext uri="{FF2B5EF4-FFF2-40B4-BE49-F238E27FC236}">
                <a16:creationId xmlns:a16="http://schemas.microsoft.com/office/drawing/2014/main" id="{783C50D1-68E8-C312-FF46-25A58604C889}"/>
              </a:ext>
            </a:extLst>
          </p:cNvPr>
          <p:cNvSpPr>
            <a:spLocks noGrp="1"/>
          </p:cNvSpPr>
          <p:nvPr>
            <p:ph idx="1"/>
          </p:nvPr>
        </p:nvSpPr>
        <p:spPr>
          <a:xfrm>
            <a:off x="838200" y="1852258"/>
            <a:ext cx="10515600" cy="4351338"/>
          </a:xfrm>
        </p:spPr>
        <p:txBody>
          <a:bodyPr/>
          <a:lstStyle/>
          <a:p>
            <a:r>
              <a:rPr lang="en-US" dirty="0" err="1"/>
              <a:t>Histograma</a:t>
            </a:r>
            <a:r>
              <a:rPr lang="lt-LT" dirty="0"/>
              <a:t>: </a:t>
            </a:r>
            <a:endParaRPr lang="en-US" dirty="0"/>
          </a:p>
          <a:p>
            <a:r>
              <a:rPr lang="lt-LT" sz="1800" dirty="0" err="1">
                <a:solidFill>
                  <a:srgbClr val="000000"/>
                </a:solidFill>
                <a:latin typeface="Cascadia Mono" panose="020B0609020000020004" pitchFamily="49" charset="0"/>
              </a:rPr>
              <a:t>plt.title</a:t>
            </a:r>
            <a:r>
              <a:rPr lang="lt-LT" sz="1800" dirty="0">
                <a:solidFill>
                  <a:srgbClr val="000000"/>
                </a:solidFill>
                <a:latin typeface="Cascadia Mono" panose="020B0609020000020004" pitchFamily="49" charset="0"/>
              </a:rPr>
              <a:t>(</a:t>
            </a:r>
            <a:r>
              <a:rPr lang="lt-LT" sz="1800" dirty="0">
                <a:solidFill>
                  <a:srgbClr val="A31515"/>
                </a:solidFill>
                <a:latin typeface="Cascadia Mono" panose="020B0609020000020004" pitchFamily="49" charset="0"/>
              </a:rPr>
              <a:t>"Vidutines kainos histograma"</a:t>
            </a:r>
            <a:r>
              <a:rPr lang="lt-LT" sz="1800" dirty="0">
                <a:solidFill>
                  <a:srgbClr val="000000"/>
                </a:solidFill>
                <a:latin typeface="Cascadia Mono" panose="020B0609020000020004" pitchFamily="49" charset="0"/>
              </a:rPr>
              <a:t>)</a:t>
            </a:r>
          </a:p>
          <a:p>
            <a:r>
              <a:rPr lang="lt-LT" sz="1800" dirty="0" err="1">
                <a:solidFill>
                  <a:srgbClr val="000000"/>
                </a:solidFill>
                <a:latin typeface="Cascadia Mono" panose="020B0609020000020004" pitchFamily="49" charset="0"/>
              </a:rPr>
              <a:t>plt.xlabel</a:t>
            </a:r>
            <a:r>
              <a:rPr lang="lt-LT" sz="1800" dirty="0">
                <a:solidFill>
                  <a:srgbClr val="000000"/>
                </a:solidFill>
                <a:latin typeface="Cascadia Mono" panose="020B0609020000020004" pitchFamily="49" charset="0"/>
              </a:rPr>
              <a:t>(</a:t>
            </a:r>
            <a:r>
              <a:rPr lang="lt-LT" sz="1800" dirty="0">
                <a:solidFill>
                  <a:srgbClr val="A31515"/>
                </a:solidFill>
                <a:latin typeface="Cascadia Mono" panose="020B0609020000020004" pitchFamily="49" charset="0"/>
              </a:rPr>
              <a:t>'Kaina'</a:t>
            </a:r>
            <a:r>
              <a:rPr lang="lt-LT" sz="1800" dirty="0">
                <a:solidFill>
                  <a:srgbClr val="000000"/>
                </a:solidFill>
                <a:latin typeface="Cascadia Mono" panose="020B0609020000020004" pitchFamily="49" charset="0"/>
              </a:rPr>
              <a:t>)</a:t>
            </a:r>
          </a:p>
          <a:p>
            <a:r>
              <a:rPr lang="lt-LT" sz="1800" dirty="0" err="1">
                <a:solidFill>
                  <a:srgbClr val="000000"/>
                </a:solidFill>
                <a:latin typeface="Cascadia Mono" panose="020B0609020000020004" pitchFamily="49" charset="0"/>
              </a:rPr>
              <a:t>plt.ylabel</a:t>
            </a:r>
            <a:r>
              <a:rPr lang="lt-LT" sz="1800" dirty="0">
                <a:solidFill>
                  <a:srgbClr val="000000"/>
                </a:solidFill>
                <a:latin typeface="Cascadia Mono" panose="020B0609020000020004" pitchFamily="49" charset="0"/>
              </a:rPr>
              <a:t>(</a:t>
            </a:r>
            <a:r>
              <a:rPr lang="lt-LT" sz="1800" dirty="0">
                <a:solidFill>
                  <a:srgbClr val="A31515"/>
                </a:solidFill>
                <a:latin typeface="Cascadia Mono" panose="020B0609020000020004" pitchFamily="49" charset="0"/>
              </a:rPr>
              <a:t>'Kiekis'</a:t>
            </a:r>
            <a:r>
              <a:rPr lang="lt-LT" sz="1800" dirty="0">
                <a:solidFill>
                  <a:srgbClr val="000000"/>
                </a:solidFill>
                <a:latin typeface="Cascadia Mono" panose="020B0609020000020004" pitchFamily="49" charset="0"/>
              </a:rPr>
              <a:t>)</a:t>
            </a:r>
            <a:endParaRPr lang="en-US" dirty="0"/>
          </a:p>
        </p:txBody>
      </p:sp>
      <p:pic>
        <p:nvPicPr>
          <p:cNvPr id="6" name="Paveikslėlis 5">
            <a:extLst>
              <a:ext uri="{FF2B5EF4-FFF2-40B4-BE49-F238E27FC236}">
                <a16:creationId xmlns:a16="http://schemas.microsoft.com/office/drawing/2014/main" id="{F152767D-C575-703A-41BB-F9A1EEFD6DFE}"/>
              </a:ext>
            </a:extLst>
          </p:cNvPr>
          <p:cNvPicPr>
            <a:picLocks noChangeAspect="1"/>
          </p:cNvPicPr>
          <p:nvPr/>
        </p:nvPicPr>
        <p:blipFill>
          <a:blip r:embed="rId2"/>
          <a:stretch>
            <a:fillRect/>
          </a:stretch>
        </p:blipFill>
        <p:spPr>
          <a:xfrm>
            <a:off x="6378537" y="1198636"/>
            <a:ext cx="5549306" cy="4554093"/>
          </a:xfrm>
          <a:prstGeom prst="rect">
            <a:avLst/>
          </a:prstGeom>
        </p:spPr>
      </p:pic>
    </p:spTree>
    <p:extLst>
      <p:ext uri="{BB962C8B-B14F-4D97-AF65-F5344CB8AC3E}">
        <p14:creationId xmlns:p14="http://schemas.microsoft.com/office/powerpoint/2010/main" val="32472844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21B1B6-FC3F-999E-6ACC-3548400C20B7}"/>
              </a:ext>
            </a:extLst>
          </p:cNvPr>
          <p:cNvSpPr>
            <a:spLocks noGrp="1"/>
          </p:cNvSpPr>
          <p:nvPr>
            <p:ph type="title"/>
          </p:nvPr>
        </p:nvSpPr>
        <p:spPr>
          <a:xfrm>
            <a:off x="417251" y="365125"/>
            <a:ext cx="11540970" cy="1325563"/>
          </a:xfrm>
        </p:spPr>
        <p:txBody>
          <a:bodyPr/>
          <a:lstStyle/>
          <a:p>
            <a:r>
              <a:rPr lang="lt-LT" b="1" dirty="0">
                <a:latin typeface="Arial" panose="020B0604020202020204" pitchFamily="34" charset="0"/>
                <a:cs typeface="Arial" panose="020B0604020202020204" pitchFamily="34" charset="0"/>
              </a:rPr>
              <a:t>7 užduotis. Suprogramuosime diagramos braižymą </a:t>
            </a:r>
            <a:r>
              <a:rPr lang="lt-LT" b="1" dirty="0" err="1">
                <a:latin typeface="Arial" panose="020B0604020202020204" pitchFamily="34" charset="0"/>
                <a:cs typeface="Arial" panose="020B0604020202020204" pitchFamily="34" charset="0"/>
              </a:rPr>
              <a:t>Python</a:t>
            </a:r>
            <a:r>
              <a:rPr lang="lt-LT" b="1" dirty="0">
                <a:latin typeface="Arial" panose="020B0604020202020204" pitchFamily="34" charset="0"/>
                <a:cs typeface="Arial" panose="020B0604020202020204" pitchFamily="34" charset="0"/>
              </a:rPr>
              <a:t> (</a:t>
            </a:r>
            <a:r>
              <a:rPr lang="lt-LT" b="1" dirty="0" err="1">
                <a:latin typeface="Arial" panose="020B0604020202020204" pitchFamily="34" charset="0"/>
                <a:cs typeface="Arial" panose="020B0604020202020204" pitchFamily="34" charset="0"/>
              </a:rPr>
              <a:t>Seaborn</a:t>
            </a:r>
            <a:r>
              <a:rPr lang="lt-LT" b="1" dirty="0">
                <a:latin typeface="Arial" panose="020B0604020202020204" pitchFamily="34" charset="0"/>
                <a:cs typeface="Arial" panose="020B0604020202020204" pitchFamily="34" charset="0"/>
              </a:rPr>
              <a:t>) (1)</a:t>
            </a:r>
          </a:p>
        </p:txBody>
      </p:sp>
      <p:sp>
        <p:nvSpPr>
          <p:cNvPr id="5" name="TextBox 4">
            <a:extLst>
              <a:ext uri="{FF2B5EF4-FFF2-40B4-BE49-F238E27FC236}">
                <a16:creationId xmlns:a16="http://schemas.microsoft.com/office/drawing/2014/main" id="{5C3F4FCC-11F1-2657-4A6A-AC32F48DF045}"/>
              </a:ext>
            </a:extLst>
          </p:cNvPr>
          <p:cNvSpPr txBox="1"/>
          <p:nvPr/>
        </p:nvSpPr>
        <p:spPr>
          <a:xfrm>
            <a:off x="417251" y="1776775"/>
            <a:ext cx="6214368" cy="4524315"/>
          </a:xfrm>
          <a:prstGeom prst="rect">
            <a:avLst/>
          </a:prstGeom>
          <a:noFill/>
        </p:spPr>
        <p:txBody>
          <a:bodyPr wrap="square">
            <a:spAutoFit/>
          </a:bodyPr>
          <a:lstStyle/>
          <a:p>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importing</a:t>
            </a:r>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packages</a:t>
            </a:r>
            <a:endParaRPr lang="lt-LT" sz="1600" dirty="0">
              <a:solidFill>
                <a:srgbClr val="008000"/>
              </a:solidFill>
              <a:latin typeface="Cascadia Mono" panose="020B0609020000020004" pitchFamily="49" charset="0"/>
            </a:endParaRPr>
          </a:p>
          <a:p>
            <a:r>
              <a:rPr lang="lt-LT" sz="1600" dirty="0" err="1">
                <a:solidFill>
                  <a:srgbClr val="0000FF"/>
                </a:solidFill>
                <a:latin typeface="Cascadia Mono" panose="020B0609020000020004" pitchFamily="49" charset="0"/>
              </a:rPr>
              <a:t>import</a:t>
            </a:r>
            <a:r>
              <a:rPr lang="lt-LT" sz="1600" dirty="0">
                <a:solidFill>
                  <a:srgbClr val="000000"/>
                </a:solidFill>
                <a:latin typeface="Cascadia Mono" panose="020B0609020000020004" pitchFamily="49" charset="0"/>
              </a:rPr>
              <a:t> </a:t>
            </a:r>
            <a:r>
              <a:rPr lang="lt-LT" sz="1600" dirty="0" err="1">
                <a:solidFill>
                  <a:srgbClr val="000000"/>
                </a:solidFill>
                <a:latin typeface="Cascadia Mono" panose="020B0609020000020004" pitchFamily="49" charset="0"/>
              </a:rPr>
              <a:t>seaborn</a:t>
            </a:r>
            <a:r>
              <a:rPr lang="lt-LT" sz="1600" dirty="0">
                <a:solidFill>
                  <a:srgbClr val="000000"/>
                </a:solidFill>
                <a:latin typeface="Cascadia Mono" panose="020B0609020000020004" pitchFamily="49" charset="0"/>
              </a:rPr>
              <a:t> </a:t>
            </a:r>
            <a:r>
              <a:rPr lang="lt-LT" sz="1600" dirty="0" err="1">
                <a:solidFill>
                  <a:srgbClr val="0000FF"/>
                </a:solidFill>
                <a:latin typeface="Cascadia Mono" panose="020B0609020000020004" pitchFamily="49" charset="0"/>
              </a:rPr>
              <a:t>as</a:t>
            </a:r>
            <a:r>
              <a:rPr lang="lt-LT" sz="1600" dirty="0">
                <a:solidFill>
                  <a:srgbClr val="000000"/>
                </a:solidFill>
                <a:latin typeface="Cascadia Mono" panose="020B0609020000020004" pitchFamily="49" charset="0"/>
              </a:rPr>
              <a:t> </a:t>
            </a:r>
            <a:r>
              <a:rPr lang="lt-LT" sz="1600" dirty="0" err="1">
                <a:solidFill>
                  <a:srgbClr val="000000"/>
                </a:solidFill>
                <a:latin typeface="Cascadia Mono" panose="020B0609020000020004" pitchFamily="49" charset="0"/>
              </a:rPr>
              <a:t>sns</a:t>
            </a:r>
            <a:endParaRPr lang="lt-LT" sz="1600" dirty="0">
              <a:solidFill>
                <a:srgbClr val="000000"/>
              </a:solidFill>
              <a:latin typeface="Cascadia Mono" panose="020B0609020000020004" pitchFamily="49" charset="0"/>
            </a:endParaRPr>
          </a:p>
          <a:p>
            <a:r>
              <a:rPr lang="en-US" sz="1600" dirty="0">
                <a:solidFill>
                  <a:srgbClr val="0000FF"/>
                </a:solidFill>
                <a:latin typeface="Cascadia Mono" panose="020B0609020000020004" pitchFamily="49" charset="0"/>
              </a:rPr>
              <a:t>import</a:t>
            </a:r>
            <a:r>
              <a:rPr lang="en-US" sz="1600" dirty="0">
                <a:solidFill>
                  <a:srgbClr val="000000"/>
                </a:solidFill>
                <a:latin typeface="Cascadia Mono" panose="020B0609020000020004" pitchFamily="49" charset="0"/>
              </a:rPr>
              <a:t> </a:t>
            </a:r>
            <a:r>
              <a:rPr lang="en-US" sz="1600" dirty="0" err="1">
                <a:solidFill>
                  <a:srgbClr val="000000"/>
                </a:solidFill>
                <a:latin typeface="Cascadia Mono" panose="020B0609020000020004" pitchFamily="49" charset="0"/>
              </a:rPr>
              <a:t>matplotlib.pyplot</a:t>
            </a:r>
            <a:r>
              <a:rPr lang="en-US" sz="1600" dirty="0">
                <a:solidFill>
                  <a:srgbClr val="000000"/>
                </a:solidFill>
                <a:latin typeface="Cascadia Mono" panose="020B0609020000020004" pitchFamily="49" charset="0"/>
              </a:rPr>
              <a:t> </a:t>
            </a:r>
            <a:r>
              <a:rPr lang="en-US" sz="1600" dirty="0">
                <a:solidFill>
                  <a:srgbClr val="0000FF"/>
                </a:solidFill>
                <a:latin typeface="Cascadia Mono" panose="020B0609020000020004" pitchFamily="49" charset="0"/>
              </a:rPr>
              <a:t>as</a:t>
            </a:r>
            <a:r>
              <a:rPr lang="en-US" sz="1600" dirty="0">
                <a:solidFill>
                  <a:srgbClr val="000000"/>
                </a:solidFill>
                <a:latin typeface="Cascadia Mono" panose="020B0609020000020004" pitchFamily="49" charset="0"/>
              </a:rPr>
              <a:t> </a:t>
            </a:r>
            <a:r>
              <a:rPr lang="en-US" sz="1600" dirty="0" err="1">
                <a:solidFill>
                  <a:srgbClr val="000000"/>
                </a:solidFill>
                <a:latin typeface="Cascadia Mono" panose="020B0609020000020004" pitchFamily="49" charset="0"/>
              </a:rPr>
              <a:t>plt</a:t>
            </a:r>
            <a:endParaRPr lang="en-US" sz="1600" dirty="0">
              <a:solidFill>
                <a:srgbClr val="000000"/>
              </a:solidFill>
              <a:latin typeface="Cascadia Mono" panose="020B0609020000020004" pitchFamily="49" charset="0"/>
            </a:endParaRPr>
          </a:p>
          <a:p>
            <a:r>
              <a:rPr lang="lt-LT" sz="1600" dirty="0" err="1">
                <a:solidFill>
                  <a:srgbClr val="0000FF"/>
                </a:solidFill>
                <a:latin typeface="Cascadia Mono" panose="020B0609020000020004" pitchFamily="49" charset="0"/>
              </a:rPr>
              <a:t>import</a:t>
            </a:r>
            <a:r>
              <a:rPr lang="lt-LT" sz="1600" dirty="0">
                <a:solidFill>
                  <a:srgbClr val="000000"/>
                </a:solidFill>
                <a:latin typeface="Cascadia Mono" panose="020B0609020000020004" pitchFamily="49" charset="0"/>
              </a:rPr>
              <a:t> pandas </a:t>
            </a:r>
            <a:r>
              <a:rPr lang="lt-LT" sz="1600" dirty="0" err="1">
                <a:solidFill>
                  <a:srgbClr val="0000FF"/>
                </a:solidFill>
                <a:latin typeface="Cascadia Mono" panose="020B0609020000020004" pitchFamily="49" charset="0"/>
              </a:rPr>
              <a:t>as</a:t>
            </a:r>
            <a:r>
              <a:rPr lang="lt-LT" sz="1600" dirty="0">
                <a:solidFill>
                  <a:srgbClr val="000000"/>
                </a:solidFill>
                <a:latin typeface="Cascadia Mono" panose="020B0609020000020004" pitchFamily="49" charset="0"/>
              </a:rPr>
              <a:t> </a:t>
            </a:r>
            <a:r>
              <a:rPr lang="lt-LT" sz="1600" dirty="0" err="1">
                <a:solidFill>
                  <a:srgbClr val="000000"/>
                </a:solidFill>
                <a:latin typeface="Cascadia Mono" panose="020B0609020000020004" pitchFamily="49" charset="0"/>
              </a:rPr>
              <a:t>pd</a:t>
            </a:r>
            <a:endParaRPr lang="lt-LT" sz="1600" dirty="0">
              <a:solidFill>
                <a:srgbClr val="000000"/>
              </a:solidFill>
              <a:latin typeface="Cascadia Mono" panose="020B0609020000020004" pitchFamily="49" charset="0"/>
            </a:endParaRPr>
          </a:p>
          <a:p>
            <a:r>
              <a:rPr lang="lt-LT" sz="1600" dirty="0">
                <a:solidFill>
                  <a:srgbClr val="000000"/>
                </a:solidFill>
                <a:latin typeface="Cascadia Mono" panose="020B0609020000020004" pitchFamily="49" charset="0"/>
              </a:rPr>
              <a:t> </a:t>
            </a:r>
          </a:p>
          <a:p>
            <a:r>
              <a:rPr lang="lt-LT" sz="1600" dirty="0">
                <a:solidFill>
                  <a:srgbClr val="000000"/>
                </a:solidFill>
                <a:latin typeface="Cascadia Mono" panose="020B0609020000020004" pitchFamily="49" charset="0"/>
              </a:rPr>
              <a:t> </a:t>
            </a:r>
          </a:p>
          <a:p>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reading</a:t>
            </a:r>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the</a:t>
            </a:r>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database</a:t>
            </a:r>
            <a:endParaRPr lang="lt-LT" sz="1600" dirty="0">
              <a:solidFill>
                <a:srgbClr val="008000"/>
              </a:solidFill>
              <a:latin typeface="Cascadia Mono" panose="020B0609020000020004" pitchFamily="49" charset="0"/>
            </a:endParaRPr>
          </a:p>
          <a:p>
            <a:r>
              <a:rPr lang="lt-LT" sz="1600" dirty="0">
                <a:solidFill>
                  <a:srgbClr val="000000"/>
                </a:solidFill>
                <a:latin typeface="Cascadia Mono" panose="020B0609020000020004" pitchFamily="49" charset="0"/>
              </a:rPr>
              <a:t>data = </a:t>
            </a:r>
            <a:r>
              <a:rPr lang="lt-LT" sz="1600" dirty="0" err="1">
                <a:solidFill>
                  <a:srgbClr val="000000"/>
                </a:solidFill>
                <a:latin typeface="Cascadia Mono" panose="020B0609020000020004" pitchFamily="49" charset="0"/>
              </a:rPr>
              <a:t>pd.read_csv</a:t>
            </a:r>
            <a:r>
              <a:rPr lang="lt-LT" sz="1600" dirty="0">
                <a:solidFill>
                  <a:srgbClr val="000000"/>
                </a:solidFill>
                <a:latin typeface="Cascadia Mono" panose="020B0609020000020004" pitchFamily="49" charset="0"/>
              </a:rPr>
              <a:t>(</a:t>
            </a:r>
            <a:r>
              <a:rPr lang="lt-LT" sz="1600" dirty="0">
                <a:solidFill>
                  <a:srgbClr val="A31515"/>
                </a:solidFill>
                <a:latin typeface="Cascadia Mono" panose="020B0609020000020004" pitchFamily="49" charset="0"/>
              </a:rPr>
              <a:t>"</a:t>
            </a:r>
            <a:r>
              <a:rPr lang="lt-LT" sz="1600" dirty="0" err="1">
                <a:solidFill>
                  <a:srgbClr val="A31515"/>
                </a:solidFill>
                <a:latin typeface="Cascadia Mono" panose="020B0609020000020004" pitchFamily="49" charset="0"/>
              </a:rPr>
              <a:t>2023_balandis_elektros_kainos.csv</a:t>
            </a:r>
            <a:r>
              <a:rPr lang="lt-LT" sz="1600" dirty="0">
                <a:solidFill>
                  <a:srgbClr val="A31515"/>
                </a:solidFill>
                <a:latin typeface="Cascadia Mono" panose="020B0609020000020004" pitchFamily="49" charset="0"/>
              </a:rPr>
              <a:t>"</a:t>
            </a:r>
            <a:r>
              <a:rPr lang="lt-LT" sz="1600" dirty="0">
                <a:solidFill>
                  <a:srgbClr val="000000"/>
                </a:solidFill>
                <a:latin typeface="Cascadia Mono" panose="020B0609020000020004" pitchFamily="49" charset="0"/>
              </a:rPr>
              <a:t>)</a:t>
            </a:r>
          </a:p>
          <a:p>
            <a:r>
              <a:rPr lang="lt-LT" sz="1600" dirty="0">
                <a:solidFill>
                  <a:srgbClr val="000000"/>
                </a:solidFill>
                <a:latin typeface="Cascadia Mono" panose="020B0609020000020004" pitchFamily="49" charset="0"/>
              </a:rPr>
              <a:t> </a:t>
            </a:r>
          </a:p>
          <a:p>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draw</a:t>
            </a:r>
            <a:r>
              <a:rPr lang="lt-LT" sz="1600" dirty="0">
                <a:solidFill>
                  <a:srgbClr val="008000"/>
                </a:solidFill>
                <a:latin typeface="Cascadia Mono" panose="020B0609020000020004" pitchFamily="49" charset="0"/>
              </a:rPr>
              <a:t> </a:t>
            </a:r>
            <a:r>
              <a:rPr lang="lt-LT" sz="1600" dirty="0" err="1">
                <a:solidFill>
                  <a:srgbClr val="008000"/>
                </a:solidFill>
                <a:latin typeface="Cascadia Mono" panose="020B0609020000020004" pitchFamily="49" charset="0"/>
              </a:rPr>
              <a:t>lineplot</a:t>
            </a:r>
            <a:endParaRPr lang="lt-LT" sz="1600" dirty="0">
              <a:solidFill>
                <a:srgbClr val="008000"/>
              </a:solidFill>
              <a:latin typeface="Cascadia Mono" panose="020B0609020000020004" pitchFamily="49" charset="0"/>
            </a:endParaRPr>
          </a:p>
          <a:p>
            <a:r>
              <a:rPr lang="lt-LT" sz="1600" dirty="0" err="1">
                <a:solidFill>
                  <a:srgbClr val="000000"/>
                </a:solidFill>
                <a:latin typeface="Cascadia Mono" panose="020B0609020000020004" pitchFamily="49" charset="0"/>
              </a:rPr>
              <a:t>sns.lineplot</a:t>
            </a:r>
            <a:r>
              <a:rPr lang="lt-LT" sz="1600" dirty="0">
                <a:solidFill>
                  <a:srgbClr val="000000"/>
                </a:solidFill>
                <a:latin typeface="Cascadia Mono" panose="020B0609020000020004" pitchFamily="49" charset="0"/>
              </a:rPr>
              <a:t>(x=</a:t>
            </a:r>
            <a:r>
              <a:rPr lang="lt-LT" sz="1600" dirty="0">
                <a:solidFill>
                  <a:srgbClr val="A31515"/>
                </a:solidFill>
                <a:latin typeface="Cascadia Mono" panose="020B0609020000020004" pitchFamily="49" charset="0"/>
              </a:rPr>
              <a:t>"Valanda"</a:t>
            </a:r>
            <a:r>
              <a:rPr lang="lt-LT" sz="1600" dirty="0">
                <a:solidFill>
                  <a:srgbClr val="000000"/>
                </a:solidFill>
                <a:latin typeface="Cascadia Mono" panose="020B0609020000020004" pitchFamily="49" charset="0"/>
              </a:rPr>
              <a:t>, y=</a:t>
            </a:r>
            <a:r>
              <a:rPr lang="lt-LT" sz="1600" dirty="0">
                <a:solidFill>
                  <a:srgbClr val="A31515"/>
                </a:solidFill>
                <a:latin typeface="Cascadia Mono" panose="020B0609020000020004" pitchFamily="49" charset="0"/>
              </a:rPr>
              <a:t>"Vidurkis"</a:t>
            </a:r>
            <a:r>
              <a:rPr lang="lt-LT" sz="1600" dirty="0">
                <a:solidFill>
                  <a:srgbClr val="000000"/>
                </a:solidFill>
                <a:latin typeface="Cascadia Mono" panose="020B0609020000020004" pitchFamily="49" charset="0"/>
              </a:rPr>
              <a:t>, data=data)</a:t>
            </a:r>
          </a:p>
          <a:p>
            <a:r>
              <a:rPr lang="lt-LT" sz="1600" dirty="0">
                <a:solidFill>
                  <a:srgbClr val="000000"/>
                </a:solidFill>
                <a:latin typeface="Cascadia Mono" panose="020B0609020000020004" pitchFamily="49" charset="0"/>
              </a:rPr>
              <a:t> </a:t>
            </a:r>
          </a:p>
          <a:p>
            <a:r>
              <a:rPr lang="en-US" sz="1600" dirty="0">
                <a:solidFill>
                  <a:srgbClr val="008000"/>
                </a:solidFill>
                <a:latin typeface="Cascadia Mono" panose="020B0609020000020004" pitchFamily="49" charset="0"/>
              </a:rPr>
              <a:t># setting the title using Matplotlib</a:t>
            </a:r>
          </a:p>
          <a:p>
            <a:r>
              <a:rPr lang="lt-LT" sz="1600" dirty="0" err="1">
                <a:solidFill>
                  <a:srgbClr val="000000"/>
                </a:solidFill>
                <a:latin typeface="Cascadia Mono" panose="020B0609020000020004" pitchFamily="49" charset="0"/>
              </a:rPr>
              <a:t>plt.title</a:t>
            </a:r>
            <a:r>
              <a:rPr lang="lt-LT" sz="1600" dirty="0">
                <a:solidFill>
                  <a:srgbClr val="000000"/>
                </a:solidFill>
                <a:latin typeface="Cascadia Mono" panose="020B0609020000020004" pitchFamily="49" charset="0"/>
              </a:rPr>
              <a:t>(</a:t>
            </a:r>
            <a:r>
              <a:rPr lang="lt-LT" sz="1600" dirty="0">
                <a:solidFill>
                  <a:srgbClr val="A31515"/>
                </a:solidFill>
                <a:latin typeface="Cascadia Mono" panose="020B0609020000020004" pitchFamily="49" charset="0"/>
              </a:rPr>
              <a:t>'Vidutines kainos priklausomybe nuo valandos'</a:t>
            </a:r>
            <a:r>
              <a:rPr lang="lt-LT" sz="1600" dirty="0">
                <a:solidFill>
                  <a:srgbClr val="000000"/>
                </a:solidFill>
                <a:latin typeface="Cascadia Mono" panose="020B0609020000020004" pitchFamily="49" charset="0"/>
              </a:rPr>
              <a:t>)</a:t>
            </a:r>
          </a:p>
          <a:p>
            <a:r>
              <a:rPr lang="lt-LT" sz="1600" dirty="0">
                <a:solidFill>
                  <a:srgbClr val="000000"/>
                </a:solidFill>
                <a:latin typeface="Cascadia Mono" panose="020B0609020000020004" pitchFamily="49" charset="0"/>
              </a:rPr>
              <a:t> </a:t>
            </a:r>
          </a:p>
          <a:p>
            <a:r>
              <a:rPr lang="lt-LT" sz="1600" dirty="0" err="1">
                <a:solidFill>
                  <a:srgbClr val="000000"/>
                </a:solidFill>
                <a:latin typeface="Cascadia Mono" panose="020B0609020000020004" pitchFamily="49" charset="0"/>
              </a:rPr>
              <a:t>plt.show</a:t>
            </a:r>
            <a:r>
              <a:rPr lang="lt-LT" sz="1600" dirty="0">
                <a:solidFill>
                  <a:srgbClr val="000000"/>
                </a:solidFill>
                <a:latin typeface="Cascadia Mono" panose="020B0609020000020004" pitchFamily="49" charset="0"/>
              </a:rPr>
              <a:t>()</a:t>
            </a:r>
            <a:endParaRPr lang="lt-LT" sz="1600" dirty="0"/>
          </a:p>
        </p:txBody>
      </p:sp>
      <p:pic>
        <p:nvPicPr>
          <p:cNvPr id="4" name="Paveikslėlis 3">
            <a:extLst>
              <a:ext uri="{FF2B5EF4-FFF2-40B4-BE49-F238E27FC236}">
                <a16:creationId xmlns:a16="http://schemas.microsoft.com/office/drawing/2014/main" id="{9B50DA7C-54DC-35B9-E6E4-35D63D2BFEE8}"/>
              </a:ext>
            </a:extLst>
          </p:cNvPr>
          <p:cNvPicPr>
            <a:picLocks noChangeAspect="1"/>
          </p:cNvPicPr>
          <p:nvPr/>
        </p:nvPicPr>
        <p:blipFill>
          <a:blip r:embed="rId2"/>
          <a:stretch>
            <a:fillRect/>
          </a:stretch>
        </p:blipFill>
        <p:spPr>
          <a:xfrm>
            <a:off x="6493554" y="2092415"/>
            <a:ext cx="5698446" cy="4524315"/>
          </a:xfrm>
          <a:prstGeom prst="rect">
            <a:avLst/>
          </a:prstGeom>
        </p:spPr>
      </p:pic>
    </p:spTree>
    <p:extLst>
      <p:ext uri="{BB962C8B-B14F-4D97-AF65-F5344CB8AC3E}">
        <p14:creationId xmlns:p14="http://schemas.microsoft.com/office/powerpoint/2010/main" val="9471635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21B1B6-FC3F-999E-6ACC-3548400C20B7}"/>
              </a:ext>
            </a:extLst>
          </p:cNvPr>
          <p:cNvSpPr>
            <a:spLocks noGrp="1"/>
          </p:cNvSpPr>
          <p:nvPr>
            <p:ph type="title"/>
          </p:nvPr>
        </p:nvSpPr>
        <p:spPr>
          <a:xfrm>
            <a:off x="417251" y="365125"/>
            <a:ext cx="11540970" cy="1325563"/>
          </a:xfrm>
        </p:spPr>
        <p:txBody>
          <a:bodyPr/>
          <a:lstStyle/>
          <a:p>
            <a:r>
              <a:rPr lang="lt-LT" b="1" dirty="0">
                <a:latin typeface="Arial" panose="020B0604020202020204" pitchFamily="34" charset="0"/>
                <a:cs typeface="Arial" panose="020B0604020202020204" pitchFamily="34" charset="0"/>
              </a:rPr>
              <a:t>7 užduotis. Išbandome kitus diagramų tipus (2)</a:t>
            </a:r>
          </a:p>
        </p:txBody>
      </p:sp>
      <p:pic>
        <p:nvPicPr>
          <p:cNvPr id="8" name="Paveikslėlis 7">
            <a:extLst>
              <a:ext uri="{FF2B5EF4-FFF2-40B4-BE49-F238E27FC236}">
                <a16:creationId xmlns:a16="http://schemas.microsoft.com/office/drawing/2014/main" id="{208D22C6-24B6-DA18-A328-283B0FBF2F06}"/>
              </a:ext>
            </a:extLst>
          </p:cNvPr>
          <p:cNvPicPr>
            <a:picLocks noChangeAspect="1"/>
          </p:cNvPicPr>
          <p:nvPr/>
        </p:nvPicPr>
        <p:blipFill>
          <a:blip r:embed="rId2"/>
          <a:stretch>
            <a:fillRect/>
          </a:stretch>
        </p:blipFill>
        <p:spPr>
          <a:xfrm>
            <a:off x="3779965" y="2238329"/>
            <a:ext cx="5562302" cy="4619671"/>
          </a:xfrm>
          <a:prstGeom prst="rect">
            <a:avLst/>
          </a:prstGeom>
        </p:spPr>
      </p:pic>
      <p:sp>
        <p:nvSpPr>
          <p:cNvPr id="10" name="TextBox 9">
            <a:extLst>
              <a:ext uri="{FF2B5EF4-FFF2-40B4-BE49-F238E27FC236}">
                <a16:creationId xmlns:a16="http://schemas.microsoft.com/office/drawing/2014/main" id="{7FC0E623-3B52-67C2-C1D8-FB2B1D94236F}"/>
              </a:ext>
            </a:extLst>
          </p:cNvPr>
          <p:cNvSpPr txBox="1"/>
          <p:nvPr/>
        </p:nvSpPr>
        <p:spPr>
          <a:xfrm>
            <a:off x="588144" y="1690688"/>
            <a:ext cx="9381479" cy="369332"/>
          </a:xfrm>
          <a:prstGeom prst="rect">
            <a:avLst/>
          </a:prstGeom>
          <a:noFill/>
        </p:spPr>
        <p:txBody>
          <a:bodyPr wrap="square">
            <a:spAutoFit/>
          </a:bodyPr>
          <a:lstStyle/>
          <a:p>
            <a:r>
              <a:rPr lang="lt-LT" sz="1800" dirty="0" err="1">
                <a:solidFill>
                  <a:srgbClr val="000000"/>
                </a:solidFill>
                <a:latin typeface="Cascadia Mono" panose="020B0609020000020004" pitchFamily="49" charset="0"/>
              </a:rPr>
              <a:t>sns.scatterplot</a:t>
            </a:r>
            <a:r>
              <a:rPr lang="lt-LT" sz="1800" dirty="0">
                <a:solidFill>
                  <a:srgbClr val="000000"/>
                </a:solidFill>
                <a:latin typeface="Cascadia Mono" panose="020B0609020000020004" pitchFamily="49" charset="0"/>
              </a:rPr>
              <a:t>(x=</a:t>
            </a:r>
            <a:r>
              <a:rPr lang="lt-LT" sz="1800" dirty="0">
                <a:solidFill>
                  <a:srgbClr val="A31515"/>
                </a:solidFill>
                <a:latin typeface="Cascadia Mono" panose="020B0609020000020004" pitchFamily="49" charset="0"/>
              </a:rPr>
              <a:t>'Valanda'</a:t>
            </a:r>
            <a:r>
              <a:rPr lang="lt-LT" sz="1800" dirty="0">
                <a:solidFill>
                  <a:srgbClr val="000000"/>
                </a:solidFill>
                <a:latin typeface="Cascadia Mono" panose="020B0609020000020004" pitchFamily="49" charset="0"/>
              </a:rPr>
              <a:t>, y=</a:t>
            </a:r>
            <a:r>
              <a:rPr lang="lt-LT" sz="1800" dirty="0">
                <a:solidFill>
                  <a:srgbClr val="A31515"/>
                </a:solidFill>
                <a:latin typeface="Cascadia Mono" panose="020B0609020000020004" pitchFamily="49" charset="0"/>
              </a:rPr>
              <a:t>'Vidurkis'</a:t>
            </a:r>
            <a:r>
              <a:rPr lang="lt-LT" sz="1800" dirty="0">
                <a:solidFill>
                  <a:srgbClr val="000000"/>
                </a:solidFill>
                <a:latin typeface="Cascadia Mono" panose="020B0609020000020004" pitchFamily="49" charset="0"/>
              </a:rPr>
              <a:t>, data=data,)</a:t>
            </a:r>
            <a:endParaRPr lang="lt-LT" dirty="0"/>
          </a:p>
        </p:txBody>
      </p:sp>
    </p:spTree>
    <p:extLst>
      <p:ext uri="{BB962C8B-B14F-4D97-AF65-F5344CB8AC3E}">
        <p14:creationId xmlns:p14="http://schemas.microsoft.com/office/powerpoint/2010/main" val="21583112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21B1B6-FC3F-999E-6ACC-3548400C20B7}"/>
              </a:ext>
            </a:extLst>
          </p:cNvPr>
          <p:cNvSpPr>
            <a:spLocks noGrp="1"/>
          </p:cNvSpPr>
          <p:nvPr>
            <p:ph type="title"/>
          </p:nvPr>
        </p:nvSpPr>
        <p:spPr>
          <a:xfrm>
            <a:off x="417251" y="365125"/>
            <a:ext cx="11540970" cy="1325563"/>
          </a:xfrm>
        </p:spPr>
        <p:txBody>
          <a:bodyPr/>
          <a:lstStyle/>
          <a:p>
            <a:r>
              <a:rPr lang="lt-LT" b="1" dirty="0">
                <a:latin typeface="Arial" panose="020B0604020202020204" pitchFamily="34" charset="0"/>
                <a:cs typeface="Arial" panose="020B0604020202020204" pitchFamily="34" charset="0"/>
              </a:rPr>
              <a:t>7 užduotis. Išbandome kitus diagramų tipus (</a:t>
            </a:r>
            <a:r>
              <a:rPr lang="en-US" b="1" dirty="0">
                <a:latin typeface="Arial" panose="020B0604020202020204" pitchFamily="34" charset="0"/>
                <a:cs typeface="Arial" panose="020B0604020202020204" pitchFamily="34" charset="0"/>
              </a:rPr>
              <a:t>3</a:t>
            </a:r>
            <a:r>
              <a:rPr lang="lt-LT" b="1" dirty="0">
                <a:latin typeface="Arial" panose="020B0604020202020204" pitchFamily="34" charset="0"/>
                <a:cs typeface="Arial" panose="020B0604020202020204" pitchFamily="34" charset="0"/>
              </a:rPr>
              <a:t>)</a:t>
            </a:r>
          </a:p>
        </p:txBody>
      </p:sp>
      <p:sp>
        <p:nvSpPr>
          <p:cNvPr id="10" name="TextBox 9">
            <a:extLst>
              <a:ext uri="{FF2B5EF4-FFF2-40B4-BE49-F238E27FC236}">
                <a16:creationId xmlns:a16="http://schemas.microsoft.com/office/drawing/2014/main" id="{7FC0E623-3B52-67C2-C1D8-FB2B1D94236F}"/>
              </a:ext>
            </a:extLst>
          </p:cNvPr>
          <p:cNvSpPr txBox="1"/>
          <p:nvPr/>
        </p:nvSpPr>
        <p:spPr>
          <a:xfrm>
            <a:off x="588144" y="1690688"/>
            <a:ext cx="5786023" cy="646331"/>
          </a:xfrm>
          <a:prstGeom prst="rect">
            <a:avLst/>
          </a:prstGeom>
          <a:noFill/>
        </p:spPr>
        <p:txBody>
          <a:bodyPr wrap="square">
            <a:spAutoFit/>
          </a:bodyPr>
          <a:lstStyle/>
          <a:p>
            <a:r>
              <a:rPr lang="nn-NO" sz="1800" dirty="0">
                <a:solidFill>
                  <a:srgbClr val="000000"/>
                </a:solidFill>
                <a:latin typeface="Cascadia Mono" panose="020B0609020000020004" pitchFamily="49" charset="0"/>
              </a:rPr>
              <a:t>sns.barplot(x=</a:t>
            </a:r>
            <a:r>
              <a:rPr lang="nn-NO" sz="1800" dirty="0">
                <a:solidFill>
                  <a:srgbClr val="A31515"/>
                </a:solidFill>
                <a:latin typeface="Cascadia Mono" panose="020B0609020000020004" pitchFamily="49" charset="0"/>
              </a:rPr>
              <a:t>'Valanda'</a:t>
            </a:r>
            <a:r>
              <a:rPr lang="nn-NO" sz="1800" dirty="0">
                <a:solidFill>
                  <a:srgbClr val="000000"/>
                </a:solidFill>
                <a:latin typeface="Cascadia Mono" panose="020B0609020000020004" pitchFamily="49" charset="0"/>
              </a:rPr>
              <a:t>,y=</a:t>
            </a:r>
            <a:r>
              <a:rPr lang="nn-NO" sz="1800" dirty="0">
                <a:solidFill>
                  <a:srgbClr val="A31515"/>
                </a:solidFill>
                <a:latin typeface="Cascadia Mono" panose="020B0609020000020004" pitchFamily="49" charset="0"/>
              </a:rPr>
              <a:t>'Vidurkis'</a:t>
            </a:r>
            <a:r>
              <a:rPr lang="nn-NO" sz="1800" dirty="0">
                <a:solidFill>
                  <a:srgbClr val="000000"/>
                </a:solidFill>
                <a:latin typeface="Cascadia Mono" panose="020B0609020000020004" pitchFamily="49" charset="0"/>
              </a:rPr>
              <a:t>, data=data,)</a:t>
            </a:r>
            <a:endParaRPr lang="lt-LT" dirty="0"/>
          </a:p>
        </p:txBody>
      </p:sp>
      <p:sp>
        <p:nvSpPr>
          <p:cNvPr id="14" name="TextBox 13">
            <a:extLst>
              <a:ext uri="{FF2B5EF4-FFF2-40B4-BE49-F238E27FC236}">
                <a16:creationId xmlns:a16="http://schemas.microsoft.com/office/drawing/2014/main" id="{F86DEB0E-4C5B-F2D6-849C-E36D69FE5792}"/>
              </a:ext>
            </a:extLst>
          </p:cNvPr>
          <p:cNvSpPr txBox="1"/>
          <p:nvPr/>
        </p:nvSpPr>
        <p:spPr>
          <a:xfrm>
            <a:off x="6465163" y="1697826"/>
            <a:ext cx="6094520" cy="646331"/>
          </a:xfrm>
          <a:prstGeom prst="rect">
            <a:avLst/>
          </a:prstGeom>
          <a:noFill/>
        </p:spPr>
        <p:txBody>
          <a:bodyPr wrap="square">
            <a:spAutoFit/>
          </a:bodyPr>
          <a:lstStyle/>
          <a:p>
            <a:r>
              <a:rPr lang="lt-LT" sz="1800" dirty="0" err="1">
                <a:solidFill>
                  <a:srgbClr val="000000"/>
                </a:solidFill>
                <a:latin typeface="Cascadia Mono" panose="020B0609020000020004" pitchFamily="49" charset="0"/>
              </a:rPr>
              <a:t>sns.histplot</a:t>
            </a:r>
            <a:r>
              <a:rPr lang="lt-LT" sz="1800" dirty="0">
                <a:solidFill>
                  <a:srgbClr val="000000"/>
                </a:solidFill>
                <a:latin typeface="Cascadia Mono" panose="020B0609020000020004" pitchFamily="49" charset="0"/>
              </a:rPr>
              <a:t>(x=</a:t>
            </a:r>
            <a:r>
              <a:rPr lang="lt-LT" sz="1800" dirty="0">
                <a:solidFill>
                  <a:srgbClr val="A31515"/>
                </a:solidFill>
                <a:latin typeface="Cascadia Mono" panose="020B0609020000020004" pitchFamily="49" charset="0"/>
              </a:rPr>
              <a:t>'Vidurkis'</a:t>
            </a:r>
            <a:r>
              <a:rPr lang="lt-LT" sz="1800" dirty="0">
                <a:solidFill>
                  <a:srgbClr val="000000"/>
                </a:solidFill>
                <a:latin typeface="Cascadia Mono" panose="020B0609020000020004" pitchFamily="49" charset="0"/>
              </a:rPr>
              <a:t>, data=data, </a:t>
            </a:r>
            <a:r>
              <a:rPr lang="lt-LT" sz="1800" dirty="0" err="1">
                <a:solidFill>
                  <a:srgbClr val="000000"/>
                </a:solidFill>
                <a:latin typeface="Cascadia Mono" panose="020B0609020000020004" pitchFamily="49" charset="0"/>
              </a:rPr>
              <a:t>kde</a:t>
            </a:r>
            <a:r>
              <a:rPr lang="lt-LT" sz="1800" dirty="0">
                <a:solidFill>
                  <a:srgbClr val="000000"/>
                </a:solidFill>
                <a:latin typeface="Cascadia Mono" panose="020B0609020000020004" pitchFamily="49" charset="0"/>
              </a:rPr>
              <a:t>=</a:t>
            </a:r>
            <a:r>
              <a:rPr lang="lt-LT" sz="1800" dirty="0" err="1">
                <a:solidFill>
                  <a:srgbClr val="0000FF"/>
                </a:solidFill>
                <a:latin typeface="Cascadia Mono" panose="020B0609020000020004" pitchFamily="49" charset="0"/>
              </a:rPr>
              <a:t>True</a:t>
            </a:r>
            <a:r>
              <a:rPr lang="lt-LT" sz="1800" dirty="0">
                <a:solidFill>
                  <a:srgbClr val="000000"/>
                </a:solidFill>
                <a:latin typeface="Cascadia Mono" panose="020B0609020000020004" pitchFamily="49" charset="0"/>
              </a:rPr>
              <a:t>,)</a:t>
            </a:r>
            <a:endParaRPr lang="lt-LT" dirty="0"/>
          </a:p>
        </p:txBody>
      </p:sp>
      <p:pic>
        <p:nvPicPr>
          <p:cNvPr id="4" name="Paveikslėlis 3">
            <a:extLst>
              <a:ext uri="{FF2B5EF4-FFF2-40B4-BE49-F238E27FC236}">
                <a16:creationId xmlns:a16="http://schemas.microsoft.com/office/drawing/2014/main" id="{818A6170-303E-53E0-1424-934F99D76619}"/>
              </a:ext>
            </a:extLst>
          </p:cNvPr>
          <p:cNvPicPr>
            <a:picLocks noChangeAspect="1"/>
          </p:cNvPicPr>
          <p:nvPr/>
        </p:nvPicPr>
        <p:blipFill>
          <a:blip r:embed="rId2"/>
          <a:stretch>
            <a:fillRect/>
          </a:stretch>
        </p:blipFill>
        <p:spPr>
          <a:xfrm>
            <a:off x="284085" y="2451843"/>
            <a:ext cx="5561444" cy="4404417"/>
          </a:xfrm>
          <a:prstGeom prst="rect">
            <a:avLst/>
          </a:prstGeom>
        </p:spPr>
      </p:pic>
      <p:pic>
        <p:nvPicPr>
          <p:cNvPr id="6" name="Paveikslėlis 5">
            <a:extLst>
              <a:ext uri="{FF2B5EF4-FFF2-40B4-BE49-F238E27FC236}">
                <a16:creationId xmlns:a16="http://schemas.microsoft.com/office/drawing/2014/main" id="{284034FB-7125-13AB-6468-3119F4C0D716}"/>
              </a:ext>
            </a:extLst>
          </p:cNvPr>
          <p:cNvPicPr>
            <a:picLocks noChangeAspect="1"/>
          </p:cNvPicPr>
          <p:nvPr/>
        </p:nvPicPr>
        <p:blipFill>
          <a:blip r:embed="rId3"/>
          <a:stretch>
            <a:fillRect/>
          </a:stretch>
        </p:blipFill>
        <p:spPr>
          <a:xfrm>
            <a:off x="6531054" y="2671481"/>
            <a:ext cx="5376861" cy="4160309"/>
          </a:xfrm>
          <a:prstGeom prst="rect">
            <a:avLst/>
          </a:prstGeom>
        </p:spPr>
      </p:pic>
    </p:spTree>
    <p:extLst>
      <p:ext uri="{BB962C8B-B14F-4D97-AF65-F5344CB8AC3E}">
        <p14:creationId xmlns:p14="http://schemas.microsoft.com/office/powerpoint/2010/main" val="355045814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4AECCA9E-87B2-2994-BA76-A26EB81E8C52}"/>
              </a:ext>
            </a:extLst>
          </p:cNvPr>
          <p:cNvSpPr>
            <a:spLocks noGrp="1"/>
          </p:cNvSpPr>
          <p:nvPr>
            <p:ph type="title"/>
          </p:nvPr>
        </p:nvSpPr>
        <p:spPr/>
        <p:txBody>
          <a:bodyPr/>
          <a:lstStyle/>
          <a:p>
            <a:r>
              <a:rPr lang="en-US" b="1" dirty="0" err="1">
                <a:latin typeface="Arial" panose="020B0604020202020204" pitchFamily="34" charset="0"/>
                <a:cs typeface="Arial" panose="020B0604020202020204" pitchFamily="34" charset="0"/>
              </a:rPr>
              <a:t>Savaranki</a:t>
            </a:r>
            <a:r>
              <a:rPr lang="lt-LT" b="1" dirty="0" err="1">
                <a:latin typeface="Arial" panose="020B0604020202020204" pitchFamily="34" charset="0"/>
                <a:cs typeface="Arial" panose="020B0604020202020204" pitchFamily="34" charset="0"/>
              </a:rPr>
              <a:t>ško</a:t>
            </a:r>
            <a:r>
              <a:rPr lang="lt-LT" b="1" dirty="0">
                <a:latin typeface="Arial" panose="020B0604020202020204" pitchFamily="34" charset="0"/>
                <a:cs typeface="Arial" panose="020B0604020202020204" pitchFamily="34" charset="0"/>
              </a:rPr>
              <a:t> darbo užduotis</a:t>
            </a:r>
          </a:p>
        </p:txBody>
      </p:sp>
      <p:sp>
        <p:nvSpPr>
          <p:cNvPr id="3" name="Turinio vietos rezervavimo ženklas 2">
            <a:extLst>
              <a:ext uri="{FF2B5EF4-FFF2-40B4-BE49-F238E27FC236}">
                <a16:creationId xmlns:a16="http://schemas.microsoft.com/office/drawing/2014/main" id="{1FFAA834-67F9-C2F1-1AA1-7A8CA7778C2A}"/>
              </a:ext>
            </a:extLst>
          </p:cNvPr>
          <p:cNvSpPr>
            <a:spLocks noGrp="1"/>
          </p:cNvSpPr>
          <p:nvPr>
            <p:ph idx="1"/>
          </p:nvPr>
        </p:nvSpPr>
        <p:spPr/>
        <p:txBody>
          <a:bodyPr/>
          <a:lstStyle/>
          <a:p>
            <a:pPr algn="just"/>
            <a:r>
              <a:rPr lang="lt-LT" dirty="0"/>
              <a:t>Sukurkite dviejų pasirinktų balandžio dienų elektros energijos kainų </a:t>
            </a:r>
            <a:r>
              <a:rPr lang="lt-LT" dirty="0" err="1"/>
              <a:t>csv</a:t>
            </a:r>
            <a:r>
              <a:rPr lang="lt-LT" dirty="0"/>
              <a:t> failą.</a:t>
            </a:r>
          </a:p>
          <a:p>
            <a:pPr algn="just"/>
            <a:r>
              <a:rPr lang="lt-LT" dirty="0"/>
              <a:t>Naudodami </a:t>
            </a:r>
            <a:r>
              <a:rPr lang="lt-LT" dirty="0" err="1"/>
              <a:t>Matplotlib</a:t>
            </a:r>
            <a:r>
              <a:rPr lang="lt-LT" dirty="0"/>
              <a:t> ir </a:t>
            </a:r>
            <a:r>
              <a:rPr lang="lt-LT" dirty="0" err="1"/>
              <a:t>Seaborn</a:t>
            </a:r>
            <a:r>
              <a:rPr lang="lt-LT" dirty="0"/>
              <a:t> bibliotekas pagal nagrinėtus pavyzdžius sukurkite diagramas:</a:t>
            </a:r>
          </a:p>
          <a:p>
            <a:pPr lvl="1" algn="just"/>
            <a:r>
              <a:rPr lang="lt-LT" dirty="0"/>
              <a:t>sklaidos (</a:t>
            </a:r>
            <a:r>
              <a:rPr lang="lt-LT" dirty="0" err="1"/>
              <a:t>scatterplot</a:t>
            </a:r>
            <a:r>
              <a:rPr lang="lt-LT" dirty="0"/>
              <a:t>),</a:t>
            </a:r>
          </a:p>
          <a:p>
            <a:pPr lvl="1" algn="just"/>
            <a:r>
              <a:rPr lang="lt-LT" dirty="0"/>
              <a:t>linijinę (line </a:t>
            </a:r>
            <a:r>
              <a:rPr lang="lt-LT" dirty="0" err="1"/>
              <a:t>chart</a:t>
            </a:r>
            <a:r>
              <a:rPr lang="lt-LT" dirty="0"/>
              <a:t>),</a:t>
            </a:r>
          </a:p>
          <a:p>
            <a:pPr lvl="1" algn="just"/>
            <a:r>
              <a:rPr lang="lt-LT" dirty="0"/>
              <a:t>stulpelinę (bar </a:t>
            </a:r>
            <a:r>
              <a:rPr lang="lt-LT" dirty="0" err="1"/>
              <a:t>chart</a:t>
            </a:r>
            <a:r>
              <a:rPr lang="lt-LT" dirty="0"/>
              <a:t>),</a:t>
            </a:r>
          </a:p>
          <a:p>
            <a:pPr lvl="1" algn="just"/>
            <a:r>
              <a:rPr lang="lt-LT" dirty="0"/>
              <a:t>histogramą.</a:t>
            </a:r>
          </a:p>
        </p:txBody>
      </p:sp>
    </p:spTree>
    <p:extLst>
      <p:ext uri="{BB962C8B-B14F-4D97-AF65-F5344CB8AC3E}">
        <p14:creationId xmlns:p14="http://schemas.microsoft.com/office/powerpoint/2010/main" val="197410272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AE1AC588-0CA4-8568-6EC9-DA187030B107}"/>
              </a:ext>
            </a:extLst>
          </p:cNvPr>
          <p:cNvSpPr>
            <a:spLocks noGrp="1"/>
          </p:cNvSpPr>
          <p:nvPr>
            <p:ph type="title"/>
          </p:nvPr>
        </p:nvSpPr>
        <p:spPr/>
        <p:txBody>
          <a:bodyPr/>
          <a:lstStyle/>
          <a:p>
            <a:r>
              <a:rPr lang="lt-LT" b="1" dirty="0">
                <a:latin typeface="Arial" panose="020B0604020202020204" pitchFamily="34" charset="0"/>
                <a:cs typeface="Arial" panose="020B0604020202020204" pitchFamily="34" charset="0"/>
              </a:rPr>
              <a:t>1 užduotis</a:t>
            </a:r>
          </a:p>
        </p:txBody>
      </p:sp>
      <p:sp>
        <p:nvSpPr>
          <p:cNvPr id="3" name="Turinio vietos rezervavimo ženklas 2">
            <a:extLst>
              <a:ext uri="{FF2B5EF4-FFF2-40B4-BE49-F238E27FC236}">
                <a16:creationId xmlns:a16="http://schemas.microsoft.com/office/drawing/2014/main" id="{93A445CE-6467-7CDD-4EAE-33D61A57B2B3}"/>
              </a:ext>
            </a:extLst>
          </p:cNvPr>
          <p:cNvSpPr>
            <a:spLocks noGrp="1"/>
          </p:cNvSpPr>
          <p:nvPr>
            <p:ph idx="1"/>
          </p:nvPr>
        </p:nvSpPr>
        <p:spPr/>
        <p:txBody>
          <a:bodyPr/>
          <a:lstStyle/>
          <a:p>
            <a:pPr algn="just"/>
            <a:r>
              <a:rPr lang="lt-LT" dirty="0"/>
              <a:t>Parsisiųskite 2023 m. Nord </a:t>
            </a:r>
            <a:r>
              <a:rPr lang="lt-LT" dirty="0" err="1"/>
              <a:t>Pool</a:t>
            </a:r>
            <a:r>
              <a:rPr lang="lt-LT" dirty="0"/>
              <a:t> Lietuva duomenis apie elektros energijos kainas. Duomenis surasite </a:t>
            </a:r>
            <a:r>
              <a:rPr lang="lt-LT" dirty="0">
                <a:hlinkClick r:id="rId2"/>
              </a:rPr>
              <a:t>https://</a:t>
            </a:r>
            <a:r>
              <a:rPr lang="lt-LT" dirty="0" err="1">
                <a:hlinkClick r:id="rId2"/>
              </a:rPr>
              <a:t>www.litgrid.eu</a:t>
            </a:r>
            <a:r>
              <a:rPr lang="lt-LT" dirty="0">
                <a:hlinkClick r:id="rId2"/>
              </a:rPr>
              <a:t>/</a:t>
            </a:r>
            <a:r>
              <a:rPr lang="lt-LT" dirty="0" err="1">
                <a:hlinkClick r:id="rId2"/>
              </a:rPr>
              <a:t>index.php</a:t>
            </a:r>
            <a:r>
              <a:rPr lang="lt-LT" dirty="0">
                <a:hlinkClick r:id="rId2"/>
              </a:rPr>
              <a:t>/sistemos-duomenys/elektros-energijos-kainos/</a:t>
            </a:r>
            <a:endParaRPr lang="lt-LT" dirty="0"/>
          </a:p>
          <a:p>
            <a:pPr algn="just"/>
            <a:r>
              <a:rPr lang="lt-LT" dirty="0"/>
              <a:t>Kad netyčia nesugadintumėte pradinių duomenų, pasidarykite lakšto kopiją ir pavadinkite ją „Kainų skaičiavimai“.</a:t>
            </a:r>
          </a:p>
          <a:p>
            <a:endParaRPr lang="lt-LT" dirty="0"/>
          </a:p>
        </p:txBody>
      </p:sp>
      <p:pic>
        <p:nvPicPr>
          <p:cNvPr id="5" name="Paveikslėlis 4">
            <a:extLst>
              <a:ext uri="{FF2B5EF4-FFF2-40B4-BE49-F238E27FC236}">
                <a16:creationId xmlns:a16="http://schemas.microsoft.com/office/drawing/2014/main" id="{A31B1D9E-0273-EDCE-64C8-2BC9F1491751}"/>
              </a:ext>
            </a:extLst>
          </p:cNvPr>
          <p:cNvPicPr>
            <a:picLocks noChangeAspect="1"/>
          </p:cNvPicPr>
          <p:nvPr/>
        </p:nvPicPr>
        <p:blipFill>
          <a:blip r:embed="rId3"/>
          <a:stretch>
            <a:fillRect/>
          </a:stretch>
        </p:blipFill>
        <p:spPr>
          <a:xfrm>
            <a:off x="1935068" y="4244922"/>
            <a:ext cx="2034991" cy="2519862"/>
          </a:xfrm>
          <a:prstGeom prst="rect">
            <a:avLst/>
          </a:prstGeom>
        </p:spPr>
      </p:pic>
      <p:pic>
        <p:nvPicPr>
          <p:cNvPr id="7" name="Paveikslėlis 6">
            <a:extLst>
              <a:ext uri="{FF2B5EF4-FFF2-40B4-BE49-F238E27FC236}">
                <a16:creationId xmlns:a16="http://schemas.microsoft.com/office/drawing/2014/main" id="{26FA9D45-2D34-348A-0225-87ACD2481685}"/>
              </a:ext>
            </a:extLst>
          </p:cNvPr>
          <p:cNvPicPr>
            <a:picLocks noChangeAspect="1"/>
          </p:cNvPicPr>
          <p:nvPr/>
        </p:nvPicPr>
        <p:blipFill>
          <a:blip r:embed="rId4"/>
          <a:stretch>
            <a:fillRect/>
          </a:stretch>
        </p:blipFill>
        <p:spPr>
          <a:xfrm>
            <a:off x="5030907" y="4244922"/>
            <a:ext cx="2405622" cy="2475258"/>
          </a:xfrm>
          <a:prstGeom prst="rect">
            <a:avLst/>
          </a:prstGeom>
        </p:spPr>
      </p:pic>
      <p:pic>
        <p:nvPicPr>
          <p:cNvPr id="9" name="Paveikslėlis 8">
            <a:extLst>
              <a:ext uri="{FF2B5EF4-FFF2-40B4-BE49-F238E27FC236}">
                <a16:creationId xmlns:a16="http://schemas.microsoft.com/office/drawing/2014/main" id="{7FD7E8BD-9485-F2D7-ED0A-AC2FAB2CBC17}"/>
              </a:ext>
            </a:extLst>
          </p:cNvPr>
          <p:cNvPicPr>
            <a:picLocks noChangeAspect="1"/>
          </p:cNvPicPr>
          <p:nvPr/>
        </p:nvPicPr>
        <p:blipFill>
          <a:blip r:embed="rId5"/>
          <a:stretch>
            <a:fillRect/>
          </a:stretch>
        </p:blipFill>
        <p:spPr>
          <a:xfrm>
            <a:off x="8797770" y="4221537"/>
            <a:ext cx="2313558" cy="2498643"/>
          </a:xfrm>
          <a:prstGeom prst="rect">
            <a:avLst/>
          </a:prstGeom>
        </p:spPr>
      </p:pic>
    </p:spTree>
    <p:extLst>
      <p:ext uri="{BB962C8B-B14F-4D97-AF65-F5344CB8AC3E}">
        <p14:creationId xmlns:p14="http://schemas.microsoft.com/office/powerpoint/2010/main" val="33390967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559E5DBE-10E9-D344-BDAC-48347ED52E31}"/>
              </a:ext>
            </a:extLst>
          </p:cNvPr>
          <p:cNvSpPr>
            <a:spLocks noGrp="1"/>
          </p:cNvSpPr>
          <p:nvPr>
            <p:ph type="title"/>
          </p:nvPr>
        </p:nvSpPr>
        <p:spPr/>
        <p:txBody>
          <a:bodyPr/>
          <a:lstStyle/>
          <a:p>
            <a:r>
              <a:rPr lang="lt-LT" b="1" dirty="0">
                <a:latin typeface="Arial" panose="020B0604020202020204" pitchFamily="34" charset="0"/>
                <a:cs typeface="Arial" panose="020B0604020202020204" pitchFamily="34" charset="0"/>
              </a:rPr>
              <a:t>2 užduotis</a:t>
            </a:r>
          </a:p>
        </p:txBody>
      </p:sp>
      <p:sp>
        <p:nvSpPr>
          <p:cNvPr id="3" name="Turinio vietos rezervavimo ženklas 2">
            <a:extLst>
              <a:ext uri="{FF2B5EF4-FFF2-40B4-BE49-F238E27FC236}">
                <a16:creationId xmlns:a16="http://schemas.microsoft.com/office/drawing/2014/main" id="{D2E2B296-E20B-81C0-E6A8-FB867473C01A}"/>
              </a:ext>
            </a:extLst>
          </p:cNvPr>
          <p:cNvSpPr>
            <a:spLocks noGrp="1"/>
          </p:cNvSpPr>
          <p:nvPr>
            <p:ph idx="1"/>
          </p:nvPr>
        </p:nvSpPr>
        <p:spPr/>
        <p:txBody>
          <a:bodyPr/>
          <a:lstStyle/>
          <a:p>
            <a:r>
              <a:rPr lang="en-US" dirty="0" err="1"/>
              <a:t>Darbo</a:t>
            </a:r>
            <a:r>
              <a:rPr lang="en-US" dirty="0"/>
              <a:t> </a:t>
            </a:r>
            <a:r>
              <a:rPr lang="en-US" dirty="0" err="1"/>
              <a:t>lak</a:t>
            </a:r>
            <a:r>
              <a:rPr lang="lt-LT" dirty="0" err="1"/>
              <a:t>šte</a:t>
            </a:r>
            <a:r>
              <a:rPr lang="lt-LT" dirty="0"/>
              <a:t> „Kainų skaičiavimai“ apskaičiuokite kiekvienos dienos ir skirtingų dienų tą pačią valandą elektros energijos vienos </a:t>
            </a:r>
            <a:r>
              <a:rPr lang="lt-LT" dirty="0" err="1"/>
              <a:t>megavatvalandės</a:t>
            </a:r>
            <a:r>
              <a:rPr lang="lt-LT" dirty="0"/>
              <a:t>:</a:t>
            </a:r>
          </a:p>
          <a:p>
            <a:pPr lvl="1"/>
            <a:r>
              <a:rPr lang="lt-LT" dirty="0"/>
              <a:t>vidutinę kainą,</a:t>
            </a:r>
          </a:p>
          <a:p>
            <a:pPr lvl="1"/>
            <a:r>
              <a:rPr lang="lt-LT" dirty="0"/>
              <a:t>mažiausią kainą,</a:t>
            </a:r>
          </a:p>
          <a:p>
            <a:pPr lvl="1"/>
            <a:r>
              <a:rPr lang="lt-LT" dirty="0"/>
              <a:t>didžiausią kainą</a:t>
            </a:r>
            <a:r>
              <a:rPr lang="en-US" dirty="0"/>
              <a:t>.</a:t>
            </a:r>
            <a:endParaRPr lang="lt-LT" dirty="0"/>
          </a:p>
        </p:txBody>
      </p:sp>
    </p:spTree>
    <p:extLst>
      <p:ext uri="{BB962C8B-B14F-4D97-AF65-F5344CB8AC3E}">
        <p14:creationId xmlns:p14="http://schemas.microsoft.com/office/powerpoint/2010/main" val="29941773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82BE3CA9-F8E7-7B28-A7AB-B61B79047533}"/>
              </a:ext>
            </a:extLst>
          </p:cNvPr>
          <p:cNvSpPr>
            <a:spLocks noGrp="1"/>
          </p:cNvSpPr>
          <p:nvPr>
            <p:ph type="title"/>
          </p:nvPr>
        </p:nvSpPr>
        <p:spPr>
          <a:xfrm>
            <a:off x="838200" y="81610"/>
            <a:ext cx="10515600" cy="1325563"/>
          </a:xfrm>
        </p:spPr>
        <p:txBody>
          <a:bodyPr/>
          <a:lstStyle/>
          <a:p>
            <a:r>
              <a:rPr lang="lt-LT" b="1" dirty="0">
                <a:latin typeface="Arial" panose="020B0604020202020204" pitchFamily="34" charset="0"/>
                <a:cs typeface="Arial" panose="020B0604020202020204" pitchFamily="34" charset="0"/>
              </a:rPr>
              <a:t>3 užduotis</a:t>
            </a:r>
          </a:p>
        </p:txBody>
      </p:sp>
      <p:sp>
        <p:nvSpPr>
          <p:cNvPr id="3" name="Turinio vietos rezervavimo ženklas 2">
            <a:extLst>
              <a:ext uri="{FF2B5EF4-FFF2-40B4-BE49-F238E27FC236}">
                <a16:creationId xmlns:a16="http://schemas.microsoft.com/office/drawing/2014/main" id="{EA39937B-98B7-03F8-BF2E-C5CC5D185DB5}"/>
              </a:ext>
            </a:extLst>
          </p:cNvPr>
          <p:cNvSpPr>
            <a:spLocks noGrp="1"/>
          </p:cNvSpPr>
          <p:nvPr>
            <p:ph idx="1"/>
          </p:nvPr>
        </p:nvSpPr>
        <p:spPr>
          <a:xfrm>
            <a:off x="838200" y="1253331"/>
            <a:ext cx="5997606" cy="4351338"/>
          </a:xfrm>
        </p:spPr>
        <p:txBody>
          <a:bodyPr>
            <a:normAutofit fontScale="85000" lnSpcReduction="10000"/>
          </a:bodyPr>
          <a:lstStyle/>
          <a:p>
            <a:pPr algn="just"/>
            <a:r>
              <a:rPr lang="en-US" dirty="0" err="1"/>
              <a:t>Sukurkite</a:t>
            </a:r>
            <a:r>
              <a:rPr lang="en-US" dirty="0"/>
              <a:t> </a:t>
            </a:r>
            <a:r>
              <a:rPr lang="lt-LT" dirty="0"/>
              <a:t>darbo lakštą „Sutraukti valandų duomenys“ ir apskaičiuokite vidurkį, mažiausią ir didžiausią reikšmę kiekvienai valandai.</a:t>
            </a:r>
          </a:p>
          <a:p>
            <a:pPr algn="just"/>
            <a:r>
              <a:rPr lang="lt-LT" dirty="0"/>
              <a:t>Atlikite analogiškus veiksmus kiekvienai dienai lakšte „Sutraukti dienų duomenys“.</a:t>
            </a:r>
          </a:p>
          <a:p>
            <a:pPr algn="just"/>
            <a:r>
              <a:rPr lang="lt-LT" dirty="0"/>
              <a:t>Ar tinkamai atlikote skaičiavimus kiekvienai dienai, galite pasitikrinti sukurdami lakštą, kuriame dienos išdėstytos viename stulpelyje ir atlikę skaičiavimus pagal tokį pat algoritmą, kaip skaičiavote kiekvienai valandai. Abiem atvejais skaičiavimų rezultatai turi sutapti.</a:t>
            </a:r>
          </a:p>
        </p:txBody>
      </p:sp>
      <p:pic>
        <p:nvPicPr>
          <p:cNvPr id="5" name="Paveikslėlis 4">
            <a:extLst>
              <a:ext uri="{FF2B5EF4-FFF2-40B4-BE49-F238E27FC236}">
                <a16:creationId xmlns:a16="http://schemas.microsoft.com/office/drawing/2014/main" id="{6D69EB13-748C-B1DA-7BD7-1857ACDA9737}"/>
              </a:ext>
            </a:extLst>
          </p:cNvPr>
          <p:cNvPicPr>
            <a:picLocks noChangeAspect="1"/>
          </p:cNvPicPr>
          <p:nvPr/>
        </p:nvPicPr>
        <p:blipFill>
          <a:blip r:embed="rId2"/>
          <a:stretch>
            <a:fillRect/>
          </a:stretch>
        </p:blipFill>
        <p:spPr>
          <a:xfrm>
            <a:off x="7216435" y="615604"/>
            <a:ext cx="4200248" cy="4710998"/>
          </a:xfrm>
          <a:prstGeom prst="rect">
            <a:avLst/>
          </a:prstGeom>
        </p:spPr>
      </p:pic>
      <p:pic>
        <p:nvPicPr>
          <p:cNvPr id="7" name="Paveikslėlis 6">
            <a:extLst>
              <a:ext uri="{FF2B5EF4-FFF2-40B4-BE49-F238E27FC236}">
                <a16:creationId xmlns:a16="http://schemas.microsoft.com/office/drawing/2014/main" id="{1086B548-66C6-389D-ECF5-0D42913A3F9E}"/>
              </a:ext>
            </a:extLst>
          </p:cNvPr>
          <p:cNvPicPr>
            <a:picLocks noChangeAspect="1"/>
          </p:cNvPicPr>
          <p:nvPr/>
        </p:nvPicPr>
        <p:blipFill>
          <a:blip r:embed="rId3"/>
          <a:stretch>
            <a:fillRect/>
          </a:stretch>
        </p:blipFill>
        <p:spPr>
          <a:xfrm>
            <a:off x="54745" y="5604669"/>
            <a:ext cx="12082509" cy="810907"/>
          </a:xfrm>
          <a:prstGeom prst="rect">
            <a:avLst/>
          </a:prstGeom>
        </p:spPr>
      </p:pic>
    </p:spTree>
    <p:extLst>
      <p:ext uri="{BB962C8B-B14F-4D97-AF65-F5344CB8AC3E}">
        <p14:creationId xmlns:p14="http://schemas.microsoft.com/office/powerpoint/2010/main" val="38821333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7D33586B-DDEF-85B7-BDF8-DBCEE2468B4C}"/>
              </a:ext>
            </a:extLst>
          </p:cNvPr>
          <p:cNvSpPr>
            <a:spLocks noGrp="1"/>
          </p:cNvSpPr>
          <p:nvPr>
            <p:ph type="title"/>
          </p:nvPr>
        </p:nvSpPr>
        <p:spPr>
          <a:xfrm>
            <a:off x="838200" y="98795"/>
            <a:ext cx="10515600" cy="1325563"/>
          </a:xfrm>
        </p:spPr>
        <p:txBody>
          <a:bodyPr/>
          <a:lstStyle/>
          <a:p>
            <a:r>
              <a:rPr lang="en-US" b="1" dirty="0">
                <a:latin typeface="Arial" panose="020B0604020202020204" pitchFamily="34" charset="0"/>
                <a:cs typeface="Arial" panose="020B0604020202020204" pitchFamily="34" charset="0"/>
              </a:rPr>
              <a:t>4 u</a:t>
            </a:r>
            <a:r>
              <a:rPr lang="lt-LT" b="1" dirty="0">
                <a:latin typeface="Arial" panose="020B0604020202020204" pitchFamily="34" charset="0"/>
                <a:cs typeface="Arial" panose="020B0604020202020204" pitchFamily="34" charset="0"/>
              </a:rPr>
              <a:t>ž</a:t>
            </a:r>
            <a:r>
              <a:rPr lang="en-US" b="1" dirty="0" err="1">
                <a:latin typeface="Arial" panose="020B0604020202020204" pitchFamily="34" charset="0"/>
                <a:cs typeface="Arial" panose="020B0604020202020204" pitchFamily="34" charset="0"/>
              </a:rPr>
              <a:t>duotis</a:t>
            </a:r>
            <a:endParaRPr lang="lt-LT" b="1" dirty="0">
              <a:latin typeface="Arial" panose="020B0604020202020204" pitchFamily="34" charset="0"/>
              <a:cs typeface="Arial" panose="020B0604020202020204" pitchFamily="34" charset="0"/>
            </a:endParaRPr>
          </a:p>
        </p:txBody>
      </p:sp>
      <p:sp>
        <p:nvSpPr>
          <p:cNvPr id="3" name="Turinio vietos rezervavimo ženklas 2">
            <a:extLst>
              <a:ext uri="{FF2B5EF4-FFF2-40B4-BE49-F238E27FC236}">
                <a16:creationId xmlns:a16="http://schemas.microsoft.com/office/drawing/2014/main" id="{BEF8BD6C-5609-508D-E5D8-D9CE2C4857FF}"/>
              </a:ext>
            </a:extLst>
          </p:cNvPr>
          <p:cNvSpPr>
            <a:spLocks noGrp="1"/>
          </p:cNvSpPr>
          <p:nvPr>
            <p:ph idx="1"/>
          </p:nvPr>
        </p:nvSpPr>
        <p:spPr>
          <a:xfrm>
            <a:off x="838200" y="1127464"/>
            <a:ext cx="10889202" cy="5049499"/>
          </a:xfrm>
        </p:spPr>
        <p:txBody>
          <a:bodyPr/>
          <a:lstStyle/>
          <a:p>
            <a:r>
              <a:rPr lang="lt-LT" dirty="0"/>
              <a:t>Nubraižykite vidutinės kainos priklausomybės nuo valandos sklaidos diagramą.</a:t>
            </a:r>
          </a:p>
        </p:txBody>
      </p:sp>
      <p:graphicFrame>
        <p:nvGraphicFramePr>
          <p:cNvPr id="4" name="Diagrama 3">
            <a:extLst>
              <a:ext uri="{FF2B5EF4-FFF2-40B4-BE49-F238E27FC236}">
                <a16:creationId xmlns:a16="http://schemas.microsoft.com/office/drawing/2014/main" id="{4A7FDA3A-30E5-0CBA-291F-488EA59D93EB}"/>
              </a:ext>
            </a:extLst>
          </p:cNvPr>
          <p:cNvGraphicFramePr>
            <a:graphicFrameLocks noGrp="1"/>
          </p:cNvGraphicFramePr>
          <p:nvPr>
            <p:extLst>
              <p:ext uri="{D42A27DB-BD31-4B8C-83A1-F6EECF244321}">
                <p14:modId xmlns:p14="http://schemas.microsoft.com/office/powerpoint/2010/main" val="3896686053"/>
              </p:ext>
            </p:extLst>
          </p:nvPr>
        </p:nvGraphicFramePr>
        <p:xfrm>
          <a:off x="976545" y="1811045"/>
          <a:ext cx="10889202" cy="494816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9832629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DE594819-356E-2695-F990-AA7DE3283193}"/>
              </a:ext>
            </a:extLst>
          </p:cNvPr>
          <p:cNvSpPr>
            <a:spLocks noGrp="1"/>
          </p:cNvSpPr>
          <p:nvPr>
            <p:ph type="title"/>
          </p:nvPr>
        </p:nvSpPr>
        <p:spPr>
          <a:xfrm>
            <a:off x="838200" y="152061"/>
            <a:ext cx="10515600" cy="1325563"/>
          </a:xfrm>
        </p:spPr>
        <p:txBody>
          <a:bodyPr/>
          <a:lstStyle/>
          <a:p>
            <a:r>
              <a:rPr lang="lt-LT" b="1" dirty="0" err="1">
                <a:latin typeface="Arial" panose="020B0604020202020204" pitchFamily="34" charset="0"/>
                <a:cs typeface="Arial" panose="020B0604020202020204" pitchFamily="34" charset="0"/>
              </a:rPr>
              <a:t>GPT</a:t>
            </a:r>
            <a:r>
              <a:rPr lang="lt-LT" b="1" dirty="0">
                <a:latin typeface="Arial" panose="020B0604020202020204" pitchFamily="34" charset="0"/>
                <a:cs typeface="Arial" panose="020B0604020202020204" pitchFamily="34" charset="0"/>
              </a:rPr>
              <a:t> įžvalgos, kodėl elektros energija brangiausia 8-9 ir 20-21 val.</a:t>
            </a:r>
          </a:p>
        </p:txBody>
      </p:sp>
      <p:pic>
        <p:nvPicPr>
          <p:cNvPr id="6" name="Paveikslėlis 5">
            <a:extLst>
              <a:ext uri="{FF2B5EF4-FFF2-40B4-BE49-F238E27FC236}">
                <a16:creationId xmlns:a16="http://schemas.microsoft.com/office/drawing/2014/main" id="{62393DF4-B03B-46C2-A67A-637CA6648595}"/>
              </a:ext>
            </a:extLst>
          </p:cNvPr>
          <p:cNvPicPr>
            <a:picLocks noChangeAspect="1"/>
          </p:cNvPicPr>
          <p:nvPr/>
        </p:nvPicPr>
        <p:blipFill>
          <a:blip r:embed="rId2"/>
          <a:stretch>
            <a:fillRect/>
          </a:stretch>
        </p:blipFill>
        <p:spPr>
          <a:xfrm>
            <a:off x="3524435" y="1477624"/>
            <a:ext cx="4917642" cy="5129914"/>
          </a:xfrm>
          <a:prstGeom prst="rect">
            <a:avLst/>
          </a:prstGeom>
        </p:spPr>
      </p:pic>
    </p:spTree>
    <p:extLst>
      <p:ext uri="{BB962C8B-B14F-4D97-AF65-F5344CB8AC3E}">
        <p14:creationId xmlns:p14="http://schemas.microsoft.com/office/powerpoint/2010/main" val="211901428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DDE5EF5-B0C5-AAA5-CEEC-702374CF9536}"/>
              </a:ext>
            </a:extLst>
          </p:cNvPr>
          <p:cNvSpPr>
            <a:spLocks noGrp="1"/>
          </p:cNvSpPr>
          <p:nvPr>
            <p:ph type="title"/>
          </p:nvPr>
        </p:nvSpPr>
        <p:spPr>
          <a:xfrm>
            <a:off x="838200" y="-268011"/>
            <a:ext cx="10515600" cy="1325563"/>
          </a:xfrm>
        </p:spPr>
        <p:txBody>
          <a:bodyPr/>
          <a:lstStyle/>
          <a:p>
            <a:r>
              <a:rPr lang="lt-LT" b="1" dirty="0">
                <a:latin typeface="Arial" panose="020B0604020202020204" pitchFamily="34" charset="0"/>
                <a:cs typeface="Arial" panose="020B0604020202020204" pitchFamily="34" charset="0"/>
              </a:rPr>
              <a:t>5 užduotis</a:t>
            </a:r>
          </a:p>
        </p:txBody>
      </p:sp>
      <p:sp>
        <p:nvSpPr>
          <p:cNvPr id="3" name="Turinio vietos rezervavimo ženklas 2">
            <a:extLst>
              <a:ext uri="{FF2B5EF4-FFF2-40B4-BE49-F238E27FC236}">
                <a16:creationId xmlns:a16="http://schemas.microsoft.com/office/drawing/2014/main" id="{B3F15BA8-EF08-9225-7CEE-11A4B8D88854}"/>
              </a:ext>
            </a:extLst>
          </p:cNvPr>
          <p:cNvSpPr>
            <a:spLocks noGrp="1"/>
          </p:cNvSpPr>
          <p:nvPr>
            <p:ph idx="1"/>
          </p:nvPr>
        </p:nvSpPr>
        <p:spPr>
          <a:xfrm>
            <a:off x="838200" y="763480"/>
            <a:ext cx="10515600" cy="4916334"/>
          </a:xfrm>
        </p:spPr>
        <p:txBody>
          <a:bodyPr/>
          <a:lstStyle/>
          <a:p>
            <a:pPr algn="just"/>
            <a:r>
              <a:rPr lang="lt-LT" dirty="0"/>
              <a:t>Nubraižykite kiekvienos dienos elektros energijos kainos priklausomybę nuo valandos ir palyginkite su vidutinės kainos priklausomybe nuo valandos.</a:t>
            </a:r>
          </a:p>
          <a:p>
            <a:endParaRPr lang="lt-LT" dirty="0"/>
          </a:p>
          <a:p>
            <a:endParaRPr lang="lt-LT" dirty="0"/>
          </a:p>
        </p:txBody>
      </p:sp>
      <p:graphicFrame>
        <p:nvGraphicFramePr>
          <p:cNvPr id="4" name="Diagrama 3">
            <a:extLst>
              <a:ext uri="{FF2B5EF4-FFF2-40B4-BE49-F238E27FC236}">
                <a16:creationId xmlns:a16="http://schemas.microsoft.com/office/drawing/2014/main" id="{83A734DA-98BC-9967-2E50-B5B360788291}"/>
              </a:ext>
            </a:extLst>
          </p:cNvPr>
          <p:cNvGraphicFramePr>
            <a:graphicFrameLocks noGrp="1"/>
          </p:cNvGraphicFramePr>
          <p:nvPr>
            <p:extLst>
              <p:ext uri="{D42A27DB-BD31-4B8C-83A1-F6EECF244321}">
                <p14:modId xmlns:p14="http://schemas.microsoft.com/office/powerpoint/2010/main" val="2835643271"/>
              </p:ext>
            </p:extLst>
          </p:nvPr>
        </p:nvGraphicFramePr>
        <p:xfrm>
          <a:off x="838200" y="1953087"/>
          <a:ext cx="10515600" cy="458975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77467457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2121B1B6-FC3F-999E-6ACC-3548400C20B7}"/>
              </a:ext>
            </a:extLst>
          </p:cNvPr>
          <p:cNvSpPr>
            <a:spLocks noGrp="1"/>
          </p:cNvSpPr>
          <p:nvPr>
            <p:ph type="title"/>
          </p:nvPr>
        </p:nvSpPr>
        <p:spPr>
          <a:xfrm>
            <a:off x="417251" y="365125"/>
            <a:ext cx="11540970" cy="1325563"/>
          </a:xfrm>
        </p:spPr>
        <p:txBody>
          <a:bodyPr/>
          <a:lstStyle/>
          <a:p>
            <a:r>
              <a:rPr lang="lt-LT" b="1" dirty="0">
                <a:latin typeface="Arial" panose="020B0604020202020204" pitchFamily="34" charset="0"/>
                <a:cs typeface="Arial" panose="020B0604020202020204" pitchFamily="34" charset="0"/>
              </a:rPr>
              <a:t>6 užduotis. Suprogramuosime diagramos braižymą </a:t>
            </a:r>
            <a:r>
              <a:rPr lang="lt-LT" b="1" dirty="0" err="1">
                <a:latin typeface="Arial" panose="020B0604020202020204" pitchFamily="34" charset="0"/>
                <a:cs typeface="Arial" panose="020B0604020202020204" pitchFamily="34" charset="0"/>
              </a:rPr>
              <a:t>Python</a:t>
            </a:r>
            <a:r>
              <a:rPr lang="lt-LT" b="1" dirty="0">
                <a:latin typeface="Arial" panose="020B0604020202020204" pitchFamily="34" charset="0"/>
                <a:cs typeface="Arial" panose="020B0604020202020204" pitchFamily="34" charset="0"/>
              </a:rPr>
              <a:t> (</a:t>
            </a:r>
            <a:r>
              <a:rPr lang="lt-LT" b="1" dirty="0" err="1">
                <a:latin typeface="Arial" panose="020B0604020202020204" pitchFamily="34" charset="0"/>
                <a:cs typeface="Arial" panose="020B0604020202020204" pitchFamily="34" charset="0"/>
              </a:rPr>
              <a:t>Matplotlib</a:t>
            </a:r>
            <a:r>
              <a:rPr lang="lt-LT" b="1" dirty="0">
                <a:latin typeface="Arial" panose="020B0604020202020204" pitchFamily="34" charset="0"/>
                <a:cs typeface="Arial" panose="020B0604020202020204" pitchFamily="34" charset="0"/>
              </a:rPr>
              <a:t>) (1)</a:t>
            </a:r>
          </a:p>
        </p:txBody>
      </p:sp>
      <p:sp>
        <p:nvSpPr>
          <p:cNvPr id="5" name="TextBox 4">
            <a:extLst>
              <a:ext uri="{FF2B5EF4-FFF2-40B4-BE49-F238E27FC236}">
                <a16:creationId xmlns:a16="http://schemas.microsoft.com/office/drawing/2014/main" id="{5C3F4FCC-11F1-2657-4A6A-AC32F48DF045}"/>
              </a:ext>
            </a:extLst>
          </p:cNvPr>
          <p:cNvSpPr txBox="1"/>
          <p:nvPr/>
        </p:nvSpPr>
        <p:spPr>
          <a:xfrm>
            <a:off x="417251" y="2267736"/>
            <a:ext cx="6214368" cy="3970318"/>
          </a:xfrm>
          <a:prstGeom prst="rect">
            <a:avLst/>
          </a:prstGeom>
          <a:noFill/>
        </p:spPr>
        <p:txBody>
          <a:bodyPr wrap="square">
            <a:spAutoFit/>
          </a:bodyPr>
          <a:lstStyle/>
          <a:p>
            <a:r>
              <a:rPr lang="lt-LT" sz="1400" dirty="0" err="1">
                <a:solidFill>
                  <a:srgbClr val="0000FF"/>
                </a:solidFill>
                <a:latin typeface="Cascadia Mono" panose="020B0609020000020004" pitchFamily="49" charset="0"/>
              </a:rPr>
              <a:t>import</a:t>
            </a:r>
            <a:r>
              <a:rPr lang="lt-LT" sz="1400" dirty="0">
                <a:solidFill>
                  <a:srgbClr val="000000"/>
                </a:solidFill>
                <a:latin typeface="Cascadia Mono" panose="020B0609020000020004" pitchFamily="49" charset="0"/>
              </a:rPr>
              <a:t> pandas </a:t>
            </a:r>
            <a:r>
              <a:rPr lang="lt-LT" sz="1400" dirty="0" err="1">
                <a:solidFill>
                  <a:srgbClr val="0000FF"/>
                </a:solidFill>
                <a:latin typeface="Cascadia Mono" panose="020B0609020000020004" pitchFamily="49" charset="0"/>
              </a:rPr>
              <a:t>as</a:t>
            </a:r>
            <a:r>
              <a:rPr lang="lt-LT" sz="1400" dirty="0">
                <a:solidFill>
                  <a:srgbClr val="000000"/>
                </a:solidFill>
                <a:latin typeface="Cascadia Mono" panose="020B0609020000020004" pitchFamily="49" charset="0"/>
              </a:rPr>
              <a:t> </a:t>
            </a:r>
            <a:r>
              <a:rPr lang="lt-LT" sz="1400" dirty="0" err="1">
                <a:solidFill>
                  <a:srgbClr val="000000"/>
                </a:solidFill>
                <a:latin typeface="Cascadia Mono" panose="020B0609020000020004" pitchFamily="49" charset="0"/>
              </a:rPr>
              <a:t>pd</a:t>
            </a:r>
            <a:endParaRPr lang="lt-LT" sz="1400" dirty="0">
              <a:solidFill>
                <a:srgbClr val="000000"/>
              </a:solidFill>
              <a:latin typeface="Cascadia Mono" panose="020B0609020000020004" pitchFamily="49" charset="0"/>
            </a:endParaRPr>
          </a:p>
          <a:p>
            <a:r>
              <a:rPr lang="en-US" sz="1400" dirty="0">
                <a:solidFill>
                  <a:srgbClr val="0000FF"/>
                </a:solidFill>
                <a:latin typeface="Cascadia Mono" panose="020B0609020000020004" pitchFamily="49" charset="0"/>
              </a:rPr>
              <a:t>import</a:t>
            </a:r>
            <a:r>
              <a:rPr lang="en-US" sz="1400" dirty="0">
                <a:solidFill>
                  <a:srgbClr val="000000"/>
                </a:solidFill>
                <a:latin typeface="Cascadia Mono" panose="020B0609020000020004" pitchFamily="49" charset="0"/>
              </a:rPr>
              <a:t> </a:t>
            </a:r>
            <a:r>
              <a:rPr lang="en-US" sz="1400" dirty="0" err="1">
                <a:solidFill>
                  <a:srgbClr val="000000"/>
                </a:solidFill>
                <a:latin typeface="Cascadia Mono" panose="020B0609020000020004" pitchFamily="49" charset="0"/>
              </a:rPr>
              <a:t>matplotlib.pyplot</a:t>
            </a:r>
            <a:r>
              <a:rPr lang="en-US" sz="1400" dirty="0">
                <a:solidFill>
                  <a:srgbClr val="000000"/>
                </a:solidFill>
                <a:latin typeface="Cascadia Mono" panose="020B0609020000020004" pitchFamily="49" charset="0"/>
              </a:rPr>
              <a:t> </a:t>
            </a:r>
            <a:r>
              <a:rPr lang="en-US" sz="1400" dirty="0">
                <a:solidFill>
                  <a:srgbClr val="0000FF"/>
                </a:solidFill>
                <a:latin typeface="Cascadia Mono" panose="020B0609020000020004" pitchFamily="49" charset="0"/>
              </a:rPr>
              <a:t>as</a:t>
            </a:r>
            <a:r>
              <a:rPr lang="en-US" sz="1400" dirty="0">
                <a:solidFill>
                  <a:srgbClr val="000000"/>
                </a:solidFill>
                <a:latin typeface="Cascadia Mono" panose="020B0609020000020004" pitchFamily="49" charset="0"/>
              </a:rPr>
              <a:t> </a:t>
            </a:r>
            <a:r>
              <a:rPr lang="en-US" sz="1400" dirty="0" err="1">
                <a:solidFill>
                  <a:srgbClr val="000000"/>
                </a:solidFill>
                <a:latin typeface="Cascadia Mono" panose="020B0609020000020004" pitchFamily="49" charset="0"/>
              </a:rPr>
              <a:t>plt</a:t>
            </a:r>
            <a:endParaRPr lang="en-US" sz="1400" dirty="0">
              <a:solidFill>
                <a:srgbClr val="000000"/>
              </a:solidFill>
              <a:latin typeface="Cascadia Mono" panose="020B0609020000020004" pitchFamily="49" charset="0"/>
            </a:endParaRPr>
          </a:p>
          <a:p>
            <a:endParaRPr lang="lt-LT" sz="1400" dirty="0">
              <a:solidFill>
                <a:srgbClr val="000000"/>
              </a:solidFill>
              <a:latin typeface="Cascadia Mono" panose="020B0609020000020004" pitchFamily="49" charset="0"/>
            </a:endParaRPr>
          </a:p>
          <a:p>
            <a:endParaRPr lang="lt-LT" sz="1400" dirty="0">
              <a:solidFill>
                <a:srgbClr val="000000"/>
              </a:solidFill>
              <a:latin typeface="Cascadia Mono" panose="020B0609020000020004" pitchFamily="49" charset="0"/>
            </a:endParaRPr>
          </a:p>
          <a:p>
            <a:r>
              <a:rPr lang="lt-LT" sz="1400" dirty="0">
                <a:solidFill>
                  <a:srgbClr val="008000"/>
                </a:solidFill>
                <a:latin typeface="Cascadia Mono" panose="020B0609020000020004" pitchFamily="49" charset="0"/>
              </a:rPr>
              <a:t># </a:t>
            </a:r>
            <a:r>
              <a:rPr lang="lt-LT" sz="1400" dirty="0" err="1">
                <a:solidFill>
                  <a:srgbClr val="008000"/>
                </a:solidFill>
                <a:latin typeface="Cascadia Mono" panose="020B0609020000020004" pitchFamily="49" charset="0"/>
              </a:rPr>
              <a:t>reading</a:t>
            </a:r>
            <a:r>
              <a:rPr lang="lt-LT" sz="1400" dirty="0">
                <a:solidFill>
                  <a:srgbClr val="008000"/>
                </a:solidFill>
                <a:latin typeface="Cascadia Mono" panose="020B0609020000020004" pitchFamily="49" charset="0"/>
              </a:rPr>
              <a:t> </a:t>
            </a:r>
            <a:r>
              <a:rPr lang="lt-LT" sz="1400" dirty="0" err="1">
                <a:solidFill>
                  <a:srgbClr val="008000"/>
                </a:solidFill>
                <a:latin typeface="Cascadia Mono" panose="020B0609020000020004" pitchFamily="49" charset="0"/>
              </a:rPr>
              <a:t>the</a:t>
            </a:r>
            <a:r>
              <a:rPr lang="lt-LT" sz="1400" dirty="0">
                <a:solidFill>
                  <a:srgbClr val="008000"/>
                </a:solidFill>
                <a:latin typeface="Cascadia Mono" panose="020B0609020000020004" pitchFamily="49" charset="0"/>
              </a:rPr>
              <a:t> </a:t>
            </a:r>
            <a:r>
              <a:rPr lang="lt-LT" sz="1400" dirty="0" err="1">
                <a:solidFill>
                  <a:srgbClr val="008000"/>
                </a:solidFill>
                <a:latin typeface="Cascadia Mono" panose="020B0609020000020004" pitchFamily="49" charset="0"/>
              </a:rPr>
              <a:t>database</a:t>
            </a:r>
            <a:endParaRPr lang="lt-LT" sz="1400" dirty="0">
              <a:solidFill>
                <a:srgbClr val="008000"/>
              </a:solidFill>
              <a:latin typeface="Cascadia Mono" panose="020B0609020000020004" pitchFamily="49" charset="0"/>
            </a:endParaRPr>
          </a:p>
          <a:p>
            <a:r>
              <a:rPr lang="lt-LT" sz="1400" dirty="0">
                <a:solidFill>
                  <a:srgbClr val="000000"/>
                </a:solidFill>
                <a:latin typeface="Cascadia Mono" panose="020B0609020000020004" pitchFamily="49" charset="0"/>
              </a:rPr>
              <a:t>data = </a:t>
            </a:r>
            <a:r>
              <a:rPr lang="lt-LT" sz="1400" dirty="0" err="1">
                <a:solidFill>
                  <a:srgbClr val="000000"/>
                </a:solidFill>
                <a:latin typeface="Cascadia Mono" panose="020B0609020000020004" pitchFamily="49" charset="0"/>
              </a:rPr>
              <a:t>pd.read_csv</a:t>
            </a:r>
            <a:r>
              <a:rPr lang="lt-LT" sz="1400" dirty="0">
                <a:solidFill>
                  <a:srgbClr val="000000"/>
                </a:solidFill>
                <a:latin typeface="Cascadia Mono" panose="020B0609020000020004" pitchFamily="49" charset="0"/>
              </a:rPr>
              <a:t>(</a:t>
            </a:r>
            <a:r>
              <a:rPr lang="lt-LT" sz="1400" dirty="0">
                <a:solidFill>
                  <a:srgbClr val="A31515"/>
                </a:solidFill>
                <a:latin typeface="Cascadia Mono" panose="020B0609020000020004" pitchFamily="49" charset="0"/>
              </a:rPr>
              <a:t>"</a:t>
            </a:r>
            <a:r>
              <a:rPr lang="lt-LT" sz="1400" dirty="0" err="1">
                <a:solidFill>
                  <a:srgbClr val="A31515"/>
                </a:solidFill>
                <a:latin typeface="Cascadia Mono" panose="020B0609020000020004" pitchFamily="49" charset="0"/>
              </a:rPr>
              <a:t>2023_balandis_elektros_kainos.csv</a:t>
            </a:r>
            <a:r>
              <a:rPr lang="lt-LT" sz="1400" dirty="0">
                <a:solidFill>
                  <a:srgbClr val="A31515"/>
                </a:solidFill>
                <a:latin typeface="Cascadia Mono" panose="020B0609020000020004" pitchFamily="49" charset="0"/>
              </a:rPr>
              <a:t>"</a:t>
            </a:r>
            <a:r>
              <a:rPr lang="lt-LT" sz="1400" dirty="0">
                <a:solidFill>
                  <a:srgbClr val="000000"/>
                </a:solidFill>
                <a:latin typeface="Cascadia Mono" panose="020B0609020000020004" pitchFamily="49" charset="0"/>
              </a:rPr>
              <a:t>)</a:t>
            </a:r>
          </a:p>
          <a:p>
            <a:endParaRPr lang="lt-LT" sz="1400" dirty="0">
              <a:solidFill>
                <a:srgbClr val="000000"/>
              </a:solidFill>
              <a:latin typeface="Cascadia Mono" panose="020B0609020000020004" pitchFamily="49" charset="0"/>
            </a:endParaRPr>
          </a:p>
          <a:p>
            <a:r>
              <a:rPr lang="en-US" sz="1400" dirty="0">
                <a:solidFill>
                  <a:srgbClr val="008000"/>
                </a:solidFill>
                <a:latin typeface="Cascadia Mono" panose="020B0609020000020004" pitchFamily="49" charset="0"/>
              </a:rPr>
              <a:t># Scatter plot with day against tip</a:t>
            </a:r>
          </a:p>
          <a:p>
            <a:r>
              <a:rPr lang="lt-LT" sz="1400" dirty="0" err="1">
                <a:solidFill>
                  <a:srgbClr val="000000"/>
                </a:solidFill>
                <a:latin typeface="Cascadia Mono" panose="020B0609020000020004" pitchFamily="49" charset="0"/>
              </a:rPr>
              <a:t>plt.scatter</a:t>
            </a:r>
            <a:r>
              <a:rPr lang="lt-LT" sz="1400" dirty="0">
                <a:solidFill>
                  <a:srgbClr val="000000"/>
                </a:solidFill>
                <a:latin typeface="Cascadia Mono" panose="020B0609020000020004" pitchFamily="49" charset="0"/>
              </a:rPr>
              <a:t>(data[</a:t>
            </a:r>
            <a:r>
              <a:rPr lang="lt-LT" sz="1400" dirty="0">
                <a:solidFill>
                  <a:srgbClr val="A31515"/>
                </a:solidFill>
                <a:latin typeface="Cascadia Mono" panose="020B0609020000020004" pitchFamily="49" charset="0"/>
              </a:rPr>
              <a:t>'Valanda'</a:t>
            </a:r>
            <a:r>
              <a:rPr lang="lt-LT" sz="1400" dirty="0">
                <a:solidFill>
                  <a:srgbClr val="000000"/>
                </a:solidFill>
                <a:latin typeface="Cascadia Mono" panose="020B0609020000020004" pitchFamily="49" charset="0"/>
              </a:rPr>
              <a:t>], data[</a:t>
            </a:r>
            <a:r>
              <a:rPr lang="lt-LT" sz="1400" dirty="0">
                <a:solidFill>
                  <a:srgbClr val="A31515"/>
                </a:solidFill>
                <a:latin typeface="Cascadia Mono" panose="020B0609020000020004" pitchFamily="49" charset="0"/>
              </a:rPr>
              <a:t>'Vidurkis'</a:t>
            </a:r>
            <a:r>
              <a:rPr lang="lt-LT" sz="1400" dirty="0">
                <a:solidFill>
                  <a:srgbClr val="000000"/>
                </a:solidFill>
                <a:latin typeface="Cascadia Mono" panose="020B0609020000020004" pitchFamily="49" charset="0"/>
              </a:rPr>
              <a:t>])</a:t>
            </a:r>
          </a:p>
          <a:p>
            <a:endParaRPr lang="lt-LT" sz="1400" dirty="0">
              <a:solidFill>
                <a:srgbClr val="000000"/>
              </a:solidFill>
              <a:latin typeface="Cascadia Mono" panose="020B0609020000020004" pitchFamily="49" charset="0"/>
            </a:endParaRPr>
          </a:p>
          <a:p>
            <a:r>
              <a:rPr lang="en-US" sz="1400" dirty="0">
                <a:solidFill>
                  <a:srgbClr val="008000"/>
                </a:solidFill>
                <a:latin typeface="Cascadia Mono" panose="020B0609020000020004" pitchFamily="49" charset="0"/>
              </a:rPr>
              <a:t># Adding Title to the Plot</a:t>
            </a:r>
          </a:p>
          <a:p>
            <a:r>
              <a:rPr lang="lt-LT" sz="1400" dirty="0" err="1">
                <a:solidFill>
                  <a:srgbClr val="000000"/>
                </a:solidFill>
                <a:latin typeface="Cascadia Mono" panose="020B0609020000020004" pitchFamily="49" charset="0"/>
              </a:rPr>
              <a:t>plt.title</a:t>
            </a:r>
            <a:r>
              <a:rPr lang="lt-LT" sz="1400" dirty="0">
                <a:solidFill>
                  <a:srgbClr val="000000"/>
                </a:solidFill>
                <a:latin typeface="Cascadia Mono" panose="020B0609020000020004" pitchFamily="49" charset="0"/>
              </a:rPr>
              <a:t>(</a:t>
            </a:r>
            <a:r>
              <a:rPr lang="lt-LT" sz="1400" dirty="0">
                <a:solidFill>
                  <a:srgbClr val="A31515"/>
                </a:solidFill>
                <a:latin typeface="Cascadia Mono" panose="020B0609020000020004" pitchFamily="49" charset="0"/>
              </a:rPr>
              <a:t>"Vidutines kainos priklausomybe nuo valandos"</a:t>
            </a:r>
            <a:r>
              <a:rPr lang="lt-LT" sz="1400" dirty="0">
                <a:solidFill>
                  <a:srgbClr val="000000"/>
                </a:solidFill>
                <a:latin typeface="Cascadia Mono" panose="020B0609020000020004" pitchFamily="49" charset="0"/>
              </a:rPr>
              <a:t>)</a:t>
            </a:r>
          </a:p>
          <a:p>
            <a:endParaRPr lang="lt-LT" sz="1400" dirty="0">
              <a:solidFill>
                <a:srgbClr val="000000"/>
              </a:solidFill>
              <a:latin typeface="Cascadia Mono" panose="020B0609020000020004" pitchFamily="49" charset="0"/>
            </a:endParaRPr>
          </a:p>
          <a:p>
            <a:r>
              <a:rPr lang="en-US" sz="1400" dirty="0">
                <a:solidFill>
                  <a:srgbClr val="008000"/>
                </a:solidFill>
                <a:latin typeface="Cascadia Mono" panose="020B0609020000020004" pitchFamily="49" charset="0"/>
              </a:rPr>
              <a:t># Setting the X and Y labels</a:t>
            </a:r>
          </a:p>
          <a:p>
            <a:r>
              <a:rPr lang="lt-LT" sz="1400" dirty="0" err="1">
                <a:solidFill>
                  <a:srgbClr val="000000"/>
                </a:solidFill>
                <a:latin typeface="Cascadia Mono" panose="020B0609020000020004" pitchFamily="49" charset="0"/>
              </a:rPr>
              <a:t>plt.xlabel</a:t>
            </a:r>
            <a:r>
              <a:rPr lang="lt-LT" sz="1400" dirty="0">
                <a:solidFill>
                  <a:srgbClr val="000000"/>
                </a:solidFill>
                <a:latin typeface="Cascadia Mono" panose="020B0609020000020004" pitchFamily="49" charset="0"/>
              </a:rPr>
              <a:t>(</a:t>
            </a:r>
            <a:r>
              <a:rPr lang="lt-LT" sz="1400" dirty="0">
                <a:solidFill>
                  <a:srgbClr val="A31515"/>
                </a:solidFill>
                <a:latin typeface="Cascadia Mono" panose="020B0609020000020004" pitchFamily="49" charset="0"/>
              </a:rPr>
              <a:t>'Valanda'</a:t>
            </a:r>
            <a:r>
              <a:rPr lang="lt-LT" sz="1400" dirty="0">
                <a:solidFill>
                  <a:srgbClr val="000000"/>
                </a:solidFill>
                <a:latin typeface="Cascadia Mono" panose="020B0609020000020004" pitchFamily="49" charset="0"/>
              </a:rPr>
              <a:t>)</a:t>
            </a:r>
          </a:p>
          <a:p>
            <a:r>
              <a:rPr lang="lt-LT" sz="1400" dirty="0" err="1">
                <a:solidFill>
                  <a:srgbClr val="000000"/>
                </a:solidFill>
                <a:latin typeface="Cascadia Mono" panose="020B0609020000020004" pitchFamily="49" charset="0"/>
              </a:rPr>
              <a:t>plt.ylabel</a:t>
            </a:r>
            <a:r>
              <a:rPr lang="lt-LT" sz="1400" dirty="0">
                <a:solidFill>
                  <a:srgbClr val="000000"/>
                </a:solidFill>
                <a:latin typeface="Cascadia Mono" panose="020B0609020000020004" pitchFamily="49" charset="0"/>
              </a:rPr>
              <a:t>(</a:t>
            </a:r>
            <a:r>
              <a:rPr lang="lt-LT" sz="1400" dirty="0">
                <a:solidFill>
                  <a:srgbClr val="A31515"/>
                </a:solidFill>
                <a:latin typeface="Cascadia Mono" panose="020B0609020000020004" pitchFamily="49" charset="0"/>
              </a:rPr>
              <a:t>'Kaina'</a:t>
            </a:r>
            <a:r>
              <a:rPr lang="lt-LT" sz="1400" dirty="0">
                <a:solidFill>
                  <a:srgbClr val="000000"/>
                </a:solidFill>
                <a:latin typeface="Cascadia Mono" panose="020B0609020000020004" pitchFamily="49" charset="0"/>
              </a:rPr>
              <a:t>)</a:t>
            </a:r>
          </a:p>
          <a:p>
            <a:endParaRPr lang="lt-LT" sz="1400" dirty="0">
              <a:solidFill>
                <a:srgbClr val="000000"/>
              </a:solidFill>
              <a:latin typeface="Cascadia Mono" panose="020B0609020000020004" pitchFamily="49" charset="0"/>
            </a:endParaRPr>
          </a:p>
          <a:p>
            <a:r>
              <a:rPr lang="lt-LT" sz="1400" dirty="0" err="1">
                <a:solidFill>
                  <a:srgbClr val="000000"/>
                </a:solidFill>
                <a:latin typeface="Cascadia Mono" panose="020B0609020000020004" pitchFamily="49" charset="0"/>
              </a:rPr>
              <a:t>plt.show</a:t>
            </a:r>
            <a:r>
              <a:rPr lang="lt-LT" sz="1400" dirty="0">
                <a:solidFill>
                  <a:srgbClr val="000000"/>
                </a:solidFill>
                <a:latin typeface="Cascadia Mono" panose="020B0609020000020004" pitchFamily="49" charset="0"/>
              </a:rPr>
              <a:t>()</a:t>
            </a:r>
            <a:endParaRPr lang="lt-LT" sz="1400" dirty="0"/>
          </a:p>
        </p:txBody>
      </p:sp>
      <p:pic>
        <p:nvPicPr>
          <p:cNvPr id="7" name="Paveikslėlis 6">
            <a:extLst>
              <a:ext uri="{FF2B5EF4-FFF2-40B4-BE49-F238E27FC236}">
                <a16:creationId xmlns:a16="http://schemas.microsoft.com/office/drawing/2014/main" id="{061C327B-24BF-A9E5-1252-0725ED25530D}"/>
              </a:ext>
            </a:extLst>
          </p:cNvPr>
          <p:cNvPicPr>
            <a:picLocks noChangeAspect="1"/>
          </p:cNvPicPr>
          <p:nvPr/>
        </p:nvPicPr>
        <p:blipFill>
          <a:blip r:embed="rId2"/>
          <a:stretch>
            <a:fillRect/>
          </a:stretch>
        </p:blipFill>
        <p:spPr>
          <a:xfrm>
            <a:off x="6462945" y="1565452"/>
            <a:ext cx="5729056" cy="4542932"/>
          </a:xfrm>
          <a:prstGeom prst="rect">
            <a:avLst/>
          </a:prstGeom>
        </p:spPr>
      </p:pic>
    </p:spTree>
    <p:extLst>
      <p:ext uri="{BB962C8B-B14F-4D97-AF65-F5344CB8AC3E}">
        <p14:creationId xmlns:p14="http://schemas.microsoft.com/office/powerpoint/2010/main" val="309172432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avadinimas 1">
            <a:extLst>
              <a:ext uri="{FF2B5EF4-FFF2-40B4-BE49-F238E27FC236}">
                <a16:creationId xmlns:a16="http://schemas.microsoft.com/office/drawing/2014/main" id="{C6DA407F-9523-4355-CC5D-00B2335B038E}"/>
              </a:ext>
            </a:extLst>
          </p:cNvPr>
          <p:cNvSpPr>
            <a:spLocks noGrp="1"/>
          </p:cNvSpPr>
          <p:nvPr>
            <p:ph type="title"/>
          </p:nvPr>
        </p:nvSpPr>
        <p:spPr/>
        <p:txBody>
          <a:bodyPr/>
          <a:lstStyle/>
          <a:p>
            <a:r>
              <a:rPr lang="lt-LT" b="1" dirty="0">
                <a:latin typeface="Arial" panose="020B0604020202020204" pitchFamily="34" charset="0"/>
                <a:cs typeface="Arial" panose="020B0604020202020204" pitchFamily="34" charset="0"/>
              </a:rPr>
              <a:t>6</a:t>
            </a:r>
            <a:r>
              <a:rPr lang="en-US" b="1" dirty="0">
                <a:latin typeface="Arial" panose="020B0604020202020204" pitchFamily="34" charset="0"/>
                <a:cs typeface="Arial" panose="020B0604020202020204" pitchFamily="34" charset="0"/>
              </a:rPr>
              <a:t> u</a:t>
            </a:r>
            <a:r>
              <a:rPr lang="lt-LT" b="1" dirty="0">
                <a:latin typeface="Arial" panose="020B0604020202020204" pitchFamily="34" charset="0"/>
                <a:cs typeface="Arial" panose="020B0604020202020204" pitchFamily="34" charset="0"/>
              </a:rPr>
              <a:t>ž</a:t>
            </a:r>
            <a:r>
              <a:rPr lang="en-US" b="1" dirty="0" err="1">
                <a:latin typeface="Arial" panose="020B0604020202020204" pitchFamily="34" charset="0"/>
                <a:cs typeface="Arial" panose="020B0604020202020204" pitchFamily="34" charset="0"/>
              </a:rPr>
              <a:t>duotis</a:t>
            </a:r>
            <a:r>
              <a:rPr lang="en-US" b="1" dirty="0">
                <a:latin typeface="Arial" panose="020B0604020202020204" pitchFamily="34" charset="0"/>
                <a:cs typeface="Arial" panose="020B0604020202020204" pitchFamily="34" charset="0"/>
              </a:rPr>
              <a:t>.</a:t>
            </a:r>
            <a:r>
              <a:rPr lang="lt-LT" b="1" dirty="0">
                <a:latin typeface="Arial" panose="020B0604020202020204" pitchFamily="34" charset="0"/>
                <a:cs typeface="Arial" panose="020B0604020202020204" pitchFamily="34" charset="0"/>
              </a:rPr>
              <a:t> Išbandome kitus diagramų tipus (2)</a:t>
            </a:r>
          </a:p>
        </p:txBody>
      </p:sp>
      <p:sp>
        <p:nvSpPr>
          <p:cNvPr id="3" name="Turinio vietos rezervavimo ženklas 2">
            <a:extLst>
              <a:ext uri="{FF2B5EF4-FFF2-40B4-BE49-F238E27FC236}">
                <a16:creationId xmlns:a16="http://schemas.microsoft.com/office/drawing/2014/main" id="{783C50D1-68E8-C312-FF46-25A58604C889}"/>
              </a:ext>
            </a:extLst>
          </p:cNvPr>
          <p:cNvSpPr>
            <a:spLocks noGrp="1"/>
          </p:cNvSpPr>
          <p:nvPr>
            <p:ph idx="1"/>
          </p:nvPr>
        </p:nvSpPr>
        <p:spPr>
          <a:xfrm>
            <a:off x="838200" y="1852258"/>
            <a:ext cx="10515600" cy="4351338"/>
          </a:xfrm>
        </p:spPr>
        <p:txBody>
          <a:bodyPr/>
          <a:lstStyle/>
          <a:p>
            <a:r>
              <a:rPr lang="lt-LT" dirty="0"/>
              <a:t>Line </a:t>
            </a:r>
            <a:r>
              <a:rPr lang="lt-LT" dirty="0" err="1"/>
              <a:t>chart</a:t>
            </a:r>
            <a:r>
              <a:rPr lang="lt-LT" dirty="0"/>
              <a:t>: </a:t>
            </a:r>
            <a:r>
              <a:rPr lang="lt-LT" sz="1800" dirty="0" err="1">
                <a:solidFill>
                  <a:srgbClr val="000000"/>
                </a:solidFill>
                <a:latin typeface="Cascadia Mono" panose="020B0609020000020004" pitchFamily="49" charset="0"/>
              </a:rPr>
              <a:t>plt.plot</a:t>
            </a:r>
            <a:r>
              <a:rPr lang="lt-LT" sz="1800" dirty="0">
                <a:solidFill>
                  <a:srgbClr val="000000"/>
                </a:solidFill>
                <a:latin typeface="Cascadia Mono" panose="020B0609020000020004" pitchFamily="49" charset="0"/>
              </a:rPr>
              <a:t>(data[</a:t>
            </a:r>
            <a:r>
              <a:rPr lang="lt-LT" sz="1800" dirty="0">
                <a:solidFill>
                  <a:srgbClr val="A31515"/>
                </a:solidFill>
                <a:latin typeface="Cascadia Mono" panose="020B0609020000020004" pitchFamily="49" charset="0"/>
              </a:rPr>
              <a:t>'Vidurkis’</a:t>
            </a:r>
            <a:r>
              <a:rPr lang="lt-LT" sz="1800" dirty="0">
                <a:solidFill>
                  <a:srgbClr val="000000"/>
                </a:solidFill>
                <a:latin typeface="Cascadia Mono" panose="020B0609020000020004" pitchFamily="49" charset="0"/>
              </a:rPr>
              <a:t>])</a:t>
            </a:r>
            <a:endParaRPr lang="en-US" sz="1800" dirty="0">
              <a:solidFill>
                <a:srgbClr val="000000"/>
              </a:solidFill>
              <a:latin typeface="Cascadia Mono" panose="020B0609020000020004" pitchFamily="49" charset="0"/>
            </a:endParaRPr>
          </a:p>
          <a:p>
            <a:r>
              <a:rPr lang="en-US" dirty="0"/>
              <a:t>Bar chart</a:t>
            </a:r>
            <a:r>
              <a:rPr lang="en-US" sz="1800" dirty="0">
                <a:solidFill>
                  <a:srgbClr val="000000"/>
                </a:solidFill>
                <a:latin typeface="Cascadia Mono" panose="020B0609020000020004" pitchFamily="49" charset="0"/>
              </a:rPr>
              <a:t>: </a:t>
            </a:r>
            <a:r>
              <a:rPr lang="nn-NO" sz="1800" dirty="0">
                <a:solidFill>
                  <a:srgbClr val="000000"/>
                </a:solidFill>
                <a:latin typeface="Cascadia Mono" panose="020B0609020000020004" pitchFamily="49" charset="0"/>
              </a:rPr>
              <a:t>plt.bar(data[</a:t>
            </a:r>
            <a:r>
              <a:rPr lang="nn-NO" sz="1800" dirty="0">
                <a:solidFill>
                  <a:srgbClr val="A31515"/>
                </a:solidFill>
                <a:latin typeface="Cascadia Mono" panose="020B0609020000020004" pitchFamily="49" charset="0"/>
              </a:rPr>
              <a:t>'Valanda'</a:t>
            </a:r>
            <a:r>
              <a:rPr lang="nn-NO" sz="1800" dirty="0">
                <a:solidFill>
                  <a:srgbClr val="000000"/>
                </a:solidFill>
                <a:latin typeface="Cascadia Mono" panose="020B0609020000020004" pitchFamily="49" charset="0"/>
              </a:rPr>
              <a:t>], data[</a:t>
            </a:r>
            <a:r>
              <a:rPr lang="nn-NO" sz="1800" dirty="0">
                <a:solidFill>
                  <a:srgbClr val="A31515"/>
                </a:solidFill>
                <a:latin typeface="Cascadia Mono" panose="020B0609020000020004" pitchFamily="49" charset="0"/>
              </a:rPr>
              <a:t>'Vidurkis'</a:t>
            </a:r>
            <a:r>
              <a:rPr lang="nn-NO" sz="1800" dirty="0">
                <a:solidFill>
                  <a:srgbClr val="000000"/>
                </a:solidFill>
                <a:latin typeface="Cascadia Mono" panose="020B0609020000020004" pitchFamily="49" charset="0"/>
              </a:rPr>
              <a:t>])</a:t>
            </a:r>
            <a:r>
              <a:rPr lang="en-US" sz="1800" dirty="0">
                <a:solidFill>
                  <a:srgbClr val="000000"/>
                </a:solidFill>
                <a:latin typeface="Cascadia Mono" panose="020B0609020000020004" pitchFamily="49" charset="0"/>
              </a:rPr>
              <a:t> </a:t>
            </a:r>
            <a:endParaRPr lang="lt-LT" dirty="0"/>
          </a:p>
        </p:txBody>
      </p:sp>
      <p:pic>
        <p:nvPicPr>
          <p:cNvPr id="5" name="Paveikslėlis 4">
            <a:extLst>
              <a:ext uri="{FF2B5EF4-FFF2-40B4-BE49-F238E27FC236}">
                <a16:creationId xmlns:a16="http://schemas.microsoft.com/office/drawing/2014/main" id="{54F37D11-C2BA-8054-91EB-077808044E26}"/>
              </a:ext>
            </a:extLst>
          </p:cNvPr>
          <p:cNvPicPr>
            <a:picLocks noChangeAspect="1"/>
          </p:cNvPicPr>
          <p:nvPr/>
        </p:nvPicPr>
        <p:blipFill>
          <a:blip r:embed="rId2"/>
          <a:stretch>
            <a:fillRect/>
          </a:stretch>
        </p:blipFill>
        <p:spPr>
          <a:xfrm>
            <a:off x="580617" y="2719340"/>
            <a:ext cx="5273336" cy="4138660"/>
          </a:xfrm>
          <a:prstGeom prst="rect">
            <a:avLst/>
          </a:prstGeom>
        </p:spPr>
      </p:pic>
      <p:pic>
        <p:nvPicPr>
          <p:cNvPr id="7" name="Paveikslėlis 6">
            <a:extLst>
              <a:ext uri="{FF2B5EF4-FFF2-40B4-BE49-F238E27FC236}">
                <a16:creationId xmlns:a16="http://schemas.microsoft.com/office/drawing/2014/main" id="{9B41F17B-F47F-D4B4-8A6F-0830FD18D71F}"/>
              </a:ext>
            </a:extLst>
          </p:cNvPr>
          <p:cNvPicPr>
            <a:picLocks noChangeAspect="1"/>
          </p:cNvPicPr>
          <p:nvPr/>
        </p:nvPicPr>
        <p:blipFill>
          <a:blip r:embed="rId3"/>
          <a:stretch>
            <a:fillRect/>
          </a:stretch>
        </p:blipFill>
        <p:spPr>
          <a:xfrm>
            <a:off x="6480091" y="2842667"/>
            <a:ext cx="5015752" cy="3892005"/>
          </a:xfrm>
          <a:prstGeom prst="rect">
            <a:avLst/>
          </a:prstGeom>
        </p:spPr>
      </p:pic>
    </p:spTree>
    <p:extLst>
      <p:ext uri="{BB962C8B-B14F-4D97-AF65-F5344CB8AC3E}">
        <p14:creationId xmlns:p14="http://schemas.microsoft.com/office/powerpoint/2010/main" val="986478040"/>
      </p:ext>
    </p:extLst>
  </p:cSld>
  <p:clrMapOvr>
    <a:masterClrMapping/>
  </p:clrMapOvr>
</p:sld>
</file>

<file path=ppt/theme/theme1.xml><?xml version="1.0" encoding="utf-8"?>
<a:theme xmlns:a="http://schemas.openxmlformats.org/drawingml/2006/main" name="„Office“ 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DD360A5AE058E48B608F8E82876A3B4" ma:contentTypeVersion="17" ma:contentTypeDescription="Create a new document." ma:contentTypeScope="" ma:versionID="938a36c12db58a32f123becc6d5274e7">
  <xsd:schema xmlns:xsd="http://www.w3.org/2001/XMLSchema" xmlns:xs="http://www.w3.org/2001/XMLSchema" xmlns:p="http://schemas.microsoft.com/office/2006/metadata/properties" xmlns:ns2="395fa40d-cb69-404e-8f04-41199545fccc" xmlns:ns3="13393c10-a869-462d-8718-85d3f21a3c08" targetNamespace="http://schemas.microsoft.com/office/2006/metadata/properties" ma:root="true" ma:fieldsID="8d0d22c82df1be3f4a3d5c9bb877de9c" ns2:_="" ns3:_="">
    <xsd:import namespace="395fa40d-cb69-404e-8f04-41199545fccc"/>
    <xsd:import namespace="13393c10-a869-462d-8718-85d3f21a3c08"/>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2:MediaServiceLocation" minOccurs="0"/>
                <xsd:element ref="ns2:MediaLengthInSeconds" minOccurs="0"/>
                <xsd:element ref="ns2:lcf76f155ced4ddcb4097134ff3c332f" minOccurs="0"/>
                <xsd:element ref="ns3:TaxCatchAll"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95fa40d-cb69-404e-8f04-41199545fc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ServiceLocation" ma:index="18" nillable="true" ma:displayName="Location" ma:internalName="MediaServiceLocation" ma:readOnly="true">
      <xsd:simpleType>
        <xsd:restriction base="dms:Text"/>
      </xsd:simpleType>
    </xsd:element>
    <xsd:element name="MediaLengthInSeconds" ma:index="19" nillable="true" ma:displayName="Length (seconds)"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dee11391-bdff-4962-ac8c-5d8544a2ed37"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3393c10-a869-462d-8718-85d3f21a3c08"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e7809e08-a476-480e-839f-f8c568a8ccae}" ma:internalName="TaxCatchAll" ma:showField="CatchAllData" ma:web="13393c10-a869-462d-8718-85d3f21a3c08">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395fa40d-cb69-404e-8f04-41199545fccc">
      <Terms xmlns="http://schemas.microsoft.com/office/infopath/2007/PartnerControls"/>
    </lcf76f155ced4ddcb4097134ff3c332f>
    <TaxCatchAll xmlns="13393c10-a869-462d-8718-85d3f21a3c08" xsi:nil="true"/>
  </documentManagement>
</p:properties>
</file>

<file path=customXml/itemProps1.xml><?xml version="1.0" encoding="utf-8"?>
<ds:datastoreItem xmlns:ds="http://schemas.openxmlformats.org/officeDocument/2006/customXml" ds:itemID="{3CB2F0EF-CDA0-4320-9033-4765132D45B8}"/>
</file>

<file path=customXml/itemProps2.xml><?xml version="1.0" encoding="utf-8"?>
<ds:datastoreItem xmlns:ds="http://schemas.openxmlformats.org/officeDocument/2006/customXml" ds:itemID="{A37C92F9-FEE4-426B-B118-570CC02018B1}"/>
</file>

<file path=customXml/itemProps3.xml><?xml version="1.0" encoding="utf-8"?>
<ds:datastoreItem xmlns:ds="http://schemas.openxmlformats.org/officeDocument/2006/customXml" ds:itemID="{CE8E61F7-B2E7-4478-9A5D-D23ED06A0CC1}"/>
</file>

<file path=docProps/app.xml><?xml version="1.0" encoding="utf-8"?>
<Properties xmlns="http://schemas.openxmlformats.org/officeDocument/2006/extended-properties" xmlns:vt="http://schemas.openxmlformats.org/officeDocument/2006/docPropsVTypes">
  <TotalTime>760</TotalTime>
  <Words>604</Words>
  <Application>Microsoft Office PowerPoint</Application>
  <PresentationFormat>Plačiaekranė</PresentationFormat>
  <Paragraphs>80</Paragraphs>
  <Slides>14</Slides>
  <Notes>0</Notes>
  <HiddenSlides>0</HiddenSlides>
  <MMClips>0</MMClips>
  <ScaleCrop>false</ScaleCrop>
  <HeadingPairs>
    <vt:vector size="6" baseType="variant">
      <vt:variant>
        <vt:lpstr>Naudojami šriftai</vt:lpstr>
      </vt:variant>
      <vt:variant>
        <vt:i4>4</vt:i4>
      </vt:variant>
      <vt:variant>
        <vt:lpstr>Tema</vt:lpstr>
      </vt:variant>
      <vt:variant>
        <vt:i4>1</vt:i4>
      </vt:variant>
      <vt:variant>
        <vt:lpstr>Skaidrių pavadinimai</vt:lpstr>
      </vt:variant>
      <vt:variant>
        <vt:i4>14</vt:i4>
      </vt:variant>
    </vt:vector>
  </HeadingPairs>
  <TitlesOfParts>
    <vt:vector size="19" baseType="lpstr">
      <vt:lpstr>Arial</vt:lpstr>
      <vt:lpstr>Calibri</vt:lpstr>
      <vt:lpstr>Calibri Light</vt:lpstr>
      <vt:lpstr>Cascadia Mono</vt:lpstr>
      <vt:lpstr>„Office“ tema</vt:lpstr>
      <vt:lpstr>Skaitinių duomenų apdorojimas ir vizualizavimas</vt:lpstr>
      <vt:lpstr>1 užduotis</vt:lpstr>
      <vt:lpstr>2 užduotis</vt:lpstr>
      <vt:lpstr>3 užduotis</vt:lpstr>
      <vt:lpstr>4 užduotis</vt:lpstr>
      <vt:lpstr>GPT įžvalgos, kodėl elektros energija brangiausia 8-9 ir 20-21 val.</vt:lpstr>
      <vt:lpstr>5 užduotis</vt:lpstr>
      <vt:lpstr>6 užduotis. Suprogramuosime diagramos braižymą Python (Matplotlib) (1)</vt:lpstr>
      <vt:lpstr>6 užduotis. Išbandome kitus diagramų tipus (2)</vt:lpstr>
      <vt:lpstr>6 užduotis. Išbandome kitus diagramų tipus (3)</vt:lpstr>
      <vt:lpstr>7 užduotis. Suprogramuosime diagramos braižymą Python (Seaborn) (1)</vt:lpstr>
      <vt:lpstr>7 užduotis. Išbandome kitus diagramų tipus (2)</vt:lpstr>
      <vt:lpstr>7 užduotis. Išbandome kitus diagramų tipus (3)</vt:lpstr>
      <vt:lpstr>Savarankiško darbo užduotis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Duomenų tyryba panaudojant skaičiuoklę</dc:title>
  <dc:creator>Renata</dc:creator>
  <cp:lastModifiedBy>Renata</cp:lastModifiedBy>
  <cp:revision>21</cp:revision>
  <dcterms:created xsi:type="dcterms:W3CDTF">2023-04-19T20:58:00Z</dcterms:created>
  <dcterms:modified xsi:type="dcterms:W3CDTF">2023-04-20T19:00:39Z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0x0101007DD360A5AE058E48B608F8E82876A3B4</vt:lpwstr>
  </property>
</Properties>
</file>