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gPnhfc+uI4Avh4660YmgybwAh6a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a Navickaite" initials="" lastIdx="2" clrIdx="0"/>
  <p:cmAuthor id="1" name="Alyda Daulenskienė"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26" autoAdjust="0"/>
  </p:normalViewPr>
  <p:slideViewPr>
    <p:cSldViewPr snapToGrid="0">
      <p:cViewPr varScale="1">
        <p:scale>
          <a:sx n="59" d="100"/>
          <a:sy n="59" d="100"/>
        </p:scale>
        <p:origin x="158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Chloroplastas turi dvi membranas, kurios abi dengia organelės išorę. Chloroplasto viduje yra membraniniai dariniai – tilakoidai. Jų membranoje yra išsidėstę pigmentai chlorofilai. Chloroplastų užpildas vadinamas stroma, kuriame gausų įvairių fermentų, dalyvaujančių fotosintezės reakcijose. </a:t>
            </a:r>
            <a:endParaRPr/>
          </a:p>
          <a:p>
            <a:pPr marL="0" lvl="0" indent="0" algn="l" rtl="0">
              <a:spcBef>
                <a:spcPts val="0"/>
              </a:spcBef>
              <a:spcAft>
                <a:spcPts val="0"/>
              </a:spcAft>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Fotosintezės reakcijos skirstomos dvi grupes: nuo šviesos priklausančias ir nepriklausančias reakcijas. Nuo šviesos priklausančios reakcijos vyksta tilakoiduose. Jos taip vadinamos, kadangi šios reakcijos vyksta panaudojant šviesos energiją. Nuo šviesos nepriklausančios reakcijos dar kitaip vadinamos Kalvino ciklu. Šioms reakcijoms </a:t>
            </a:r>
            <a:r>
              <a:rPr lang="lt-LT">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švieos </a:t>
            </a:r>
            <a:r>
              <a:rPr lang="lt-LT">
                <a:latin typeface="Times New Roman"/>
                <a:ea typeface="Times New Roman"/>
                <a:cs typeface="Times New Roman"/>
                <a:sym typeface="Times New Roman"/>
              </a:rPr>
              <a:t>nereikia, kadangi jos vyksta panaudojant tilakoiduose susidariusias ATP ir NADPH molekules. </a:t>
            </a:r>
            <a:endParaRPr/>
          </a:p>
          <a:p>
            <a:pPr marL="0" lvl="0" indent="0" algn="l" rtl="0">
              <a:spcBef>
                <a:spcPts val="0"/>
              </a:spcBef>
              <a:spcAft>
                <a:spcPts val="0"/>
              </a:spcAft>
              <a:buNone/>
            </a:pPr>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err="1">
                <a:latin typeface="Times New Roman"/>
                <a:ea typeface="Times New Roman"/>
                <a:cs typeface="Times New Roman"/>
                <a:sym typeface="Times New Roman"/>
              </a:rPr>
              <a:t>Tilakoidų</a:t>
            </a:r>
            <a:r>
              <a:rPr lang="lt-LT" dirty="0">
                <a:latin typeface="Times New Roman"/>
                <a:ea typeface="Times New Roman"/>
                <a:cs typeface="Times New Roman"/>
                <a:sym typeface="Times New Roman"/>
              </a:rPr>
              <a:t> membranoje yra išsidėstę dviejų tipų </a:t>
            </a:r>
            <a:r>
              <a:rPr lang="lt-LT" dirty="0" err="1">
                <a:latin typeface="Times New Roman"/>
                <a:ea typeface="Times New Roman"/>
                <a:cs typeface="Times New Roman"/>
                <a:sym typeface="Times New Roman"/>
              </a:rPr>
              <a:t>fotosistemos</a:t>
            </a:r>
            <a:r>
              <a:rPr lang="lt-LT" dirty="0">
                <a:latin typeface="Times New Roman"/>
                <a:ea typeface="Times New Roman"/>
                <a:cs typeface="Times New Roman"/>
                <a:sym typeface="Times New Roman"/>
              </a:rPr>
              <a:t> – </a:t>
            </a:r>
            <a:r>
              <a:rPr lang="lt-LT" dirty="0" err="1">
                <a:latin typeface="Times New Roman"/>
                <a:ea typeface="Times New Roman"/>
                <a:cs typeface="Times New Roman"/>
                <a:sym typeface="Times New Roman"/>
              </a:rPr>
              <a:t>fotosistema</a:t>
            </a:r>
            <a:r>
              <a:rPr lang="lt-LT" dirty="0">
                <a:latin typeface="Times New Roman"/>
                <a:ea typeface="Times New Roman"/>
                <a:cs typeface="Times New Roman"/>
                <a:sym typeface="Times New Roman"/>
              </a:rPr>
              <a:t> II ir </a:t>
            </a:r>
            <a:r>
              <a:rPr lang="lt-LT" dirty="0" err="1">
                <a:latin typeface="Times New Roman"/>
                <a:ea typeface="Times New Roman"/>
                <a:cs typeface="Times New Roman"/>
                <a:sym typeface="Times New Roman"/>
              </a:rPr>
              <a:t>fotosistema</a:t>
            </a:r>
            <a:r>
              <a:rPr lang="lt-LT" dirty="0">
                <a:latin typeface="Times New Roman"/>
                <a:ea typeface="Times New Roman"/>
                <a:cs typeface="Times New Roman"/>
                <a:sym typeface="Times New Roman"/>
              </a:rPr>
              <a:t> I. Šios </a:t>
            </a:r>
            <a:r>
              <a:rPr lang="lt-LT" dirty="0" err="1">
                <a:latin typeface="Times New Roman"/>
                <a:ea typeface="Times New Roman"/>
                <a:cs typeface="Times New Roman"/>
                <a:sym typeface="Times New Roman"/>
              </a:rPr>
              <a:t>fotosistemos</a:t>
            </a:r>
            <a:r>
              <a:rPr lang="lt-LT" dirty="0">
                <a:latin typeface="Times New Roman"/>
                <a:ea typeface="Times New Roman"/>
                <a:cs typeface="Times New Roman"/>
                <a:sym typeface="Times New Roman"/>
              </a:rPr>
              <a:t> sudarytos </a:t>
            </a:r>
            <a:r>
              <a:rPr lang="lt-LT" dirty="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iš pigmento chlorofilo,</a:t>
            </a:r>
            <a:r>
              <a:rPr lang="lt-LT" dirty="0">
                <a:latin typeface="Times New Roman"/>
                <a:ea typeface="Times New Roman"/>
                <a:cs typeface="Times New Roman"/>
                <a:sym typeface="Times New Roman"/>
              </a:rPr>
              <a:t> kuris sužadintas šviesos suaktyvina elektronus. Sužadinus </a:t>
            </a:r>
            <a:r>
              <a:rPr lang="lt-LT" dirty="0" err="1">
                <a:latin typeface="Times New Roman"/>
                <a:ea typeface="Times New Roman"/>
                <a:cs typeface="Times New Roman"/>
                <a:sym typeface="Times New Roman"/>
              </a:rPr>
              <a:t>fotosistemą</a:t>
            </a:r>
            <a:r>
              <a:rPr lang="lt-LT" dirty="0">
                <a:latin typeface="Times New Roman"/>
                <a:ea typeface="Times New Roman"/>
                <a:cs typeface="Times New Roman"/>
                <a:sym typeface="Times New Roman"/>
              </a:rPr>
              <a:t> II oksiduojasi H</a:t>
            </a:r>
            <a:r>
              <a:rPr lang="lt-LT" baseline="-25000" dirty="0">
                <a:latin typeface="Times New Roman"/>
                <a:ea typeface="Times New Roman"/>
                <a:cs typeface="Times New Roman"/>
                <a:sym typeface="Times New Roman"/>
              </a:rPr>
              <a:t>2</a:t>
            </a:r>
            <a:r>
              <a:rPr lang="lt-LT" dirty="0">
                <a:latin typeface="Times New Roman"/>
                <a:ea typeface="Times New Roman"/>
                <a:cs typeface="Times New Roman"/>
                <a:sym typeface="Times New Roman"/>
              </a:rPr>
              <a:t>O molekulė, kuri </a:t>
            </a:r>
            <a:r>
              <a:rPr lang="lt-LT" dirty="0" err="1">
                <a:latin typeface="Times New Roman"/>
                <a:ea typeface="Times New Roman"/>
                <a:cs typeface="Times New Roman"/>
                <a:sym typeface="Times New Roman"/>
              </a:rPr>
              <a:t>fotosistemai</a:t>
            </a:r>
            <a:r>
              <a:rPr lang="lt-LT" dirty="0">
                <a:latin typeface="Times New Roman"/>
                <a:ea typeface="Times New Roman"/>
                <a:cs typeface="Times New Roman"/>
                <a:sym typeface="Times New Roman"/>
              </a:rPr>
              <a:t> atiduoda elektronus, o kaip šalutinis produktas išsiskiria O</a:t>
            </a:r>
            <a:r>
              <a:rPr lang="lt-LT" baseline="-25000" dirty="0">
                <a:latin typeface="Times New Roman"/>
                <a:ea typeface="Times New Roman"/>
                <a:cs typeface="Times New Roman"/>
                <a:sym typeface="Times New Roman"/>
              </a:rPr>
              <a:t>2 </a:t>
            </a:r>
            <a:r>
              <a:rPr lang="lt-LT" dirty="0">
                <a:latin typeface="Times New Roman"/>
                <a:ea typeface="Times New Roman"/>
                <a:cs typeface="Times New Roman"/>
                <a:sym typeface="Times New Roman"/>
              </a:rPr>
              <a:t> molekulės. Likę protonai kaupiasi </a:t>
            </a:r>
            <a:r>
              <a:rPr lang="lt-LT" dirty="0" err="1">
                <a:latin typeface="Times New Roman"/>
                <a:ea typeface="Times New Roman"/>
                <a:cs typeface="Times New Roman"/>
                <a:sym typeface="Times New Roman"/>
              </a:rPr>
              <a:t>tilakoido</a:t>
            </a:r>
            <a:r>
              <a:rPr lang="lt-LT" dirty="0">
                <a:latin typeface="Times New Roman"/>
                <a:ea typeface="Times New Roman"/>
                <a:cs typeface="Times New Roman"/>
                <a:sym typeface="Times New Roman"/>
              </a:rPr>
              <a:t> ertmėje. Elektronai iš </a:t>
            </a:r>
            <a:r>
              <a:rPr lang="lt-LT" dirty="0" err="1">
                <a:latin typeface="Times New Roman"/>
                <a:ea typeface="Times New Roman"/>
                <a:cs typeface="Times New Roman"/>
                <a:sym typeface="Times New Roman"/>
              </a:rPr>
              <a:t>fotosistemos</a:t>
            </a:r>
            <a:r>
              <a:rPr lang="lt-LT" dirty="0">
                <a:latin typeface="Times New Roman"/>
                <a:ea typeface="Times New Roman"/>
                <a:cs typeface="Times New Roman"/>
                <a:sym typeface="Times New Roman"/>
              </a:rPr>
              <a:t> II toliau yra pernešami per elektronų pernašos grandinę, kur jų energija panaudojama aktyviai protonų pernašai iš </a:t>
            </a:r>
            <a:r>
              <a:rPr lang="lt-LT" dirty="0" err="1">
                <a:latin typeface="Times New Roman"/>
                <a:ea typeface="Times New Roman"/>
                <a:cs typeface="Times New Roman"/>
                <a:sym typeface="Times New Roman"/>
              </a:rPr>
              <a:t>stormos</a:t>
            </a:r>
            <a:r>
              <a:rPr lang="lt-LT" dirty="0">
                <a:latin typeface="Times New Roman"/>
                <a:ea typeface="Times New Roman"/>
                <a:cs typeface="Times New Roman"/>
                <a:sym typeface="Times New Roman"/>
              </a:rPr>
              <a:t> į </a:t>
            </a:r>
            <a:r>
              <a:rPr lang="lt-LT" dirty="0" err="1">
                <a:latin typeface="Times New Roman"/>
                <a:ea typeface="Times New Roman"/>
                <a:cs typeface="Times New Roman"/>
                <a:sym typeface="Times New Roman"/>
              </a:rPr>
              <a:t>tilakoido</a:t>
            </a:r>
            <a:r>
              <a:rPr lang="lt-LT" dirty="0">
                <a:latin typeface="Times New Roman"/>
                <a:ea typeface="Times New Roman"/>
                <a:cs typeface="Times New Roman"/>
                <a:sym typeface="Times New Roman"/>
              </a:rPr>
              <a:t> ertmę. Tokiu būdu yra sukuriamas protonų koncentracijos gradientas. Energiją praradę elektronai tuomet patenka į </a:t>
            </a:r>
            <a:r>
              <a:rPr lang="lt-LT" dirty="0" err="1">
                <a:latin typeface="Times New Roman"/>
                <a:ea typeface="Times New Roman"/>
                <a:cs typeface="Times New Roman"/>
                <a:sym typeface="Times New Roman"/>
              </a:rPr>
              <a:t>fotosistemą</a:t>
            </a:r>
            <a:r>
              <a:rPr lang="lt-LT" dirty="0">
                <a:latin typeface="Times New Roman"/>
                <a:ea typeface="Times New Roman"/>
                <a:cs typeface="Times New Roman"/>
                <a:sym typeface="Times New Roman"/>
              </a:rPr>
              <a:t> I, kur jie vėl yra sužadinami. Tuomet elektronai yra pernešami į NADP</a:t>
            </a:r>
            <a:r>
              <a:rPr lang="lt-LT" baseline="30000" dirty="0">
                <a:latin typeface="Times New Roman"/>
                <a:ea typeface="Times New Roman"/>
                <a:cs typeface="Times New Roman"/>
                <a:sym typeface="Times New Roman"/>
              </a:rPr>
              <a:t>+</a:t>
            </a:r>
            <a:r>
              <a:rPr lang="lt-LT" dirty="0">
                <a:latin typeface="Times New Roman"/>
                <a:ea typeface="Times New Roman"/>
                <a:cs typeface="Times New Roman"/>
                <a:sym typeface="Times New Roman"/>
              </a:rPr>
              <a:t> molekules, kur prisijungiant protonams susidaro NADPH. Tilakoido ertmėje susidariusi didelė protonų koncentracija leidžia jiems pagal koncentracijos gradientą grįžti atgal į </a:t>
            </a:r>
            <a:r>
              <a:rPr lang="lt-LT" dirty="0" err="1">
                <a:latin typeface="Times New Roman"/>
                <a:ea typeface="Times New Roman"/>
                <a:cs typeface="Times New Roman"/>
                <a:sym typeface="Times New Roman"/>
              </a:rPr>
              <a:t>stromą</a:t>
            </a:r>
            <a:r>
              <a:rPr lang="lt-LT" dirty="0">
                <a:latin typeface="Times New Roman"/>
                <a:ea typeface="Times New Roman"/>
                <a:cs typeface="Times New Roman"/>
                <a:sym typeface="Times New Roman"/>
              </a:rPr>
              <a:t> per baltyminį kompleksą ATP </a:t>
            </a:r>
            <a:r>
              <a:rPr lang="lt-LT" dirty="0" err="1">
                <a:latin typeface="Times New Roman"/>
                <a:ea typeface="Times New Roman"/>
                <a:cs typeface="Times New Roman"/>
                <a:sym typeface="Times New Roman"/>
              </a:rPr>
              <a:t>sintazę</a:t>
            </a:r>
            <a:r>
              <a:rPr lang="lt-LT" dirty="0">
                <a:latin typeface="Times New Roman"/>
                <a:ea typeface="Times New Roman"/>
                <a:cs typeface="Times New Roman"/>
                <a:sym typeface="Times New Roman"/>
              </a:rPr>
              <a:t>. ATP sintazė judančių protonų energiją panaudoja ATP sintezei. </a:t>
            </a:r>
            <a:endParaRPr dirty="0">
              <a:latin typeface="Times New Roman"/>
              <a:ea typeface="Times New Roman"/>
              <a:cs typeface="Times New Roman"/>
              <a:sym typeface="Times New Roman"/>
            </a:endParaRPr>
          </a:p>
        </p:txBody>
      </p:sp>
      <p:sp>
        <p:nvSpPr>
          <p:cNvPr id="111" name="Google Shape;11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Elektronų pernašos grandinėje dalyvaujantys elektronai yra pernešami iš vandens į NADP+ molekules. Elektronai yra pernešami panaudojant šviesos energiją, kuri sužadina elektronus. </a:t>
            </a:r>
            <a:r>
              <a:rPr lang="lt-LT" dirty="0" err="1">
                <a:latin typeface="Times New Roman"/>
                <a:ea typeface="Times New Roman"/>
                <a:cs typeface="Times New Roman"/>
                <a:sym typeface="Times New Roman"/>
              </a:rPr>
              <a:t>Fotosistemoje</a:t>
            </a:r>
            <a:r>
              <a:rPr lang="lt-LT" dirty="0">
                <a:latin typeface="Times New Roman"/>
                <a:ea typeface="Times New Roman"/>
                <a:cs typeface="Times New Roman"/>
                <a:sym typeface="Times New Roman"/>
              </a:rPr>
              <a:t> II sužadinti elektronai perduoda energiją protonų pernašai į </a:t>
            </a:r>
            <a:r>
              <a:rPr lang="lt-LT" dirty="0" err="1">
                <a:latin typeface="Times New Roman"/>
                <a:ea typeface="Times New Roman"/>
                <a:cs typeface="Times New Roman"/>
                <a:sym typeface="Times New Roman"/>
              </a:rPr>
              <a:t>tilakoido</a:t>
            </a:r>
            <a:r>
              <a:rPr lang="lt-LT" dirty="0">
                <a:latin typeface="Times New Roman"/>
                <a:ea typeface="Times New Roman"/>
                <a:cs typeface="Times New Roman"/>
                <a:sym typeface="Times New Roman"/>
              </a:rPr>
              <a:t> ertmę, tai sukuria prielaidas ATP sintezei. Vėliau į </a:t>
            </a:r>
            <a:r>
              <a:rPr lang="lt-LT" dirty="0" err="1">
                <a:latin typeface="Times New Roman"/>
                <a:ea typeface="Times New Roman"/>
                <a:cs typeface="Times New Roman"/>
                <a:sym typeface="Times New Roman"/>
              </a:rPr>
              <a:t>fotosistemą</a:t>
            </a:r>
            <a:r>
              <a:rPr lang="lt-LT" dirty="0">
                <a:latin typeface="Times New Roman"/>
                <a:ea typeface="Times New Roman"/>
                <a:cs typeface="Times New Roman"/>
                <a:sym typeface="Times New Roman"/>
              </a:rPr>
              <a:t> I patekę elektronai vėl yra sužadinami ir panaudojami prie NADP</a:t>
            </a:r>
            <a:r>
              <a:rPr lang="lt-LT" baseline="30000" dirty="0">
                <a:latin typeface="Times New Roman"/>
                <a:ea typeface="Times New Roman"/>
                <a:cs typeface="Times New Roman"/>
                <a:sym typeface="Times New Roman"/>
              </a:rPr>
              <a:t>+</a:t>
            </a:r>
            <a:r>
              <a:rPr lang="lt-LT" dirty="0">
                <a:latin typeface="Times New Roman"/>
                <a:ea typeface="Times New Roman"/>
                <a:cs typeface="Times New Roman"/>
                <a:sym typeface="Times New Roman"/>
              </a:rPr>
              <a:t> molekulių prijungti protonus. Tokia elektronų pernaša vadinama Z schema. </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Augalai turi įvairių šviesą sugeriančių pigmentų: chlorofilą a, chlorofilą b, karoteinoidų. Skirtingi pigmentai turi šiek tiek skirtingą šviesos sugerties spektrą. Turint skirtingų pigmentų, platėja bendras sugerties spektras. Aktyviausiai fotosintezė vyksta panaudojant mėlynos ir raudonos šviesos energiją. </a:t>
            </a:r>
            <a:endParaRPr/>
          </a:p>
          <a:p>
            <a:pPr marL="0" lvl="0" indent="0" algn="l" rtl="0">
              <a:spcBef>
                <a:spcPts val="0"/>
              </a:spcBef>
              <a:spcAft>
                <a:spcPts val="0"/>
              </a:spcAft>
              <a:buNone/>
            </a:pPr>
            <a:endParaRPr/>
          </a:p>
        </p:txBody>
      </p:sp>
      <p:sp>
        <p:nvSpPr>
          <p:cNvPr id="128" name="Google Shape;12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Kalvino ciklas – tai ciklinės reakcijos, kurių metu panaudojant CO</a:t>
            </a:r>
            <a:r>
              <a:rPr lang="lt-LT" baseline="-25000" dirty="0">
                <a:latin typeface="Times New Roman"/>
                <a:ea typeface="Times New Roman"/>
                <a:cs typeface="Times New Roman"/>
                <a:sym typeface="Times New Roman"/>
              </a:rPr>
              <a:t>2</a:t>
            </a:r>
            <a:r>
              <a:rPr lang="lt-LT" dirty="0">
                <a:latin typeface="Times New Roman"/>
                <a:ea typeface="Times New Roman"/>
                <a:cs typeface="Times New Roman"/>
                <a:sym typeface="Times New Roman"/>
              </a:rPr>
              <a:t> molekules ir nuo šviesos priklausančių reakcijų metu susidariusias ATP ir NADPH, sintetinama gliukozė. Šios reakcijos vadinamos ciklinėmis, kadangi vienų reakcijų metu susidarę produktai tampa kitų reakcijų substratais. Vieno ciklo metu įjungiama vos viena CO</a:t>
            </a:r>
            <a:r>
              <a:rPr lang="lt-LT" baseline="-25000" dirty="0">
                <a:latin typeface="Times New Roman"/>
                <a:ea typeface="Times New Roman"/>
                <a:cs typeface="Times New Roman"/>
                <a:sym typeface="Times New Roman"/>
              </a:rPr>
              <a:t>2</a:t>
            </a:r>
            <a:r>
              <a:rPr lang="lt-LT" dirty="0">
                <a:latin typeface="Times New Roman"/>
                <a:ea typeface="Times New Roman"/>
                <a:cs typeface="Times New Roman"/>
                <a:sym typeface="Times New Roman"/>
              </a:rPr>
              <a:t> molekulė, todėl ciklas turi kartotis 6 kartus, kad būtų pagaminta 6 anglies atomus turinti gliukozės molekulė. </a:t>
            </a:r>
            <a:endParaRPr dirty="0"/>
          </a:p>
          <a:p>
            <a:pPr marL="0" lvl="0" indent="0" algn="l" rtl="0">
              <a:spcBef>
                <a:spcPts val="0"/>
              </a:spcBef>
              <a:spcAft>
                <a:spcPts val="0"/>
              </a:spcAft>
              <a:buNone/>
            </a:pPr>
            <a:endParaRPr dirty="0"/>
          </a:p>
        </p:txBody>
      </p:sp>
      <p:sp>
        <p:nvSpPr>
          <p:cNvPr id="137" name="Google Shape;13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Vienas iš Kalvino ciklo etapų vadinamas regeneracijos stadija. Jos metu 3 anglies atomus turinčios glicerolio aldehido 3-fosfato molekulės, panaudojant ATP energiją yra verčiamos į 5 anglies atomus turinčias ribuliozės, 1,5-bisfosfato molekules. Iš 5 glicerolio aldehido 3-fosfato molekulių, pagaminamos 3 ribuliozės, 1,5-bisofosfato molekulės. Šios molekulės vėl prisijungia CO</a:t>
            </a:r>
            <a:r>
              <a:rPr lang="lt-LT" baseline="-25000"/>
              <a:t>2</a:t>
            </a:r>
            <a:r>
              <a:rPr lang="lt-LT"/>
              <a:t> molekules – tampa 6 anglies atomus turinčiu junginiu ir skylą į 6 glicerolio aldehido 3-fosfato molekules. Tokiu būdu vykstant ciklinėms reakcijoms susidaro perteklinės glicerolio aldehido 3-fosfato molekulės iš kurių gaminamos gliukozės molekulės. </a:t>
            </a:r>
            <a:endParaRPr/>
          </a:p>
        </p:txBody>
      </p:sp>
      <p:sp>
        <p:nvSpPr>
          <p:cNvPr id="146" name="Google Shape;14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latin typeface="Times New Roman"/>
                <a:ea typeface="Times New Roman"/>
                <a:cs typeface="Times New Roman"/>
                <a:sym typeface="Times New Roman"/>
              </a:rPr>
              <a:t>NADPH Kalvino cikle atidavęs protonus ir elektronus grįžta, kad galėtų vėl juos prisijungti. ATP molekulės Kalvino cikle atidavusios energiją ir tapusios ADP grįžtą prie </a:t>
            </a:r>
            <a:r>
              <a:rPr lang="lt-LT" dirty="0" err="1">
                <a:latin typeface="Times New Roman"/>
                <a:ea typeface="Times New Roman"/>
                <a:cs typeface="Times New Roman"/>
                <a:sym typeface="Times New Roman"/>
              </a:rPr>
              <a:t>tilakoido</a:t>
            </a:r>
            <a:r>
              <a:rPr lang="lt-LT" dirty="0">
                <a:latin typeface="Times New Roman"/>
                <a:ea typeface="Times New Roman"/>
                <a:cs typeface="Times New Roman"/>
                <a:sym typeface="Times New Roman"/>
              </a:rPr>
              <a:t> membranos, kur ATP </a:t>
            </a:r>
            <a:r>
              <a:rPr lang="lt-LT" dirty="0" err="1">
                <a:latin typeface="Times New Roman"/>
                <a:ea typeface="Times New Roman"/>
                <a:cs typeface="Times New Roman"/>
                <a:sym typeface="Times New Roman"/>
              </a:rPr>
              <a:t>sintazių</a:t>
            </a:r>
            <a:r>
              <a:rPr lang="lt-LT" dirty="0">
                <a:latin typeface="Times New Roman"/>
                <a:ea typeface="Times New Roman"/>
                <a:cs typeface="Times New Roman"/>
                <a:sym typeface="Times New Roman"/>
              </a:rPr>
              <a:t> pagalba vėl prisijungia trečią fosfatą. Abu šie nešikliai sujungia abu fotosintezės etapus į vientisą procesą.</a:t>
            </a:r>
            <a:endParaRPr dirty="0"/>
          </a:p>
          <a:p>
            <a:pPr marL="0" lvl="0" indent="0" algn="l" rtl="0">
              <a:spcBef>
                <a:spcPts val="0"/>
              </a:spcBef>
              <a:spcAft>
                <a:spcPts val="0"/>
              </a:spcAft>
              <a:buNone/>
            </a:pPr>
            <a:endParaRPr dirty="0"/>
          </a:p>
        </p:txBody>
      </p:sp>
      <p:sp>
        <p:nvSpPr>
          <p:cNvPr id="154" name="Google Shape;15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sciencefacts.net/wp-content/uploads/2020/09/Calvin-Cycle-Diagram-768x784.jpg" TargetMode="External"/><Relationship Id="rId3" Type="http://schemas.openxmlformats.org/officeDocument/2006/relationships/hyperlink" Target="https://upload.wikimedia.org/wikipedia/commons/f/f1/Features_of_a_chloroplast.jpg" TargetMode="External"/><Relationship Id="rId7" Type="http://schemas.openxmlformats.org/officeDocument/2006/relationships/hyperlink" Target="https://upload.wikimedia.org/wikipedia/commons/2/23/Chlorophyll_ab_spectra-en.sv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researchgate.net/profile/Dmitry-Shevela/publication/225074634/figure/fig8/AS:273485302898689@1442215385242/A-simplified-Z-scheme-representing-the-linear-black-solid-arrows-and-a-cyclic-black.png" TargetMode="External"/><Relationship Id="rId5" Type="http://schemas.openxmlformats.org/officeDocument/2006/relationships/hyperlink" Target="https://images.nagwa.com/figures/explainers/357165907648/2.svg" TargetMode="External"/><Relationship Id="rId4" Type="http://schemas.openxmlformats.org/officeDocument/2006/relationships/hyperlink" Target="https://o.quizlet.com/LFs72d5L2DzoyUDWdK8bNg_b.png" TargetMode="External"/><Relationship Id="rId9" Type="http://schemas.openxmlformats.org/officeDocument/2006/relationships/hyperlink" Target="https://upload.wikimedia.org/wikipedia/commons/2/27/Calvin_cycle_step_3.s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lt-LT">
                <a:latin typeface="Times New Roman"/>
                <a:ea typeface="Times New Roman"/>
                <a:cs typeface="Times New Roman"/>
                <a:sym typeface="Times New Roman"/>
              </a:rPr>
              <a:t>Fotosintezė</a:t>
            </a:r>
            <a:endParaRPr/>
          </a:p>
        </p:txBody>
      </p:sp>
      <p:sp>
        <p:nvSpPr>
          <p:cNvPr id="89" name="Google Shape;89;p1"/>
          <p:cNvSpPr txBox="1">
            <a:spLocks noGrp="1"/>
          </p:cNvSpPr>
          <p:nvPr>
            <p:ph type="subTitle" idx="1"/>
          </p:nvPr>
        </p:nvSpPr>
        <p:spPr>
          <a:xfrm>
            <a:off x="117987" y="5627483"/>
            <a:ext cx="11739716" cy="1019123"/>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lt-LT" sz="1800">
                <a:latin typeface="Times New Roman"/>
                <a:ea typeface="Times New Roman"/>
                <a:cs typeface="Times New Roman"/>
                <a:sym typeface="Times New Roman"/>
              </a:rPr>
              <a:t>Bendrosios biologijos programos mokymosi turinys:</a:t>
            </a:r>
            <a:endParaRPr/>
          </a:p>
          <a:p>
            <a:pPr marL="0" lvl="0" indent="0" algn="l" rtl="0">
              <a:lnSpc>
                <a:spcPct val="90000"/>
              </a:lnSpc>
              <a:spcBef>
                <a:spcPts val="1000"/>
              </a:spcBef>
              <a:spcAft>
                <a:spcPts val="0"/>
              </a:spcAft>
              <a:buClr>
                <a:schemeClr val="dk1"/>
              </a:buClr>
              <a:buSzPct val="100000"/>
              <a:buNone/>
            </a:pPr>
            <a:r>
              <a:rPr lang="lt-LT" sz="1800">
                <a:latin typeface="Times New Roman"/>
                <a:ea typeface="Times New Roman"/>
                <a:cs typeface="Times New Roman"/>
                <a:sym typeface="Times New Roman"/>
              </a:rPr>
              <a:t>29.2.8. Naudojantis apibendrintomis schemomis, aiškinamasi, kaip šviesos energija nuo šviesos priklausančiose reakcijose yra naudojama ATP ir NADPH susidarymui bei deguonies išskyrimui. Naudojantis apibendrintomis schemomis, mokomasi apibūdinti nuo šviesos nepriklausančias reakcijas, kurių metu, naudojant ATP, NADPH ir CO</a:t>
            </a:r>
            <a:r>
              <a:rPr lang="lt-LT" sz="1800" baseline="-25000">
                <a:latin typeface="Times New Roman"/>
                <a:ea typeface="Times New Roman"/>
                <a:cs typeface="Times New Roman"/>
                <a:sym typeface="Times New Roman"/>
              </a:rPr>
              <a:t>2</a:t>
            </a:r>
            <a:r>
              <a:rPr lang="lt-LT" sz="1800">
                <a:latin typeface="Times New Roman"/>
                <a:ea typeface="Times New Roman"/>
                <a:cs typeface="Times New Roman"/>
                <a:sym typeface="Times New Roman"/>
              </a:rPr>
              <a:t> , sintetinama gliukozė. </a:t>
            </a:r>
            <a:endParaRPr>
              <a:latin typeface="Times New Roman"/>
              <a:ea typeface="Times New Roman"/>
              <a:cs typeface="Times New Roman"/>
              <a:sym typeface="Times New Roman"/>
            </a:endParaRPr>
          </a:p>
        </p:txBody>
      </p:sp>
      <p:pic>
        <p:nvPicPr>
          <p:cNvPr id="2" name="Picture 2" descr="Paveikslėlis, kuriame yra Šriftas, simbolis, Grafika, logotipas&#10;&#10;Automatiškai sugeneruotas aprašymas">
            <a:extLst>
              <a:ext uri="{FF2B5EF4-FFF2-40B4-BE49-F238E27FC236}">
                <a16:creationId xmlns:a16="http://schemas.microsoft.com/office/drawing/2014/main" id="{5FCC2EC9-9549-C6D0-9D56-005C02016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964" y="423687"/>
            <a:ext cx="2545663" cy="1327400"/>
          </a:xfrm>
          <a:prstGeom prst="rect">
            <a:avLst/>
          </a:prstGeom>
          <a:noFill/>
          <a:extLst>
            <a:ext uri="{909E8E84-426E-40DD-AFC4-6F175D3DCCD1}">
              <a14:hiddenFill xmlns:a14="http://schemas.microsoft.com/office/drawing/2010/main">
                <a:solidFill>
                  <a:srgbClr val="FFFFFF"/>
                </a:solidFill>
              </a14:hiddenFill>
            </a:ext>
          </a:extLst>
        </p:spPr>
      </p:pic>
      <p:pic>
        <p:nvPicPr>
          <p:cNvPr id="3" name="Paveikslėlis 1" descr="Paveikslėlis, kuriame yra Šriftas, Grafika, logotipas, dizainas&#10;&#10;Automatiškai sugeneruotas aprašymas">
            <a:extLst>
              <a:ext uri="{FF2B5EF4-FFF2-40B4-BE49-F238E27FC236}">
                <a16:creationId xmlns:a16="http://schemas.microsoft.com/office/drawing/2014/main" id="{E00548CF-2523-1083-42DE-28B9210DF1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574" y="283267"/>
            <a:ext cx="1779968" cy="160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9"/>
          <p:cNvPicPr preferRelativeResize="0"/>
          <p:nvPr/>
        </p:nvPicPr>
        <p:blipFill rotWithShape="1">
          <a:blip r:embed="rId3">
            <a:alphaModFix/>
          </a:blip>
          <a:srcRect/>
          <a:stretch/>
        </p:blipFill>
        <p:spPr>
          <a:xfrm>
            <a:off x="5495403" y="681037"/>
            <a:ext cx="6696597" cy="5086913"/>
          </a:xfrm>
          <a:prstGeom prst="rect">
            <a:avLst/>
          </a:prstGeom>
          <a:noFill/>
          <a:ln>
            <a:noFill/>
          </a:ln>
        </p:spPr>
      </p:pic>
      <p:sp>
        <p:nvSpPr>
          <p:cNvPr id="157" name="Google Shape;15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Nešiklių svarba</a:t>
            </a:r>
            <a:endParaRPr/>
          </a:p>
        </p:txBody>
      </p:sp>
      <p:sp>
        <p:nvSpPr>
          <p:cNvPr id="158" name="Google Shape;158;p9"/>
          <p:cNvSpPr txBox="1">
            <a:spLocks noGrp="1"/>
          </p:cNvSpPr>
          <p:nvPr>
            <p:ph type="body" idx="1"/>
          </p:nvPr>
        </p:nvSpPr>
        <p:spPr>
          <a:xfrm>
            <a:off x="838200" y="1825625"/>
            <a:ext cx="496283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a:latin typeface="Times New Roman"/>
                <a:ea typeface="Times New Roman"/>
                <a:cs typeface="Times New Roman"/>
                <a:sym typeface="Times New Roman"/>
              </a:rPr>
              <a:t>NADPH Kalvino cikle atidavęs protonus ir elektronus grįžta, kad galėtų vėl juos prisijungti. </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ATP molekulės Kalvino cikle atidavusios energiją ir tapusios ADP </a:t>
            </a:r>
            <a:r>
              <a:rPr lang="lt-LT" dirty="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grįžtą prie </a:t>
            </a:r>
            <a:r>
              <a:rPr lang="lt-LT" dirty="0" err="1">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a:t>
            </a:r>
            <a:r>
              <a:rPr lang="lt-LT" dirty="0" err="1">
                <a:latin typeface="Times New Roman"/>
                <a:ea typeface="Times New Roman"/>
                <a:cs typeface="Times New Roman"/>
                <a:sym typeface="Times New Roman"/>
              </a:rPr>
              <a:t>ilakoido</a:t>
            </a:r>
            <a:r>
              <a:rPr lang="lt-LT" dirty="0">
                <a:latin typeface="Times New Roman"/>
                <a:ea typeface="Times New Roman"/>
                <a:cs typeface="Times New Roman"/>
                <a:sym typeface="Times New Roman"/>
              </a:rPr>
              <a:t> membranos, kur ATP </a:t>
            </a:r>
            <a:r>
              <a:rPr lang="lt-LT" dirty="0" err="1">
                <a:latin typeface="Times New Roman"/>
                <a:ea typeface="Times New Roman"/>
                <a:cs typeface="Times New Roman"/>
                <a:sym typeface="Times New Roman"/>
              </a:rPr>
              <a:t>sintazių</a:t>
            </a:r>
            <a:r>
              <a:rPr lang="lt-LT" dirty="0">
                <a:latin typeface="Times New Roman"/>
                <a:ea typeface="Times New Roman"/>
                <a:cs typeface="Times New Roman"/>
                <a:sym typeface="Times New Roman"/>
              </a:rPr>
              <a:t> pagalba vėl prisijungia trečią fosfatą.</a:t>
            </a:r>
            <a:endParaRPr dirty="0"/>
          </a:p>
        </p:txBody>
      </p:sp>
      <p:sp>
        <p:nvSpPr>
          <p:cNvPr id="159" name="Google Shape;159;p9"/>
          <p:cNvSpPr txBox="1"/>
          <p:nvPr/>
        </p:nvSpPr>
        <p:spPr>
          <a:xfrm>
            <a:off x="7334864" y="6109416"/>
            <a:ext cx="4581832" cy="383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8 pav. </a:t>
            </a:r>
            <a:r>
              <a:rPr lang="lt-LT" sz="180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Fotosintezės reakcijos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0"/>
          <p:cNvSpPr txBox="1">
            <a:spLocks noGrp="1"/>
          </p:cNvSpPr>
          <p:nvPr>
            <p:ph type="title"/>
          </p:nvPr>
        </p:nvSpPr>
        <p:spPr>
          <a:xfrm>
            <a:off x="838200" y="1122209"/>
            <a:ext cx="10515600" cy="539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lt-LT" sz="2400">
                <a:latin typeface="Times New Roman"/>
                <a:ea typeface="Times New Roman"/>
                <a:cs typeface="Times New Roman"/>
                <a:sym typeface="Times New Roman"/>
              </a:rPr>
              <a:t>Naudotos iliustracijos</a:t>
            </a:r>
            <a:endParaRPr/>
          </a:p>
        </p:txBody>
      </p:sp>
      <p:sp>
        <p:nvSpPr>
          <p:cNvPr id="165" name="Google Shape;165;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lt-LT" sz="2400">
                <a:latin typeface="Times New Roman"/>
                <a:ea typeface="Times New Roman"/>
                <a:cs typeface="Times New Roman"/>
                <a:sym typeface="Times New Roman"/>
              </a:rPr>
              <a:t>1 pav. </a:t>
            </a:r>
            <a:r>
              <a:rPr lang="lt-LT" sz="2400" u="sng">
                <a:solidFill>
                  <a:schemeClr val="hlink"/>
                </a:solidFill>
                <a:latin typeface="Times New Roman"/>
                <a:ea typeface="Times New Roman"/>
                <a:cs typeface="Times New Roman"/>
                <a:sym typeface="Times New Roman"/>
                <a:hlinkClick r:id="rId3"/>
              </a:rPr>
              <a:t>https://upload.wikimedia.org/wikipedia/commons/f/f1/Features_of_a_chloroplast.jpg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2 ir 8 pav. </a:t>
            </a:r>
            <a:r>
              <a:rPr lang="lt-LT" sz="2400" u="sng">
                <a:solidFill>
                  <a:schemeClr val="hlink"/>
                </a:solidFill>
                <a:latin typeface="Times New Roman"/>
                <a:ea typeface="Times New Roman"/>
                <a:cs typeface="Times New Roman"/>
                <a:sym typeface="Times New Roman"/>
                <a:hlinkClick r:id="rId4"/>
              </a:rPr>
              <a:t>https://o.quizlet.com/LFs72d5L2DzoyUDWdK8bNg_b.png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3 pav. </a:t>
            </a:r>
            <a:r>
              <a:rPr lang="lt-LT" sz="2400" u="sng">
                <a:solidFill>
                  <a:schemeClr val="hlink"/>
                </a:solidFill>
                <a:latin typeface="Times New Roman"/>
                <a:ea typeface="Times New Roman"/>
                <a:cs typeface="Times New Roman"/>
                <a:sym typeface="Times New Roman"/>
                <a:hlinkClick r:id="rId5"/>
              </a:rPr>
              <a:t>https://images.nagwa.com/figures/explainers/357165907648/2.svg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4 pav. </a:t>
            </a:r>
            <a:r>
              <a:rPr lang="lt-LT" sz="2400" u="sng">
                <a:solidFill>
                  <a:schemeClr val="hlink"/>
                </a:solidFill>
                <a:latin typeface="Times New Roman"/>
                <a:ea typeface="Times New Roman"/>
                <a:cs typeface="Times New Roman"/>
                <a:sym typeface="Times New Roman"/>
                <a:hlinkClick r:id="rId6"/>
              </a:rPr>
              <a:t>https://www.researchgate.net/profile/Dmitry-Shevela/publication/225074634/figure/fig8/AS:273485302898689@1442215385242/A-simplified-Z-scheme-representing-the-linear-black-solid-arrows-and-a-cyclic-black.png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 5 pav. </a:t>
            </a:r>
            <a:endParaRPr/>
          </a:p>
          <a:p>
            <a:pPr marL="228600" lvl="0" indent="-228600" algn="l" rtl="0">
              <a:lnSpc>
                <a:spcPct val="90000"/>
              </a:lnSpc>
              <a:spcBef>
                <a:spcPts val="1000"/>
              </a:spcBef>
              <a:spcAft>
                <a:spcPts val="0"/>
              </a:spcAft>
              <a:buClr>
                <a:schemeClr val="dk1"/>
              </a:buClr>
              <a:buSzPct val="100000"/>
              <a:buChar char="•"/>
            </a:pPr>
            <a:r>
              <a:rPr lang="lt-LT" sz="2400" u="sng">
                <a:solidFill>
                  <a:schemeClr val="hlink"/>
                </a:solidFill>
                <a:latin typeface="Times New Roman"/>
                <a:ea typeface="Times New Roman"/>
                <a:cs typeface="Times New Roman"/>
                <a:sym typeface="Times New Roman"/>
                <a:hlinkClick r:id="rId7"/>
              </a:rPr>
              <a:t>https://upload.wikimedia.org/wikipedia/commons/2/23/Chlorophyll_ab_spectra-en.svg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6 pav. </a:t>
            </a:r>
            <a:r>
              <a:rPr lang="lt-LT" sz="2400" u="sng">
                <a:solidFill>
                  <a:schemeClr val="hlink"/>
                </a:solidFill>
                <a:latin typeface="Times New Roman"/>
                <a:ea typeface="Times New Roman"/>
                <a:cs typeface="Times New Roman"/>
                <a:sym typeface="Times New Roman"/>
                <a:hlinkClick r:id="rId8"/>
              </a:rPr>
              <a:t>https://www.sciencefacts.net/wp-content/uploads/2020/09/Calvin-Cycle-Diagram-768x784.jpg</a:t>
            </a:r>
            <a:r>
              <a:rPr lang="lt-LT" sz="2400">
                <a:latin typeface="Times New Roman"/>
                <a:ea typeface="Times New Roman"/>
                <a:cs typeface="Times New Roman"/>
                <a:sym typeface="Times New Roman"/>
              </a:rPr>
              <a:t> </a:t>
            </a:r>
            <a:endParaRPr/>
          </a:p>
          <a:p>
            <a:pPr marL="228600" lvl="0" indent="-228600" algn="l" rtl="0">
              <a:lnSpc>
                <a:spcPct val="90000"/>
              </a:lnSpc>
              <a:spcBef>
                <a:spcPts val="1000"/>
              </a:spcBef>
              <a:spcAft>
                <a:spcPts val="0"/>
              </a:spcAft>
              <a:buClr>
                <a:schemeClr val="dk1"/>
              </a:buClr>
              <a:buSzPct val="100000"/>
              <a:buChar char="•"/>
            </a:pPr>
            <a:r>
              <a:rPr lang="lt-LT" sz="2400">
                <a:latin typeface="Times New Roman"/>
                <a:ea typeface="Times New Roman"/>
                <a:cs typeface="Times New Roman"/>
                <a:sym typeface="Times New Roman"/>
              </a:rPr>
              <a:t>7 pav. </a:t>
            </a:r>
            <a:r>
              <a:rPr lang="lt-LT" sz="2400" u="sng">
                <a:solidFill>
                  <a:schemeClr val="hlink"/>
                </a:solidFill>
                <a:latin typeface="Times New Roman"/>
                <a:ea typeface="Times New Roman"/>
                <a:cs typeface="Times New Roman"/>
                <a:sym typeface="Times New Roman"/>
                <a:hlinkClick r:id="rId9"/>
              </a:rPr>
              <a:t>https://upload.wikimedia.org/wikipedia/commons/2/27/Calvin_cycle_step_3.svg</a:t>
            </a:r>
            <a:r>
              <a:rPr lang="lt-LT" sz="2400">
                <a:latin typeface="Times New Roman"/>
                <a:ea typeface="Times New Roman"/>
                <a:cs typeface="Times New Roman"/>
                <a:sym typeface="Times New Roman"/>
              </a:rPr>
              <a:t> </a:t>
            </a:r>
            <a:endParaRPr/>
          </a:p>
          <a:p>
            <a:pPr marL="228600" lvl="0" indent="-87629" algn="l" rtl="0">
              <a:lnSpc>
                <a:spcPct val="90000"/>
              </a:lnSpc>
              <a:spcBef>
                <a:spcPts val="1000"/>
              </a:spcBef>
              <a:spcAft>
                <a:spcPts val="0"/>
              </a:spcAft>
              <a:buClr>
                <a:schemeClr val="dk1"/>
              </a:buClr>
              <a:buSzPct val="100000"/>
              <a:buNone/>
            </a:pPr>
            <a:endParaRPr sz="24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veikslėlis, kuriame yra Šriftas, simbolis, Grafika, logotipas&#10;&#10;Automatiškai sugeneruotas aprašymas">
            <a:extLst>
              <a:ext uri="{FF2B5EF4-FFF2-40B4-BE49-F238E27FC236}">
                <a16:creationId xmlns:a16="http://schemas.microsoft.com/office/drawing/2014/main" id="{CCEAB006-350F-5A0D-5D5B-22569D8BC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489" y="767816"/>
            <a:ext cx="3220511" cy="167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1" descr="Paveikslėlis, kuriame yra Šriftas, Grafika, logotipas, dizainas&#10;&#10;Automatiškai sugeneruotas aprašymas">
            <a:extLst>
              <a:ext uri="{FF2B5EF4-FFF2-40B4-BE49-F238E27FC236}">
                <a16:creationId xmlns:a16="http://schemas.microsoft.com/office/drawing/2014/main" id="{CDB99767-1249-4B05-C23B-61E8DA7D4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463" y="423687"/>
            <a:ext cx="2497723" cy="2256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684313-69FE-05E7-A657-CC52E6B53746}"/>
              </a:ext>
            </a:extLst>
          </p:cNvPr>
          <p:cNvSpPr txBox="1"/>
          <p:nvPr/>
        </p:nvSpPr>
        <p:spPr>
          <a:xfrm>
            <a:off x="997809" y="3264214"/>
            <a:ext cx="9920749" cy="3170099"/>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Medžiaga parengta bendradarbiaujant Lietuvos biologijos mokytojų asociacijai ir Lietuvos Respublikos švietimo, mokslo ir sporto ministerijai.</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parengė:</a:t>
            </a:r>
          </a:p>
          <a:p>
            <a:r>
              <a:rPr lang="lt-LT" sz="2000" dirty="0">
                <a:latin typeface="Times New Roman" panose="02020603050405020304" pitchFamily="18" charset="0"/>
                <a:cs typeface="Times New Roman" panose="02020603050405020304" pitchFamily="18" charset="0"/>
              </a:rPr>
              <a:t>Biologijos mokytojas ekspertas Simas Ignatavičius</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recenzavo:</a:t>
            </a:r>
          </a:p>
          <a:p>
            <a:r>
              <a:rPr lang="lt-LT" sz="2000" dirty="0">
                <a:latin typeface="Times New Roman" panose="02020603050405020304" pitchFamily="18" charset="0"/>
                <a:cs typeface="Times New Roman" panose="02020603050405020304" pitchFamily="18" charset="0"/>
              </a:rPr>
              <a:t>Biologijos mokytojos ekspertės: </a:t>
            </a:r>
            <a:r>
              <a:rPr lang="lt-LT" sz="2000" dirty="0" err="1">
                <a:latin typeface="Times New Roman" panose="02020603050405020304" pitchFamily="18" charset="0"/>
                <a:cs typeface="Times New Roman" panose="02020603050405020304" pitchFamily="18" charset="0"/>
              </a:rPr>
              <a:t>Alyda</a:t>
            </a:r>
            <a:r>
              <a:rPr lang="lt-LT" sz="2000" dirty="0">
                <a:latin typeface="Times New Roman" panose="02020603050405020304" pitchFamily="18" charset="0"/>
                <a:cs typeface="Times New Roman" panose="02020603050405020304" pitchFamily="18" charset="0"/>
              </a:rPr>
              <a:t> </a:t>
            </a:r>
            <a:r>
              <a:rPr lang="lt-LT" sz="2000" dirty="0" err="1">
                <a:latin typeface="Times New Roman" panose="02020603050405020304" pitchFamily="18" charset="0"/>
                <a:cs typeface="Times New Roman" panose="02020603050405020304" pitchFamily="18" charset="0"/>
              </a:rPr>
              <a:t>Daulenskienė</a:t>
            </a:r>
            <a:r>
              <a:rPr lang="lt-LT" sz="2000" dirty="0">
                <a:latin typeface="Times New Roman" panose="02020603050405020304" pitchFamily="18" charset="0"/>
                <a:cs typeface="Times New Roman" panose="02020603050405020304" pitchFamily="18" charset="0"/>
              </a:rPr>
              <a:t>, Violeta Kundrotienė, dr. Asta Navickaitė</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2023 m. rugsėjo mėn.</a:t>
            </a:r>
          </a:p>
        </p:txBody>
      </p:sp>
    </p:spTree>
    <p:extLst>
      <p:ext uri="{BB962C8B-B14F-4D97-AF65-F5344CB8AC3E}">
        <p14:creationId xmlns:p14="http://schemas.microsoft.com/office/powerpoint/2010/main" val="6030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Chloroplasto sandara</a:t>
            </a:r>
            <a:endParaRPr/>
          </a:p>
        </p:txBody>
      </p:sp>
      <p:sp>
        <p:nvSpPr>
          <p:cNvPr id="96" name="Google Shape;96;p2"/>
          <p:cNvSpPr txBox="1">
            <a:spLocks noGrp="1"/>
          </p:cNvSpPr>
          <p:nvPr>
            <p:ph type="body" idx="1"/>
          </p:nvPr>
        </p:nvSpPr>
        <p:spPr>
          <a:xfrm>
            <a:off x="838200" y="1825625"/>
            <a:ext cx="4353234"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Chloroplastas turi dvi membranas.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Chloroplasto viduje yra membraniniai dariniai – tilakoidai.</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Chloroplastų užpildas vadinamas stroma. </a:t>
            </a:r>
            <a:endParaRPr/>
          </a:p>
        </p:txBody>
      </p:sp>
      <p:pic>
        <p:nvPicPr>
          <p:cNvPr id="97" name="Google Shape;97;p2"/>
          <p:cNvPicPr preferRelativeResize="0"/>
          <p:nvPr/>
        </p:nvPicPr>
        <p:blipFill rotWithShape="1">
          <a:blip r:embed="rId3">
            <a:alphaModFix/>
          </a:blip>
          <a:srcRect/>
          <a:stretch/>
        </p:blipFill>
        <p:spPr>
          <a:xfrm>
            <a:off x="5089892" y="1814870"/>
            <a:ext cx="7026666" cy="4351339"/>
          </a:xfrm>
          <a:prstGeom prst="rect">
            <a:avLst/>
          </a:prstGeom>
          <a:noFill/>
          <a:ln>
            <a:noFill/>
          </a:ln>
        </p:spPr>
      </p:pic>
      <p:sp>
        <p:nvSpPr>
          <p:cNvPr id="98" name="Google Shape;98;p2"/>
          <p:cNvSpPr txBox="1"/>
          <p:nvPr/>
        </p:nvSpPr>
        <p:spPr>
          <a:xfrm>
            <a:off x="7000567" y="6098661"/>
            <a:ext cx="4581832" cy="383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1 pav. Chloroplasto sandara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a:stretch/>
        </p:blipFill>
        <p:spPr>
          <a:xfrm>
            <a:off x="4798142" y="841092"/>
            <a:ext cx="7306510" cy="5550219"/>
          </a:xfrm>
          <a:prstGeom prst="rect">
            <a:avLst/>
          </a:prstGeom>
          <a:noFill/>
          <a:ln>
            <a:noFill/>
          </a:ln>
        </p:spPr>
      </p:pic>
      <p:sp>
        <p:nvSpPr>
          <p:cNvPr id="105" name="Google Shape;10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Fotosintezės reakcijos</a:t>
            </a:r>
            <a:endParaRPr/>
          </a:p>
        </p:txBody>
      </p:sp>
      <p:sp>
        <p:nvSpPr>
          <p:cNvPr id="106" name="Google Shape;106;p3"/>
          <p:cNvSpPr txBox="1">
            <a:spLocks noGrp="1"/>
          </p:cNvSpPr>
          <p:nvPr>
            <p:ph type="body" idx="1"/>
          </p:nvPr>
        </p:nvSpPr>
        <p:spPr>
          <a:xfrm>
            <a:off x="838200" y="1825625"/>
            <a:ext cx="441222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Fotosintezės reakcijos skirstomos dvi grupes: nuo šviesos priklausančias ir nepriklausančias reakcijas.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Pirmosios vyksta tilakoiduose, o antrosios stromoje.  </a:t>
            </a:r>
            <a:endParaRPr/>
          </a:p>
        </p:txBody>
      </p:sp>
      <p:sp>
        <p:nvSpPr>
          <p:cNvPr id="107" name="Google Shape;107;p3"/>
          <p:cNvSpPr txBox="1"/>
          <p:nvPr/>
        </p:nvSpPr>
        <p:spPr>
          <a:xfrm>
            <a:off x="6771968" y="6391311"/>
            <a:ext cx="4581832" cy="383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dirty="0">
                <a:solidFill>
                  <a:schemeClr val="dk1"/>
                </a:solidFill>
                <a:latin typeface="Times New Roman"/>
                <a:ea typeface="Times New Roman"/>
                <a:cs typeface="Times New Roman"/>
                <a:sym typeface="Times New Roman"/>
              </a:rPr>
              <a:t>2 pav. Fotosintezės </a:t>
            </a:r>
            <a:r>
              <a:rPr lang="lt-LT" sz="1800" dirty="0">
                <a:solidFill>
                  <a:schemeClr val="dk1"/>
                </a:solidFill>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reakcijos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4"/>
          <p:cNvPicPr preferRelativeResize="0"/>
          <p:nvPr/>
        </p:nvPicPr>
        <p:blipFill rotWithShape="1">
          <a:blip r:embed="rId3">
            <a:alphaModFix/>
          </a:blip>
          <a:srcRect/>
          <a:stretch/>
        </p:blipFill>
        <p:spPr>
          <a:xfrm>
            <a:off x="1079854" y="1201649"/>
            <a:ext cx="10515600" cy="5140156"/>
          </a:xfrm>
          <a:prstGeom prst="rect">
            <a:avLst/>
          </a:prstGeom>
          <a:noFill/>
          <a:ln>
            <a:noFill/>
          </a:ln>
        </p:spPr>
      </p:pic>
      <p:sp>
        <p:nvSpPr>
          <p:cNvPr id="114" name="Google Shape;11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Nuo šviesos priklausančios reakcijos</a:t>
            </a:r>
            <a:endParaRPr/>
          </a:p>
        </p:txBody>
      </p:sp>
      <p:sp>
        <p:nvSpPr>
          <p:cNvPr id="115" name="Google Shape;115;p4"/>
          <p:cNvSpPr txBox="1"/>
          <p:nvPr/>
        </p:nvSpPr>
        <p:spPr>
          <a:xfrm>
            <a:off x="4046738" y="6341805"/>
            <a:ext cx="4581832" cy="383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3 pav. Nuo šviesos priklausančios reakcijos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p:cNvPicPr preferRelativeResize="0"/>
          <p:nvPr/>
        </p:nvPicPr>
        <p:blipFill rotWithShape="1">
          <a:blip r:embed="rId3">
            <a:alphaModFix/>
          </a:blip>
          <a:srcRect/>
          <a:stretch/>
        </p:blipFill>
        <p:spPr>
          <a:xfrm>
            <a:off x="3257495" y="1076549"/>
            <a:ext cx="8919619" cy="5416326"/>
          </a:xfrm>
          <a:prstGeom prst="rect">
            <a:avLst/>
          </a:prstGeom>
          <a:noFill/>
          <a:ln>
            <a:noFill/>
          </a:ln>
        </p:spPr>
      </p:pic>
      <p:sp>
        <p:nvSpPr>
          <p:cNvPr id="122" name="Google Shape;12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Z schema</a:t>
            </a:r>
            <a:endParaRPr/>
          </a:p>
        </p:txBody>
      </p:sp>
      <p:sp>
        <p:nvSpPr>
          <p:cNvPr id="123" name="Google Shape;123;p5"/>
          <p:cNvSpPr txBox="1">
            <a:spLocks noGrp="1"/>
          </p:cNvSpPr>
          <p:nvPr>
            <p:ph type="body" idx="1"/>
          </p:nvPr>
        </p:nvSpPr>
        <p:spPr>
          <a:xfrm>
            <a:off x="838200" y="1825625"/>
            <a:ext cx="3556819" cy="382792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dirty="0" err="1">
                <a:latin typeface="Times New Roman"/>
                <a:ea typeface="Times New Roman"/>
                <a:cs typeface="Times New Roman"/>
                <a:sym typeface="Times New Roman"/>
              </a:rPr>
              <a:t>Tilakoiduose</a:t>
            </a:r>
            <a:r>
              <a:rPr lang="lt-LT" dirty="0">
                <a:latin typeface="Times New Roman"/>
                <a:ea typeface="Times New Roman"/>
                <a:cs typeface="Times New Roman"/>
                <a:sym typeface="Times New Roman"/>
              </a:rPr>
              <a:t> elektronai pernešami iš vandens į NADP</a:t>
            </a:r>
            <a:r>
              <a:rPr lang="lt-LT" baseline="30000" dirty="0">
                <a:latin typeface="Times New Roman"/>
                <a:ea typeface="Times New Roman"/>
                <a:cs typeface="Times New Roman"/>
                <a:sym typeface="Times New Roman"/>
              </a:rPr>
              <a:t>+</a:t>
            </a:r>
            <a:r>
              <a:rPr lang="lt-LT" dirty="0">
                <a:latin typeface="Times New Roman"/>
                <a:ea typeface="Times New Roman"/>
                <a:cs typeface="Times New Roman"/>
                <a:sym typeface="Times New Roman"/>
              </a:rPr>
              <a:t>.</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Elektronų judėjimui </a:t>
            </a:r>
            <a:r>
              <a:rPr lang="lt-LT" dirty="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panaudojama</a:t>
            </a:r>
            <a:r>
              <a:rPr lang="lt-LT" dirty="0">
                <a:latin typeface="Times New Roman"/>
                <a:ea typeface="Times New Roman"/>
                <a:cs typeface="Times New Roman"/>
                <a:sym typeface="Times New Roman"/>
              </a:rPr>
              <a:t> šviesos energija.</a:t>
            </a:r>
            <a:endParaRPr dirty="0"/>
          </a:p>
        </p:txBody>
      </p:sp>
      <p:sp>
        <p:nvSpPr>
          <p:cNvPr id="124" name="Google Shape;124;p5"/>
          <p:cNvSpPr txBox="1"/>
          <p:nvPr/>
        </p:nvSpPr>
        <p:spPr>
          <a:xfrm>
            <a:off x="7717304" y="5733160"/>
            <a:ext cx="4581832" cy="383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4 pav. Z schema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6"/>
          <p:cNvSpPr txBox="1">
            <a:spLocks noGrp="1"/>
          </p:cNvSpPr>
          <p:nvPr>
            <p:ph type="title"/>
          </p:nvPr>
        </p:nvSpPr>
        <p:spPr>
          <a:xfrm>
            <a:off x="838200" y="365125"/>
            <a:ext cx="541511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Šviesos sugerties spektras</a:t>
            </a:r>
            <a:endParaRPr/>
          </a:p>
        </p:txBody>
      </p:sp>
      <p:sp>
        <p:nvSpPr>
          <p:cNvPr id="131" name="Google Shape;131;p6"/>
          <p:cNvSpPr txBox="1">
            <a:spLocks noGrp="1"/>
          </p:cNvSpPr>
          <p:nvPr>
            <p:ph type="body" idx="1"/>
          </p:nvPr>
        </p:nvSpPr>
        <p:spPr>
          <a:xfrm>
            <a:off x="838200" y="1825625"/>
            <a:ext cx="492350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Augalai turi įvairių šviesą sugeriančių pigmentų.</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Skirtingi pigmentai turi šiek tiek skirtingą šviesos sugerties spektrą.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Turint skirtingų pigmentų, platėja bendras sugerties spektras. </a:t>
            </a:r>
            <a:endParaRPr/>
          </a:p>
        </p:txBody>
      </p:sp>
      <p:sp>
        <p:nvSpPr>
          <p:cNvPr id="132" name="Google Shape;132;p6"/>
          <p:cNvSpPr txBox="1"/>
          <p:nvPr/>
        </p:nvSpPr>
        <p:spPr>
          <a:xfrm>
            <a:off x="7325032" y="6449960"/>
            <a:ext cx="4581832" cy="383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5 pav. Šviesos sugerties spektras</a:t>
            </a:r>
            <a:endParaRPr/>
          </a:p>
        </p:txBody>
      </p:sp>
      <p:pic>
        <p:nvPicPr>
          <p:cNvPr id="133" name="Google Shape;133;p6"/>
          <p:cNvPicPr preferRelativeResize="0"/>
          <p:nvPr/>
        </p:nvPicPr>
        <p:blipFill rotWithShape="1">
          <a:blip r:embed="rId3">
            <a:alphaModFix/>
          </a:blip>
          <a:srcRect/>
          <a:stretch/>
        </p:blipFill>
        <p:spPr>
          <a:xfrm>
            <a:off x="5555226" y="160749"/>
            <a:ext cx="6468903" cy="628921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7"/>
          <p:cNvPicPr preferRelativeResize="0"/>
          <p:nvPr/>
        </p:nvPicPr>
        <p:blipFill rotWithShape="1">
          <a:blip r:embed="rId3">
            <a:alphaModFix/>
          </a:blip>
          <a:srcRect/>
          <a:stretch/>
        </p:blipFill>
        <p:spPr>
          <a:xfrm>
            <a:off x="4891010" y="533220"/>
            <a:ext cx="7144257" cy="5711212"/>
          </a:xfrm>
          <a:prstGeom prst="rect">
            <a:avLst/>
          </a:prstGeom>
          <a:noFill/>
          <a:ln>
            <a:noFill/>
          </a:ln>
        </p:spPr>
      </p:pic>
      <p:sp>
        <p:nvSpPr>
          <p:cNvPr id="140" name="Google Shape;14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Kalvino ciklas</a:t>
            </a:r>
            <a:endParaRPr/>
          </a:p>
        </p:txBody>
      </p:sp>
      <p:sp>
        <p:nvSpPr>
          <p:cNvPr id="141" name="Google Shape;141;p7"/>
          <p:cNvSpPr txBox="1">
            <a:spLocks noGrp="1"/>
          </p:cNvSpPr>
          <p:nvPr>
            <p:ph type="body" idx="1"/>
          </p:nvPr>
        </p:nvSpPr>
        <p:spPr>
          <a:xfrm>
            <a:off x="838199" y="1825625"/>
            <a:ext cx="430095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rPr>
              <a:t>Vieno ciklo metu įjungiama vos viena CO</a:t>
            </a:r>
            <a:r>
              <a:rPr lang="lt-LT" baseline="-25000" dirty="0">
                <a:latin typeface="Times New Roman"/>
                <a:ea typeface="Times New Roman"/>
                <a:cs typeface="Times New Roman"/>
                <a:sym typeface="Times New Roman"/>
              </a:rPr>
              <a:t>2</a:t>
            </a:r>
            <a:r>
              <a:rPr lang="lt-LT" dirty="0">
                <a:latin typeface="Times New Roman"/>
                <a:ea typeface="Times New Roman"/>
                <a:cs typeface="Times New Roman"/>
                <a:sym typeface="Times New Roman"/>
              </a:rPr>
              <a:t> molekulė.</a:t>
            </a:r>
            <a:endParaRPr dirty="0"/>
          </a:p>
          <a:p>
            <a:pPr marL="228600" lvl="0" indent="-228600" algn="l" rtl="0">
              <a:lnSpc>
                <a:spcPct val="90000"/>
              </a:lnSpc>
              <a:spcBef>
                <a:spcPts val="1000"/>
              </a:spcBef>
              <a:spcAft>
                <a:spcPts val="0"/>
              </a:spcAft>
              <a:buClr>
                <a:schemeClr val="dk1"/>
              </a:buClr>
              <a:buSzPts val="2800"/>
              <a:buChar char="•"/>
            </a:pPr>
            <a:r>
              <a:rPr lang="lt-LT" dirty="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Ciklas turi kartotis 6 kartus, kad būtų pagaminta 6 anglies atomus turinti gliukozės molekulė. </a:t>
            </a:r>
            <a:endParaRPr dirty="0"/>
          </a:p>
        </p:txBody>
      </p:sp>
      <p:sp>
        <p:nvSpPr>
          <p:cNvPr id="142" name="Google Shape;142;p7"/>
          <p:cNvSpPr txBox="1"/>
          <p:nvPr/>
        </p:nvSpPr>
        <p:spPr>
          <a:xfrm>
            <a:off x="7453435" y="6244432"/>
            <a:ext cx="4581832" cy="383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6 pav. Kalvino ciklas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Regeneracijos stadija</a:t>
            </a:r>
            <a:endParaRPr/>
          </a:p>
        </p:txBody>
      </p:sp>
      <p:pic>
        <p:nvPicPr>
          <p:cNvPr id="149" name="Google Shape;149;p8"/>
          <p:cNvPicPr preferRelativeResize="0"/>
          <p:nvPr/>
        </p:nvPicPr>
        <p:blipFill rotWithShape="1">
          <a:blip r:embed="rId3">
            <a:alphaModFix/>
          </a:blip>
          <a:srcRect/>
          <a:stretch/>
        </p:blipFill>
        <p:spPr>
          <a:xfrm>
            <a:off x="1101213" y="2113790"/>
            <a:ext cx="9989574" cy="3425854"/>
          </a:xfrm>
          <a:prstGeom prst="rect">
            <a:avLst/>
          </a:prstGeom>
          <a:noFill/>
          <a:ln>
            <a:noFill/>
          </a:ln>
        </p:spPr>
      </p:pic>
      <p:sp>
        <p:nvSpPr>
          <p:cNvPr id="150" name="Google Shape;150;p8"/>
          <p:cNvSpPr txBox="1"/>
          <p:nvPr/>
        </p:nvSpPr>
        <p:spPr>
          <a:xfrm>
            <a:off x="3805084" y="5962746"/>
            <a:ext cx="4581832" cy="3834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7 pav. Regeneracijos stadija </a:t>
            </a:r>
            <a:endParaRPr/>
          </a:p>
        </p:txBody>
      </p:sp>
    </p:spTree>
  </p:cSld>
  <p:clrMapOvr>
    <a:masterClrMapping/>
  </p:clrMapOvr>
</p:sld>
</file>

<file path=ppt/theme/theme1.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7" ma:contentTypeDescription="Kurkite naują dokumentą." ma:contentTypeScope="" ma:versionID="ba0ee4624a6ffe9f896c0b29d94c2dc3">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ba7e906b2aa2c1073a589d8ed2af9af8"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3920B6C7-6944-475D-B2D2-597005E1F346}"/>
</file>

<file path=customXml/itemProps2.xml><?xml version="1.0" encoding="utf-8"?>
<ds:datastoreItem xmlns:ds="http://schemas.openxmlformats.org/officeDocument/2006/customXml" ds:itemID="{6C0BE634-C104-4C72-ACCF-6B374A3DC884}"/>
</file>

<file path=customXml/itemProps3.xml><?xml version="1.0" encoding="utf-8"?>
<ds:datastoreItem xmlns:ds="http://schemas.openxmlformats.org/officeDocument/2006/customXml" ds:itemID="{D0A3ACD0-AE68-4879-A320-113B269986FE}"/>
</file>

<file path=docProps/app.xml><?xml version="1.0" encoding="utf-8"?>
<Properties xmlns="http://schemas.openxmlformats.org/officeDocument/2006/extended-properties" xmlns:vt="http://schemas.openxmlformats.org/officeDocument/2006/docPropsVTypes">
  <TotalTime>15</TotalTime>
  <Words>1044</Words>
  <Application>Microsoft Office PowerPoint</Application>
  <PresentationFormat>Plačiaekranė</PresentationFormat>
  <Paragraphs>67</Paragraphs>
  <Slides>11</Slides>
  <Notes>10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11</vt:i4>
      </vt:variant>
    </vt:vector>
  </HeadingPairs>
  <TitlesOfParts>
    <vt:vector size="15" baseType="lpstr">
      <vt:lpstr>Arial</vt:lpstr>
      <vt:lpstr>Calibri</vt:lpstr>
      <vt:lpstr>Times New Roman</vt:lpstr>
      <vt:lpstr>„Office“ tema</vt:lpstr>
      <vt:lpstr>Fotosintezė</vt:lpstr>
      <vt:lpstr>„PowerPoint“ pateiktis</vt:lpstr>
      <vt:lpstr>Chloroplasto sandara</vt:lpstr>
      <vt:lpstr>Fotosintezės reakcijos</vt:lpstr>
      <vt:lpstr>Nuo šviesos priklausančios reakcijos</vt:lpstr>
      <vt:lpstr>Z schema</vt:lpstr>
      <vt:lpstr>Šviesos sugerties spektras</vt:lpstr>
      <vt:lpstr>Kalvino ciklas</vt:lpstr>
      <vt:lpstr>Regeneracijos stadija</vt:lpstr>
      <vt:lpstr>Nešiklių svarba</vt:lpstr>
      <vt:lpstr>Naudotos iliustracijos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Fotosintezė</dc:title>
  <dc:creator>Simas</dc:creator>
  <cp:lastModifiedBy>Simas</cp:lastModifiedBy>
  <cp:revision>3</cp:revision>
  <dcterms:created xsi:type="dcterms:W3CDTF">2023-08-20T15:45:34Z</dcterms:created>
  <dcterms:modified xsi:type="dcterms:W3CDTF">2023-09-28T06:25:47Z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