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qxPbguc/na8W5I5vK3B7ONIAS6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a Navickaite" initials="" lastIdx="2" clrIdx="0"/>
  <p:cmAuthor id="1" name="Alyda Daulenskienė"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92" autoAdjust="0"/>
  </p:normalViewPr>
  <p:slideViewPr>
    <p:cSldViewPr snapToGrid="0">
      <p:cViewPr varScale="1">
        <p:scale>
          <a:sx n="67" d="100"/>
          <a:sy n="67" d="100"/>
        </p:scale>
        <p:origin x="12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T. Boveri ir W. S. Suttonas suformulavo pagrindinius chromosominės paveldimumo teorijos teiginius, kurie aiškina chromosomų vaidmenį perduodant požymius palikuoniams, taip pat aiškino genų padėtį chromosomose, homologinių chromosomų prigimtį ir kt.  Tačiau šiems teiginiams trūko patikimo eksperimentinio pagrindimo. T. Morganas daugelį šių teiginių sugebėjo pagrįsti įvairiais eksperimentais, taip įtvirtindamas šios teorijos reikšmę genetikoje. </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T. Morganas eksperimentavo kryžmindamas vaisines museles. Įprastai vaisinės muselės yra raudonų akių, bet buvo pastebėtas patinėlis turintis mutaciją – baltas akis. Šis požymis buvo recesyvusis. Sukryžminus baltaakį patinėlį su raudonake patele, buvo pastebėta, kad tik patinėliai turėjo baltas akis. Tai prieštaravo Mendelio dėsniams. Atlikus eilę kryžminimų buvo įrodyta, kad akių spalvos požymio genas yra lytinėje X chromosomoje, todėl patinėliams pasireiškia dažniau. </a:t>
            </a:r>
            <a:endParaRPr/>
          </a:p>
          <a:p>
            <a:pPr marL="0" lvl="0" indent="0" algn="l" rtl="0">
              <a:spcBef>
                <a:spcPts val="0"/>
              </a:spcBef>
              <a:spcAft>
                <a:spcPts val="0"/>
              </a:spcAft>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Remdamasis kitų mokslininkų atradimais ir savo atliekamais eksperimentais T. Morganas sugebėjo paaiškinti krosingoverio reikšmę paveldimumui. Dėl krosingoverio gali susidaryti nauji nealelių genų alelių rinkiniai.</a:t>
            </a:r>
            <a:endParaRPr/>
          </a:p>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lt-LT">
                <a:latin typeface="Times New Roman"/>
                <a:ea typeface="Times New Roman"/>
                <a:cs typeface="Times New Roman"/>
                <a:sym typeface="Times New Roman"/>
              </a:rPr>
              <a:t>1933 m. už atradimus susijusius su chromosomų vaidmeniu paveldimumui T. Morganas buvo apdovanotas Nobelio premija. Nuo to laiko, kai T. Morganas buvo apdovanotas premija, dar penkis kartus premija buvo paskirta mokslininkams tyrusiems vaisines museles (paskutinį kartą 2017 m.). Šios muselės tinkamos tyrimams, kadangi jų genomas yra salyginai panašus į žmogaus, jos dauginasi labai greitai (per 10 d. pasiekia lytinę brandą), turi nedaug chromosomų.</a:t>
            </a:r>
            <a:endParaRPr/>
          </a:p>
          <a:p>
            <a:pPr marL="0" lvl="0" indent="0" algn="l" rtl="0">
              <a:spcBef>
                <a:spcPts val="0"/>
              </a:spcBef>
              <a:spcAft>
                <a:spcPts val="0"/>
              </a:spcAft>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Organizmuose dažnai tam tikrą vieną požymį nulemia ne vienas, o keli skirtingi genai, tokiu atveju sakoma, kad pasireiškė nealelinių genų sąveika (poligeninis paveldėjimas). </a:t>
            </a:r>
            <a:endParaRPr/>
          </a:p>
          <a:p>
            <a:pPr marL="0" lvl="0" indent="0" algn="l" rtl="0">
              <a:spcBef>
                <a:spcPts val="0"/>
              </a:spcBef>
              <a:spcAft>
                <a:spcPts val="0"/>
              </a:spcAft>
              <a:buNone/>
            </a:pPr>
            <a:r>
              <a:rPr lang="lt-LT">
                <a:latin typeface="Times New Roman"/>
                <a:ea typeface="Times New Roman"/>
                <a:cs typeface="Times New Roman"/>
                <a:sym typeface="Times New Roman"/>
              </a:rPr>
              <a:t>Tokie požymiai dažniausiai pasižymi didele išraiškos įvairove populiacijoje, jie vadinami kiekybiniais požymiais.</a:t>
            </a:r>
            <a:endParaRPr/>
          </a:p>
          <a:p>
            <a:pPr marL="0" lvl="0" indent="0" algn="l" rtl="0">
              <a:spcBef>
                <a:spcPts val="0"/>
              </a:spcBef>
              <a:spcAft>
                <a:spcPts val="0"/>
              </a:spcAft>
              <a:buNone/>
            </a:pPr>
            <a:r>
              <a:rPr lang="lt-LT">
                <a:latin typeface="Times New Roman"/>
                <a:ea typeface="Times New Roman"/>
                <a:cs typeface="Times New Roman"/>
                <a:sym typeface="Times New Roman"/>
              </a:rPr>
              <a:t>Tokių požymių dažnis populiacijoje pasiskirsto normaliuoju skirstiniu (varpo forma).</a:t>
            </a:r>
            <a:endParaRPr/>
          </a:p>
          <a:p>
            <a:pPr marL="0" lvl="0" indent="0" algn="l" rtl="0">
              <a:spcBef>
                <a:spcPts val="0"/>
              </a:spcBef>
              <a:spcAft>
                <a:spcPts val="0"/>
              </a:spcAft>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Odos spalvą koduoja trys genai (jų alelius galima žymėti A, B ir C raidėmis), kurių kiekvienas turi dominantinę (tamsią odos spalvą lemiančią) atmainą ir recesyvinę (šviesą odos spalvą lemiančią) atmainą. Šiuo atveju svarbu ne tik tai ar asmuo turi dominantinį ar recesyvųjį alelį, bet ir kiek jų turi. Kuo daugiau dominantinių alelių turi asmuo, tuo tamsesnio atspalvio jo oda. </a:t>
            </a:r>
            <a:endParaRPr/>
          </a:p>
          <a:p>
            <a:pPr marL="0" lvl="0" indent="0" algn="l" rtl="0">
              <a:spcBef>
                <a:spcPts val="0"/>
              </a:spcBef>
              <a:spcAft>
                <a:spcPts val="0"/>
              </a:spcAft>
              <a:buNone/>
            </a:pPr>
            <a:r>
              <a:rPr lang="lt-LT">
                <a:latin typeface="Times New Roman"/>
                <a:ea typeface="Times New Roman"/>
                <a:cs typeface="Times New Roman"/>
                <a:sym typeface="Times New Roman"/>
              </a:rPr>
              <a:t>Susikryžminus dviem homozigotiniams asmenims (šviesiausios ir tamsiausios odos), jų palikuonis gimtų heterozigotinis, pagal visus tris genus.</a:t>
            </a:r>
            <a:endParaRPr/>
          </a:p>
          <a:p>
            <a:pPr marL="0" lvl="0" indent="0" algn="l" rtl="0">
              <a:spcBef>
                <a:spcPts val="0"/>
              </a:spcBef>
              <a:spcAft>
                <a:spcPts val="0"/>
              </a:spcAft>
              <a:buNone/>
            </a:pPr>
            <a:endParaRPr/>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Susikryžminus dviem tokio genotipo (heterozigotiniams) asmenims, jų palikuonių tarpe būtų galima didelė odos atspalvių įvairovė. Tam, kad nustatytume palikuonių fenotipų ir genotipų santykius ir tikimybes, galime braižyti Peneto gardelę, tačiau kai turime 3 genus, Peneto gardelė yra net iš 64 langelių. Lentelėje skaičiai rodo, kiek dominantinių alelių turi kiekvienas galimas palikuonis. Didelėje populiacijoje tokio paveldimumo nulemti požymiai pasiskirsto normaliuoju skirstiniu (varpo forma), kur kraštutinių požymių populiacijoje yra mažiausiai, o dažniausiai sutinkami vidutinės išraiškos požymiai. </a:t>
            </a:r>
            <a:endParaRPr/>
          </a:p>
          <a:p>
            <a:pPr marL="0" lvl="0" indent="0" algn="l" rtl="0">
              <a:spcBef>
                <a:spcPts val="0"/>
              </a:spcBef>
              <a:spcAft>
                <a:spcPts val="0"/>
              </a:spcAft>
              <a:buNone/>
            </a:pPr>
            <a:endParaRPr/>
          </a:p>
        </p:txBody>
      </p:sp>
      <p:sp>
        <p:nvSpPr>
          <p:cNvPr id="146" name="Google Shape;1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Žmogaus genome yra daug požymių, kuriuos lemia nealelinių genų sąveika: akių ir plaukų spalva, ūgis, psichikos ligos ir pan. Visi šie požymiai yra kiekybiniai. Ilgai buvo manoma, kad akių spalva atitinka klasikinius Mendelio paveldimumo principus, tačiau dabar jau žinoma, kad akių spalva taip pat poligenetinio paveldimumo pavyzdys. </a:t>
            </a:r>
            <a:endParaRPr/>
          </a:p>
          <a:p>
            <a:pPr marL="0" lvl="0" indent="0" algn="l" rtl="0">
              <a:spcBef>
                <a:spcPts val="0"/>
              </a:spcBef>
              <a:spcAft>
                <a:spcPts val="0"/>
              </a:spcAft>
              <a:buNone/>
            </a:pPr>
            <a:endParaRPr/>
          </a:p>
        </p:txBody>
      </p:sp>
      <p:sp>
        <p:nvSpPr>
          <p:cNvPr id="155" name="Google Shape;15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dia.geeksforgeeks.org/wp-content/uploads/20230321175508/Polygenic-Inheritance.jpg" TargetMode="External"/><Relationship Id="rId3" Type="http://schemas.openxmlformats.org/officeDocument/2006/relationships/hyperlink" Target="https://www.nobelprize.org/images/morgan-12985-portrait-mini-2x.jpg" TargetMode="External"/><Relationship Id="rId7" Type="http://schemas.openxmlformats.org/officeDocument/2006/relationships/hyperlink" Target="https://upload.wikimedia.org/wikipedia/commons/9/95/Drosophila_melanogaster_Proboscis.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pload.wikimedia.org/wikipedia/en/e/ed/Nobel_Prize.png" TargetMode="External"/><Relationship Id="rId5" Type="http://schemas.openxmlformats.org/officeDocument/2006/relationships/hyperlink" Target="https://upload.wikimedia.org/wikipedia/commons/0/0e/Morgan_crossover_1.jpg" TargetMode="External"/><Relationship Id="rId10" Type="http://schemas.openxmlformats.org/officeDocument/2006/relationships/hyperlink" Target="https://upload.wikimedia.org/wikipedia/commons/thumb/b/b7/Farbverlauf_Augenfarben.jpg/450px-Farbverlauf_Augenfarben.jpg" TargetMode="External"/><Relationship Id="rId4" Type="http://schemas.openxmlformats.org/officeDocument/2006/relationships/hyperlink" Target="https://cdn.kastatic.org/ka-perseus-images/0aed2bae648dda1f1416cc4998a07b100531f237.png" TargetMode="External"/><Relationship Id="rId9" Type="http://schemas.openxmlformats.org/officeDocument/2006/relationships/hyperlink" Target="https://upload.wikimedia.org/wikipedia/commons/thumb/3/3c/Human_skin_colour_chart_%26_histogram.PNG/1200px-Human_skin_colour_chart_%26_histogram.PNG?201512170210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2017098"/>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107000"/>
              </a:lnSpc>
              <a:spcBef>
                <a:spcPts val="0"/>
              </a:spcBef>
              <a:spcAft>
                <a:spcPts val="0"/>
              </a:spcAft>
              <a:buClr>
                <a:schemeClr val="dk1"/>
              </a:buClr>
              <a:buSzPts val="6000"/>
              <a:buFont typeface="Times New Roman"/>
              <a:buNone/>
            </a:pPr>
            <a:r>
              <a:rPr lang="lt-LT" b="1" dirty="0">
                <a:latin typeface="Times New Roman"/>
                <a:ea typeface="Times New Roman"/>
                <a:cs typeface="Times New Roman"/>
                <a:sym typeface="Times New Roman"/>
              </a:rPr>
              <a:t>T. Morganas ir </a:t>
            </a:r>
            <a:r>
              <a:rPr lang="lt-LT" b="1" dirty="0" err="1">
                <a:latin typeface="Times New Roman"/>
                <a:ea typeface="Times New Roman"/>
                <a:cs typeface="Times New Roman"/>
                <a:sym typeface="Times New Roman"/>
              </a:rPr>
              <a:t>nealelinių</a:t>
            </a:r>
            <a:r>
              <a:rPr lang="lt-LT" b="1" dirty="0">
                <a:latin typeface="Times New Roman"/>
                <a:ea typeface="Times New Roman"/>
                <a:cs typeface="Times New Roman"/>
                <a:sym typeface="Times New Roman"/>
              </a:rPr>
              <a:t> genų sąveika</a:t>
            </a:r>
            <a:endParaRPr dirty="0">
              <a:latin typeface="Calibri"/>
              <a:ea typeface="Calibri"/>
              <a:cs typeface="Calibri"/>
              <a:sym typeface="Calibri"/>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lt-LT" sz="1800">
                <a:latin typeface="Times New Roman"/>
                <a:ea typeface="Times New Roman"/>
                <a:cs typeface="Times New Roman"/>
                <a:sym typeface="Times New Roman"/>
              </a:rPr>
              <a:t>Bendrosios biologijos programos mokymosi turinys:</a:t>
            </a:r>
            <a:endParaRPr/>
          </a:p>
          <a:p>
            <a:pPr marL="0" lvl="0" indent="0" algn="l" rtl="0">
              <a:lnSpc>
                <a:spcPct val="90000"/>
              </a:lnSpc>
              <a:spcBef>
                <a:spcPts val="1000"/>
              </a:spcBef>
              <a:spcAft>
                <a:spcPts val="0"/>
              </a:spcAft>
              <a:buClr>
                <a:schemeClr val="dk1"/>
              </a:buClr>
              <a:buSzPts val="1800"/>
              <a:buNone/>
            </a:pPr>
            <a:r>
              <a:rPr lang="lt-LT" sz="1800">
                <a:latin typeface="Times New Roman"/>
                <a:ea typeface="Times New Roman"/>
                <a:cs typeface="Times New Roman"/>
                <a:sym typeface="Times New Roman"/>
              </a:rPr>
              <a:t>29.3.3. Aiškinamasi T. Morgano atlikti požymių paveldėjimo tyrimai (chromosominės paveldimumo teorijos teiginiai). Remiantis žmogaus akių ir odos spalvos paveldėjimo pavyzdžiais, mokomasi paaiškinti nealelinių genų sąveiką.</a:t>
            </a:r>
            <a:endParaRPr>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CEEDF799-FB3F-832C-CD31-3FDC6B2CF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66EFFBFD-7538-65A8-26D4-386492B9A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dirty="0">
                <a:latin typeface="Times New Roman"/>
                <a:ea typeface="Times New Roman"/>
                <a:cs typeface="Times New Roman"/>
                <a:sym typeface="Times New Roman"/>
              </a:rPr>
              <a:t>Kiti </a:t>
            </a:r>
            <a:r>
              <a:rPr lang="lt-LT" dirty="0" err="1">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poligeninio</a:t>
            </a:r>
            <a:r>
              <a:rPr lang="lt-LT" dirty="0">
                <a:latin typeface="Times New Roman"/>
                <a:ea typeface="Times New Roman"/>
                <a:cs typeface="Times New Roman"/>
                <a:sym typeface="Times New Roman"/>
              </a:rPr>
              <a:t> paveldėjimo pavyzdžiai</a:t>
            </a:r>
            <a:endParaRPr dirty="0"/>
          </a:p>
        </p:txBody>
      </p:sp>
      <p:sp>
        <p:nvSpPr>
          <p:cNvPr id="158" name="Google Shape;158;p9"/>
          <p:cNvSpPr txBox="1">
            <a:spLocks noGrp="1"/>
          </p:cNvSpPr>
          <p:nvPr>
            <p:ph type="body" idx="1"/>
          </p:nvPr>
        </p:nvSpPr>
        <p:spPr>
          <a:xfrm>
            <a:off x="838200" y="1825625"/>
            <a:ext cx="433356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Žmogaus genome yra daug požymių, kuriuos lemia nealelinių genų sąveika: akių ir plaukų spalva, ūgis, psichikos ligos ir pan.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Visi šie požymiai yra kiekybiniai</a:t>
            </a:r>
            <a:endParaRPr/>
          </a:p>
        </p:txBody>
      </p:sp>
      <p:pic>
        <p:nvPicPr>
          <p:cNvPr id="159" name="Google Shape;159;p9"/>
          <p:cNvPicPr preferRelativeResize="0"/>
          <p:nvPr/>
        </p:nvPicPr>
        <p:blipFill rotWithShape="1">
          <a:blip r:embed="rId3">
            <a:alphaModFix/>
          </a:blip>
          <a:srcRect/>
          <a:stretch/>
        </p:blipFill>
        <p:spPr>
          <a:xfrm>
            <a:off x="5171768" y="1690688"/>
            <a:ext cx="6408635" cy="4130009"/>
          </a:xfrm>
          <a:prstGeom prst="rect">
            <a:avLst/>
          </a:prstGeom>
          <a:noFill/>
          <a:ln>
            <a:noFill/>
          </a:ln>
        </p:spPr>
      </p:pic>
      <p:sp>
        <p:nvSpPr>
          <p:cNvPr id="160" name="Google Shape;160;p9"/>
          <p:cNvSpPr txBox="1"/>
          <p:nvPr/>
        </p:nvSpPr>
        <p:spPr>
          <a:xfrm>
            <a:off x="6367160" y="5976908"/>
            <a:ext cx="41973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dirty="0">
                <a:solidFill>
                  <a:schemeClr val="dk1"/>
                </a:solidFill>
                <a:latin typeface="Times New Roman"/>
                <a:ea typeface="Times New Roman"/>
                <a:cs typeface="Times New Roman"/>
                <a:sym typeface="Times New Roman"/>
              </a:rPr>
              <a:t>7 pav</a:t>
            </a:r>
            <a:r>
              <a:rPr lang="lt-LT" sz="2000" dirty="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Akių rainelių spalvų įvairovė</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66" name="Google Shape;16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lt-LT" sz="2400">
                <a:latin typeface="Times New Roman"/>
                <a:ea typeface="Times New Roman"/>
                <a:cs typeface="Times New Roman"/>
                <a:sym typeface="Times New Roman"/>
              </a:rPr>
              <a:t>1 pav. </a:t>
            </a:r>
            <a:r>
              <a:rPr lang="lt-LT" sz="2400" u="sng">
                <a:solidFill>
                  <a:schemeClr val="hlink"/>
                </a:solidFill>
                <a:latin typeface="Times New Roman"/>
                <a:ea typeface="Times New Roman"/>
                <a:cs typeface="Times New Roman"/>
                <a:sym typeface="Times New Roman"/>
                <a:hlinkClick r:id="rId3"/>
              </a:rPr>
              <a:t>https://www.nobelprize.org/images/morgan-12985-portrait-mini-2x.jpg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2 pav. </a:t>
            </a:r>
            <a:r>
              <a:rPr lang="lt-LT" sz="2400" u="sng">
                <a:solidFill>
                  <a:schemeClr val="hlink"/>
                </a:solidFill>
                <a:latin typeface="Times New Roman"/>
                <a:ea typeface="Times New Roman"/>
                <a:cs typeface="Times New Roman"/>
                <a:sym typeface="Times New Roman"/>
                <a:hlinkClick r:id="rId4"/>
              </a:rPr>
              <a:t>https://cdn.kastatic.org/ka-perseus-images/0aed2bae648dda1f1416cc4998a07b100531f237.png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3 pav. </a:t>
            </a:r>
            <a:r>
              <a:rPr lang="lt-LT" sz="2400" u="sng">
                <a:solidFill>
                  <a:schemeClr val="hlink"/>
                </a:solidFill>
                <a:latin typeface="Times New Roman"/>
                <a:ea typeface="Times New Roman"/>
                <a:cs typeface="Times New Roman"/>
                <a:sym typeface="Times New Roman"/>
                <a:hlinkClick r:id="rId5"/>
              </a:rPr>
              <a:t>https://upload.wikimedia.org/wikipedia/commons/0/0e/Morgan_crossover_1.jpg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4 pav. </a:t>
            </a:r>
            <a:r>
              <a:rPr lang="lt-LT" sz="2400" u="sng">
                <a:solidFill>
                  <a:schemeClr val="hlink"/>
                </a:solidFill>
                <a:latin typeface="Times New Roman"/>
                <a:ea typeface="Times New Roman"/>
                <a:cs typeface="Times New Roman"/>
                <a:sym typeface="Times New Roman"/>
                <a:hlinkClick r:id="rId6"/>
              </a:rPr>
              <a:t>https://upload.wikimedia.org/wikipedia/en/e/ed/Nobel_Prize.png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5 pav. </a:t>
            </a:r>
            <a:r>
              <a:rPr lang="lt-LT" sz="2400" u="sng">
                <a:solidFill>
                  <a:schemeClr val="hlink"/>
                </a:solidFill>
                <a:latin typeface="Times New Roman"/>
                <a:ea typeface="Times New Roman"/>
                <a:cs typeface="Times New Roman"/>
                <a:sym typeface="Times New Roman"/>
                <a:hlinkClick r:id="rId7"/>
              </a:rPr>
              <a:t>https://upload.wikimedia.org/wikipedia/commons/9/95/Drosophila_melanogaster_Proboscis.jpg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u="sng">
                <a:solidFill>
                  <a:schemeClr val="hlink"/>
                </a:solidFill>
                <a:latin typeface="Times New Roman"/>
                <a:ea typeface="Times New Roman"/>
                <a:cs typeface="Times New Roman"/>
                <a:sym typeface="Times New Roman"/>
                <a:hlinkClick r:id="rId8"/>
              </a:rPr>
              <a:t>https://media.geeksforgeeks.org/wp-content/uploads/20230321175508/Polygenic-Inheritance.jpg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6 pav. </a:t>
            </a:r>
            <a:r>
              <a:rPr lang="lt-LT" sz="2400" u="sng">
                <a:solidFill>
                  <a:schemeClr val="hlink"/>
                </a:solidFill>
                <a:latin typeface="Times New Roman"/>
                <a:ea typeface="Times New Roman"/>
                <a:cs typeface="Times New Roman"/>
                <a:sym typeface="Times New Roman"/>
                <a:hlinkClick r:id="rId9"/>
              </a:rPr>
              <a:t>https://upload.wikimedia.org/wikipedia/commons/thumb/3/3c/Human_skin_colour_chart_%26_histogram.PNG/1200px-Human_skin_colour_chart_%26_histogram.PNG?20151217021000</a:t>
            </a:r>
            <a:endParaRPr sz="24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7 pav.  </a:t>
            </a:r>
            <a:r>
              <a:rPr lang="lt-LT" sz="2400" u="sng">
                <a:solidFill>
                  <a:schemeClr val="hlink"/>
                </a:solidFill>
                <a:latin typeface="Times New Roman"/>
                <a:ea typeface="Times New Roman"/>
                <a:cs typeface="Times New Roman"/>
                <a:sym typeface="Times New Roman"/>
                <a:hlinkClick r:id="rId10"/>
              </a:rPr>
              <a:t>https://upload.wikimedia.org/wikipedia/commons/thumb/b/b7/Farbverlauf_Augenfarben.jpg/450px-Farbverlauf_Augenfarben.jpg</a:t>
            </a:r>
            <a:r>
              <a:rPr lang="lt-LT" sz="2400">
                <a:latin typeface="Times New Roman"/>
                <a:ea typeface="Times New Roman"/>
                <a:cs typeface="Times New Roman"/>
                <a:sym typeface="Times New Roman"/>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6644148"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lt-LT">
                <a:latin typeface="Times New Roman"/>
                <a:ea typeface="Times New Roman"/>
                <a:cs typeface="Times New Roman"/>
                <a:sym typeface="Times New Roman"/>
              </a:rPr>
              <a:t>T. Morganas ir </a:t>
            </a:r>
            <a:r>
              <a:rPr lang="lt-LT" sz="4400">
                <a:latin typeface="Times New Roman"/>
                <a:ea typeface="Times New Roman"/>
                <a:cs typeface="Times New Roman"/>
                <a:sym typeface="Times New Roman"/>
              </a:rPr>
              <a:t>chromosominė paveldimumo teorija </a:t>
            </a:r>
            <a:endParaRPr>
              <a:latin typeface="Times New Roman"/>
              <a:ea typeface="Times New Roman"/>
              <a:cs typeface="Times New Roman"/>
              <a:sym typeface="Times New Roman"/>
            </a:endParaRPr>
          </a:p>
        </p:txBody>
      </p:sp>
      <p:sp>
        <p:nvSpPr>
          <p:cNvPr id="96" name="Google Shape;96;p2"/>
          <p:cNvSpPr txBox="1">
            <a:spLocks noGrp="1"/>
          </p:cNvSpPr>
          <p:nvPr>
            <p:ph type="body" idx="1"/>
          </p:nvPr>
        </p:nvSpPr>
        <p:spPr>
          <a:xfrm>
            <a:off x="838200" y="1825625"/>
            <a:ext cx="7165258" cy="48996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 Boveri ir W. S. Suttonas suformulavo pagrindinius chromosominės </a:t>
            </a: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paveldimumo</a:t>
            </a:r>
            <a:r>
              <a:rPr lang="lt-LT">
                <a:latin typeface="Times New Roman"/>
                <a:ea typeface="Times New Roman"/>
                <a:cs typeface="Times New Roman"/>
                <a:sym typeface="Times New Roman"/>
              </a:rPr>
              <a:t> teorijos teiginius, kurie aiškina chromosomų vaidmenį perduodant požymius palikuoniams, taip pat aiškino genų padėtį chromosomose, homologinių chromosomų prigimtį ir kt.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Tačiau šiems teiginiams trūko patikimo eksperimentinio pagrindimo.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 Morganas daugelį šių teiginių sugebėjo pagrįsti įvairiais eksperimentais, taip įtvirtindamas šios teorijos reikšmę genetikoje. </a:t>
            </a:r>
            <a:endParaRPr/>
          </a:p>
        </p:txBody>
      </p:sp>
      <p:pic>
        <p:nvPicPr>
          <p:cNvPr id="97" name="Google Shape;97;p2"/>
          <p:cNvPicPr preferRelativeResize="0"/>
          <p:nvPr/>
        </p:nvPicPr>
        <p:blipFill rotWithShape="1">
          <a:blip r:embed="rId3">
            <a:alphaModFix/>
          </a:blip>
          <a:srcRect/>
          <a:stretch/>
        </p:blipFill>
        <p:spPr>
          <a:xfrm>
            <a:off x="7895303" y="674889"/>
            <a:ext cx="3458497" cy="5187747"/>
          </a:xfrm>
          <a:prstGeom prst="rect">
            <a:avLst/>
          </a:prstGeom>
          <a:noFill/>
          <a:ln>
            <a:noFill/>
          </a:ln>
        </p:spPr>
      </p:pic>
      <p:sp>
        <p:nvSpPr>
          <p:cNvPr id="98" name="Google Shape;98;p2"/>
          <p:cNvSpPr txBox="1"/>
          <p:nvPr/>
        </p:nvSpPr>
        <p:spPr>
          <a:xfrm>
            <a:off x="8465574" y="5976908"/>
            <a:ext cx="22909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 pav. T. Morganas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T. Morgano atradimai</a:t>
            </a:r>
            <a:endParaRPr/>
          </a:p>
        </p:txBody>
      </p:sp>
      <p:sp>
        <p:nvSpPr>
          <p:cNvPr id="106" name="Google Shape;106;p3"/>
          <p:cNvSpPr txBox="1"/>
          <p:nvPr/>
        </p:nvSpPr>
        <p:spPr>
          <a:xfrm>
            <a:off x="2782529" y="5964172"/>
            <a:ext cx="340196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dirty="0">
                <a:solidFill>
                  <a:schemeClr val="dk1"/>
                </a:solidFill>
                <a:latin typeface="Times New Roman"/>
                <a:ea typeface="Times New Roman"/>
                <a:cs typeface="Times New Roman"/>
                <a:sym typeface="Times New Roman"/>
              </a:rPr>
              <a:t>2 pav. T. Morgano atliktas vaisinių muselių kryžminimas</a:t>
            </a:r>
            <a:endParaRPr dirty="0"/>
          </a:p>
        </p:txBody>
      </p:sp>
      <p:sp>
        <p:nvSpPr>
          <p:cNvPr id="107" name="Google Shape;107;p3"/>
          <p:cNvSpPr txBox="1">
            <a:spLocks noGrp="1"/>
          </p:cNvSpPr>
          <p:nvPr>
            <p:ph type="body" idx="1"/>
          </p:nvPr>
        </p:nvSpPr>
        <p:spPr>
          <a:xfrm>
            <a:off x="838200" y="1825625"/>
            <a:ext cx="516931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T. Morganas eksperimentavo kryžmindamas vaisines museles.</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Įprastai vaisinės muselės yra raudonų akių, bet buvo pastebėtas patinėlis turintis mutaciją – baltas akis.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Atlikus eilę kryžminimų buvo įrodyta, kad š</a:t>
            </a: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io požymį lemiantis genas</a:t>
            </a:r>
            <a:r>
              <a:rPr lang="lt-LT" dirty="0">
                <a:latin typeface="Times New Roman"/>
                <a:ea typeface="Times New Roman"/>
                <a:cs typeface="Times New Roman"/>
                <a:sym typeface="Times New Roman"/>
              </a:rPr>
              <a:t> yra lytinėje X chromosomoje.  </a:t>
            </a:r>
            <a:endParaRPr dirty="0"/>
          </a:p>
        </p:txBody>
      </p:sp>
      <p:pic>
        <p:nvPicPr>
          <p:cNvPr id="3" name="Paveikslėlis 2">
            <a:extLst>
              <a:ext uri="{FF2B5EF4-FFF2-40B4-BE49-F238E27FC236}">
                <a16:creationId xmlns:a16="http://schemas.microsoft.com/office/drawing/2014/main" id="{9C2B162F-D832-3067-EFC2-6EAD4746614D}"/>
              </a:ext>
            </a:extLst>
          </p:cNvPr>
          <p:cNvPicPr>
            <a:picLocks noChangeAspect="1"/>
          </p:cNvPicPr>
          <p:nvPr/>
        </p:nvPicPr>
        <p:blipFill>
          <a:blip r:embed="rId3"/>
          <a:stretch>
            <a:fillRect/>
          </a:stretch>
        </p:blipFill>
        <p:spPr>
          <a:xfrm>
            <a:off x="6184490" y="185942"/>
            <a:ext cx="5700254" cy="63861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T. Morgano atradimai</a:t>
            </a:r>
            <a:endParaRPr/>
          </a:p>
        </p:txBody>
      </p:sp>
      <p:pic>
        <p:nvPicPr>
          <p:cNvPr id="114" name="Google Shape;114;p4"/>
          <p:cNvPicPr preferRelativeResize="0"/>
          <p:nvPr/>
        </p:nvPicPr>
        <p:blipFill rotWithShape="1">
          <a:blip r:embed="rId3">
            <a:alphaModFix/>
          </a:blip>
          <a:srcRect/>
          <a:stretch/>
        </p:blipFill>
        <p:spPr>
          <a:xfrm>
            <a:off x="7472516" y="886196"/>
            <a:ext cx="3373805" cy="5085607"/>
          </a:xfrm>
          <a:prstGeom prst="rect">
            <a:avLst/>
          </a:prstGeom>
          <a:noFill/>
          <a:ln>
            <a:noFill/>
          </a:ln>
        </p:spPr>
      </p:pic>
      <p:sp>
        <p:nvSpPr>
          <p:cNvPr id="115" name="Google Shape;115;p4"/>
          <p:cNvSpPr txBox="1"/>
          <p:nvPr/>
        </p:nvSpPr>
        <p:spPr>
          <a:xfrm>
            <a:off x="7018108" y="5971803"/>
            <a:ext cx="428261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3 pav. T. Morgano piešta krosingoverio schema (1916 m.)</a:t>
            </a:r>
            <a:endParaRPr/>
          </a:p>
        </p:txBody>
      </p:sp>
      <p:sp>
        <p:nvSpPr>
          <p:cNvPr id="116" name="Google Shape;116;p4"/>
          <p:cNvSpPr txBox="1">
            <a:spLocks noGrp="1"/>
          </p:cNvSpPr>
          <p:nvPr>
            <p:ph type="body" idx="1"/>
          </p:nvPr>
        </p:nvSpPr>
        <p:spPr>
          <a:xfrm>
            <a:off x="838200" y="1825625"/>
            <a:ext cx="64770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 Morganas aprašė krosingoverio procesą.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Remdamasis kitų mokslininkų atradimais ir savo atliekamais eksperimentais T. Morganas sugebėjo paaiškinti krosingoverio reikšmę paveldimumui.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838200" y="365125"/>
            <a:ext cx="65933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dirty="0">
                <a:latin typeface="Times New Roman"/>
                <a:ea typeface="Times New Roman"/>
                <a:cs typeface="Times New Roman"/>
                <a:sym typeface="Times New Roman"/>
              </a:rPr>
              <a:t>Nobelio premijos</a:t>
            </a:r>
            <a:endParaRPr dirty="0"/>
          </a:p>
        </p:txBody>
      </p:sp>
      <p:sp>
        <p:nvSpPr>
          <p:cNvPr id="123" name="Google Shape;123;p5"/>
          <p:cNvSpPr txBox="1">
            <a:spLocks noGrp="1"/>
          </p:cNvSpPr>
          <p:nvPr>
            <p:ph type="body" idx="1"/>
          </p:nvPr>
        </p:nvSpPr>
        <p:spPr>
          <a:xfrm>
            <a:off x="838200" y="1825625"/>
            <a:ext cx="6290187"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1933 m. už atradimus susijusius su chromosomų vaidmeniu paveldimumui T. Morganas buvo apdovanotas Nobelio premija.</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Po T. Morgano dar 5 mokslininkai buvo apdovanoti Nobelio premijomis už atradimus padarytus tiriant vaisines museles.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Vaisinės muselės yra vienas iš plačiausiai naudojamų modelinių organizmų.</a:t>
            </a:r>
            <a:endParaRPr dirty="0"/>
          </a:p>
          <a:p>
            <a:pPr marL="228600" lvl="0" indent="-50800" algn="l" rtl="0">
              <a:lnSpc>
                <a:spcPct val="90000"/>
              </a:lnSpc>
              <a:spcBef>
                <a:spcPts val="1000"/>
              </a:spcBef>
              <a:spcAft>
                <a:spcPts val="0"/>
              </a:spcAft>
              <a:buClr>
                <a:schemeClr val="dk1"/>
              </a:buClr>
              <a:buSzPts val="2800"/>
              <a:buNone/>
            </a:pPr>
            <a:endParaRPr dirty="0">
              <a:latin typeface="Times New Roman"/>
              <a:ea typeface="Times New Roman"/>
              <a:cs typeface="Times New Roman"/>
              <a:sym typeface="Times New Roman"/>
            </a:endParaRPr>
          </a:p>
        </p:txBody>
      </p:sp>
      <p:pic>
        <p:nvPicPr>
          <p:cNvPr id="124" name="Google Shape;124;p5"/>
          <p:cNvPicPr preferRelativeResize="0"/>
          <p:nvPr/>
        </p:nvPicPr>
        <p:blipFill rotWithShape="1">
          <a:blip r:embed="rId3">
            <a:alphaModFix/>
          </a:blip>
          <a:srcRect/>
          <a:stretch/>
        </p:blipFill>
        <p:spPr>
          <a:xfrm>
            <a:off x="8131338" y="258097"/>
            <a:ext cx="3222462" cy="3170903"/>
          </a:xfrm>
          <a:prstGeom prst="rect">
            <a:avLst/>
          </a:prstGeom>
          <a:noFill/>
          <a:ln>
            <a:noFill/>
          </a:ln>
        </p:spPr>
      </p:pic>
      <p:pic>
        <p:nvPicPr>
          <p:cNvPr id="125" name="Google Shape;125;p5" descr="undefined"/>
          <p:cNvPicPr preferRelativeResize="0"/>
          <p:nvPr/>
        </p:nvPicPr>
        <p:blipFill rotWithShape="1">
          <a:blip r:embed="rId4">
            <a:alphaModFix/>
          </a:blip>
          <a:srcRect/>
          <a:stretch/>
        </p:blipFill>
        <p:spPr>
          <a:xfrm>
            <a:off x="7796999" y="3718006"/>
            <a:ext cx="3891139" cy="2592892"/>
          </a:xfrm>
          <a:prstGeom prst="rect">
            <a:avLst/>
          </a:prstGeom>
          <a:noFill/>
          <a:ln>
            <a:noFill/>
          </a:ln>
        </p:spPr>
      </p:pic>
      <p:sp>
        <p:nvSpPr>
          <p:cNvPr id="126" name="Google Shape;126;p5"/>
          <p:cNvSpPr txBox="1"/>
          <p:nvPr/>
        </p:nvSpPr>
        <p:spPr>
          <a:xfrm>
            <a:off x="7905135" y="3317896"/>
            <a:ext cx="4041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4 pav. Nobelio premijos medalis</a:t>
            </a:r>
            <a:endParaRPr/>
          </a:p>
        </p:txBody>
      </p:sp>
      <p:sp>
        <p:nvSpPr>
          <p:cNvPr id="127" name="Google Shape;127;p5"/>
          <p:cNvSpPr txBox="1"/>
          <p:nvPr/>
        </p:nvSpPr>
        <p:spPr>
          <a:xfrm>
            <a:off x="8523368" y="6288744"/>
            <a:ext cx="2438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5 pav. Vaisinė muselė</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Nealelinių genų sąveika</a:t>
            </a:r>
            <a:endParaRPr/>
          </a:p>
        </p:txBody>
      </p:sp>
      <p:sp>
        <p:nvSpPr>
          <p:cNvPr id="134" name="Google Shape;134;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Organizmuose dažnai tam tikrą vieną požymį nulemia ne vienas, o keli skirtingi genai, tokiu atveju sakoma, kad pasireiškė nealelinių genų sąveika (poligeninis paveldėjimas).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Tokie požymiai dažniausiai pasižymi didele išraiškos įvairove populiacijoje, jie vadinami kiekybiniais požymiais.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Tokių požymių dažnis populiacijoje pasiskirsto normaliuoju skirstiniu (varpo forma).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body" idx="1"/>
          </p:nvPr>
        </p:nvSpPr>
        <p:spPr>
          <a:xfrm>
            <a:off x="838200" y="1825625"/>
            <a:ext cx="633029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Odos spalvą koduoja trys genai, kurių kiekvienas turi </a:t>
            </a: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dominantinę (</a:t>
            </a:r>
            <a:r>
              <a:rPr lang="lt-LT" dirty="0">
                <a:latin typeface="Times New Roman"/>
                <a:ea typeface="Times New Roman"/>
                <a:cs typeface="Times New Roman"/>
                <a:sym typeface="Times New Roman"/>
              </a:rPr>
              <a:t>tamsią odos spalvą lemiančią) atmainą ir </a:t>
            </a:r>
            <a:r>
              <a:rPr lang="lt-LT" dirty="0" err="1">
                <a:latin typeface="Times New Roman"/>
                <a:ea typeface="Times New Roman"/>
                <a:cs typeface="Times New Roman"/>
                <a:sym typeface="Times New Roman"/>
              </a:rPr>
              <a:t>recesyvinę</a:t>
            </a:r>
            <a:r>
              <a:rPr lang="lt-LT" dirty="0">
                <a:latin typeface="Times New Roman"/>
                <a:ea typeface="Times New Roman"/>
                <a:cs typeface="Times New Roman"/>
                <a:sym typeface="Times New Roman"/>
              </a:rPr>
              <a:t> (šviesą odos spalvą lemiančią) atmainą.</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Kuo daugiau dominantinių alelių</a:t>
            </a: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turi asmuo,</a:t>
            </a:r>
            <a:r>
              <a:rPr lang="lt-LT" dirty="0">
                <a:latin typeface="Times New Roman"/>
                <a:ea typeface="Times New Roman"/>
                <a:cs typeface="Times New Roman"/>
                <a:sym typeface="Times New Roman"/>
              </a:rPr>
              <a:t> tuo tamsesnio atspalvio jo oda.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Susikryžminus dviem </a:t>
            </a:r>
            <a:r>
              <a:rPr lang="lt-LT" dirty="0" err="1">
                <a:latin typeface="Times New Roman"/>
                <a:ea typeface="Times New Roman"/>
                <a:cs typeface="Times New Roman"/>
                <a:sym typeface="Times New Roman"/>
              </a:rPr>
              <a:t>homozigotiniams</a:t>
            </a:r>
            <a:r>
              <a:rPr lang="lt-LT" dirty="0">
                <a:latin typeface="Times New Roman"/>
                <a:ea typeface="Times New Roman"/>
                <a:cs typeface="Times New Roman"/>
                <a:sym typeface="Times New Roman"/>
              </a:rPr>
              <a:t> asmenims (šviesios ir </a:t>
            </a: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tamsios</a:t>
            </a:r>
            <a:r>
              <a:rPr lang="lt-LT" dirty="0">
                <a:latin typeface="Times New Roman"/>
                <a:ea typeface="Times New Roman"/>
                <a:cs typeface="Times New Roman"/>
                <a:sym typeface="Times New Roman"/>
              </a:rPr>
              <a:t>), jų palikuonis gimtų heterozigotinis, pagal visus tris genus.</a:t>
            </a:r>
            <a:endParaRPr dirty="0"/>
          </a:p>
        </p:txBody>
      </p:sp>
      <p:sp>
        <p:nvSpPr>
          <p:cNvPr id="141" name="Google Shape;141;p7"/>
          <p:cNvSpPr txBox="1">
            <a:spLocks noGrp="1"/>
          </p:cNvSpPr>
          <p:nvPr>
            <p:ph type="title"/>
          </p:nvPr>
        </p:nvSpPr>
        <p:spPr>
          <a:xfrm>
            <a:off x="838200" y="365125"/>
            <a:ext cx="61328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Odos spalvos atspalvio paveldimumas</a:t>
            </a:r>
            <a:endParaRPr/>
          </a:p>
        </p:txBody>
      </p:sp>
      <p:pic>
        <p:nvPicPr>
          <p:cNvPr id="142" name="Google Shape;142;p7"/>
          <p:cNvPicPr preferRelativeResize="0"/>
          <p:nvPr/>
        </p:nvPicPr>
        <p:blipFill rotWithShape="1">
          <a:blip r:embed="rId3">
            <a:alphaModFix/>
          </a:blip>
          <a:srcRect/>
          <a:stretch/>
        </p:blipFill>
        <p:spPr>
          <a:xfrm>
            <a:off x="7483254" y="1825625"/>
            <a:ext cx="4080386" cy="28552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p:cNvPicPr preferRelativeResize="0"/>
          <p:nvPr/>
        </p:nvPicPr>
        <p:blipFill rotWithShape="1">
          <a:blip r:embed="rId3">
            <a:alphaModFix/>
          </a:blip>
          <a:srcRect/>
          <a:stretch/>
        </p:blipFill>
        <p:spPr>
          <a:xfrm>
            <a:off x="6646606" y="138393"/>
            <a:ext cx="5545394" cy="6632726"/>
          </a:xfrm>
          <a:prstGeom prst="rect">
            <a:avLst/>
          </a:prstGeom>
          <a:noFill/>
          <a:ln>
            <a:noFill/>
          </a:ln>
        </p:spPr>
      </p:pic>
      <p:sp>
        <p:nvSpPr>
          <p:cNvPr id="149" name="Google Shape;149;p8"/>
          <p:cNvSpPr txBox="1">
            <a:spLocks noGrp="1"/>
          </p:cNvSpPr>
          <p:nvPr>
            <p:ph type="title"/>
          </p:nvPr>
        </p:nvSpPr>
        <p:spPr>
          <a:xfrm>
            <a:off x="838200" y="365125"/>
            <a:ext cx="61328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Odos spalvos </a:t>
            </a: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spalvos</a:t>
            </a:r>
            <a:r>
              <a:rPr lang="lt-LT">
                <a:latin typeface="Times New Roman"/>
                <a:ea typeface="Times New Roman"/>
                <a:cs typeface="Times New Roman"/>
                <a:sym typeface="Times New Roman"/>
              </a:rPr>
              <a:t> paveldimumas</a:t>
            </a:r>
            <a:endParaRPr/>
          </a:p>
        </p:txBody>
      </p:sp>
      <p:sp>
        <p:nvSpPr>
          <p:cNvPr id="150" name="Google Shape;150;p8"/>
          <p:cNvSpPr txBox="1">
            <a:spLocks noGrp="1"/>
          </p:cNvSpPr>
          <p:nvPr>
            <p:ph type="body" idx="1"/>
          </p:nvPr>
        </p:nvSpPr>
        <p:spPr>
          <a:xfrm>
            <a:off x="838200" y="1825625"/>
            <a:ext cx="613287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Susikryžminus dviem heterozigotiniams asmenims, jų palikuonių tarpe galima didelė odos atspalvių įvairovė.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Didelėje populiacijoje tokio paveldimumo nulemti požymiai pasiskirsto normaliuoju skirstiniu (varpo forma), kur kraštutinių požymių populiacijoje yra mažiausiai, o dažniausiai sutinkami vidutinės išraiškos požymiai. </a:t>
            </a:r>
            <a:endParaRPr/>
          </a:p>
        </p:txBody>
      </p:sp>
      <p:sp>
        <p:nvSpPr>
          <p:cNvPr id="151" name="Google Shape;151;p8"/>
          <p:cNvSpPr txBox="1"/>
          <p:nvPr/>
        </p:nvSpPr>
        <p:spPr>
          <a:xfrm>
            <a:off x="3997340" y="6371009"/>
            <a:ext cx="41973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6 pav. Odos spalvos paveldimumas</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BBA4D608-B89E-4666-80DB-D8CC7686D057}"/>
</file>

<file path=customXml/itemProps2.xml><?xml version="1.0" encoding="utf-8"?>
<ds:datastoreItem xmlns:ds="http://schemas.openxmlformats.org/officeDocument/2006/customXml" ds:itemID="{C28DD69B-4AA0-4CA3-8443-E998BBDDD44C}"/>
</file>

<file path=customXml/itemProps3.xml><?xml version="1.0" encoding="utf-8"?>
<ds:datastoreItem xmlns:ds="http://schemas.openxmlformats.org/officeDocument/2006/customXml" ds:itemID="{76084530-7FCB-45AE-A246-7C0FBDE53172}"/>
</file>

<file path=docProps/app.xml><?xml version="1.0" encoding="utf-8"?>
<Properties xmlns="http://schemas.openxmlformats.org/officeDocument/2006/extended-properties" xmlns:vt="http://schemas.openxmlformats.org/officeDocument/2006/docPropsVTypes">
  <TotalTime>6</TotalTime>
  <Words>1274</Words>
  <Application>Microsoft Office PowerPoint</Application>
  <PresentationFormat>Plačiaekranė</PresentationFormat>
  <Paragraphs>76</Paragraphs>
  <Slides>11</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Times New Roman</vt:lpstr>
      <vt:lpstr>„Office“ tema</vt:lpstr>
      <vt:lpstr>T. Morganas ir nealelinių genų sąveika</vt:lpstr>
      <vt:lpstr>„PowerPoint“ pateiktis</vt:lpstr>
      <vt:lpstr>T. Morganas ir chromosominė paveldimumo teorija </vt:lpstr>
      <vt:lpstr>T. Morgano atradimai</vt:lpstr>
      <vt:lpstr>T. Morgano atradimai</vt:lpstr>
      <vt:lpstr>Nobelio premijos</vt:lpstr>
      <vt:lpstr>Nealelinių genų sąveika</vt:lpstr>
      <vt:lpstr>Odos spalvos atspalvio paveldimumas</vt:lpstr>
      <vt:lpstr>Odos spalvos spalvos paveldimumas</vt:lpstr>
      <vt:lpstr>Kiti poligeninio paveldėjimo pavyzdžiai</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Morganas ir nealelinių genų sąveika</dc:title>
  <dc:creator>Simas</dc:creator>
  <cp:lastModifiedBy>Simas</cp:lastModifiedBy>
  <cp:revision>2</cp:revision>
  <dcterms:created xsi:type="dcterms:W3CDTF">2023-08-20T15:45:34Z</dcterms:created>
  <dcterms:modified xsi:type="dcterms:W3CDTF">2023-09-28T06:19:45Z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