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Lemon" panose="020B0604020202020204" charset="-70"/>
      <p:regular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ZL8NBC4MflEKR9ekiqpdgYkbj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customschemas.google.com/relationships/presentationmetadata" Target="metadata"/><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 name="Google Shape;11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3" name="Google Shape;1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2" name="Google Shape;1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 name="Google Shape;1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7" name="Google Shape;15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6" name="Google Shape;1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1" name="Google Shape;18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6" name="Google Shape;18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 name="Google Shape;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5" name="Google Shape;19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3" name="Google Shape;20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9" name="Google Shape;21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7" name="Google Shape;22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5" name="Google Shape;23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3" name="Google Shape;24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9" name="Google Shape;2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4" name="Google Shape;25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9" name="Google Shape;25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 name="Google Shape;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7" name="Google Shape;26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5" name="Google Shape;27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4" name="Google Shape;28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3" name="Google Shape;29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2" name="Google Shape;30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0" name="Google Shape;31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9" name="Google Shape;31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7" name="Google Shape;32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5" name="Google Shape;33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1" name="Google Shape;34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 name="Google Shape;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6" name="Google Shape;34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2" name="Google Shape;35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2" name="Google Shape;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 name="Google Shape;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6" name="Google Shape;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 name="Google Shape;10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 name="Google Shape;1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ulinis">
  <p:cSld name="Titulinis">
    <p:spTree>
      <p:nvGrpSpPr>
        <p:cNvPr id="1" name="Shape 18"/>
        <p:cNvGrpSpPr/>
        <p:nvPr/>
      </p:nvGrpSpPr>
      <p:grpSpPr>
        <a:xfrm>
          <a:off x="0" y="0"/>
          <a:ext cx="0" cy="0"/>
          <a:chOff x="0" y="0"/>
          <a:chExt cx="0" cy="0"/>
        </a:xfrm>
      </p:grpSpPr>
      <p:pic>
        <p:nvPicPr>
          <p:cNvPr id="19" name="Google Shape;19;p43"/>
          <p:cNvPicPr preferRelativeResize="0"/>
          <p:nvPr/>
        </p:nvPicPr>
        <p:blipFill rotWithShape="1">
          <a:blip r:embed="rId2">
            <a:alphaModFix/>
          </a:blip>
          <a:srcRect/>
          <a:stretch/>
        </p:blipFill>
        <p:spPr>
          <a:xfrm>
            <a:off x="417513" y="2227263"/>
            <a:ext cx="2652712" cy="1528762"/>
          </a:xfrm>
          <a:prstGeom prst="rect">
            <a:avLst/>
          </a:prstGeom>
          <a:noFill/>
          <a:ln>
            <a:noFill/>
          </a:ln>
        </p:spPr>
      </p:pic>
      <p:pic>
        <p:nvPicPr>
          <p:cNvPr id="20" name="Google Shape;20;p43"/>
          <p:cNvPicPr preferRelativeResize="0"/>
          <p:nvPr/>
        </p:nvPicPr>
        <p:blipFill rotWithShape="1">
          <a:blip r:embed="rId3">
            <a:alphaModFix/>
          </a:blip>
          <a:srcRect/>
          <a:stretch/>
        </p:blipFill>
        <p:spPr>
          <a:xfrm>
            <a:off x="417513" y="314325"/>
            <a:ext cx="2435225" cy="2579688"/>
          </a:xfrm>
          <a:prstGeom prst="rect">
            <a:avLst/>
          </a:prstGeom>
          <a:noFill/>
          <a:ln>
            <a:noFill/>
          </a:ln>
        </p:spPr>
      </p:pic>
      <p:sp>
        <p:nvSpPr>
          <p:cNvPr id="21" name="Google Shape;21;p43"/>
          <p:cNvSpPr txBox="1">
            <a:spLocks noGrp="1"/>
          </p:cNvSpPr>
          <p:nvPr>
            <p:ph type="ctrTitle"/>
          </p:nvPr>
        </p:nvSpPr>
        <p:spPr>
          <a:xfrm>
            <a:off x="2685257" y="2940910"/>
            <a:ext cx="8058149" cy="2279849"/>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5200" b="0">
                <a:solidFill>
                  <a:srgbClr val="073B3A"/>
                </a:solidFill>
                <a:latin typeface="Calibri"/>
                <a:ea typeface="Calibri"/>
                <a:cs typeface="Calibri"/>
                <a:sym typeface="Calibri"/>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 name="Google Shape;22;p43"/>
          <p:cNvSpPr txBox="1">
            <a:spLocks noGrp="1"/>
          </p:cNvSpPr>
          <p:nvPr>
            <p:ph type="subTitle" idx="1"/>
          </p:nvPr>
        </p:nvSpPr>
        <p:spPr>
          <a:xfrm>
            <a:off x="2685256" y="2001898"/>
            <a:ext cx="8058149" cy="74353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6B5E62"/>
              </a:buClr>
              <a:buSzPts val="3200"/>
              <a:buNone/>
              <a:defRPr sz="3200">
                <a:solidFill>
                  <a:srgbClr val="6B5E62"/>
                </a:solidFill>
              </a:defRPr>
            </a:lvl1pPr>
            <a:lvl2pPr lvl="1" algn="ctr">
              <a:lnSpc>
                <a:spcPct val="90000"/>
              </a:lnSpc>
              <a:spcBef>
                <a:spcPts val="500"/>
              </a:spcBef>
              <a:spcAft>
                <a:spcPts val="0"/>
              </a:spcAft>
              <a:buClr>
                <a:srgbClr val="6B5E62"/>
              </a:buClr>
              <a:buSzPts val="2000"/>
              <a:buNone/>
              <a:defRPr sz="2000"/>
            </a:lvl2pPr>
            <a:lvl3pPr lvl="2" algn="ctr">
              <a:lnSpc>
                <a:spcPct val="90000"/>
              </a:lnSpc>
              <a:spcBef>
                <a:spcPts val="500"/>
              </a:spcBef>
              <a:spcAft>
                <a:spcPts val="0"/>
              </a:spcAft>
              <a:buClr>
                <a:srgbClr val="6B5E62"/>
              </a:buClr>
              <a:buSzPts val="1800"/>
              <a:buNone/>
              <a:defRPr sz="1800"/>
            </a:lvl3pPr>
            <a:lvl4pPr lvl="3" algn="ctr">
              <a:lnSpc>
                <a:spcPct val="90000"/>
              </a:lnSpc>
              <a:spcBef>
                <a:spcPts val="500"/>
              </a:spcBef>
              <a:spcAft>
                <a:spcPts val="0"/>
              </a:spcAft>
              <a:buClr>
                <a:srgbClr val="6B5E62"/>
              </a:buClr>
              <a:buSzPts val="1600"/>
              <a:buNone/>
              <a:defRPr sz="1600"/>
            </a:lvl4pPr>
            <a:lvl5pPr lvl="4" algn="ctr">
              <a:lnSpc>
                <a:spcPct val="90000"/>
              </a:lnSpc>
              <a:spcBef>
                <a:spcPts val="500"/>
              </a:spcBef>
              <a:spcAft>
                <a:spcPts val="0"/>
              </a:spcAft>
              <a:buClr>
                <a:srgbClr val="6B5E6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urinys: Antraštė ir tekstai 1">
  <p:cSld name="Turinys: Antraštė ir tekstai 1">
    <p:spTree>
      <p:nvGrpSpPr>
        <p:cNvPr id="1" name="Shape 23"/>
        <p:cNvGrpSpPr/>
        <p:nvPr/>
      </p:nvGrpSpPr>
      <p:grpSpPr>
        <a:xfrm>
          <a:off x="0" y="0"/>
          <a:ext cx="0" cy="0"/>
          <a:chOff x="0" y="0"/>
          <a:chExt cx="0" cy="0"/>
        </a:xfrm>
      </p:grpSpPr>
      <p:pic>
        <p:nvPicPr>
          <p:cNvPr id="24" name="Google Shape;24;p44"/>
          <p:cNvPicPr preferRelativeResize="0"/>
          <p:nvPr/>
        </p:nvPicPr>
        <p:blipFill rotWithShape="1">
          <a:blip r:embed="rId2">
            <a:alphaModFix/>
          </a:blip>
          <a:srcRect/>
          <a:stretch/>
        </p:blipFill>
        <p:spPr>
          <a:xfrm>
            <a:off x="10580688" y="4749800"/>
            <a:ext cx="1546225" cy="1636713"/>
          </a:xfrm>
          <a:prstGeom prst="rect">
            <a:avLst/>
          </a:prstGeom>
          <a:noFill/>
          <a:ln>
            <a:noFill/>
          </a:ln>
        </p:spPr>
      </p:pic>
      <p:sp>
        <p:nvSpPr>
          <p:cNvPr id="25" name="Google Shape;25;p44"/>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b="0">
                <a:solidFill>
                  <a:srgbClr val="073B3A"/>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accent1"/>
                </a:solidFill>
              </a:defRPr>
            </a:lvl2pPr>
            <a:lvl3pPr marL="1371600" lvl="2" indent="-355600" algn="l">
              <a:lnSpc>
                <a:spcPct val="90000"/>
              </a:lnSpc>
              <a:spcBef>
                <a:spcPts val="500"/>
              </a:spcBef>
              <a:spcAft>
                <a:spcPts val="0"/>
              </a:spcAft>
              <a:buClr>
                <a:schemeClr val="accent1"/>
              </a:buClr>
              <a:buSzPts val="2000"/>
              <a:buChar char="•"/>
              <a:defRPr>
                <a:solidFill>
                  <a:schemeClr val="accent1"/>
                </a:solidFill>
              </a:defRPr>
            </a:lvl3pPr>
            <a:lvl4pPr marL="1828800" lvl="3" indent="-342900" algn="l">
              <a:lnSpc>
                <a:spcPct val="90000"/>
              </a:lnSpc>
              <a:spcBef>
                <a:spcPts val="500"/>
              </a:spcBef>
              <a:spcAft>
                <a:spcPts val="0"/>
              </a:spcAft>
              <a:buClr>
                <a:schemeClr val="accent1"/>
              </a:buClr>
              <a:buSzPts val="1800"/>
              <a:buChar char="•"/>
              <a:defRPr>
                <a:solidFill>
                  <a:schemeClr val="accent1"/>
                </a:solidFill>
              </a:defRPr>
            </a:lvl4pPr>
            <a:lvl5pPr marL="2286000" lvl="4" indent="-342900" algn="l">
              <a:lnSpc>
                <a:spcPct val="90000"/>
              </a:lnSpc>
              <a:spcBef>
                <a:spcPts val="500"/>
              </a:spcBef>
              <a:spcAft>
                <a:spcPts val="0"/>
              </a:spcAft>
              <a:buClr>
                <a:schemeClr val="accent1"/>
              </a:buClr>
              <a:buSzPts val="1800"/>
              <a:buChar char="•"/>
              <a:defRPr>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as" type="blank">
  <p:cSld name="BLANK">
    <p:spTree>
      <p:nvGrpSpPr>
        <p:cNvPr id="1" name="Shape 27"/>
        <p:cNvGrpSpPr/>
        <p:nvPr/>
      </p:nvGrpSpPr>
      <p:grpSpPr>
        <a:xfrm>
          <a:off x="0" y="0"/>
          <a:ext cx="0" cy="0"/>
          <a:chOff x="0" y="0"/>
          <a:chExt cx="0" cy="0"/>
        </a:xfrm>
      </p:grpSpPr>
      <p:pic>
        <p:nvPicPr>
          <p:cNvPr id="28" name="Google Shape;28;p45"/>
          <p:cNvPicPr preferRelativeResize="0"/>
          <p:nvPr/>
        </p:nvPicPr>
        <p:blipFill rotWithShape="1">
          <a:blip r:embed="rId2">
            <a:alphaModFix/>
          </a:blip>
          <a:srcRect/>
          <a:stretch/>
        </p:blipFill>
        <p:spPr>
          <a:xfrm>
            <a:off x="10223500" y="2438400"/>
            <a:ext cx="1968500" cy="39592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čiū">
  <p:cSld name="Ačiū">
    <p:spTree>
      <p:nvGrpSpPr>
        <p:cNvPr id="1" name="Shape 29"/>
        <p:cNvGrpSpPr/>
        <p:nvPr/>
      </p:nvGrpSpPr>
      <p:grpSpPr>
        <a:xfrm>
          <a:off x="0" y="0"/>
          <a:ext cx="0" cy="0"/>
          <a:chOff x="0" y="0"/>
          <a:chExt cx="0" cy="0"/>
        </a:xfrm>
      </p:grpSpPr>
      <p:pic>
        <p:nvPicPr>
          <p:cNvPr id="30" name="Google Shape;30;p46"/>
          <p:cNvPicPr preferRelativeResize="0"/>
          <p:nvPr/>
        </p:nvPicPr>
        <p:blipFill rotWithShape="1">
          <a:blip r:embed="rId2">
            <a:alphaModFix/>
          </a:blip>
          <a:srcRect/>
          <a:stretch/>
        </p:blipFill>
        <p:spPr>
          <a:xfrm>
            <a:off x="1236663" y="2574925"/>
            <a:ext cx="2967037" cy="1709738"/>
          </a:xfrm>
          <a:prstGeom prst="rect">
            <a:avLst/>
          </a:prstGeom>
          <a:noFill/>
          <a:ln>
            <a:noFill/>
          </a:ln>
        </p:spPr>
      </p:pic>
      <p:pic>
        <p:nvPicPr>
          <p:cNvPr id="31" name="Google Shape;31;p46"/>
          <p:cNvPicPr preferRelativeResize="0"/>
          <p:nvPr/>
        </p:nvPicPr>
        <p:blipFill rotWithShape="1">
          <a:blip r:embed="rId3">
            <a:alphaModFix/>
          </a:blip>
          <a:srcRect/>
          <a:stretch/>
        </p:blipFill>
        <p:spPr>
          <a:xfrm>
            <a:off x="1236663" y="430213"/>
            <a:ext cx="2722562" cy="2882900"/>
          </a:xfrm>
          <a:prstGeom prst="rect">
            <a:avLst/>
          </a:prstGeom>
          <a:noFill/>
          <a:ln>
            <a:noFill/>
          </a:ln>
        </p:spPr>
      </p:pic>
      <p:sp>
        <p:nvSpPr>
          <p:cNvPr id="32" name="Google Shape;32;p46"/>
          <p:cNvSpPr txBox="1">
            <a:spLocks noGrp="1"/>
          </p:cNvSpPr>
          <p:nvPr>
            <p:ph type="title"/>
          </p:nvPr>
        </p:nvSpPr>
        <p:spPr>
          <a:xfrm>
            <a:off x="4469458" y="2682850"/>
            <a:ext cx="3253076" cy="1492300"/>
          </a:xfrm>
          <a:prstGeom prst="rect">
            <a:avLst/>
          </a:prstGeom>
          <a:noFill/>
          <a:ln>
            <a:noFill/>
          </a:ln>
          <a:effectLst>
            <a:outerShdw blurRad="50800" dist="38100" dir="2700000" algn="tl" rotWithShape="0">
              <a:srgbClr val="A89B9E"/>
            </a:outerShdw>
          </a:effectLst>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9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46"/>
          <p:cNvSpPr txBox="1">
            <a:spLocks noGrp="1"/>
          </p:cNvSpPr>
          <p:nvPr>
            <p:ph type="body" idx="1"/>
          </p:nvPr>
        </p:nvSpPr>
        <p:spPr>
          <a:xfrm>
            <a:off x="4469458" y="4391073"/>
            <a:ext cx="4711473" cy="16938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rgbClr val="6B5E62"/>
              </a:buClr>
              <a:buSzPts val="2400"/>
              <a:buNone/>
              <a:defRPr/>
            </a:lvl2pPr>
            <a:lvl3pPr marL="1371600" lvl="2" indent="-342900" algn="l">
              <a:lnSpc>
                <a:spcPct val="90000"/>
              </a:lnSpc>
              <a:spcBef>
                <a:spcPts val="500"/>
              </a:spcBef>
              <a:spcAft>
                <a:spcPts val="0"/>
              </a:spcAft>
              <a:buClr>
                <a:srgbClr val="6B5E62"/>
              </a:buClr>
              <a:buSzPts val="1800"/>
              <a:buChar char="•"/>
              <a:defRPr/>
            </a:lvl3pPr>
            <a:lvl4pPr marL="1828800" lvl="3" indent="-342900" algn="l">
              <a:lnSpc>
                <a:spcPct val="90000"/>
              </a:lnSpc>
              <a:spcBef>
                <a:spcPts val="500"/>
              </a:spcBef>
              <a:spcAft>
                <a:spcPts val="0"/>
              </a:spcAft>
              <a:buClr>
                <a:srgbClr val="6B5E62"/>
              </a:buClr>
              <a:buSzPts val="1800"/>
              <a:buChar char="•"/>
              <a:defRPr/>
            </a:lvl4pPr>
            <a:lvl5pPr marL="2286000" lvl="4" indent="-342900" algn="l">
              <a:lnSpc>
                <a:spcPct val="90000"/>
              </a:lnSpc>
              <a:spcBef>
                <a:spcPts val="500"/>
              </a:spcBef>
              <a:spcAft>
                <a:spcPts val="0"/>
              </a:spcAft>
              <a:buClr>
                <a:srgbClr val="6B5E6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urinys: Antraštė, tekstai, paveikslėlis">
  <p:cSld name="Turinys: Antraštė, tekstai, paveikslėlis">
    <p:spTree>
      <p:nvGrpSpPr>
        <p:cNvPr id="1" name="Shape 34"/>
        <p:cNvGrpSpPr/>
        <p:nvPr/>
      </p:nvGrpSpPr>
      <p:grpSpPr>
        <a:xfrm>
          <a:off x="0" y="0"/>
          <a:ext cx="0" cy="0"/>
          <a:chOff x="0" y="0"/>
          <a:chExt cx="0" cy="0"/>
        </a:xfrm>
      </p:grpSpPr>
      <p:pic>
        <p:nvPicPr>
          <p:cNvPr id="35" name="Google Shape;35;p47"/>
          <p:cNvPicPr preferRelativeResize="0"/>
          <p:nvPr/>
        </p:nvPicPr>
        <p:blipFill rotWithShape="1">
          <a:blip r:embed="rId2">
            <a:alphaModFix/>
          </a:blip>
          <a:srcRect/>
          <a:stretch/>
        </p:blipFill>
        <p:spPr>
          <a:xfrm>
            <a:off x="11245850" y="4975225"/>
            <a:ext cx="722313" cy="1455738"/>
          </a:xfrm>
          <a:prstGeom prst="rect">
            <a:avLst/>
          </a:prstGeom>
          <a:noFill/>
          <a:ln>
            <a:noFill/>
          </a:ln>
        </p:spPr>
      </p:pic>
      <p:sp>
        <p:nvSpPr>
          <p:cNvPr id="36" name="Google Shape;36;p47"/>
          <p:cNvSpPr txBox="1">
            <a:spLocks noGrp="1"/>
          </p:cNvSpPr>
          <p:nvPr>
            <p:ph type="title"/>
          </p:nvPr>
        </p:nvSpPr>
        <p:spPr>
          <a:xfrm>
            <a:off x="5961743" y="556985"/>
            <a:ext cx="5943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sz="3600" b="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47"/>
          <p:cNvSpPr txBox="1">
            <a:spLocks noGrp="1"/>
          </p:cNvSpPr>
          <p:nvPr>
            <p:ph type="body" idx="1"/>
          </p:nvPr>
        </p:nvSpPr>
        <p:spPr>
          <a:xfrm>
            <a:off x="5961743" y="1854655"/>
            <a:ext cx="5943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rgbClr val="08245F"/>
              </a:buClr>
              <a:buSzPts val="2400"/>
              <a:buChar char="•"/>
              <a:defRPr>
                <a:solidFill>
                  <a:srgbClr val="08245F"/>
                </a:solidFill>
              </a:defRPr>
            </a:lvl2pPr>
            <a:lvl3pPr marL="1371600" lvl="2" indent="-355600" algn="l">
              <a:lnSpc>
                <a:spcPct val="90000"/>
              </a:lnSpc>
              <a:spcBef>
                <a:spcPts val="500"/>
              </a:spcBef>
              <a:spcAft>
                <a:spcPts val="0"/>
              </a:spcAft>
              <a:buClr>
                <a:srgbClr val="08245F"/>
              </a:buClr>
              <a:buSzPts val="2000"/>
              <a:buChar char="•"/>
              <a:defRPr>
                <a:solidFill>
                  <a:srgbClr val="08245F"/>
                </a:solidFill>
              </a:defRPr>
            </a:lvl3pPr>
            <a:lvl4pPr marL="1828800" lvl="3" indent="-342900" algn="l">
              <a:lnSpc>
                <a:spcPct val="90000"/>
              </a:lnSpc>
              <a:spcBef>
                <a:spcPts val="500"/>
              </a:spcBef>
              <a:spcAft>
                <a:spcPts val="0"/>
              </a:spcAft>
              <a:buClr>
                <a:srgbClr val="08245F"/>
              </a:buClr>
              <a:buSzPts val="1800"/>
              <a:buChar char="•"/>
              <a:defRPr>
                <a:solidFill>
                  <a:srgbClr val="08245F"/>
                </a:solidFill>
              </a:defRPr>
            </a:lvl4pPr>
            <a:lvl5pPr marL="2286000" lvl="4" indent="-342900" algn="l">
              <a:lnSpc>
                <a:spcPct val="90000"/>
              </a:lnSpc>
              <a:spcBef>
                <a:spcPts val="500"/>
              </a:spcBef>
              <a:spcAft>
                <a:spcPts val="0"/>
              </a:spcAft>
              <a:buClr>
                <a:srgbClr val="08245F"/>
              </a:buClr>
              <a:buSzPts val="1800"/>
              <a:buChar char="•"/>
              <a:defRPr>
                <a:solidFill>
                  <a:srgbClr val="08245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7"/>
          <p:cNvSpPr>
            <a:spLocks noGrp="1"/>
          </p:cNvSpPr>
          <p:nvPr>
            <p:ph type="pic" idx="2"/>
          </p:nvPr>
        </p:nvSpPr>
        <p:spPr>
          <a:xfrm>
            <a:off x="286657" y="559254"/>
            <a:ext cx="5359400" cy="3984625"/>
          </a:xfrm>
          <a:prstGeom prst="rect">
            <a:avLst/>
          </a:prstGeom>
          <a:noFill/>
          <a:ln>
            <a:noFill/>
          </a:ln>
        </p:spPr>
      </p:sp>
      <p:sp>
        <p:nvSpPr>
          <p:cNvPr id="39" name="Google Shape;39;p47"/>
          <p:cNvSpPr txBox="1">
            <a:spLocks noGrp="1"/>
          </p:cNvSpPr>
          <p:nvPr>
            <p:ph type="body" idx="3"/>
          </p:nvPr>
        </p:nvSpPr>
        <p:spPr>
          <a:xfrm>
            <a:off x="286657" y="4774746"/>
            <a:ext cx="5359400" cy="7551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chemeClr val="accent1"/>
              </a:buClr>
              <a:buSzPts val="2000"/>
              <a:buNone/>
              <a:defRPr sz="2000">
                <a:solidFill>
                  <a:schemeClr val="accent1"/>
                </a:solidFill>
              </a:defRPr>
            </a:lvl2pPr>
            <a:lvl3pPr marL="1371600" lvl="2" indent="-342900" algn="l">
              <a:lnSpc>
                <a:spcPct val="90000"/>
              </a:lnSpc>
              <a:spcBef>
                <a:spcPts val="500"/>
              </a:spcBef>
              <a:spcAft>
                <a:spcPts val="0"/>
              </a:spcAft>
              <a:buClr>
                <a:srgbClr val="6B5E62"/>
              </a:buClr>
              <a:buSzPts val="1800"/>
              <a:buChar char="•"/>
              <a:defRPr/>
            </a:lvl3pPr>
            <a:lvl4pPr marL="1828800" lvl="3" indent="-342900" algn="l">
              <a:lnSpc>
                <a:spcPct val="90000"/>
              </a:lnSpc>
              <a:spcBef>
                <a:spcPts val="500"/>
              </a:spcBef>
              <a:spcAft>
                <a:spcPts val="0"/>
              </a:spcAft>
              <a:buClr>
                <a:srgbClr val="6B5E62"/>
              </a:buClr>
              <a:buSzPts val="1800"/>
              <a:buChar char="•"/>
              <a:defRPr/>
            </a:lvl4pPr>
            <a:lvl5pPr marL="2286000" lvl="4" indent="-342900" algn="l">
              <a:lnSpc>
                <a:spcPct val="90000"/>
              </a:lnSpc>
              <a:spcBef>
                <a:spcPts val="500"/>
              </a:spcBef>
              <a:spcAft>
                <a:spcPts val="0"/>
              </a:spcAft>
              <a:buClr>
                <a:srgbClr val="6B5E6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urinys: Antraštė ir pav.">
  <p:cSld name="Turinys: Antraštė ir pav.">
    <p:spTree>
      <p:nvGrpSpPr>
        <p:cNvPr id="1" name="Shape 40"/>
        <p:cNvGrpSpPr/>
        <p:nvPr/>
      </p:nvGrpSpPr>
      <p:grpSpPr>
        <a:xfrm>
          <a:off x="0" y="0"/>
          <a:ext cx="0" cy="0"/>
          <a:chOff x="0" y="0"/>
          <a:chExt cx="0" cy="0"/>
        </a:xfrm>
      </p:grpSpPr>
      <p:pic>
        <p:nvPicPr>
          <p:cNvPr id="41" name="Google Shape;41;p48"/>
          <p:cNvPicPr preferRelativeResize="0"/>
          <p:nvPr/>
        </p:nvPicPr>
        <p:blipFill rotWithShape="1">
          <a:blip r:embed="rId2">
            <a:alphaModFix/>
          </a:blip>
          <a:srcRect/>
          <a:stretch/>
        </p:blipFill>
        <p:spPr>
          <a:xfrm>
            <a:off x="11245850" y="4975225"/>
            <a:ext cx="722313" cy="1455738"/>
          </a:xfrm>
          <a:prstGeom prst="rect">
            <a:avLst/>
          </a:prstGeom>
          <a:noFill/>
          <a:ln>
            <a:noFill/>
          </a:ln>
        </p:spPr>
      </p:pic>
      <p:sp>
        <p:nvSpPr>
          <p:cNvPr id="42" name="Google Shape;42;p48"/>
          <p:cNvSpPr>
            <a:spLocks noGrp="1"/>
          </p:cNvSpPr>
          <p:nvPr>
            <p:ph type="pic" idx="2"/>
          </p:nvPr>
        </p:nvSpPr>
        <p:spPr>
          <a:xfrm>
            <a:off x="838200" y="1345107"/>
            <a:ext cx="7768772" cy="5103317"/>
          </a:xfrm>
          <a:prstGeom prst="rect">
            <a:avLst/>
          </a:prstGeom>
          <a:noFill/>
          <a:ln>
            <a:noFill/>
          </a:ln>
        </p:spPr>
      </p:sp>
      <p:sp>
        <p:nvSpPr>
          <p:cNvPr id="43" name="Google Shape;43;p48"/>
          <p:cNvSpPr txBox="1">
            <a:spLocks noGrp="1"/>
          </p:cNvSpPr>
          <p:nvPr>
            <p:ph type="title"/>
          </p:nvPr>
        </p:nvSpPr>
        <p:spPr>
          <a:xfrm>
            <a:off x="838200" y="365126"/>
            <a:ext cx="9945914" cy="883104"/>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b="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rinys: Paveiksl. ir poraštė">
  <p:cSld name="Turinys: Paveiksl. ir poraštė">
    <p:spTree>
      <p:nvGrpSpPr>
        <p:cNvPr id="1" name="Shape 44"/>
        <p:cNvGrpSpPr/>
        <p:nvPr/>
      </p:nvGrpSpPr>
      <p:grpSpPr>
        <a:xfrm>
          <a:off x="0" y="0"/>
          <a:ext cx="0" cy="0"/>
          <a:chOff x="0" y="0"/>
          <a:chExt cx="0" cy="0"/>
        </a:xfrm>
      </p:grpSpPr>
      <p:sp>
        <p:nvSpPr>
          <p:cNvPr id="45" name="Google Shape;45;p49"/>
          <p:cNvSpPr>
            <a:spLocks noGrp="1"/>
          </p:cNvSpPr>
          <p:nvPr>
            <p:ph type="pic" idx="2"/>
          </p:nvPr>
        </p:nvSpPr>
        <p:spPr>
          <a:xfrm>
            <a:off x="1718129" y="142596"/>
            <a:ext cx="8755742" cy="5614586"/>
          </a:xfrm>
          <a:prstGeom prst="rect">
            <a:avLst/>
          </a:prstGeom>
          <a:noFill/>
          <a:ln>
            <a:noFill/>
          </a:ln>
        </p:spPr>
      </p:sp>
      <p:sp>
        <p:nvSpPr>
          <p:cNvPr id="46" name="Google Shape;46;p49"/>
          <p:cNvSpPr txBox="1">
            <a:spLocks noGrp="1"/>
          </p:cNvSpPr>
          <p:nvPr>
            <p:ph type="body" idx="1"/>
          </p:nvPr>
        </p:nvSpPr>
        <p:spPr>
          <a:xfrm>
            <a:off x="1718127" y="5757182"/>
            <a:ext cx="8755743" cy="614145"/>
          </a:xfrm>
          <a:prstGeom prst="rect">
            <a:avLst/>
          </a:prstGeom>
          <a:noFill/>
          <a:ln>
            <a:noFill/>
          </a:ln>
        </p:spPr>
        <p:txBody>
          <a:bodyPr spcFirstLastPara="1" wrap="square" lIns="91425" tIns="45700" rIns="91425" bIns="45700" anchor="ctr" anchorCtr="1">
            <a:normAutofit/>
          </a:bodyPr>
          <a:lstStyle>
            <a:lvl1pPr marL="457200" lvl="0" indent="-342900" algn="l">
              <a:lnSpc>
                <a:spcPct val="90000"/>
              </a:lnSpc>
              <a:spcBef>
                <a:spcPts val="1000"/>
              </a:spcBef>
              <a:spcAft>
                <a:spcPts val="0"/>
              </a:spcAft>
              <a:buClr>
                <a:schemeClr val="dk1"/>
              </a:buClr>
              <a:buSzPts val="1800"/>
              <a:buChar char="•"/>
              <a:defRPr/>
            </a:lvl1pPr>
            <a:lvl2pPr marL="914400" lvl="1" indent="-228600" algn="ctr">
              <a:lnSpc>
                <a:spcPct val="90000"/>
              </a:lnSpc>
              <a:spcBef>
                <a:spcPts val="500"/>
              </a:spcBef>
              <a:spcAft>
                <a:spcPts val="0"/>
              </a:spcAft>
              <a:buClr>
                <a:schemeClr val="accent1"/>
              </a:buClr>
              <a:buSzPts val="2000"/>
              <a:buNone/>
              <a:defRPr sz="2000">
                <a:solidFill>
                  <a:schemeClr val="accent1"/>
                </a:solidFill>
              </a:defRPr>
            </a:lvl2pPr>
            <a:lvl3pPr marL="1371600" lvl="2" indent="-342900" algn="l">
              <a:lnSpc>
                <a:spcPct val="90000"/>
              </a:lnSpc>
              <a:spcBef>
                <a:spcPts val="500"/>
              </a:spcBef>
              <a:spcAft>
                <a:spcPts val="0"/>
              </a:spcAft>
              <a:buClr>
                <a:srgbClr val="6B5E62"/>
              </a:buClr>
              <a:buSzPts val="1800"/>
              <a:buChar char="•"/>
              <a:defRPr/>
            </a:lvl3pPr>
            <a:lvl4pPr marL="1828800" lvl="3" indent="-342900" algn="l">
              <a:lnSpc>
                <a:spcPct val="90000"/>
              </a:lnSpc>
              <a:spcBef>
                <a:spcPts val="500"/>
              </a:spcBef>
              <a:spcAft>
                <a:spcPts val="0"/>
              </a:spcAft>
              <a:buClr>
                <a:srgbClr val="6B5E62"/>
              </a:buClr>
              <a:buSzPts val="1800"/>
              <a:buChar char="•"/>
              <a:defRPr/>
            </a:lvl4pPr>
            <a:lvl5pPr marL="2286000" lvl="4" indent="-342900" algn="l">
              <a:lnSpc>
                <a:spcPct val="90000"/>
              </a:lnSpc>
              <a:spcBef>
                <a:spcPts val="500"/>
              </a:spcBef>
              <a:spcAft>
                <a:spcPts val="0"/>
              </a:spcAft>
              <a:buClr>
                <a:srgbClr val="6B5E6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auja tema" type="secHead">
  <p:cSld name="SECTION_HEADER">
    <p:spTree>
      <p:nvGrpSpPr>
        <p:cNvPr id="1" name="Shape 47"/>
        <p:cNvGrpSpPr/>
        <p:nvPr/>
      </p:nvGrpSpPr>
      <p:grpSpPr>
        <a:xfrm>
          <a:off x="0" y="0"/>
          <a:ext cx="0" cy="0"/>
          <a:chOff x="0" y="0"/>
          <a:chExt cx="0" cy="0"/>
        </a:xfrm>
      </p:grpSpPr>
      <p:pic>
        <p:nvPicPr>
          <p:cNvPr id="48" name="Google Shape;48;p50"/>
          <p:cNvPicPr preferRelativeResize="0"/>
          <p:nvPr/>
        </p:nvPicPr>
        <p:blipFill rotWithShape="1">
          <a:blip r:embed="rId2">
            <a:alphaModFix/>
          </a:blip>
          <a:srcRect/>
          <a:stretch/>
        </p:blipFill>
        <p:spPr>
          <a:xfrm>
            <a:off x="10223500" y="2438400"/>
            <a:ext cx="1968500" cy="3959225"/>
          </a:xfrm>
          <a:prstGeom prst="rect">
            <a:avLst/>
          </a:prstGeom>
          <a:noFill/>
          <a:ln>
            <a:noFill/>
          </a:ln>
        </p:spPr>
      </p:pic>
      <p:sp>
        <p:nvSpPr>
          <p:cNvPr id="49" name="Google Shape;49;p50"/>
          <p:cNvSpPr txBox="1">
            <a:spLocks noGrp="1"/>
          </p:cNvSpPr>
          <p:nvPr>
            <p:ph type="title"/>
          </p:nvPr>
        </p:nvSpPr>
        <p:spPr>
          <a:xfrm>
            <a:off x="831850" y="768350"/>
            <a:ext cx="10515600" cy="2852737"/>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50"/>
          <p:cNvSpPr txBox="1">
            <a:spLocks noGrp="1"/>
          </p:cNvSpPr>
          <p:nvPr>
            <p:ph type="body" idx="1"/>
          </p:nvPr>
        </p:nvSpPr>
        <p:spPr>
          <a:xfrm>
            <a:off x="831850" y="39036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a:solidFill>
                  <a:schemeClr val="accent1"/>
                </a:solidFill>
              </a:defRPr>
            </a:lvl1pPr>
            <a:lvl2pPr marL="914400" lvl="1" indent="-228600" algn="l">
              <a:lnSpc>
                <a:spcPct val="90000"/>
              </a:lnSpc>
              <a:spcBef>
                <a:spcPts val="500"/>
              </a:spcBef>
              <a:spcAft>
                <a:spcPts val="0"/>
              </a:spcAft>
              <a:buClr>
                <a:srgbClr val="969494"/>
              </a:buClr>
              <a:buSzPts val="2000"/>
              <a:buNone/>
              <a:defRPr sz="2000">
                <a:solidFill>
                  <a:srgbClr val="969494"/>
                </a:solidFill>
              </a:defRPr>
            </a:lvl2pPr>
            <a:lvl3pPr marL="1371600" lvl="2" indent="-228600" algn="l">
              <a:lnSpc>
                <a:spcPct val="90000"/>
              </a:lnSpc>
              <a:spcBef>
                <a:spcPts val="500"/>
              </a:spcBef>
              <a:spcAft>
                <a:spcPts val="0"/>
              </a:spcAft>
              <a:buClr>
                <a:srgbClr val="969494"/>
              </a:buClr>
              <a:buSzPts val="1800"/>
              <a:buNone/>
              <a:defRPr sz="1800">
                <a:solidFill>
                  <a:srgbClr val="969494"/>
                </a:solidFill>
              </a:defRPr>
            </a:lvl3pPr>
            <a:lvl4pPr marL="1828800" lvl="3" indent="-228600" algn="l">
              <a:lnSpc>
                <a:spcPct val="90000"/>
              </a:lnSpc>
              <a:spcBef>
                <a:spcPts val="500"/>
              </a:spcBef>
              <a:spcAft>
                <a:spcPts val="0"/>
              </a:spcAft>
              <a:buClr>
                <a:srgbClr val="969494"/>
              </a:buClr>
              <a:buSzPts val="1600"/>
              <a:buNone/>
              <a:defRPr sz="1600">
                <a:solidFill>
                  <a:srgbClr val="969494"/>
                </a:solidFill>
              </a:defRPr>
            </a:lvl4pPr>
            <a:lvl5pPr marL="2286000" lvl="4" indent="-228600" algn="l">
              <a:lnSpc>
                <a:spcPct val="90000"/>
              </a:lnSpc>
              <a:spcBef>
                <a:spcPts val="500"/>
              </a:spcBef>
              <a:spcAft>
                <a:spcPts val="0"/>
              </a:spcAft>
              <a:buClr>
                <a:srgbClr val="969494"/>
              </a:buClr>
              <a:buSzPts val="1600"/>
              <a:buNone/>
              <a:defRPr sz="1600">
                <a:solidFill>
                  <a:srgbClr val="969494"/>
                </a:solidFill>
              </a:defRPr>
            </a:lvl5pPr>
            <a:lvl6pPr marL="2743200" lvl="5" indent="-228600" algn="l">
              <a:lnSpc>
                <a:spcPct val="90000"/>
              </a:lnSpc>
              <a:spcBef>
                <a:spcPts val="500"/>
              </a:spcBef>
              <a:spcAft>
                <a:spcPts val="0"/>
              </a:spcAft>
              <a:buClr>
                <a:srgbClr val="969494"/>
              </a:buClr>
              <a:buSzPts val="1600"/>
              <a:buNone/>
              <a:defRPr sz="1600">
                <a:solidFill>
                  <a:srgbClr val="969494"/>
                </a:solidFill>
              </a:defRPr>
            </a:lvl6pPr>
            <a:lvl7pPr marL="3200400" lvl="6" indent="-228600" algn="l">
              <a:lnSpc>
                <a:spcPct val="90000"/>
              </a:lnSpc>
              <a:spcBef>
                <a:spcPts val="500"/>
              </a:spcBef>
              <a:spcAft>
                <a:spcPts val="0"/>
              </a:spcAft>
              <a:buClr>
                <a:srgbClr val="969494"/>
              </a:buClr>
              <a:buSzPts val="1600"/>
              <a:buNone/>
              <a:defRPr sz="1600">
                <a:solidFill>
                  <a:srgbClr val="969494"/>
                </a:solidFill>
              </a:defRPr>
            </a:lvl7pPr>
            <a:lvl8pPr marL="3657600" lvl="7" indent="-228600" algn="l">
              <a:lnSpc>
                <a:spcPct val="90000"/>
              </a:lnSpc>
              <a:spcBef>
                <a:spcPts val="500"/>
              </a:spcBef>
              <a:spcAft>
                <a:spcPts val="0"/>
              </a:spcAft>
              <a:buClr>
                <a:srgbClr val="969494"/>
              </a:buClr>
              <a:buSzPts val="1600"/>
              <a:buNone/>
              <a:defRPr sz="1600">
                <a:solidFill>
                  <a:srgbClr val="969494"/>
                </a:solidFill>
              </a:defRPr>
            </a:lvl8pPr>
            <a:lvl9pPr marL="4114800" lvl="8" indent="-228600" algn="l">
              <a:lnSpc>
                <a:spcPct val="90000"/>
              </a:lnSpc>
              <a:spcBef>
                <a:spcPts val="500"/>
              </a:spcBef>
              <a:spcAft>
                <a:spcPts val="0"/>
              </a:spcAft>
              <a:buClr>
                <a:srgbClr val="969494"/>
              </a:buClr>
              <a:buSzPts val="1600"/>
              <a:buNone/>
              <a:defRPr sz="1600">
                <a:solidFill>
                  <a:srgbClr val="969494"/>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urinys: Antraštė ir tekstai" type="twoObj">
  <p:cSld name="TWO_OBJECTS">
    <p:spTree>
      <p:nvGrpSpPr>
        <p:cNvPr id="1" name="Shape 51"/>
        <p:cNvGrpSpPr/>
        <p:nvPr/>
      </p:nvGrpSpPr>
      <p:grpSpPr>
        <a:xfrm>
          <a:off x="0" y="0"/>
          <a:ext cx="0" cy="0"/>
          <a:chOff x="0" y="0"/>
          <a:chExt cx="0" cy="0"/>
        </a:xfrm>
      </p:grpSpPr>
      <p:sp>
        <p:nvSpPr>
          <p:cNvPr id="52" name="Google Shape;52;p51"/>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6B5E62"/>
              </a:buClr>
              <a:buSzPts val="1800"/>
              <a:buChar char="•"/>
              <a:defRPr/>
            </a:lvl2pPr>
            <a:lvl3pPr marL="1371600" lvl="2" indent="-342900" algn="l">
              <a:lnSpc>
                <a:spcPct val="90000"/>
              </a:lnSpc>
              <a:spcBef>
                <a:spcPts val="500"/>
              </a:spcBef>
              <a:spcAft>
                <a:spcPts val="0"/>
              </a:spcAft>
              <a:buClr>
                <a:srgbClr val="6B5E62"/>
              </a:buClr>
              <a:buSzPts val="1800"/>
              <a:buChar char="•"/>
              <a:defRPr/>
            </a:lvl3pPr>
            <a:lvl4pPr marL="1828800" lvl="3" indent="-342900" algn="l">
              <a:lnSpc>
                <a:spcPct val="90000"/>
              </a:lnSpc>
              <a:spcBef>
                <a:spcPts val="500"/>
              </a:spcBef>
              <a:spcAft>
                <a:spcPts val="0"/>
              </a:spcAft>
              <a:buClr>
                <a:srgbClr val="6B5E62"/>
              </a:buClr>
              <a:buSzPts val="1800"/>
              <a:buChar char="•"/>
              <a:defRPr/>
            </a:lvl4pPr>
            <a:lvl5pPr marL="2286000" lvl="4" indent="-342900" algn="l">
              <a:lnSpc>
                <a:spcPct val="90000"/>
              </a:lnSpc>
              <a:spcBef>
                <a:spcPts val="500"/>
              </a:spcBef>
              <a:spcAft>
                <a:spcPts val="0"/>
              </a:spcAft>
              <a:buClr>
                <a:srgbClr val="6B5E6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6B5E62"/>
              </a:buClr>
              <a:buSzPts val="1800"/>
              <a:buChar char="•"/>
              <a:defRPr/>
            </a:lvl2pPr>
            <a:lvl3pPr marL="1371600" lvl="2" indent="-342900" algn="l">
              <a:lnSpc>
                <a:spcPct val="90000"/>
              </a:lnSpc>
              <a:spcBef>
                <a:spcPts val="500"/>
              </a:spcBef>
              <a:spcAft>
                <a:spcPts val="0"/>
              </a:spcAft>
              <a:buClr>
                <a:srgbClr val="6B5E62"/>
              </a:buClr>
              <a:buSzPts val="1800"/>
              <a:buChar char="•"/>
              <a:defRPr/>
            </a:lvl3pPr>
            <a:lvl4pPr marL="1828800" lvl="3" indent="-342900" algn="l">
              <a:lnSpc>
                <a:spcPct val="90000"/>
              </a:lnSpc>
              <a:spcBef>
                <a:spcPts val="500"/>
              </a:spcBef>
              <a:spcAft>
                <a:spcPts val="0"/>
              </a:spcAft>
              <a:buClr>
                <a:srgbClr val="6B5E62"/>
              </a:buClr>
              <a:buSzPts val="1800"/>
              <a:buChar char="•"/>
              <a:defRPr/>
            </a:lvl4pPr>
            <a:lvl5pPr marL="2286000" lvl="4" indent="-342900" algn="l">
              <a:lnSpc>
                <a:spcPct val="90000"/>
              </a:lnSpc>
              <a:spcBef>
                <a:spcPts val="500"/>
              </a:spcBef>
              <a:spcAft>
                <a:spcPts val="0"/>
              </a:spcAft>
              <a:buClr>
                <a:srgbClr val="6B5E6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71000">
              <a:srgbClr val="FFF9EA"/>
            </a:gs>
            <a:gs pos="86000">
              <a:srgbClr val="D7F8E7"/>
            </a:gs>
            <a:gs pos="96000">
              <a:srgbClr val="FFDED0"/>
            </a:gs>
            <a:gs pos="100000">
              <a:srgbClr val="FFDED0"/>
            </a:gs>
          </a:gsLst>
          <a:path path="circle">
            <a:fillToRect r="100000" b="100000"/>
          </a:path>
          <a:tileRect l="-100000" t="-100000"/>
        </a:gra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lvl1pPr marR="0" lvl="0"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rgbClr val="073B3A"/>
                </a:solidFill>
                <a:latin typeface="Calibri"/>
                <a:ea typeface="Calibri"/>
                <a:cs typeface="Calibri"/>
                <a:sym typeface="Calibri"/>
              </a:defRPr>
            </a:lvl9pPr>
          </a:lstStyle>
          <a:p>
            <a:endParaRPr/>
          </a:p>
        </p:txBody>
      </p:sp>
      <p:sp>
        <p:nvSpPr>
          <p:cNvPr id="11" name="Google Shape;1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6B5E62"/>
              </a:buClr>
              <a:buSzPts val="2400"/>
              <a:buFont typeface="Arial"/>
              <a:buChar char="•"/>
              <a:defRPr sz="2400" b="0" i="0" u="none" strike="noStrike" cap="none">
                <a:solidFill>
                  <a:srgbClr val="6B5E62"/>
                </a:solidFill>
                <a:latin typeface="Calibri"/>
                <a:ea typeface="Calibri"/>
                <a:cs typeface="Calibri"/>
                <a:sym typeface="Calibri"/>
              </a:defRPr>
            </a:lvl2pPr>
            <a:lvl3pPr marL="1371600" marR="0" lvl="2" indent="-355600" algn="l" rtl="0">
              <a:lnSpc>
                <a:spcPct val="90000"/>
              </a:lnSpc>
              <a:spcBef>
                <a:spcPts val="500"/>
              </a:spcBef>
              <a:spcAft>
                <a:spcPts val="0"/>
              </a:spcAft>
              <a:buClr>
                <a:srgbClr val="6B5E62"/>
              </a:buClr>
              <a:buSzPts val="2000"/>
              <a:buFont typeface="Arial"/>
              <a:buChar char="•"/>
              <a:defRPr sz="2000" b="0" i="0" u="none" strike="noStrike" cap="none">
                <a:solidFill>
                  <a:srgbClr val="6B5E62"/>
                </a:solidFill>
                <a:latin typeface="Calibri"/>
                <a:ea typeface="Calibri"/>
                <a:cs typeface="Calibri"/>
                <a:sym typeface="Calibri"/>
              </a:defRPr>
            </a:lvl3pPr>
            <a:lvl4pPr marL="1828800" marR="0" lvl="3" indent="-342900" algn="l" rtl="0">
              <a:lnSpc>
                <a:spcPct val="90000"/>
              </a:lnSpc>
              <a:spcBef>
                <a:spcPts val="500"/>
              </a:spcBef>
              <a:spcAft>
                <a:spcPts val="0"/>
              </a:spcAft>
              <a:buClr>
                <a:srgbClr val="6B5E62"/>
              </a:buClr>
              <a:buSzPts val="1800"/>
              <a:buFont typeface="Arial"/>
              <a:buChar char="•"/>
              <a:defRPr sz="1800" b="0" i="0" u="none" strike="noStrike" cap="none">
                <a:solidFill>
                  <a:srgbClr val="6B5E62"/>
                </a:solidFill>
                <a:latin typeface="Calibri"/>
                <a:ea typeface="Calibri"/>
                <a:cs typeface="Calibri"/>
                <a:sym typeface="Calibri"/>
              </a:defRPr>
            </a:lvl4pPr>
            <a:lvl5pPr marL="2286000" marR="0" lvl="4" indent="-342900" algn="l" rtl="0">
              <a:lnSpc>
                <a:spcPct val="90000"/>
              </a:lnSpc>
              <a:spcBef>
                <a:spcPts val="500"/>
              </a:spcBef>
              <a:spcAft>
                <a:spcPts val="0"/>
              </a:spcAft>
              <a:buClr>
                <a:srgbClr val="6B5E62"/>
              </a:buClr>
              <a:buSzPts val="1800"/>
              <a:buFont typeface="Arial"/>
              <a:buChar char="•"/>
              <a:defRPr sz="1800" b="0" i="0" u="none" strike="noStrike" cap="none">
                <a:solidFill>
                  <a:srgbClr val="6B5E6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p:nvPr/>
        </p:nvSpPr>
        <p:spPr>
          <a:xfrm>
            <a:off x="3048000" y="3244850"/>
            <a:ext cx="6096000"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 name="Google Shape;13;p42"/>
          <p:cNvSpPr txBox="1"/>
          <p:nvPr/>
        </p:nvSpPr>
        <p:spPr>
          <a:xfrm>
            <a:off x="3048000" y="3244850"/>
            <a:ext cx="6096000"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14" name="Google Shape;14;p42"/>
          <p:cNvGrpSpPr/>
          <p:nvPr/>
        </p:nvGrpSpPr>
        <p:grpSpPr>
          <a:xfrm>
            <a:off x="608013" y="6469063"/>
            <a:ext cx="11583987" cy="285750"/>
            <a:chOff x="430212" y="6527800"/>
            <a:chExt cx="11787188" cy="136947"/>
          </a:xfrm>
        </p:grpSpPr>
        <p:sp>
          <p:nvSpPr>
            <p:cNvPr id="15" name="Google Shape;15;p42"/>
            <p:cNvSpPr/>
            <p:nvPr/>
          </p:nvSpPr>
          <p:spPr>
            <a:xfrm>
              <a:off x="430212" y="6527800"/>
              <a:ext cx="11787188" cy="45649"/>
            </a:xfrm>
            <a:prstGeom prst="rect">
              <a:avLst/>
            </a:prstGeom>
            <a:solidFill>
              <a:srgbClr val="FBBD1A">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42"/>
            <p:cNvSpPr/>
            <p:nvPr/>
          </p:nvSpPr>
          <p:spPr>
            <a:xfrm>
              <a:off x="430212" y="6573449"/>
              <a:ext cx="11787188" cy="45649"/>
            </a:xfrm>
            <a:prstGeom prst="rect">
              <a:avLst/>
            </a:prstGeom>
            <a:solidFill>
              <a:srgbClr val="006633">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42"/>
            <p:cNvSpPr/>
            <p:nvPr/>
          </p:nvSpPr>
          <p:spPr>
            <a:xfrm>
              <a:off x="430212" y="6619098"/>
              <a:ext cx="11787188" cy="45649"/>
            </a:xfrm>
            <a:prstGeom prst="rect">
              <a:avLst/>
            </a:prstGeom>
            <a:solidFill>
              <a:srgbClr val="D54D13">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istory.com/news/political-assassinations-germany-weimar-republi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alphahistory.com/weimarrepublic/spartacist-uprising/" TargetMode="Externa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hyperlink" Target="https://www.bloomberg.com/opinion/articles/2021-09-18/what-germans-think-they-know-about-inflation-and-the-rise-of-hitler-is-wrong?in_source=embedded-checkout-bann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olitico.com/story/2018/10/05/fdr-quarantine-aggressor-nations-1937-855522" TargetMode="External"/><Relationship Id="rId7" Type="http://schemas.openxmlformats.org/officeDocument/2006/relationships/hyperlink" Target="https://www.thestreet.com/politics/new-deal-programs-1486194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www.britannica.com/biography/Tomas-Masaryk" TargetMode="External"/><Relationship Id="rId7"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theworldwar.org/learn/peace/fourteen-points" TargetMode="External"/><Relationship Id="rId5" Type="http://schemas.openxmlformats.org/officeDocument/2006/relationships/image" Target="../media/image21.jp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le.lt/straipsnis/autoritarizma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polishnews.com/jozef-pilsudski-and-the-polish-independence-the-myth-of-the-commande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versobooks.com/en-gb/blogs/news/3235-what-does-the-russian-revolution-mean-to-yo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alphahistory.com/coldwar/communist-chin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thecollector.com/benito-mussolini-rise-to-power/"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encyclopedia.ushmm.org/content/en/timeline-event/holocaust/1933-1938/hitler-appointed-chancello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encyclopedia.ushmm.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ncyclopedia.ushmm.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3" Type="http://schemas.openxmlformats.org/officeDocument/2006/relationships/hyperlink" Target="https://encyclopedia.ushmm.org/content/en/map/nazi-concentration-camps-1933-34"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33.xml.rels><?xml version="1.0" encoding="UTF-8" standalone="yes"?>
<Relationships xmlns="http://schemas.openxmlformats.org/package/2006/relationships"><Relationship Id="rId3" Type="http://schemas.openxmlformats.org/officeDocument/2006/relationships/hyperlink" Target="https://encyclopedia.ushmm.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4.xml.rels><?xml version="1.0" encoding="UTF-8" standalone="yes"?>
<Relationships xmlns="http://schemas.openxmlformats.org/package/2006/relationships"><Relationship Id="rId3" Type="http://schemas.openxmlformats.org/officeDocument/2006/relationships/hyperlink" Target="https://communistcrimes.org/en/brutal-crime-against-rural-life-collectivisation-soviet-union"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hyperlink" Target="https://gulaghistory.org/nps/onlineexhibit/stalin/work.php.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g"/></Relationships>
</file>

<file path=ppt/slides/_rels/slide36.xml.rels><?xml version="1.0" encoding="UTF-8" standalone="yes"?>
<Relationships xmlns="http://schemas.openxmlformats.org/package/2006/relationships"><Relationship Id="rId3" Type="http://schemas.openxmlformats.org/officeDocument/2006/relationships/hyperlink" Target="https://www.history.com/topics/european-history/great-purg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communistcrimes.org/en/nikolai-yezhov-portrait-bloody-dwarf-part-2-terror-and-downfal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britannica.com/event/Holodomor"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hyperlink" Target="https://www.euractiv.com/section/politics/news/russia-slams-french-parliament-for-calling-holodomor-genocid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lrs.lt/sip/portal.show?p_r=35722&amp;p_k=1&amp;p_t=269936" TargetMode="External"/><Relationship Id="rId4" Type="http://schemas.openxmlformats.org/officeDocument/2006/relationships/hyperlink" Target="https://www.youtube.com/user/LTSeimastiesiogia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subTitle" idx="4294967295"/>
          </p:nvPr>
        </p:nvSpPr>
        <p:spPr>
          <a:xfrm>
            <a:off x="3386150" y="1205429"/>
            <a:ext cx="8058300" cy="1090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lt-LT" sz="4400" b="0" i="0" u="none" strike="noStrike" cap="none">
                <a:solidFill>
                  <a:schemeClr val="dk1"/>
                </a:solidFill>
                <a:latin typeface="Calibri"/>
                <a:ea typeface="Calibri"/>
                <a:cs typeface="Calibri"/>
                <a:sym typeface="Calibri"/>
              </a:rPr>
              <a:t>Egidijus Sereičikas</a:t>
            </a:r>
            <a:endParaRPr sz="4400" b="0" i="0" u="none" strike="noStrike" cap="none">
              <a:solidFill>
                <a:schemeClr val="dk1"/>
              </a:solidFill>
              <a:latin typeface="Calibri"/>
              <a:ea typeface="Calibri"/>
              <a:cs typeface="Calibri"/>
              <a:sym typeface="Calibri"/>
            </a:endParaRPr>
          </a:p>
          <a:p>
            <a:pPr marL="0" lvl="0" indent="0" algn="l" rtl="0">
              <a:spcBef>
                <a:spcPts val="0"/>
              </a:spcBef>
              <a:spcAft>
                <a:spcPts val="0"/>
              </a:spcAft>
              <a:buClr>
                <a:srgbClr val="000000"/>
              </a:buClr>
              <a:buFont typeface="Arial"/>
              <a:buNone/>
            </a:pPr>
            <a:r>
              <a:rPr lang="lt-LT">
                <a:solidFill>
                  <a:schemeClr val="dk2"/>
                </a:solidFill>
              </a:rPr>
              <a:t>Klaipėdos licėjus</a:t>
            </a:r>
            <a:endParaRPr sz="4400"/>
          </a:p>
        </p:txBody>
      </p:sp>
      <p:sp>
        <p:nvSpPr>
          <p:cNvPr id="60" name="Google Shape;60;p1"/>
          <p:cNvSpPr txBox="1"/>
          <p:nvPr/>
        </p:nvSpPr>
        <p:spPr>
          <a:xfrm>
            <a:off x="3386138" y="2459504"/>
            <a:ext cx="6095316"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400" b="0" i="0" u="none" strike="noStrike" cap="none">
                <a:solidFill>
                  <a:srgbClr val="073B3A"/>
                </a:solidFill>
                <a:latin typeface="Times New Roman"/>
                <a:ea typeface="Times New Roman"/>
                <a:cs typeface="Times New Roman"/>
                <a:sym typeface="Times New Roman"/>
              </a:rPr>
              <a:t>TEMA:</a:t>
            </a:r>
            <a:br>
              <a:rPr lang="lt-LT" sz="2400" b="0" i="0" u="none" strike="noStrike" cap="none">
                <a:solidFill>
                  <a:srgbClr val="073B3A"/>
                </a:solidFill>
                <a:latin typeface="Times New Roman"/>
                <a:ea typeface="Times New Roman"/>
                <a:cs typeface="Times New Roman"/>
                <a:sym typeface="Times New Roman"/>
              </a:rPr>
            </a:br>
            <a:r>
              <a:rPr lang="lt-LT" sz="2400" b="0" i="0" u="none" strike="noStrike" cap="none">
                <a:solidFill>
                  <a:srgbClr val="073B3A"/>
                </a:solidFill>
                <a:latin typeface="Times New Roman"/>
                <a:ea typeface="Times New Roman"/>
                <a:cs typeface="Times New Roman"/>
                <a:sym typeface="Times New Roman"/>
              </a:rPr>
              <a:t>Valstybės santykis su visuomene ir individu XX a.: </a:t>
            </a:r>
            <a:r>
              <a:rPr lang="lt-LT" sz="2400" b="1" i="0" u="none" strike="noStrike" cap="none">
                <a:solidFill>
                  <a:srgbClr val="073B3A"/>
                </a:solidFill>
                <a:latin typeface="Times New Roman"/>
                <a:ea typeface="Times New Roman"/>
                <a:cs typeface="Times New Roman"/>
                <a:sym typeface="Times New Roman"/>
              </a:rPr>
              <a:t>demokratija, autoritarizmas, totalitarizmas.</a:t>
            </a:r>
            <a:br>
              <a:rPr lang="lt-LT" sz="1800" b="1" i="0" u="none" strike="noStrike" cap="none">
                <a:solidFill>
                  <a:srgbClr val="524B4D"/>
                </a:solidFill>
                <a:latin typeface="Times New Roman"/>
                <a:ea typeface="Times New Roman"/>
                <a:cs typeface="Times New Roman"/>
                <a:sym typeface="Times New Roman"/>
              </a:rPr>
            </a:br>
            <a:br>
              <a:rPr lang="lt-LT" sz="1800" b="1" i="0" u="none" strike="noStrike" cap="none">
                <a:solidFill>
                  <a:srgbClr val="524B4D"/>
                </a:solidFill>
                <a:latin typeface="Times New Roman"/>
                <a:ea typeface="Times New Roman"/>
                <a:cs typeface="Times New Roman"/>
                <a:sym typeface="Times New Roman"/>
              </a:rPr>
            </a:b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br>
              <a:rPr lang="lt-LT" sz="1800" b="0" i="0" u="none" strike="noStrike" cap="none">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id="3" name="Paveikslėlis 2" descr="Paveikslėlis, kuriame yra tekstas, Šriftas, ekrano kopija, Grafika&#10;&#10;Automatiškai sugeneruotas aprašymas">
            <a:extLst>
              <a:ext uri="{FF2B5EF4-FFF2-40B4-BE49-F238E27FC236}">
                <a16:creationId xmlns:a16="http://schemas.microsoft.com/office/drawing/2014/main" id="{614B2546-5BF1-7261-C376-9F1F163603B4}"/>
              </a:ext>
            </a:extLst>
          </p:cNvPr>
          <p:cNvPicPr>
            <a:picLocks noChangeAspect="1"/>
          </p:cNvPicPr>
          <p:nvPr/>
        </p:nvPicPr>
        <p:blipFill>
          <a:blip r:embed="rId3"/>
          <a:stretch>
            <a:fillRect/>
          </a:stretch>
        </p:blipFill>
        <p:spPr>
          <a:xfrm>
            <a:off x="646206" y="4232388"/>
            <a:ext cx="1608721" cy="12362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0"/>
          <p:cNvSpPr txBox="1">
            <a:spLocks noGrp="1"/>
          </p:cNvSpPr>
          <p:nvPr>
            <p:ph type="title"/>
          </p:nvPr>
        </p:nvSpPr>
        <p:spPr>
          <a:xfrm>
            <a:off x="723387" y="233911"/>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Pasitaiko ir taip:</a:t>
            </a:r>
            <a:endParaRPr/>
          </a:p>
        </p:txBody>
      </p:sp>
      <p:pic>
        <p:nvPicPr>
          <p:cNvPr id="119" name="Google Shape;119;p10" descr="Čekučių skandalas: ekonomistai siūlo daugiau nebežaisti"/>
          <p:cNvPicPr preferRelativeResize="0"/>
          <p:nvPr/>
        </p:nvPicPr>
        <p:blipFill rotWithShape="1">
          <a:blip r:embed="rId3">
            <a:alphaModFix/>
          </a:blip>
          <a:srcRect/>
          <a:stretch/>
        </p:blipFill>
        <p:spPr>
          <a:xfrm>
            <a:off x="3050497" y="1275711"/>
            <a:ext cx="5659303" cy="4244477"/>
          </a:xfrm>
          <a:prstGeom prst="rect">
            <a:avLst/>
          </a:prstGeom>
          <a:noFill/>
          <a:ln>
            <a:noFill/>
          </a:ln>
        </p:spPr>
      </p:pic>
      <p:sp>
        <p:nvSpPr>
          <p:cNvPr id="120" name="Google Shape;120;p10"/>
          <p:cNvSpPr txBox="1"/>
          <p:nvPr/>
        </p:nvSpPr>
        <p:spPr>
          <a:xfrm>
            <a:off x="2269573" y="5689531"/>
            <a:ext cx="772319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Arial"/>
                <a:ea typeface="Arial"/>
                <a:cs typeface="Arial"/>
                <a:sym typeface="Arial"/>
              </a:rPr>
              <a:t>Vis dar vykstantis „čekių“ skandalas – dėl savivaldos tarybų narių galimo kanceliarinių lėšų grobstymo.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1"/>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None/>
            </a:pPr>
            <a:r>
              <a:rPr lang="lt-LT"/>
              <a:t>Kokios grėsmės kilo demokratijai Tarpukario laikotarpiu?</a:t>
            </a:r>
            <a:br>
              <a:rPr lang="lt-LT"/>
            </a:br>
            <a:r>
              <a:rPr lang="lt-LT" sz="2200"/>
              <a:t>- Europos šalyse neramumai kilo dėl socialinių, ekonominių ir politinių problemų.</a:t>
            </a:r>
            <a:endParaRPr sz="2200"/>
          </a:p>
        </p:txBody>
      </p:sp>
      <p:sp>
        <p:nvSpPr>
          <p:cNvPr id="126" name="Google Shape;126;p11"/>
          <p:cNvSpPr txBox="1">
            <a:spLocks noGrp="1"/>
          </p:cNvSpPr>
          <p:nvPr>
            <p:ph type="body" idx="1"/>
          </p:nvPr>
        </p:nvSpPr>
        <p:spPr>
          <a:xfrm>
            <a:off x="438749" y="3990662"/>
            <a:ext cx="4149654" cy="7002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lt-LT" sz="1800"/>
              <a:t>1920 M. KOVO 13 D. BERLYNAS, VOKIETIJA, VOKIEČIŲ „FREIKORPS“ KARIAI MĖGINA NUVERSTI VYRIAUSYBĘ IR ATKURTI MONARCHIJĄ.</a:t>
            </a:r>
            <a:endParaRPr/>
          </a:p>
          <a:p>
            <a:pPr marL="0" lvl="0" indent="0" algn="ctr" rtl="0">
              <a:lnSpc>
                <a:spcPct val="90000"/>
              </a:lnSpc>
              <a:spcBef>
                <a:spcPts val="1000"/>
              </a:spcBef>
              <a:spcAft>
                <a:spcPts val="0"/>
              </a:spcAft>
              <a:buClr>
                <a:schemeClr val="dk1"/>
              </a:buClr>
              <a:buSzPts val="900"/>
              <a:buNone/>
            </a:pPr>
            <a:r>
              <a:rPr lang="lt-LT" sz="900" u="sng">
                <a:solidFill>
                  <a:schemeClr val="hlink"/>
                </a:solidFill>
                <a:hlinkClick r:id="rId3"/>
              </a:rPr>
              <a:t>https://www.history.com/news/political-assassinations-germany-weimar-republic</a:t>
            </a:r>
            <a:r>
              <a:rPr lang="lt-LT" sz="900"/>
              <a:t> </a:t>
            </a:r>
            <a:endParaRPr sz="900"/>
          </a:p>
        </p:txBody>
      </p:sp>
      <p:pic>
        <p:nvPicPr>
          <p:cNvPr id="127" name="Google Shape;127;p11" descr="Freidkorps"/>
          <p:cNvPicPr preferRelativeResize="0"/>
          <p:nvPr/>
        </p:nvPicPr>
        <p:blipFill rotWithShape="1">
          <a:blip r:embed="rId4">
            <a:alphaModFix/>
          </a:blip>
          <a:srcRect/>
          <a:stretch/>
        </p:blipFill>
        <p:spPr>
          <a:xfrm>
            <a:off x="665641" y="2167429"/>
            <a:ext cx="3488114" cy="1744058"/>
          </a:xfrm>
          <a:prstGeom prst="rect">
            <a:avLst/>
          </a:prstGeom>
          <a:noFill/>
          <a:ln>
            <a:noFill/>
          </a:ln>
        </p:spPr>
      </p:pic>
      <p:pic>
        <p:nvPicPr>
          <p:cNvPr id="128" name="Google Shape;128;p11" descr="spartacists berlin"/>
          <p:cNvPicPr preferRelativeResize="0"/>
          <p:nvPr/>
        </p:nvPicPr>
        <p:blipFill rotWithShape="1">
          <a:blip r:embed="rId5">
            <a:alphaModFix/>
          </a:blip>
          <a:srcRect/>
          <a:stretch/>
        </p:blipFill>
        <p:spPr>
          <a:xfrm>
            <a:off x="7136146" y="1981321"/>
            <a:ext cx="3365102" cy="2116274"/>
          </a:xfrm>
          <a:prstGeom prst="rect">
            <a:avLst/>
          </a:prstGeom>
          <a:noFill/>
          <a:ln>
            <a:noFill/>
          </a:ln>
        </p:spPr>
      </p:pic>
      <p:sp>
        <p:nvSpPr>
          <p:cNvPr id="129" name="Google Shape;129;p11"/>
          <p:cNvSpPr txBox="1"/>
          <p:nvPr/>
        </p:nvSpPr>
        <p:spPr>
          <a:xfrm>
            <a:off x="6806744" y="4204207"/>
            <a:ext cx="4146238" cy="70025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lt-LT" sz="1800">
                <a:solidFill>
                  <a:schemeClr val="dk1"/>
                </a:solidFill>
                <a:latin typeface="Calibri"/>
                <a:ea typeface="Calibri"/>
                <a:cs typeface="Calibri"/>
                <a:sym typeface="Calibri"/>
              </a:rPr>
              <a:t>SPARTAKISTŲ GRUPĖ PER 1919 METŲ SAUSIO SUKILIMĄ</a:t>
            </a:r>
            <a:endParaRPr/>
          </a:p>
          <a:p>
            <a:pPr marL="0" marR="0" lvl="0" indent="0" algn="ctr" rtl="0">
              <a:lnSpc>
                <a:spcPct val="90000"/>
              </a:lnSpc>
              <a:spcBef>
                <a:spcPts val="1000"/>
              </a:spcBef>
              <a:spcAft>
                <a:spcPts val="0"/>
              </a:spcAft>
              <a:buClr>
                <a:schemeClr val="dk1"/>
              </a:buClr>
              <a:buSzPts val="1200"/>
              <a:buFont typeface="Arial"/>
              <a:buNone/>
            </a:pPr>
            <a:r>
              <a:rPr lang="lt-LT" sz="12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https://alphahistory.com/weimarrepublic/spartacist-uprising/</a:t>
            </a:r>
            <a:r>
              <a:rPr lang="lt-LT"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2"/>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None/>
            </a:pPr>
            <a:r>
              <a:rPr lang="lt-LT"/>
              <a:t>Kokios grėsmės kilo demokratijai Tarpukario laikotarpiu?</a:t>
            </a:r>
            <a:br>
              <a:rPr lang="lt-LT"/>
            </a:br>
            <a:r>
              <a:rPr lang="lt-LT" sz="2200"/>
              <a:t>- Europos šalyse neramumai kilo dėl socialinių, ekonominių ir politinių problemų.</a:t>
            </a:r>
            <a:endParaRPr sz="2200"/>
          </a:p>
        </p:txBody>
      </p:sp>
      <p:sp>
        <p:nvSpPr>
          <p:cNvPr id="135" name="Google Shape;135;p12"/>
          <p:cNvSpPr txBox="1">
            <a:spLocks noGrp="1"/>
          </p:cNvSpPr>
          <p:nvPr>
            <p:ph type="body" idx="1"/>
          </p:nvPr>
        </p:nvSpPr>
        <p:spPr>
          <a:xfrm>
            <a:off x="5998957" y="4966569"/>
            <a:ext cx="4625304" cy="7002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lt-LT" sz="1800"/>
              <a:t>Taip, pinigai Vokietijoje kažkada tapo beverčiai. Bet ar tikrai žinote, kas nutiko toliau?</a:t>
            </a:r>
            <a:endParaRPr/>
          </a:p>
          <a:p>
            <a:pPr marL="0" lvl="0" indent="0" algn="ctr" rtl="0">
              <a:lnSpc>
                <a:spcPct val="90000"/>
              </a:lnSpc>
              <a:spcBef>
                <a:spcPts val="1000"/>
              </a:spcBef>
              <a:spcAft>
                <a:spcPts val="0"/>
              </a:spcAft>
              <a:buClr>
                <a:schemeClr val="dk1"/>
              </a:buClr>
              <a:buSzPts val="900"/>
              <a:buNone/>
            </a:pPr>
            <a:r>
              <a:rPr lang="lt-LT" sz="900" u="sng">
                <a:solidFill>
                  <a:schemeClr val="hlink"/>
                </a:solidFill>
                <a:hlinkClick r:id="rId3"/>
              </a:rPr>
              <a:t>https://www.bloomberg.com/opinion/articles/2021-09-18/what-germans-think-they-know-about-inflation-and-the-rise-of-hitler-is-wrong?in_source=embedded-checkout-banner</a:t>
            </a:r>
            <a:r>
              <a:rPr lang="lt-LT" sz="1800"/>
              <a:t> </a:t>
            </a:r>
            <a:endParaRPr sz="900"/>
          </a:p>
        </p:txBody>
      </p:sp>
      <p:pic>
        <p:nvPicPr>
          <p:cNvPr id="136" name="Google Shape;136;p12" descr="Yes, money became worthless&amp;nbsp;in Germany once. But do you really know what happened next?"/>
          <p:cNvPicPr preferRelativeResize="0"/>
          <p:nvPr/>
        </p:nvPicPr>
        <p:blipFill rotWithShape="1">
          <a:blip r:embed="rId4">
            <a:alphaModFix/>
          </a:blip>
          <a:srcRect/>
          <a:stretch/>
        </p:blipFill>
        <p:spPr>
          <a:xfrm>
            <a:off x="6096000" y="1872126"/>
            <a:ext cx="4137134" cy="2949730"/>
          </a:xfrm>
          <a:prstGeom prst="rect">
            <a:avLst/>
          </a:prstGeom>
          <a:noFill/>
          <a:ln>
            <a:noFill/>
          </a:ln>
        </p:spPr>
      </p:pic>
      <p:sp>
        <p:nvSpPr>
          <p:cNvPr id="137" name="Google Shape;137;p12"/>
          <p:cNvSpPr txBox="1"/>
          <p:nvPr/>
        </p:nvSpPr>
        <p:spPr>
          <a:xfrm>
            <a:off x="742866" y="2996865"/>
            <a:ext cx="4625304" cy="70025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lt-LT" sz="1800">
                <a:solidFill>
                  <a:schemeClr val="dk1"/>
                </a:solidFill>
                <a:latin typeface="Calibri"/>
                <a:ea typeface="Calibri"/>
                <a:cs typeface="Calibri"/>
                <a:sym typeface="Calibri"/>
              </a:rPr>
              <a:t>1929 m. Didžioji ekonomikos krizė iššaukė </a:t>
            </a:r>
            <a:r>
              <a:rPr lang="lt-LT" sz="1800" b="1" u="sng">
                <a:solidFill>
                  <a:schemeClr val="dk1"/>
                </a:solidFill>
                <a:latin typeface="Calibri"/>
                <a:ea typeface="Calibri"/>
                <a:cs typeface="Calibri"/>
                <a:sym typeface="Calibri"/>
              </a:rPr>
              <a:t>hiperinfliaciją</a:t>
            </a:r>
            <a:r>
              <a:rPr lang="lt-LT" sz="1800">
                <a:solidFill>
                  <a:schemeClr val="dk1"/>
                </a:solidFill>
                <a:latin typeface="Calibri"/>
                <a:ea typeface="Calibri"/>
                <a:cs typeface="Calibri"/>
                <a:sym typeface="Calibri"/>
              </a:rPr>
              <a:t> Veimaro Vokietijoje.</a:t>
            </a:r>
            <a:endParaRPr sz="9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3"/>
          <p:cNvSpPr txBox="1">
            <a:spLocks noGrp="1"/>
          </p:cNvSpPr>
          <p:nvPr>
            <p:ph type="title"/>
          </p:nvPr>
        </p:nvSpPr>
        <p:spPr>
          <a:xfrm>
            <a:off x="1090813" y="2349621"/>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a:t>Kaip demokratiniai vadovai stengėsi išlaikyti demokratinę tradiciją savose valstybėse?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4"/>
          <p:cNvSpPr txBox="1">
            <a:spLocks noGrp="1"/>
          </p:cNvSpPr>
          <p:nvPr>
            <p:ph type="title"/>
          </p:nvPr>
        </p:nvSpPr>
        <p:spPr>
          <a:xfrm>
            <a:off x="748221" y="52578"/>
            <a:ext cx="10515600" cy="848608"/>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a:t>Franklinas D. Ruzveltas</a:t>
            </a:r>
            <a:endParaRPr/>
          </a:p>
        </p:txBody>
      </p:sp>
      <p:sp>
        <p:nvSpPr>
          <p:cNvPr id="148" name="Google Shape;148;p14"/>
          <p:cNvSpPr txBox="1"/>
          <p:nvPr/>
        </p:nvSpPr>
        <p:spPr>
          <a:xfrm>
            <a:off x="7093776" y="3805919"/>
            <a:ext cx="3596093" cy="14157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400">
                <a:solidFill>
                  <a:schemeClr val="dk1"/>
                </a:solidFill>
                <a:latin typeface="Arial"/>
                <a:ea typeface="Arial"/>
                <a:cs typeface="Arial"/>
                <a:sym typeface="Arial"/>
              </a:rPr>
              <a:t>Nors sirgo poliomelitu ir negalėjo vaikščioti, į žmones kreipdavosi atsistojęs, taip įkvėpė visą tautą: </a:t>
            </a:r>
            <a:endParaRPr/>
          </a:p>
          <a:p>
            <a:pPr marL="0" marR="0" lvl="0" indent="0" algn="ctr" rtl="0">
              <a:spcBef>
                <a:spcPts val="0"/>
              </a:spcBef>
              <a:spcAft>
                <a:spcPts val="0"/>
              </a:spcAft>
              <a:buNone/>
            </a:pPr>
            <a:r>
              <a:rPr lang="lt-LT" sz="1400" b="1">
                <a:solidFill>
                  <a:schemeClr val="dk1"/>
                </a:solidFill>
                <a:latin typeface="Arial"/>
                <a:ea typeface="Arial"/>
                <a:cs typeface="Arial"/>
                <a:sym typeface="Arial"/>
              </a:rPr>
              <a:t>„Vienintelis dalykas, kurio turime bijoti, yra pati baimė“.</a:t>
            </a:r>
            <a:endParaRPr/>
          </a:p>
          <a:p>
            <a:pPr marL="0" marR="0" lvl="0" indent="0" algn="ctr" rtl="0">
              <a:spcBef>
                <a:spcPts val="0"/>
              </a:spcBef>
              <a:spcAft>
                <a:spcPts val="0"/>
              </a:spcAft>
              <a:buNone/>
            </a:pPr>
            <a:r>
              <a:rPr lang="lt-LT" sz="800" b="1"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https://www.politico.com/story/2018/10/05/fdr-quarantine-aggressor-nations-1937-855522</a:t>
            </a:r>
            <a:r>
              <a:rPr lang="lt-LT" sz="800" b="1">
                <a:solidFill>
                  <a:schemeClr val="dk1"/>
                </a:solidFill>
                <a:latin typeface="Arial"/>
                <a:ea typeface="Arial"/>
                <a:cs typeface="Arial"/>
                <a:sym typeface="Arial"/>
              </a:rPr>
              <a:t> </a:t>
            </a:r>
            <a:endParaRPr/>
          </a:p>
        </p:txBody>
      </p:sp>
      <p:pic>
        <p:nvPicPr>
          <p:cNvPr id="149" name="Google Shape;149;p14"/>
          <p:cNvPicPr preferRelativeResize="0"/>
          <p:nvPr/>
        </p:nvPicPr>
        <p:blipFill rotWithShape="1">
          <a:blip r:embed="rId4">
            <a:alphaModFix/>
          </a:blip>
          <a:srcRect/>
          <a:stretch/>
        </p:blipFill>
        <p:spPr>
          <a:xfrm>
            <a:off x="4700943" y="806104"/>
            <a:ext cx="2273920" cy="1547448"/>
          </a:xfrm>
          <a:prstGeom prst="rect">
            <a:avLst/>
          </a:prstGeom>
          <a:noFill/>
          <a:ln>
            <a:noFill/>
          </a:ln>
        </p:spPr>
      </p:pic>
      <p:pic>
        <p:nvPicPr>
          <p:cNvPr id="150" name="Google Shape;150;p14" descr="What Were the New Deal Programs and What Did They Do? - TheStreet"/>
          <p:cNvPicPr preferRelativeResize="0"/>
          <p:nvPr/>
        </p:nvPicPr>
        <p:blipFill rotWithShape="1">
          <a:blip r:embed="rId5">
            <a:alphaModFix/>
          </a:blip>
          <a:srcRect/>
          <a:stretch/>
        </p:blipFill>
        <p:spPr>
          <a:xfrm>
            <a:off x="918821" y="2605554"/>
            <a:ext cx="2072312" cy="1374032"/>
          </a:xfrm>
          <a:prstGeom prst="rect">
            <a:avLst/>
          </a:prstGeom>
          <a:noFill/>
          <a:ln>
            <a:noFill/>
          </a:ln>
        </p:spPr>
      </p:pic>
      <p:pic>
        <p:nvPicPr>
          <p:cNvPr id="151" name="Google Shape;151;p14" descr="FDR calls for 'quarantine' of aggressor nations, Oct. 5, 1937 - POLITICO"/>
          <p:cNvPicPr preferRelativeResize="0"/>
          <p:nvPr/>
        </p:nvPicPr>
        <p:blipFill rotWithShape="1">
          <a:blip r:embed="rId6">
            <a:alphaModFix/>
          </a:blip>
          <a:srcRect/>
          <a:stretch/>
        </p:blipFill>
        <p:spPr>
          <a:xfrm>
            <a:off x="7737327" y="2263355"/>
            <a:ext cx="2095550" cy="1396386"/>
          </a:xfrm>
          <a:prstGeom prst="rect">
            <a:avLst/>
          </a:prstGeom>
          <a:noFill/>
          <a:ln>
            <a:noFill/>
          </a:ln>
        </p:spPr>
      </p:pic>
      <p:sp>
        <p:nvSpPr>
          <p:cNvPr id="152" name="Google Shape;152;p14"/>
          <p:cNvSpPr txBox="1"/>
          <p:nvPr/>
        </p:nvSpPr>
        <p:spPr>
          <a:xfrm>
            <a:off x="147615" y="4110194"/>
            <a:ext cx="4617106"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1200" b="1">
                <a:solidFill>
                  <a:schemeClr val="dk1"/>
                </a:solidFill>
                <a:latin typeface="Arial"/>
                <a:ea typeface="Arial"/>
                <a:cs typeface="Arial"/>
                <a:sym typeface="Arial"/>
              </a:rPr>
              <a:t>Didžioji depresija </a:t>
            </a:r>
            <a:r>
              <a:rPr lang="lt-LT" sz="1200">
                <a:solidFill>
                  <a:schemeClr val="dk1"/>
                </a:solidFill>
                <a:latin typeface="Arial"/>
                <a:ea typeface="Arial"/>
                <a:cs typeface="Arial"/>
                <a:sym typeface="Arial"/>
              </a:rPr>
              <a:t>prasidėjo 1929 m. JAV ir greitai palietė visą likusį pasaulį, sukėlusi platų nedarbą, skurdą ir socialinius neramumus. </a:t>
            </a:r>
            <a:r>
              <a:rPr lang="lt-LT" sz="1200" b="1">
                <a:solidFill>
                  <a:schemeClr val="dk1"/>
                </a:solidFill>
                <a:latin typeface="Arial"/>
                <a:ea typeface="Arial"/>
                <a:cs typeface="Arial"/>
                <a:sym typeface="Arial"/>
              </a:rPr>
              <a:t>Naujuoju kursu </a:t>
            </a:r>
            <a:r>
              <a:rPr lang="lt-LT" sz="1200">
                <a:solidFill>
                  <a:schemeClr val="dk1"/>
                </a:solidFill>
                <a:latin typeface="Arial"/>
                <a:ea typeface="Arial"/>
                <a:cs typeface="Arial"/>
                <a:sym typeface="Arial"/>
              </a:rPr>
              <a:t>buvo siekiama padėti labiausiai kenčiantiems asmenims ir užkirsti kelią ekonomikos žlugimui. Tiesiogiai sprendžiant niokojantį depresijos poveikį, Ruzvelto politika padėjo stabilizuoti ekonomiką ir palengvinti milijonų amerikiečių kančias. Taip padėjo išlaikyti demokratiję JAV.</a:t>
            </a:r>
            <a:endParaRPr/>
          </a:p>
          <a:p>
            <a:pPr marL="0" marR="0" lvl="0" indent="0" algn="just" rtl="0">
              <a:spcBef>
                <a:spcPts val="0"/>
              </a:spcBef>
              <a:spcAft>
                <a:spcPts val="0"/>
              </a:spcAft>
              <a:buNone/>
            </a:pPr>
            <a:endParaRPr sz="1200">
              <a:solidFill>
                <a:schemeClr val="dk1"/>
              </a:solidFill>
              <a:latin typeface="Arial"/>
              <a:ea typeface="Arial"/>
              <a:cs typeface="Arial"/>
              <a:sym typeface="Arial"/>
            </a:endParaRPr>
          </a:p>
          <a:p>
            <a:pPr marL="0" marR="0" lvl="0" indent="0" algn="just" rtl="0">
              <a:spcBef>
                <a:spcPts val="0"/>
              </a:spcBef>
              <a:spcAft>
                <a:spcPts val="0"/>
              </a:spcAft>
              <a:buNone/>
            </a:pPr>
            <a:r>
              <a:rPr lang="lt-LT" sz="1200" u="sng">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https://www.thestreet.com/politics/new-deal-programs-14861940</a:t>
            </a:r>
            <a:r>
              <a:rPr lang="lt-LT"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p:txBody>
      </p:sp>
      <p:cxnSp>
        <p:nvCxnSpPr>
          <p:cNvPr id="153" name="Google Shape;153;p14"/>
          <p:cNvCxnSpPr/>
          <p:nvPr/>
        </p:nvCxnSpPr>
        <p:spPr>
          <a:xfrm flipH="1">
            <a:off x="3719107" y="2435666"/>
            <a:ext cx="750382" cy="422347"/>
          </a:xfrm>
          <a:prstGeom prst="straightConnector1">
            <a:avLst/>
          </a:prstGeom>
          <a:noFill/>
          <a:ln w="9525" cap="flat" cmpd="sng">
            <a:solidFill>
              <a:schemeClr val="accent1"/>
            </a:solidFill>
            <a:prstDash val="solid"/>
            <a:miter lim="800000"/>
            <a:headEnd type="none" w="sm" len="sm"/>
            <a:tailEnd type="triangle" w="med" len="med"/>
          </a:ln>
        </p:spPr>
      </p:cxnSp>
      <p:cxnSp>
        <p:nvCxnSpPr>
          <p:cNvPr id="154" name="Google Shape;154;p14"/>
          <p:cNvCxnSpPr/>
          <p:nvPr/>
        </p:nvCxnSpPr>
        <p:spPr>
          <a:xfrm>
            <a:off x="6788744" y="2479228"/>
            <a:ext cx="610064" cy="524174"/>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5"/>
          <p:cNvSpPr txBox="1">
            <a:spLocks noGrp="1"/>
          </p:cNvSpPr>
          <p:nvPr>
            <p:ph type="title"/>
          </p:nvPr>
        </p:nvSpPr>
        <p:spPr>
          <a:xfrm>
            <a:off x="748221" y="52578"/>
            <a:ext cx="10515600" cy="848608"/>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a:t>Franklinas D. Ruzveltas</a:t>
            </a:r>
            <a:endParaRPr/>
          </a:p>
        </p:txBody>
      </p:sp>
      <p:sp>
        <p:nvSpPr>
          <p:cNvPr id="160" name="Google Shape;160;p15"/>
          <p:cNvSpPr txBox="1"/>
          <p:nvPr/>
        </p:nvSpPr>
        <p:spPr>
          <a:xfrm>
            <a:off x="7093776" y="3821581"/>
            <a:ext cx="3596093" cy="166199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a:solidFill>
                  <a:schemeClr val="dk1"/>
                </a:solidFill>
                <a:latin typeface="Times New Roman"/>
                <a:ea typeface="Times New Roman"/>
                <a:cs typeface="Times New Roman"/>
                <a:sym typeface="Times New Roman"/>
              </a:rPr>
              <a:t>Kaip ir žadėjo Masarykas, naujoji daugiatautė valstybė </a:t>
            </a:r>
            <a:r>
              <a:rPr lang="lt-LT" sz="1800" u="sng">
                <a:solidFill>
                  <a:schemeClr val="dk1"/>
                </a:solidFill>
                <a:latin typeface="Times New Roman"/>
                <a:ea typeface="Times New Roman"/>
                <a:cs typeface="Times New Roman"/>
                <a:sym typeface="Times New Roman"/>
              </a:rPr>
              <a:t>gerbė</a:t>
            </a:r>
            <a:r>
              <a:rPr lang="lt-LT" sz="1800">
                <a:solidFill>
                  <a:schemeClr val="dk1"/>
                </a:solidFill>
                <a:latin typeface="Times New Roman"/>
                <a:ea typeface="Times New Roman"/>
                <a:cs typeface="Times New Roman"/>
                <a:sym typeface="Times New Roman"/>
              </a:rPr>
              <a:t> savo didelių </a:t>
            </a:r>
            <a:r>
              <a:rPr lang="lt-LT" sz="1800" u="sng">
                <a:solidFill>
                  <a:schemeClr val="dk1"/>
                </a:solidFill>
                <a:latin typeface="Times New Roman"/>
                <a:ea typeface="Times New Roman"/>
                <a:cs typeface="Times New Roman"/>
                <a:sym typeface="Times New Roman"/>
              </a:rPr>
              <a:t>vokiečių ir vengrų </a:t>
            </a:r>
            <a:r>
              <a:rPr lang="lt-LT" sz="1800">
                <a:solidFill>
                  <a:schemeClr val="dk1"/>
                </a:solidFill>
                <a:latin typeface="Times New Roman"/>
                <a:ea typeface="Times New Roman"/>
                <a:cs typeface="Times New Roman"/>
                <a:sym typeface="Times New Roman"/>
              </a:rPr>
              <a:t>etninių grupių mažumų </a:t>
            </a:r>
            <a:r>
              <a:rPr lang="lt-LT" sz="1800" u="sng">
                <a:solidFill>
                  <a:schemeClr val="dk1"/>
                </a:solidFill>
                <a:latin typeface="Times New Roman"/>
                <a:ea typeface="Times New Roman"/>
                <a:cs typeface="Times New Roman"/>
                <a:sym typeface="Times New Roman"/>
              </a:rPr>
              <a:t>teises</a:t>
            </a:r>
            <a:r>
              <a:rPr lang="lt-LT" sz="1800">
                <a:solidFill>
                  <a:schemeClr val="dk1"/>
                </a:solidFill>
                <a:latin typeface="Times New Roman"/>
                <a:ea typeface="Times New Roman"/>
                <a:cs typeface="Times New Roman"/>
                <a:sym typeface="Times New Roman"/>
              </a:rPr>
              <a:t>. </a:t>
            </a:r>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lt-LT" sz="1200"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https://www.britannica.com/biography/Tomas-Masaryk</a:t>
            </a:r>
            <a:endParaRPr sz="1200" b="1">
              <a:solidFill>
                <a:schemeClr val="dk1"/>
              </a:solidFill>
              <a:latin typeface="Arial"/>
              <a:ea typeface="Arial"/>
              <a:cs typeface="Arial"/>
              <a:sym typeface="Arial"/>
            </a:endParaRPr>
          </a:p>
        </p:txBody>
      </p:sp>
      <p:sp>
        <p:nvSpPr>
          <p:cNvPr id="161" name="Google Shape;161;p15"/>
          <p:cNvSpPr txBox="1"/>
          <p:nvPr/>
        </p:nvSpPr>
        <p:spPr>
          <a:xfrm>
            <a:off x="147615" y="4110194"/>
            <a:ext cx="4617106" cy="196977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1800">
                <a:solidFill>
                  <a:schemeClr val="dk1"/>
                </a:solidFill>
                <a:latin typeface="Times New Roman"/>
                <a:ea typeface="Times New Roman"/>
                <a:cs typeface="Times New Roman"/>
                <a:sym typeface="Times New Roman"/>
              </a:rPr>
              <a:t>Lansingo deklaracija išreiškė JAV vyriausybės simpatijas Čekoslovakijos laisvės judėjimui, o </a:t>
            </a:r>
            <a:r>
              <a:rPr lang="lt-LT" sz="1800" u="sng">
                <a:solidFill>
                  <a:schemeClr val="dk1"/>
                </a:solidFill>
                <a:latin typeface="Times New Roman"/>
                <a:ea typeface="Times New Roman"/>
                <a:cs typeface="Times New Roman"/>
                <a:sym typeface="Times New Roman"/>
              </a:rPr>
              <a:t>Čekoslovakijos išsivadavimas </a:t>
            </a:r>
            <a:r>
              <a:rPr lang="lt-LT" sz="1800">
                <a:solidFill>
                  <a:schemeClr val="dk1"/>
                </a:solidFill>
                <a:latin typeface="Times New Roman"/>
                <a:ea typeface="Times New Roman"/>
                <a:cs typeface="Times New Roman"/>
                <a:sym typeface="Times New Roman"/>
              </a:rPr>
              <a:t>tapo vienu iš keturiolikos Wilsono punktų taikos susitarimui po Pirmojo pasaulinio karo.  </a:t>
            </a:r>
            <a:endParaRPr/>
          </a:p>
          <a:p>
            <a:pPr marL="0" marR="0" lvl="0" indent="0" algn="just"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lt-LT" sz="1400"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https://www.britannica.com/biography/Tomas-Masaryk</a:t>
            </a:r>
            <a:endParaRPr sz="1400">
              <a:solidFill>
                <a:schemeClr val="dk1"/>
              </a:solidFill>
              <a:latin typeface="Arial"/>
              <a:ea typeface="Arial"/>
              <a:cs typeface="Arial"/>
              <a:sym typeface="Arial"/>
            </a:endParaRPr>
          </a:p>
        </p:txBody>
      </p:sp>
      <p:cxnSp>
        <p:nvCxnSpPr>
          <p:cNvPr id="162" name="Google Shape;162;p15"/>
          <p:cNvCxnSpPr/>
          <p:nvPr/>
        </p:nvCxnSpPr>
        <p:spPr>
          <a:xfrm flipH="1">
            <a:off x="3719107" y="2435666"/>
            <a:ext cx="750382" cy="422347"/>
          </a:xfrm>
          <a:prstGeom prst="straightConnector1">
            <a:avLst/>
          </a:prstGeom>
          <a:noFill/>
          <a:ln w="9525" cap="flat" cmpd="sng">
            <a:solidFill>
              <a:schemeClr val="accent1"/>
            </a:solidFill>
            <a:prstDash val="solid"/>
            <a:miter lim="800000"/>
            <a:headEnd type="none" w="sm" len="sm"/>
            <a:tailEnd type="triangle" w="med" len="med"/>
          </a:ln>
        </p:spPr>
      </p:cxnSp>
      <p:cxnSp>
        <p:nvCxnSpPr>
          <p:cNvPr id="163" name="Google Shape;163;p15"/>
          <p:cNvCxnSpPr/>
          <p:nvPr/>
        </p:nvCxnSpPr>
        <p:spPr>
          <a:xfrm>
            <a:off x="6788744" y="2479228"/>
            <a:ext cx="610064" cy="524174"/>
          </a:xfrm>
          <a:prstGeom prst="straightConnector1">
            <a:avLst/>
          </a:prstGeom>
          <a:noFill/>
          <a:ln w="9525" cap="flat" cmpd="sng">
            <a:solidFill>
              <a:schemeClr val="accent1"/>
            </a:solidFill>
            <a:prstDash val="solid"/>
            <a:miter lim="800000"/>
            <a:headEnd type="none" w="sm" len="sm"/>
            <a:tailEnd type="triangle" w="med" len="med"/>
          </a:ln>
        </p:spPr>
      </p:cxnSp>
      <p:pic>
        <p:nvPicPr>
          <p:cNvPr id="164" name="Google Shape;164;p15"/>
          <p:cNvPicPr preferRelativeResize="0"/>
          <p:nvPr/>
        </p:nvPicPr>
        <p:blipFill rotWithShape="1">
          <a:blip r:embed="rId4">
            <a:alphaModFix/>
          </a:blip>
          <a:srcRect/>
          <a:stretch/>
        </p:blipFill>
        <p:spPr>
          <a:xfrm>
            <a:off x="4687539" y="844280"/>
            <a:ext cx="2069054" cy="1408718"/>
          </a:xfrm>
          <a:prstGeom prst="rect">
            <a:avLst/>
          </a:prstGeom>
          <a:noFill/>
          <a:ln>
            <a:noFill/>
          </a:ln>
        </p:spPr>
      </p:pic>
      <p:pic>
        <p:nvPicPr>
          <p:cNvPr id="165" name="Google Shape;165;p15" descr="Typewritten pamphlet with the text of President Wilson's 14 points"/>
          <p:cNvPicPr preferRelativeResize="0"/>
          <p:nvPr/>
        </p:nvPicPr>
        <p:blipFill rotWithShape="1">
          <a:blip r:embed="rId5">
            <a:alphaModFix/>
          </a:blip>
          <a:srcRect/>
          <a:stretch/>
        </p:blipFill>
        <p:spPr>
          <a:xfrm>
            <a:off x="839634" y="1012811"/>
            <a:ext cx="2287234" cy="2618136"/>
          </a:xfrm>
          <a:prstGeom prst="rect">
            <a:avLst/>
          </a:prstGeom>
          <a:noFill/>
          <a:ln>
            <a:noFill/>
          </a:ln>
        </p:spPr>
      </p:pic>
      <p:sp>
        <p:nvSpPr>
          <p:cNvPr id="166" name="Google Shape;166;p15"/>
          <p:cNvSpPr txBox="1"/>
          <p:nvPr/>
        </p:nvSpPr>
        <p:spPr>
          <a:xfrm>
            <a:off x="590463" y="3698470"/>
            <a:ext cx="3251657" cy="2462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1000" u="sng">
                <a:solidFill>
                  <a:schemeClr val="dk1"/>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https://www.theworldwar.org/learn/peace/fourteen-points</a:t>
            </a:r>
            <a:r>
              <a:rPr lang="lt-LT" sz="1000">
                <a:solidFill>
                  <a:schemeClr val="dk1"/>
                </a:solidFill>
                <a:latin typeface="Times New Roman"/>
                <a:ea typeface="Times New Roman"/>
                <a:cs typeface="Times New Roman"/>
                <a:sym typeface="Times New Roman"/>
              </a:rPr>
              <a:t> </a:t>
            </a:r>
            <a:endParaRPr sz="1000">
              <a:solidFill>
                <a:schemeClr val="dk1"/>
              </a:solidFill>
              <a:latin typeface="Arial"/>
              <a:ea typeface="Arial"/>
              <a:cs typeface="Arial"/>
              <a:sym typeface="Arial"/>
            </a:endParaRPr>
          </a:p>
        </p:txBody>
      </p:sp>
      <p:pic>
        <p:nvPicPr>
          <p:cNvPr id="167" name="Google Shape;167;p15" descr="Minority Rights - Definition, History, Laws &amp; Regulations"/>
          <p:cNvPicPr preferRelativeResize="0"/>
          <p:nvPr/>
        </p:nvPicPr>
        <p:blipFill rotWithShape="1">
          <a:blip r:embed="rId7">
            <a:alphaModFix/>
          </a:blip>
          <a:srcRect/>
          <a:stretch/>
        </p:blipFill>
        <p:spPr>
          <a:xfrm>
            <a:off x="7903846" y="2321879"/>
            <a:ext cx="1975952" cy="13957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6"/>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Temos: </a:t>
            </a:r>
            <a:r>
              <a:rPr lang="lt-LT" b="1" i="1"/>
              <a:t>Demorkatijos veikimo principai ir iššūkiai XX a. pirmoje pusėje</a:t>
            </a:r>
            <a:r>
              <a:rPr lang="lt-LT" i="1"/>
              <a:t>, </a:t>
            </a:r>
            <a:r>
              <a:rPr lang="lt-LT"/>
              <a:t>apibendrinimas</a:t>
            </a:r>
            <a:endParaRPr/>
          </a:p>
        </p:txBody>
      </p:sp>
      <p:sp>
        <p:nvSpPr>
          <p:cNvPr id="173" name="Google Shape;173;p16"/>
          <p:cNvSpPr txBox="1">
            <a:spLocks noGrp="1"/>
          </p:cNvSpPr>
          <p:nvPr>
            <p:ph type="body" idx="1"/>
          </p:nvPr>
        </p:nvSpPr>
        <p:spPr>
          <a:xfrm>
            <a:off x="288740" y="1690688"/>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lt-LT"/>
              <a:t>Tarpukario metais reikšmingas ir svarbus buvo Franklino D. Ruzvelto ir Tomášo Garigo Masariko indėlis. </a:t>
            </a:r>
            <a:endParaRPr/>
          </a:p>
          <a:p>
            <a:pPr marL="0" lvl="0" indent="0" algn="l" rtl="0">
              <a:lnSpc>
                <a:spcPct val="90000"/>
              </a:lnSpc>
              <a:spcBef>
                <a:spcPts val="1000"/>
              </a:spcBef>
              <a:spcAft>
                <a:spcPts val="0"/>
              </a:spcAft>
              <a:buClr>
                <a:schemeClr val="dk1"/>
              </a:buClr>
              <a:buSzPts val="2800"/>
              <a:buNone/>
            </a:pPr>
            <a:r>
              <a:rPr lang="lt-LT"/>
              <a:t>Jungtinėse Valstijose Ruzvelto priimtas Naujasis kursas ir įvairios reformos padėjo tautai atsigauti po Didžiosios depresijos, sušvelnino socialinius neramumus ir sustiprino pasitikėjimą demokratinėmis institucijomis. </a:t>
            </a:r>
            <a:endParaRPr/>
          </a:p>
          <a:p>
            <a:pPr marL="0" lvl="0" indent="0" algn="l" rtl="0">
              <a:lnSpc>
                <a:spcPct val="90000"/>
              </a:lnSpc>
              <a:spcBef>
                <a:spcPts val="1000"/>
              </a:spcBef>
              <a:spcAft>
                <a:spcPts val="0"/>
              </a:spcAft>
              <a:buClr>
                <a:schemeClr val="dk1"/>
              </a:buClr>
              <a:buSzPts val="2800"/>
              <a:buNone/>
            </a:pPr>
            <a:r>
              <a:rPr lang="lt-LT"/>
              <a:t>Čekoslovakijoje Masariko lyderystė ir įsipareigojimas demokratinėms vertybėms padėjo sukurti stabilią ir įtraukią valstybę, padėjusią pamatą jaunos tautos demokratinei raidai sudėtingu pokario atstatymo ir geopolitinio netikrumo laikotarpiu.</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7"/>
          <p:cNvSpPr txBox="1">
            <a:spLocks noGrp="1"/>
          </p:cNvSpPr>
          <p:nvPr>
            <p:ph type="title"/>
          </p:nvPr>
        </p:nvSpPr>
        <p:spPr>
          <a:xfrm>
            <a:off x="760292" y="4022726"/>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a:t>Plačiau apie demokratiją ir jos iššūkius, žiūrėti į teorinę, praktinę ir papildomą dalis.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title"/>
          </p:nvPr>
        </p:nvSpPr>
        <p:spPr>
          <a:xfrm>
            <a:off x="838200" y="1683971"/>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4000"/>
              <a:t>Autoritarinių valstybių atsiradimo prielaidos ir veikimo principai.</a:t>
            </a:r>
            <a:endParaRPr sz="4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9"/>
          <p:cNvSpPr txBox="1">
            <a:spLocks noGrp="1"/>
          </p:cNvSpPr>
          <p:nvPr>
            <p:ph type="title"/>
          </p:nvPr>
        </p:nvSpPr>
        <p:spPr>
          <a:xfrm>
            <a:off x="838200" y="365125"/>
            <a:ext cx="10515600" cy="1045429"/>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Kas yra autoritarizmas?</a:t>
            </a:r>
            <a:br>
              <a:rPr lang="lt-LT"/>
            </a:br>
            <a:r>
              <a:rPr lang="lt-LT" sz="1400" u="sng">
                <a:solidFill>
                  <a:schemeClr val="hlink"/>
                </a:solidFill>
                <a:hlinkClick r:id="rId3"/>
              </a:rPr>
              <a:t>https://www.vle.lt/straipsnis/autoritarizmas/</a:t>
            </a:r>
            <a:r>
              <a:rPr lang="lt-LT" sz="1400"/>
              <a:t> </a:t>
            </a:r>
            <a:endParaRPr sz="1400"/>
          </a:p>
        </p:txBody>
      </p:sp>
      <p:pic>
        <p:nvPicPr>
          <p:cNvPr id="189" name="Google Shape;189;p19" descr="What's A Authoritarian Regime"/>
          <p:cNvPicPr preferRelativeResize="0"/>
          <p:nvPr/>
        </p:nvPicPr>
        <p:blipFill rotWithShape="1">
          <a:blip r:embed="rId4">
            <a:alphaModFix/>
          </a:blip>
          <a:srcRect/>
          <a:stretch/>
        </p:blipFill>
        <p:spPr>
          <a:xfrm>
            <a:off x="930935" y="1619677"/>
            <a:ext cx="4006506" cy="2831360"/>
          </a:xfrm>
          <a:prstGeom prst="rect">
            <a:avLst/>
          </a:prstGeom>
          <a:noFill/>
          <a:ln>
            <a:noFill/>
          </a:ln>
        </p:spPr>
      </p:pic>
      <p:pic>
        <p:nvPicPr>
          <p:cNvPr id="190" name="Google Shape;190;p19" descr="Authoritarian Vector Images (over 370)"/>
          <p:cNvPicPr preferRelativeResize="0"/>
          <p:nvPr/>
        </p:nvPicPr>
        <p:blipFill rotWithShape="1">
          <a:blip r:embed="rId5">
            <a:alphaModFix/>
          </a:blip>
          <a:srcRect/>
          <a:stretch/>
        </p:blipFill>
        <p:spPr>
          <a:xfrm>
            <a:off x="6451374" y="118690"/>
            <a:ext cx="4250796" cy="3001974"/>
          </a:xfrm>
          <a:prstGeom prst="rect">
            <a:avLst/>
          </a:prstGeom>
          <a:noFill/>
          <a:ln>
            <a:noFill/>
          </a:ln>
        </p:spPr>
      </p:pic>
      <p:sp>
        <p:nvSpPr>
          <p:cNvPr id="191" name="Google Shape;191;p19"/>
          <p:cNvSpPr txBox="1"/>
          <p:nvPr/>
        </p:nvSpPr>
        <p:spPr>
          <a:xfrm>
            <a:off x="5867741" y="3120664"/>
            <a:ext cx="5986655"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0" i="0">
                <a:solidFill>
                  <a:schemeClr val="dk1"/>
                </a:solidFill>
                <a:latin typeface="Lemon"/>
                <a:ea typeface="Lemon"/>
                <a:cs typeface="Lemon"/>
                <a:sym typeface="Lemon"/>
              </a:rPr>
              <a:t>Esant autoritarizmui nėra atsakingumo piliečiams ar renkamoms institucijoms, </a:t>
            </a:r>
            <a:r>
              <a:rPr lang="lt-LT" sz="1800" b="1" i="0">
                <a:solidFill>
                  <a:schemeClr val="dk1"/>
                </a:solidFill>
                <a:latin typeface="Lemon"/>
                <a:ea typeface="Lemon"/>
                <a:cs typeface="Lemon"/>
                <a:sym typeface="Lemon"/>
              </a:rPr>
              <a:t>nevyksta reguliarūs </a:t>
            </a:r>
            <a:r>
              <a:rPr lang="lt-LT" sz="1800" b="0" i="0">
                <a:solidFill>
                  <a:schemeClr val="dk1"/>
                </a:solidFill>
                <a:latin typeface="Lemon"/>
                <a:ea typeface="Lemon"/>
                <a:cs typeface="Lemon"/>
                <a:sym typeface="Lemon"/>
              </a:rPr>
              <a:t>ir laisvi rinkimai, </a:t>
            </a:r>
            <a:r>
              <a:rPr lang="lt-LT" sz="1800" b="1" i="0">
                <a:solidFill>
                  <a:schemeClr val="dk1"/>
                </a:solidFill>
                <a:latin typeface="Lemon"/>
                <a:ea typeface="Lemon"/>
                <a:cs typeface="Lemon"/>
                <a:sym typeface="Lemon"/>
              </a:rPr>
              <a:t>varžomos piliečių politinės teisės </a:t>
            </a:r>
            <a:r>
              <a:rPr lang="lt-LT" sz="1800" b="0" i="0">
                <a:solidFill>
                  <a:schemeClr val="dk1"/>
                </a:solidFill>
                <a:latin typeface="Lemon"/>
                <a:ea typeface="Lemon"/>
                <a:cs typeface="Lemon"/>
                <a:sym typeface="Lemon"/>
              </a:rPr>
              <a:t>ir </a:t>
            </a:r>
            <a:r>
              <a:rPr lang="lt-LT" sz="1800" b="1" i="0">
                <a:solidFill>
                  <a:schemeClr val="dk1"/>
                </a:solidFill>
                <a:latin typeface="Lemon"/>
                <a:ea typeface="Lemon"/>
                <a:cs typeface="Lemon"/>
                <a:sym typeface="Lemon"/>
              </a:rPr>
              <a:t>pilietinės laisvės</a:t>
            </a:r>
            <a:r>
              <a:rPr lang="lt-LT" sz="1800" b="0" i="0">
                <a:solidFill>
                  <a:schemeClr val="dk1"/>
                </a:solidFill>
                <a:latin typeface="Lemon"/>
                <a:ea typeface="Lemon"/>
                <a:cs typeface="Lemon"/>
                <a:sym typeface="Lemon"/>
              </a:rPr>
              <a:t>, ribojama ar draudžiama opozicijos veikla, </a:t>
            </a:r>
            <a:r>
              <a:rPr lang="lt-LT" sz="1800" b="1" i="0">
                <a:solidFill>
                  <a:schemeClr val="dk1"/>
                </a:solidFill>
                <a:latin typeface="Lemon"/>
                <a:ea typeface="Lemon"/>
                <a:cs typeface="Lemon"/>
                <a:sym typeface="Lemon"/>
              </a:rPr>
              <a:t>cenzūruojama spauda</a:t>
            </a:r>
            <a:r>
              <a:rPr lang="lt-LT" sz="1800" b="0" i="0">
                <a:solidFill>
                  <a:schemeClr val="dk1"/>
                </a:solidFill>
                <a:latin typeface="Lemon"/>
                <a:ea typeface="Lemon"/>
                <a:cs typeface="Lemon"/>
                <a:sym typeface="Lemon"/>
              </a:rPr>
              <a:t> ir kitos visuomenės informavimo priemonės. </a:t>
            </a:r>
            <a:endParaRPr sz="1200" b="1">
              <a:solidFill>
                <a:schemeClr val="dk1"/>
              </a:solidFill>
              <a:latin typeface="Arial"/>
              <a:ea typeface="Arial"/>
              <a:cs typeface="Arial"/>
              <a:sym typeface="Arial"/>
            </a:endParaRPr>
          </a:p>
        </p:txBody>
      </p:sp>
      <p:sp>
        <p:nvSpPr>
          <p:cNvPr id="192" name="Google Shape;192;p19"/>
          <p:cNvSpPr txBox="1"/>
          <p:nvPr/>
        </p:nvSpPr>
        <p:spPr>
          <a:xfrm>
            <a:off x="649580" y="4385430"/>
            <a:ext cx="359609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a:solidFill>
                  <a:schemeClr val="dk1"/>
                </a:solidFill>
                <a:latin typeface="Lemon"/>
                <a:ea typeface="Lemon"/>
                <a:cs typeface="Lemon"/>
                <a:sym typeface="Lemon"/>
              </a:rPr>
              <a:t>Valdžia, kai </a:t>
            </a:r>
            <a:r>
              <a:rPr lang="lt-LT" sz="1800" b="1">
                <a:solidFill>
                  <a:schemeClr val="dk1"/>
                </a:solidFill>
                <a:latin typeface="Lemon"/>
                <a:ea typeface="Lemon"/>
                <a:cs typeface="Lemon"/>
                <a:sym typeface="Lemon"/>
              </a:rPr>
              <a:t>v</a:t>
            </a:r>
            <a:r>
              <a:rPr lang="lt-LT" sz="1800" b="1" i="0">
                <a:solidFill>
                  <a:schemeClr val="dk1"/>
                </a:solidFill>
                <a:latin typeface="Lemon"/>
                <a:ea typeface="Lemon"/>
                <a:cs typeface="Lemon"/>
                <a:sym typeface="Lemon"/>
              </a:rPr>
              <a:t>ienas asmuo </a:t>
            </a:r>
            <a:r>
              <a:rPr lang="lt-LT" sz="1800" b="0" i="0">
                <a:solidFill>
                  <a:schemeClr val="dk1"/>
                </a:solidFill>
                <a:latin typeface="Lemon"/>
                <a:ea typeface="Lemon"/>
                <a:cs typeface="Lemon"/>
                <a:sym typeface="Lemon"/>
              </a:rPr>
              <a:t>ar jam lojalių žmonių grupė vykdo valdžią be formalių apribojimų.</a:t>
            </a:r>
            <a:endParaRPr sz="1200" b="1">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xfrm>
            <a:off x="838200" y="132229"/>
            <a:ext cx="10515600" cy="949440"/>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Temos aktualumas:</a:t>
            </a:r>
            <a:endParaRPr/>
          </a:p>
        </p:txBody>
      </p:sp>
      <p:sp>
        <p:nvSpPr>
          <p:cNvPr id="66" name="Google Shape;66;p2"/>
          <p:cNvSpPr txBox="1">
            <a:spLocks noGrp="1"/>
          </p:cNvSpPr>
          <p:nvPr>
            <p:ph type="body" idx="1"/>
          </p:nvPr>
        </p:nvSpPr>
        <p:spPr>
          <a:xfrm>
            <a:off x="604025" y="1328274"/>
            <a:ext cx="10515600" cy="187770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lt-LT"/>
              <a:t>Tarpukario laikotarpiu demokratijos susidūrė su diktatūrų grėsme ir antižmogiškumu:</a:t>
            </a:r>
            <a:endParaRPr/>
          </a:p>
          <a:p>
            <a:pPr marL="914400" lvl="1" indent="-457200" algn="l" rtl="0">
              <a:lnSpc>
                <a:spcPct val="90000"/>
              </a:lnSpc>
              <a:spcBef>
                <a:spcPts val="500"/>
              </a:spcBef>
              <a:spcAft>
                <a:spcPts val="0"/>
              </a:spcAft>
              <a:buClr>
                <a:schemeClr val="accent1"/>
              </a:buClr>
              <a:buSzPts val="2400"/>
              <a:buFont typeface="Calibri"/>
              <a:buAutoNum type="arabicPeriod"/>
            </a:pPr>
            <a:r>
              <a:rPr lang="lt-LT"/>
              <a:t>1917 m. Spalio revoliucija</a:t>
            </a:r>
            <a:endParaRPr/>
          </a:p>
          <a:p>
            <a:pPr marL="914400" lvl="1" indent="-457200" algn="l" rtl="0">
              <a:lnSpc>
                <a:spcPct val="90000"/>
              </a:lnSpc>
              <a:spcBef>
                <a:spcPts val="500"/>
              </a:spcBef>
              <a:spcAft>
                <a:spcPts val="0"/>
              </a:spcAft>
              <a:buClr>
                <a:schemeClr val="accent1"/>
              </a:buClr>
              <a:buSzPts val="2400"/>
              <a:buFont typeface="Calibri"/>
              <a:buAutoNum type="arabicPeriod"/>
            </a:pPr>
            <a:r>
              <a:rPr lang="lt-LT"/>
              <a:t>1922 m. Fašistų žygis į Romą</a:t>
            </a:r>
            <a:endParaRPr/>
          </a:p>
          <a:p>
            <a:pPr marL="914400" lvl="1" indent="-457200" algn="l" rtl="0">
              <a:lnSpc>
                <a:spcPct val="90000"/>
              </a:lnSpc>
              <a:spcBef>
                <a:spcPts val="500"/>
              </a:spcBef>
              <a:spcAft>
                <a:spcPts val="0"/>
              </a:spcAft>
              <a:buClr>
                <a:schemeClr val="accent1"/>
              </a:buClr>
              <a:buSzPts val="2400"/>
              <a:buFont typeface="Calibri"/>
              <a:buAutoNum type="arabicPeriod"/>
            </a:pPr>
            <a:r>
              <a:rPr lang="lt-LT"/>
              <a:t>Holodomora ir Holokaustas</a:t>
            </a:r>
            <a:endParaRPr/>
          </a:p>
        </p:txBody>
      </p:sp>
      <p:sp>
        <p:nvSpPr>
          <p:cNvPr id="67" name="Google Shape;67;p2"/>
          <p:cNvSpPr txBox="1"/>
          <p:nvPr/>
        </p:nvSpPr>
        <p:spPr>
          <a:xfrm>
            <a:off x="604025" y="3458157"/>
            <a:ext cx="10515600" cy="187770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lt-LT" sz="2800">
                <a:solidFill>
                  <a:schemeClr val="dk1"/>
                </a:solidFill>
                <a:latin typeface="Calibri"/>
                <a:ea typeface="Calibri"/>
                <a:cs typeface="Calibri"/>
                <a:sym typeface="Calibri"/>
              </a:rPr>
              <a:t>Šiandien demokraitjos taip pat susiduria su grėsmėmis:</a:t>
            </a:r>
            <a:endParaRPr sz="2800">
              <a:solidFill>
                <a:schemeClr val="dk1"/>
              </a:solidFill>
              <a:latin typeface="Calibri"/>
              <a:ea typeface="Calibri"/>
              <a:cs typeface="Calibri"/>
              <a:sym typeface="Calibri"/>
            </a:endParaRPr>
          </a:p>
          <a:p>
            <a:pPr marL="914400" marR="0" lvl="1" indent="-457200" algn="l" rtl="0">
              <a:lnSpc>
                <a:spcPct val="90000"/>
              </a:lnSpc>
              <a:spcBef>
                <a:spcPts val="500"/>
              </a:spcBef>
              <a:spcAft>
                <a:spcPts val="0"/>
              </a:spcAft>
              <a:buClr>
                <a:schemeClr val="accent1"/>
              </a:buClr>
              <a:buSzPts val="2400"/>
              <a:buFont typeface="Calibri"/>
              <a:buAutoNum type="arabicPeriod"/>
            </a:pPr>
            <a:r>
              <a:rPr lang="lt-LT" sz="2400" b="0" i="0" u="none" strike="noStrike" cap="none">
                <a:solidFill>
                  <a:schemeClr val="accent1"/>
                </a:solidFill>
                <a:latin typeface="Calibri"/>
                <a:ea typeface="Calibri"/>
                <a:cs typeface="Calibri"/>
                <a:sym typeface="Calibri"/>
              </a:rPr>
              <a:t>Karas Ukrainoje</a:t>
            </a:r>
            <a:endParaRPr/>
          </a:p>
          <a:p>
            <a:pPr marL="914400" marR="0" lvl="1" indent="-457200" algn="l" rtl="0">
              <a:lnSpc>
                <a:spcPct val="90000"/>
              </a:lnSpc>
              <a:spcBef>
                <a:spcPts val="500"/>
              </a:spcBef>
              <a:spcAft>
                <a:spcPts val="0"/>
              </a:spcAft>
              <a:buClr>
                <a:schemeClr val="accent1"/>
              </a:buClr>
              <a:buSzPts val="2400"/>
              <a:buFont typeface="Calibri"/>
              <a:buAutoNum type="arabicPeriod"/>
            </a:pPr>
            <a:r>
              <a:rPr lang="lt-LT" sz="2400" b="0" i="0" u="none" strike="noStrike" cap="none">
                <a:solidFill>
                  <a:schemeClr val="accent1"/>
                </a:solidFill>
                <a:latin typeface="Calibri"/>
                <a:ea typeface="Calibri"/>
                <a:cs typeface="Calibri"/>
                <a:sym typeface="Calibri"/>
              </a:rPr>
              <a:t>Žmonių skerdynės Bučoje (ir kitose vietose) </a:t>
            </a:r>
            <a:endParaRPr/>
          </a:p>
          <a:p>
            <a:pPr marL="914400" marR="0" lvl="1" indent="-457200" algn="l" rtl="0">
              <a:lnSpc>
                <a:spcPct val="90000"/>
              </a:lnSpc>
              <a:spcBef>
                <a:spcPts val="500"/>
              </a:spcBef>
              <a:spcAft>
                <a:spcPts val="0"/>
              </a:spcAft>
              <a:buClr>
                <a:schemeClr val="accent1"/>
              </a:buClr>
              <a:buSzPts val="2400"/>
              <a:buFont typeface="Calibri"/>
              <a:buAutoNum type="arabicPeriod"/>
            </a:pPr>
            <a:r>
              <a:rPr lang="lt-LT" sz="2400" b="0" i="0" u="none" strike="noStrike" cap="none">
                <a:solidFill>
                  <a:schemeClr val="accent1"/>
                </a:solidFill>
                <a:latin typeface="Calibri"/>
                <a:ea typeface="Calibri"/>
                <a:cs typeface="Calibri"/>
                <a:sym typeface="Calibri"/>
              </a:rPr>
              <a:t>Baltarusijoje suklastoti „prezidento“ rinkimai ir smurtas prieš savus gyventojus bei kaimynus.</a:t>
            </a:r>
            <a:endParaRPr sz="2400" b="0" i="0" u="none" strike="noStrike" cap="none">
              <a:solidFill>
                <a:schemeClr val="accent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
        <p:nvSpPr>
          <p:cNvPr id="68" name="Google Shape;68;p2"/>
          <p:cNvSpPr txBox="1"/>
          <p:nvPr/>
        </p:nvSpPr>
        <p:spPr>
          <a:xfrm>
            <a:off x="604025" y="5760884"/>
            <a:ext cx="10515600" cy="48779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lt-LT" sz="2800">
                <a:solidFill>
                  <a:schemeClr val="dk1"/>
                </a:solidFill>
                <a:latin typeface="Calibri"/>
                <a:ea typeface="Calibri"/>
                <a:cs typeface="Calibri"/>
                <a:sym typeface="Calibri"/>
              </a:rPr>
              <a:t>Šiandien, kaip niekad svarbu tai suprasti ir veikti, kol ne vėlu.</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0"/>
          <p:cNvSpPr txBox="1">
            <a:spLocks noGrp="1"/>
          </p:cNvSpPr>
          <p:nvPr>
            <p:ph type="title"/>
          </p:nvPr>
        </p:nvSpPr>
        <p:spPr>
          <a:xfrm>
            <a:off x="793096" y="98959"/>
            <a:ext cx="10515600" cy="1090534"/>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Kokios autoritarizmo atsiradimo prielaidos?</a:t>
            </a:r>
            <a:endParaRPr/>
          </a:p>
        </p:txBody>
      </p:sp>
      <p:sp>
        <p:nvSpPr>
          <p:cNvPr id="198" name="Google Shape;198;p20"/>
          <p:cNvSpPr txBox="1">
            <a:spLocks noGrp="1"/>
          </p:cNvSpPr>
          <p:nvPr>
            <p:ph type="body" idx="1"/>
          </p:nvPr>
        </p:nvSpPr>
        <p:spPr>
          <a:xfrm>
            <a:off x="588072" y="1317169"/>
            <a:ext cx="10515600" cy="4351338"/>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lt-LT"/>
              <a:t>Prasta ekonominė situacija po Pirmojo pasaulinio karo.</a:t>
            </a:r>
            <a:endParaRPr/>
          </a:p>
          <a:p>
            <a:pPr marL="514350" lvl="0" indent="-514350" algn="l" rtl="0">
              <a:lnSpc>
                <a:spcPct val="90000"/>
              </a:lnSpc>
              <a:spcBef>
                <a:spcPts val="1000"/>
              </a:spcBef>
              <a:spcAft>
                <a:spcPts val="0"/>
              </a:spcAft>
              <a:buClr>
                <a:schemeClr val="dk1"/>
              </a:buClr>
              <a:buSzPts val="2800"/>
              <a:buFont typeface="Calibri"/>
              <a:buAutoNum type="arabicPeriod"/>
            </a:pPr>
            <a:r>
              <a:rPr lang="lt-LT"/>
              <a:t>Demokratinių sistemų krizės – jos sukėlė žmonių nepasitenkinimą sava valdžia.</a:t>
            </a:r>
            <a:endParaRPr/>
          </a:p>
          <a:p>
            <a:pPr marL="514350" lvl="0" indent="-514350" algn="l" rtl="0">
              <a:lnSpc>
                <a:spcPct val="90000"/>
              </a:lnSpc>
              <a:spcBef>
                <a:spcPts val="1000"/>
              </a:spcBef>
              <a:spcAft>
                <a:spcPts val="0"/>
              </a:spcAft>
              <a:buClr>
                <a:schemeClr val="dk1"/>
              </a:buClr>
              <a:buSzPts val="2800"/>
              <a:buFont typeface="Calibri"/>
              <a:buAutoNum type="arabicPeriod"/>
            </a:pPr>
            <a:r>
              <a:rPr lang="lt-LT"/>
              <a:t>Išpopuliarėjo asmenybės, kurios dėl susidariusių aplinkybių kaltino esamą valdžią ir žadėjo stabilumą, tvarką (greitą sprendimą).</a:t>
            </a:r>
            <a:endParaRPr/>
          </a:p>
          <a:p>
            <a:pPr marL="514350" lvl="0" indent="-514350" algn="l" rtl="0">
              <a:lnSpc>
                <a:spcPct val="90000"/>
              </a:lnSpc>
              <a:spcBef>
                <a:spcPts val="1000"/>
              </a:spcBef>
              <a:spcAft>
                <a:spcPts val="0"/>
              </a:spcAft>
              <a:buClr>
                <a:schemeClr val="dk1"/>
              </a:buClr>
              <a:buSzPts val="2800"/>
              <a:buFont typeface="Calibri"/>
              <a:buAutoNum type="arabicPeriod"/>
            </a:pPr>
            <a:r>
              <a:rPr lang="lt-LT"/>
              <a:t>Tarpukario laikotarpiu kilo ideologinis nepasitikėjimas: kairė bijojo dešinės, o dešinė – kairės.</a:t>
            </a:r>
            <a:endParaRPr/>
          </a:p>
          <a:p>
            <a:pPr marL="514350" lvl="0" indent="-336550" algn="l" rtl="0">
              <a:lnSpc>
                <a:spcPct val="90000"/>
              </a:lnSpc>
              <a:spcBef>
                <a:spcPts val="1000"/>
              </a:spcBef>
              <a:spcAft>
                <a:spcPts val="0"/>
              </a:spcAft>
              <a:buClr>
                <a:schemeClr val="dk1"/>
              </a:buClr>
              <a:buSzPts val="2800"/>
              <a:buFont typeface="Calibri"/>
              <a:buNone/>
            </a:pPr>
            <a:endParaRPr/>
          </a:p>
        </p:txBody>
      </p:sp>
      <p:pic>
        <p:nvPicPr>
          <p:cNvPr id="199" name="Google Shape;199;p20" descr="L'attualità di “Stato e rivoluzione” di Lenin - La Voce delle Lotte"/>
          <p:cNvPicPr preferRelativeResize="0"/>
          <p:nvPr/>
        </p:nvPicPr>
        <p:blipFill rotWithShape="1">
          <a:blip r:embed="rId3">
            <a:alphaModFix/>
          </a:blip>
          <a:srcRect/>
          <a:stretch/>
        </p:blipFill>
        <p:spPr>
          <a:xfrm>
            <a:off x="2933188" y="4763286"/>
            <a:ext cx="2495806" cy="1497484"/>
          </a:xfrm>
          <a:prstGeom prst="rect">
            <a:avLst/>
          </a:prstGeom>
          <a:noFill/>
          <a:ln>
            <a:noFill/>
          </a:ln>
        </p:spPr>
      </p:pic>
      <p:pic>
        <p:nvPicPr>
          <p:cNvPr id="200" name="Google Shape;200;p20" descr="Benito Mussolini | Biography, Definition, Facts, Rise, &amp; Death | Britannica"/>
          <p:cNvPicPr preferRelativeResize="0"/>
          <p:nvPr/>
        </p:nvPicPr>
        <p:blipFill rotWithShape="1">
          <a:blip r:embed="rId4">
            <a:alphaModFix/>
          </a:blip>
          <a:srcRect/>
          <a:stretch/>
        </p:blipFill>
        <p:spPr>
          <a:xfrm>
            <a:off x="6918823" y="4706290"/>
            <a:ext cx="2864846" cy="16114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txBox="1"/>
          <p:nvPr/>
        </p:nvSpPr>
        <p:spPr>
          <a:xfrm>
            <a:off x="948912" y="168304"/>
            <a:ext cx="10515600" cy="1325563"/>
          </a:xfrm>
          <a:prstGeom prst="rect">
            <a:avLst/>
          </a:prstGeom>
          <a:noFill/>
          <a:ln>
            <a:noFill/>
          </a:ln>
        </p:spPr>
        <p:txBody>
          <a:bodyPr spcFirstLastPara="1" wrap="square" lIns="91425" tIns="45700" rIns="91425" bIns="45700" anchor="t" anchorCtr="0">
            <a:normAutofit fontScale="67500" lnSpcReduction="20000"/>
          </a:bodyPr>
          <a:lstStyle/>
          <a:p>
            <a:pPr marL="0" marR="0" lvl="0" indent="0" algn="ctr" rtl="0">
              <a:lnSpc>
                <a:spcPct val="90000"/>
              </a:lnSpc>
              <a:spcBef>
                <a:spcPts val="0"/>
              </a:spcBef>
              <a:spcAft>
                <a:spcPts val="0"/>
              </a:spcAft>
              <a:buNone/>
            </a:pPr>
            <a:r>
              <a:rPr lang="lt-LT" sz="5200">
                <a:solidFill>
                  <a:srgbClr val="073B3A"/>
                </a:solidFill>
                <a:latin typeface="Calibri"/>
                <a:ea typeface="Calibri"/>
                <a:cs typeface="Calibri"/>
                <a:sym typeface="Calibri"/>
              </a:rPr>
              <a:t>Kokie įvykiai prisidėjo prie autoritarinių režimų įtvirtinimo XX a. valstybėse?</a:t>
            </a:r>
            <a:br>
              <a:rPr lang="lt-LT" sz="5200">
                <a:solidFill>
                  <a:srgbClr val="073B3A"/>
                </a:solidFill>
                <a:latin typeface="Calibri"/>
                <a:ea typeface="Calibri"/>
                <a:cs typeface="Calibri"/>
                <a:sym typeface="Calibri"/>
              </a:rPr>
            </a:br>
            <a:r>
              <a:rPr lang="lt-LT" sz="5200">
                <a:solidFill>
                  <a:srgbClr val="073B3A"/>
                </a:solidFill>
                <a:latin typeface="Calibri"/>
                <a:ea typeface="Calibri"/>
                <a:cs typeface="Calibri"/>
                <a:sym typeface="Calibri"/>
              </a:rPr>
              <a:t>4.</a:t>
            </a:r>
            <a:endParaRPr sz="5200">
              <a:solidFill>
                <a:srgbClr val="073B3A"/>
              </a:solidFill>
              <a:latin typeface="Calibri"/>
              <a:ea typeface="Calibri"/>
              <a:cs typeface="Calibri"/>
              <a:sym typeface="Calibri"/>
            </a:endParaRPr>
          </a:p>
        </p:txBody>
      </p:sp>
      <p:sp>
        <p:nvSpPr>
          <p:cNvPr id="206" name="Google Shape;206;p21"/>
          <p:cNvSpPr txBox="1"/>
          <p:nvPr/>
        </p:nvSpPr>
        <p:spPr>
          <a:xfrm>
            <a:off x="239869" y="2405136"/>
            <a:ext cx="6123633" cy="38779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a:solidFill>
                  <a:schemeClr val="dk1"/>
                </a:solidFill>
                <a:latin typeface="Times New Roman"/>
                <a:ea typeface="Times New Roman"/>
                <a:cs typeface="Times New Roman"/>
                <a:sym typeface="Times New Roman"/>
              </a:rPr>
              <a:t>Pilsudskio vadovybė pasižymėjo pastangomis </a:t>
            </a:r>
            <a:r>
              <a:rPr lang="lt-LT" sz="1800" b="1">
                <a:solidFill>
                  <a:schemeClr val="dk1"/>
                </a:solidFill>
                <a:latin typeface="Times New Roman"/>
                <a:ea typeface="Times New Roman"/>
                <a:cs typeface="Times New Roman"/>
                <a:sym typeface="Times New Roman"/>
              </a:rPr>
              <a:t>išlaikyti Lenkijos suverenitetą</a:t>
            </a:r>
            <a:r>
              <a:rPr lang="lt-LT" sz="1800">
                <a:solidFill>
                  <a:schemeClr val="dk1"/>
                </a:solidFill>
                <a:latin typeface="Times New Roman"/>
                <a:ea typeface="Times New Roman"/>
                <a:cs typeface="Times New Roman"/>
                <a:sym typeface="Times New Roman"/>
              </a:rPr>
              <a:t>, </a:t>
            </a:r>
            <a:r>
              <a:rPr lang="lt-LT" sz="1800" b="1">
                <a:solidFill>
                  <a:schemeClr val="dk1"/>
                </a:solidFill>
                <a:latin typeface="Times New Roman"/>
                <a:ea typeface="Times New Roman"/>
                <a:cs typeface="Times New Roman"/>
                <a:sym typeface="Times New Roman"/>
              </a:rPr>
              <a:t>atstatyti jos karinę jėgą </a:t>
            </a:r>
            <a:r>
              <a:rPr lang="lt-LT" sz="1800">
                <a:solidFill>
                  <a:schemeClr val="dk1"/>
                </a:solidFill>
                <a:latin typeface="Times New Roman"/>
                <a:ea typeface="Times New Roman"/>
                <a:cs typeface="Times New Roman"/>
                <a:sym typeface="Times New Roman"/>
              </a:rPr>
              <a:t>ir </a:t>
            </a:r>
            <a:r>
              <a:rPr lang="lt-LT" sz="1800" b="1">
                <a:solidFill>
                  <a:schemeClr val="dk1"/>
                </a:solidFill>
                <a:latin typeface="Times New Roman"/>
                <a:ea typeface="Times New Roman"/>
                <a:cs typeface="Times New Roman"/>
                <a:sym typeface="Times New Roman"/>
              </a:rPr>
              <a:t>propaguoti modernios</a:t>
            </a:r>
            <a:r>
              <a:rPr lang="lt-LT" sz="1800">
                <a:solidFill>
                  <a:schemeClr val="dk1"/>
                </a:solidFill>
                <a:latin typeface="Times New Roman"/>
                <a:ea typeface="Times New Roman"/>
                <a:cs typeface="Times New Roman"/>
                <a:sym typeface="Times New Roman"/>
              </a:rPr>
              <a:t>, visa apimančios </a:t>
            </a:r>
            <a:r>
              <a:rPr lang="lt-LT" sz="1800" b="1">
                <a:solidFill>
                  <a:schemeClr val="dk1"/>
                </a:solidFill>
                <a:latin typeface="Times New Roman"/>
                <a:ea typeface="Times New Roman"/>
                <a:cs typeface="Times New Roman"/>
                <a:sym typeface="Times New Roman"/>
              </a:rPr>
              <a:t>valstybės viziją</a:t>
            </a:r>
            <a:r>
              <a:rPr lang="lt-LT" sz="1800">
                <a:solidFill>
                  <a:schemeClr val="dk1"/>
                </a:solidFill>
                <a:latin typeface="Times New Roman"/>
                <a:ea typeface="Times New Roman"/>
                <a:cs typeface="Times New Roman"/>
                <a:sym typeface="Times New Roman"/>
              </a:rPr>
              <a:t>. </a:t>
            </a:r>
            <a:endParaRPr/>
          </a:p>
          <a:p>
            <a:pPr marL="0" marR="0" lvl="0" indent="0" algn="ctr"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lt-LT" sz="1800">
                <a:solidFill>
                  <a:schemeClr val="dk1"/>
                </a:solidFill>
                <a:latin typeface="Times New Roman"/>
                <a:ea typeface="Times New Roman"/>
                <a:cs typeface="Times New Roman"/>
                <a:sym typeface="Times New Roman"/>
              </a:rPr>
              <a:t>Jo palikimas tarpukario metais tebėra </a:t>
            </a:r>
            <a:r>
              <a:rPr lang="lt-LT" sz="1800" u="sng">
                <a:solidFill>
                  <a:schemeClr val="dk1"/>
                </a:solidFill>
                <a:latin typeface="Times New Roman"/>
                <a:ea typeface="Times New Roman"/>
                <a:cs typeface="Times New Roman"/>
                <a:sym typeface="Times New Roman"/>
              </a:rPr>
              <a:t>sudėtingas</a:t>
            </a:r>
            <a:r>
              <a:rPr lang="lt-LT" sz="1800">
                <a:solidFill>
                  <a:schemeClr val="dk1"/>
                </a:solidFill>
                <a:latin typeface="Times New Roman"/>
                <a:ea typeface="Times New Roman"/>
                <a:cs typeface="Times New Roman"/>
                <a:sym typeface="Times New Roman"/>
              </a:rPr>
              <a:t>. Nors ir garsinamas už vaidmenį išsaugant Lenkijos nepriklausomybę, jis taip pat sulaukė kritikos dėl savo </a:t>
            </a:r>
            <a:r>
              <a:rPr lang="lt-LT" sz="1800" b="1">
                <a:solidFill>
                  <a:schemeClr val="dk1"/>
                </a:solidFill>
                <a:latin typeface="Times New Roman"/>
                <a:ea typeface="Times New Roman"/>
                <a:cs typeface="Times New Roman"/>
                <a:sym typeface="Times New Roman"/>
              </a:rPr>
              <a:t>autoritarinių tendencijų </a:t>
            </a:r>
            <a:r>
              <a:rPr lang="lt-LT" sz="1800">
                <a:solidFill>
                  <a:schemeClr val="dk1"/>
                </a:solidFill>
                <a:latin typeface="Times New Roman"/>
                <a:ea typeface="Times New Roman"/>
                <a:cs typeface="Times New Roman"/>
                <a:sym typeface="Times New Roman"/>
              </a:rPr>
              <a:t>ir </a:t>
            </a:r>
            <a:r>
              <a:rPr lang="lt-LT" sz="1800" b="1">
                <a:solidFill>
                  <a:schemeClr val="dk1"/>
                </a:solidFill>
                <a:latin typeface="Times New Roman"/>
                <a:ea typeface="Times New Roman"/>
                <a:cs typeface="Times New Roman"/>
                <a:sym typeface="Times New Roman"/>
              </a:rPr>
              <a:t>1926 m. perversmo</a:t>
            </a:r>
            <a:r>
              <a:rPr lang="lt-LT" sz="1800">
                <a:solidFill>
                  <a:schemeClr val="dk1"/>
                </a:solidFill>
                <a:latin typeface="Times New Roman"/>
                <a:ea typeface="Times New Roman"/>
                <a:cs typeface="Times New Roman"/>
                <a:sym typeface="Times New Roman"/>
              </a:rPr>
              <a:t>. </a:t>
            </a:r>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lt-LT" sz="1800">
                <a:solidFill>
                  <a:schemeClr val="dk1"/>
                </a:solidFill>
                <a:latin typeface="Times New Roman"/>
                <a:ea typeface="Times New Roman"/>
                <a:cs typeface="Times New Roman"/>
                <a:sym typeface="Times New Roman"/>
              </a:rPr>
              <a:t>Nepaisant to, jo indėlis į Lenkijos valstybingumą, pastangos stabilizuoti regioną neramiais laikais, vieningos ir stiprios Lenkijos vizija ir toliau formuoja tautos istorinį pasakojimą ir supratimą apie tarpukario laikotarpį.</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200" b="1">
              <a:solidFill>
                <a:schemeClr val="dk1"/>
              </a:solidFill>
              <a:latin typeface="Arial"/>
              <a:ea typeface="Arial"/>
              <a:cs typeface="Arial"/>
              <a:sym typeface="Arial"/>
            </a:endParaRPr>
          </a:p>
        </p:txBody>
      </p:sp>
      <p:pic>
        <p:nvPicPr>
          <p:cNvPr id="207" name="Google Shape;207;p21" descr="Jozef Pilsudzki"/>
          <p:cNvPicPr preferRelativeResize="0"/>
          <p:nvPr/>
        </p:nvPicPr>
        <p:blipFill rotWithShape="1">
          <a:blip r:embed="rId3">
            <a:alphaModFix/>
          </a:blip>
          <a:srcRect/>
          <a:stretch/>
        </p:blipFill>
        <p:spPr>
          <a:xfrm>
            <a:off x="7123847" y="1393709"/>
            <a:ext cx="2889448" cy="3496522"/>
          </a:xfrm>
          <a:prstGeom prst="rect">
            <a:avLst/>
          </a:prstGeom>
          <a:noFill/>
          <a:ln>
            <a:noFill/>
          </a:ln>
        </p:spPr>
      </p:pic>
      <p:sp>
        <p:nvSpPr>
          <p:cNvPr id="208" name="Google Shape;208;p21"/>
          <p:cNvSpPr txBox="1"/>
          <p:nvPr/>
        </p:nvSpPr>
        <p:spPr>
          <a:xfrm>
            <a:off x="6843842" y="4890231"/>
            <a:ext cx="344945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000" u="sng">
                <a:solidFill>
                  <a:schemeClr val="dk1"/>
                </a:solidFill>
                <a:latin typeface="Lemon"/>
                <a:ea typeface="Lemon"/>
                <a:cs typeface="Lemon"/>
                <a:sym typeface="Lemon"/>
                <a:hlinkClick r:id="rId4">
                  <a:extLst>
                    <a:ext uri="{A12FA001-AC4F-418D-AE19-62706E023703}">
                      <ahyp:hlinkClr xmlns:ahyp="http://schemas.microsoft.com/office/drawing/2018/hyperlinkcolor" val="tx"/>
                    </a:ext>
                  </a:extLst>
                </a:hlinkClick>
              </a:rPr>
              <a:t>https://www.polishnews.com/jozef-pilsudski-and-the-polish-independence-the-myth-of-the-commander</a:t>
            </a:r>
            <a:r>
              <a:rPr lang="lt-LT" sz="1000">
                <a:solidFill>
                  <a:schemeClr val="dk1"/>
                </a:solidFill>
                <a:latin typeface="Lemon"/>
                <a:ea typeface="Lemon"/>
                <a:cs typeface="Lemon"/>
                <a:sym typeface="Lemon"/>
              </a:rPr>
              <a:t> </a:t>
            </a:r>
            <a:endParaRPr sz="1000" b="1">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2"/>
          <p:cNvSpPr txBox="1">
            <a:spLocks noGrp="1"/>
          </p:cNvSpPr>
          <p:nvPr>
            <p:ph type="title"/>
          </p:nvPr>
        </p:nvSpPr>
        <p:spPr>
          <a:xfrm>
            <a:off x="702886" y="213409"/>
            <a:ext cx="10515600" cy="852708"/>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Kas yra totalitarizmas?</a:t>
            </a:r>
            <a:endParaRPr/>
          </a:p>
        </p:txBody>
      </p:sp>
      <p:pic>
        <p:nvPicPr>
          <p:cNvPr id="214" name="Google Shape;214;p22" descr="How a Totalitarian State is Actually Formed | Jocko Podcast &amp; Jordan B  Peterson - YouTube"/>
          <p:cNvPicPr preferRelativeResize="0"/>
          <p:nvPr/>
        </p:nvPicPr>
        <p:blipFill rotWithShape="1">
          <a:blip r:embed="rId3">
            <a:alphaModFix/>
          </a:blip>
          <a:srcRect/>
          <a:stretch/>
        </p:blipFill>
        <p:spPr>
          <a:xfrm>
            <a:off x="420895" y="2449506"/>
            <a:ext cx="4572000" cy="3429000"/>
          </a:xfrm>
          <a:prstGeom prst="rect">
            <a:avLst/>
          </a:prstGeom>
          <a:noFill/>
          <a:ln>
            <a:noFill/>
          </a:ln>
        </p:spPr>
      </p:pic>
      <p:sp>
        <p:nvSpPr>
          <p:cNvPr id="215" name="Google Shape;215;p22"/>
          <p:cNvSpPr txBox="1"/>
          <p:nvPr/>
        </p:nvSpPr>
        <p:spPr>
          <a:xfrm>
            <a:off x="5267413" y="2413337"/>
            <a:ext cx="3563289"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a:solidFill>
                  <a:schemeClr val="dk1"/>
                </a:solidFill>
                <a:latin typeface="Lemon"/>
                <a:ea typeface="Lemon"/>
                <a:cs typeface="Lemon"/>
                <a:sym typeface="Lemon"/>
              </a:rPr>
              <a:t>Politinio režimo forma, kai valstybė siekia </a:t>
            </a:r>
            <a:r>
              <a:rPr lang="lt-LT" sz="1800" b="1">
                <a:solidFill>
                  <a:schemeClr val="dk1"/>
                </a:solidFill>
                <a:latin typeface="Lemon"/>
                <a:ea typeface="Lemon"/>
                <a:cs typeface="Lemon"/>
                <a:sym typeface="Lemon"/>
              </a:rPr>
              <a:t>visiškai kontroliuoti </a:t>
            </a:r>
            <a:r>
              <a:rPr lang="lt-LT" sz="1800">
                <a:solidFill>
                  <a:schemeClr val="dk1"/>
                </a:solidFill>
                <a:latin typeface="Lemon"/>
                <a:ea typeface="Lemon"/>
                <a:cs typeface="Lemon"/>
                <a:sym typeface="Lemon"/>
              </a:rPr>
              <a:t>visas visuomenės gyvenimo sritis (</a:t>
            </a:r>
            <a:r>
              <a:rPr lang="lt-LT" sz="1800" u="sng">
                <a:solidFill>
                  <a:schemeClr val="dk1"/>
                </a:solidFill>
                <a:latin typeface="Lemon"/>
                <a:ea typeface="Lemon"/>
                <a:cs typeface="Lemon"/>
                <a:sym typeface="Lemon"/>
              </a:rPr>
              <a:t>socialines</a:t>
            </a:r>
            <a:r>
              <a:rPr lang="lt-LT" sz="1800">
                <a:solidFill>
                  <a:schemeClr val="dk1"/>
                </a:solidFill>
                <a:latin typeface="Lemon"/>
                <a:ea typeface="Lemon"/>
                <a:cs typeface="Lemon"/>
                <a:sym typeface="Lemon"/>
              </a:rPr>
              <a:t>, </a:t>
            </a:r>
            <a:r>
              <a:rPr lang="lt-LT" sz="1800" u="sng">
                <a:solidFill>
                  <a:schemeClr val="dk1"/>
                </a:solidFill>
                <a:latin typeface="Lemon"/>
                <a:ea typeface="Lemon"/>
                <a:cs typeface="Lemon"/>
                <a:sym typeface="Lemon"/>
              </a:rPr>
              <a:t>asmenines</a:t>
            </a:r>
            <a:r>
              <a:rPr lang="lt-LT" sz="1800">
                <a:solidFill>
                  <a:schemeClr val="dk1"/>
                </a:solidFill>
                <a:latin typeface="Lemon"/>
                <a:ea typeface="Lemon"/>
                <a:cs typeface="Lemon"/>
                <a:sym typeface="Lemon"/>
              </a:rPr>
              <a:t>, </a:t>
            </a:r>
            <a:r>
              <a:rPr lang="lt-LT" sz="1800" u="sng">
                <a:solidFill>
                  <a:schemeClr val="dk1"/>
                </a:solidFill>
                <a:latin typeface="Lemon"/>
                <a:ea typeface="Lemon"/>
                <a:cs typeface="Lemon"/>
                <a:sym typeface="Lemon"/>
              </a:rPr>
              <a:t>visuomenines</a:t>
            </a:r>
            <a:r>
              <a:rPr lang="lt-LT" sz="1800">
                <a:solidFill>
                  <a:schemeClr val="dk1"/>
                </a:solidFill>
                <a:latin typeface="Lemon"/>
                <a:ea typeface="Lemon"/>
                <a:cs typeface="Lemon"/>
                <a:sym typeface="Lemon"/>
              </a:rPr>
              <a:t>); aktyviai </a:t>
            </a:r>
            <a:r>
              <a:rPr lang="lt-LT" sz="1800" b="1">
                <a:solidFill>
                  <a:schemeClr val="dk1"/>
                </a:solidFill>
                <a:latin typeface="Lemon"/>
                <a:ea typeface="Lemon"/>
                <a:cs typeface="Lemon"/>
                <a:sym typeface="Lemon"/>
              </a:rPr>
              <a:t>telkia gyventojus politiniams</a:t>
            </a:r>
            <a:r>
              <a:rPr lang="lt-LT" sz="1800">
                <a:solidFill>
                  <a:schemeClr val="dk1"/>
                </a:solidFill>
                <a:latin typeface="Lemon"/>
                <a:ea typeface="Lemon"/>
                <a:cs typeface="Lemon"/>
                <a:sym typeface="Lemon"/>
              </a:rPr>
              <a:t> ir </a:t>
            </a:r>
            <a:r>
              <a:rPr lang="lt-LT" sz="1800" b="1">
                <a:solidFill>
                  <a:schemeClr val="dk1"/>
                </a:solidFill>
                <a:latin typeface="Lemon"/>
                <a:ea typeface="Lemon"/>
                <a:cs typeface="Lemon"/>
                <a:sym typeface="Lemon"/>
              </a:rPr>
              <a:t>kolektyviniams tikslams.</a:t>
            </a:r>
            <a:endParaRPr sz="1200" b="1">
              <a:solidFill>
                <a:schemeClr val="dk1"/>
              </a:solidFill>
              <a:latin typeface="Arial"/>
              <a:ea typeface="Arial"/>
              <a:cs typeface="Arial"/>
              <a:sym typeface="Arial"/>
            </a:endParaRPr>
          </a:p>
        </p:txBody>
      </p:sp>
      <p:pic>
        <p:nvPicPr>
          <p:cNvPr id="216" name="Google Shape;216;p22" descr="1984 eBook by George Orwell - EPUB Book | Rakuten Kobo United Kingdom"/>
          <p:cNvPicPr preferRelativeResize="0"/>
          <p:nvPr/>
        </p:nvPicPr>
        <p:blipFill rotWithShape="1">
          <a:blip r:embed="rId4">
            <a:alphaModFix/>
          </a:blip>
          <a:srcRect/>
          <a:stretch/>
        </p:blipFill>
        <p:spPr>
          <a:xfrm>
            <a:off x="9105220" y="299334"/>
            <a:ext cx="2484304" cy="38646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3"/>
          <p:cNvSpPr txBox="1">
            <a:spLocks noGrp="1"/>
          </p:cNvSpPr>
          <p:nvPr>
            <p:ph type="title"/>
          </p:nvPr>
        </p:nvSpPr>
        <p:spPr>
          <a:xfrm>
            <a:off x="871004" y="180606"/>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None/>
            </a:pPr>
            <a:r>
              <a:rPr lang="lt-LT"/>
              <a:t>Kokie įvykiai prisidėjo prie totalitarinių režimų įtvirtinimo XX a. valstybėse?</a:t>
            </a:r>
            <a:br>
              <a:rPr lang="lt-LT"/>
            </a:br>
            <a:r>
              <a:rPr lang="lt-LT"/>
              <a:t>1.</a:t>
            </a:r>
            <a:endParaRPr/>
          </a:p>
        </p:txBody>
      </p:sp>
      <p:pic>
        <p:nvPicPr>
          <p:cNvPr id="222" name="Google Shape;222;p23" descr="What does the Russian Revolution mean to you?"/>
          <p:cNvPicPr preferRelativeResize="0"/>
          <p:nvPr/>
        </p:nvPicPr>
        <p:blipFill rotWithShape="1">
          <a:blip r:embed="rId3">
            <a:alphaModFix/>
          </a:blip>
          <a:srcRect/>
          <a:stretch/>
        </p:blipFill>
        <p:spPr>
          <a:xfrm>
            <a:off x="547298" y="1949017"/>
            <a:ext cx="5291168" cy="3922078"/>
          </a:xfrm>
          <a:prstGeom prst="rect">
            <a:avLst/>
          </a:prstGeom>
          <a:noFill/>
          <a:ln>
            <a:noFill/>
          </a:ln>
        </p:spPr>
      </p:pic>
      <p:sp>
        <p:nvSpPr>
          <p:cNvPr id="223" name="Google Shape;223;p23"/>
          <p:cNvSpPr txBox="1"/>
          <p:nvPr/>
        </p:nvSpPr>
        <p:spPr>
          <a:xfrm>
            <a:off x="328036" y="5916948"/>
            <a:ext cx="599485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0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https://www.versobooks.com/en-gb/blogs/news/3235-what-does-the-russian-revolution-mean-to-you</a:t>
            </a:r>
            <a:r>
              <a:rPr lang="lt-LT"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p:txBody>
      </p:sp>
      <p:sp>
        <p:nvSpPr>
          <p:cNvPr id="224" name="Google Shape;224;p23"/>
          <p:cNvSpPr txBox="1"/>
          <p:nvPr/>
        </p:nvSpPr>
        <p:spPr>
          <a:xfrm>
            <a:off x="6239516" y="2695896"/>
            <a:ext cx="5434461" cy="20313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a:solidFill>
                  <a:schemeClr val="dk1"/>
                </a:solidFill>
                <a:latin typeface="Times New Roman"/>
                <a:ea typeface="Times New Roman"/>
                <a:cs typeface="Times New Roman"/>
                <a:sym typeface="Times New Roman"/>
              </a:rPr>
              <a:t>1917 m. spalio revoliucija buvo esminis pasaulio istorijos virsmo momentas, kuris suvaidino lemiamą vaidmenį kuriant totalitarinį bolševikinį režimą Rusijoje. </a:t>
            </a:r>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lt-LT" sz="1800">
                <a:solidFill>
                  <a:schemeClr val="dk1"/>
                </a:solidFill>
                <a:latin typeface="Times New Roman"/>
                <a:ea typeface="Times New Roman"/>
                <a:cs typeface="Times New Roman"/>
                <a:sym typeface="Times New Roman"/>
              </a:rPr>
              <a:t>Užgrobusi valdžią, Lenino vyriausybė greitai ėmėsi radikalios socialistinės politikos: </a:t>
            </a:r>
            <a:r>
              <a:rPr lang="lt-LT" sz="1800" b="1">
                <a:solidFill>
                  <a:schemeClr val="dk1"/>
                </a:solidFill>
                <a:latin typeface="Times New Roman"/>
                <a:ea typeface="Times New Roman"/>
                <a:cs typeface="Times New Roman"/>
                <a:sym typeface="Times New Roman"/>
              </a:rPr>
              <a:t>Raudonasis</a:t>
            </a:r>
            <a:r>
              <a:rPr lang="lt-LT" sz="1800">
                <a:solidFill>
                  <a:schemeClr val="dk1"/>
                </a:solidFill>
                <a:latin typeface="Times New Roman"/>
                <a:ea typeface="Times New Roman"/>
                <a:cs typeface="Times New Roman"/>
                <a:sym typeface="Times New Roman"/>
              </a:rPr>
              <a:t> </a:t>
            </a:r>
            <a:r>
              <a:rPr lang="lt-LT" sz="1800" b="1">
                <a:solidFill>
                  <a:schemeClr val="dk1"/>
                </a:solidFill>
                <a:latin typeface="Times New Roman"/>
                <a:ea typeface="Times New Roman"/>
                <a:cs typeface="Times New Roman"/>
                <a:sym typeface="Times New Roman"/>
              </a:rPr>
              <a:t>teroras</a:t>
            </a:r>
            <a:r>
              <a:rPr lang="lt-LT" sz="1800">
                <a:solidFill>
                  <a:schemeClr val="dk1"/>
                </a:solidFill>
                <a:latin typeface="Times New Roman"/>
                <a:ea typeface="Times New Roman"/>
                <a:cs typeface="Times New Roman"/>
                <a:sym typeface="Times New Roman"/>
              </a:rPr>
              <a:t>, </a:t>
            </a:r>
            <a:r>
              <a:rPr lang="lt-LT" sz="1800" b="1">
                <a:solidFill>
                  <a:schemeClr val="dk1"/>
                </a:solidFill>
                <a:latin typeface="Times New Roman"/>
                <a:ea typeface="Times New Roman"/>
                <a:cs typeface="Times New Roman"/>
                <a:sym typeface="Times New Roman"/>
              </a:rPr>
              <a:t>Karinis</a:t>
            </a:r>
            <a:r>
              <a:rPr lang="lt-LT" sz="1800">
                <a:solidFill>
                  <a:schemeClr val="dk1"/>
                </a:solidFill>
                <a:latin typeface="Times New Roman"/>
                <a:ea typeface="Times New Roman"/>
                <a:cs typeface="Times New Roman"/>
                <a:sym typeface="Times New Roman"/>
              </a:rPr>
              <a:t> </a:t>
            </a:r>
            <a:r>
              <a:rPr lang="lt-LT" sz="1800" b="1">
                <a:solidFill>
                  <a:schemeClr val="dk1"/>
                </a:solidFill>
                <a:latin typeface="Times New Roman"/>
                <a:ea typeface="Times New Roman"/>
                <a:cs typeface="Times New Roman"/>
                <a:sym typeface="Times New Roman"/>
              </a:rPr>
              <a:t>Komunizmas</a:t>
            </a:r>
            <a:r>
              <a:rPr lang="lt-LT" sz="1800">
                <a:solidFill>
                  <a:schemeClr val="dk1"/>
                </a:solidFill>
                <a:latin typeface="Times New Roman"/>
                <a:ea typeface="Times New Roman"/>
                <a:cs typeface="Times New Roman"/>
                <a:sym typeface="Times New Roman"/>
              </a:rPr>
              <a:t>, </a:t>
            </a:r>
            <a:r>
              <a:rPr lang="lt-LT" sz="1800" b="1">
                <a:solidFill>
                  <a:schemeClr val="dk1"/>
                </a:solidFill>
                <a:latin typeface="Times New Roman"/>
                <a:ea typeface="Times New Roman"/>
                <a:cs typeface="Times New Roman"/>
                <a:sym typeface="Times New Roman"/>
              </a:rPr>
              <a:t>Nepas</a:t>
            </a:r>
            <a:r>
              <a:rPr lang="lt-LT" sz="18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p:nvPr/>
        </p:nvSpPr>
        <p:spPr>
          <a:xfrm>
            <a:off x="866903" y="123199"/>
            <a:ext cx="10515600" cy="1325563"/>
          </a:xfrm>
          <a:prstGeom prst="rect">
            <a:avLst/>
          </a:prstGeom>
          <a:noFill/>
          <a:ln>
            <a:noFill/>
          </a:ln>
        </p:spPr>
        <p:txBody>
          <a:bodyPr spcFirstLastPara="1" wrap="square" lIns="91425" tIns="45700" rIns="91425" bIns="45700" anchor="t" anchorCtr="0">
            <a:normAutofit fontScale="67500" lnSpcReduction="20000"/>
          </a:bodyPr>
          <a:lstStyle/>
          <a:p>
            <a:pPr marL="0" marR="0" lvl="0" indent="0" algn="ctr" rtl="0">
              <a:lnSpc>
                <a:spcPct val="90000"/>
              </a:lnSpc>
              <a:spcBef>
                <a:spcPts val="0"/>
              </a:spcBef>
              <a:spcAft>
                <a:spcPts val="0"/>
              </a:spcAft>
              <a:buNone/>
            </a:pPr>
            <a:r>
              <a:rPr lang="lt-LT" sz="5200">
                <a:solidFill>
                  <a:srgbClr val="073B3A"/>
                </a:solidFill>
                <a:latin typeface="Calibri"/>
                <a:ea typeface="Calibri"/>
                <a:cs typeface="Calibri"/>
                <a:sym typeface="Calibri"/>
              </a:rPr>
              <a:t>Kokie įvykiai prisidėjo prie totalitarinių režimų įtvirtinimo XX a. valstybėse?</a:t>
            </a:r>
            <a:br>
              <a:rPr lang="lt-LT" sz="5200">
                <a:solidFill>
                  <a:srgbClr val="073B3A"/>
                </a:solidFill>
                <a:latin typeface="Calibri"/>
                <a:ea typeface="Calibri"/>
                <a:cs typeface="Calibri"/>
                <a:sym typeface="Calibri"/>
              </a:rPr>
            </a:br>
            <a:r>
              <a:rPr lang="lt-LT" sz="5200">
                <a:solidFill>
                  <a:srgbClr val="073B3A"/>
                </a:solidFill>
                <a:latin typeface="Calibri"/>
                <a:ea typeface="Calibri"/>
                <a:cs typeface="Calibri"/>
                <a:sym typeface="Calibri"/>
              </a:rPr>
              <a:t>2.</a:t>
            </a:r>
            <a:endParaRPr sz="5200">
              <a:solidFill>
                <a:srgbClr val="073B3A"/>
              </a:solidFill>
              <a:latin typeface="Calibri"/>
              <a:ea typeface="Calibri"/>
              <a:cs typeface="Calibri"/>
              <a:sym typeface="Calibri"/>
            </a:endParaRPr>
          </a:p>
        </p:txBody>
      </p:sp>
      <p:sp>
        <p:nvSpPr>
          <p:cNvPr id="230" name="Google Shape;230;p24"/>
          <p:cNvSpPr txBox="1"/>
          <p:nvPr/>
        </p:nvSpPr>
        <p:spPr>
          <a:xfrm>
            <a:off x="200922" y="2306725"/>
            <a:ext cx="5716025"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a:solidFill>
                  <a:schemeClr val="dk1"/>
                </a:solidFill>
                <a:latin typeface="Times New Roman"/>
                <a:ea typeface="Times New Roman"/>
                <a:cs typeface="Times New Roman"/>
                <a:sym typeface="Times New Roman"/>
              </a:rPr>
              <a:t>Kinijos Liaudies Respublikos įkūrimas 1949 m. spalio 1 d. buvo takoskyros momentas pasaulio istorijoje ir svarbus žingsnis kuriant totalitarinį režimą valdant Mao Dzedongui.</a:t>
            </a:r>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lt-LT" sz="1800">
                <a:solidFill>
                  <a:schemeClr val="dk1"/>
                </a:solidFill>
                <a:latin typeface="Times New Roman"/>
                <a:ea typeface="Times New Roman"/>
                <a:cs typeface="Times New Roman"/>
                <a:sym typeface="Times New Roman"/>
              </a:rPr>
              <a:t>Naujasis režimas, kuriam vadovavo Kinijos komunistų partija (KKP), užbaigė dešimtmečius trukusį pilietinį karą, užsienio okupaciją ir politinį nestabilumą. </a:t>
            </a:r>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lt-LT" sz="1800">
                <a:solidFill>
                  <a:schemeClr val="dk1"/>
                </a:solidFill>
                <a:latin typeface="Times New Roman"/>
                <a:ea typeface="Times New Roman"/>
                <a:cs typeface="Times New Roman"/>
                <a:sym typeface="Times New Roman"/>
              </a:rPr>
              <a:t>Tačiau taip pat pradėjo </a:t>
            </a:r>
            <a:r>
              <a:rPr lang="lt-LT" sz="1800" b="1">
                <a:solidFill>
                  <a:schemeClr val="dk1"/>
                </a:solidFill>
                <a:latin typeface="Times New Roman"/>
                <a:ea typeface="Times New Roman"/>
                <a:cs typeface="Times New Roman"/>
                <a:sym typeface="Times New Roman"/>
              </a:rPr>
              <a:t>griežtos kontrolės</a:t>
            </a:r>
            <a:r>
              <a:rPr lang="lt-LT" sz="1800">
                <a:solidFill>
                  <a:schemeClr val="dk1"/>
                </a:solidFill>
                <a:latin typeface="Times New Roman"/>
                <a:ea typeface="Times New Roman"/>
                <a:cs typeface="Times New Roman"/>
                <a:sym typeface="Times New Roman"/>
              </a:rPr>
              <a:t>, </a:t>
            </a:r>
            <a:r>
              <a:rPr lang="lt-LT" sz="1800" b="1">
                <a:solidFill>
                  <a:schemeClr val="dk1"/>
                </a:solidFill>
                <a:latin typeface="Times New Roman"/>
                <a:ea typeface="Times New Roman"/>
                <a:cs typeface="Times New Roman"/>
                <a:sym typeface="Times New Roman"/>
              </a:rPr>
              <a:t>cenzūros</a:t>
            </a:r>
            <a:r>
              <a:rPr lang="lt-LT" sz="1800">
                <a:solidFill>
                  <a:schemeClr val="dk1"/>
                </a:solidFill>
                <a:latin typeface="Times New Roman"/>
                <a:ea typeface="Times New Roman"/>
                <a:cs typeface="Times New Roman"/>
                <a:sym typeface="Times New Roman"/>
              </a:rPr>
              <a:t> ir </a:t>
            </a:r>
            <a:r>
              <a:rPr lang="lt-LT" sz="1800" b="1">
                <a:solidFill>
                  <a:schemeClr val="dk1"/>
                </a:solidFill>
                <a:latin typeface="Times New Roman"/>
                <a:ea typeface="Times New Roman"/>
                <a:cs typeface="Times New Roman"/>
                <a:sym typeface="Times New Roman"/>
              </a:rPr>
              <a:t>ideologinio atitikimo erą</a:t>
            </a:r>
            <a:r>
              <a:rPr lang="lt-LT" sz="1800">
                <a:solidFill>
                  <a:schemeClr val="dk1"/>
                </a:solidFill>
                <a:latin typeface="Times New Roman"/>
                <a:ea typeface="Times New Roman"/>
                <a:cs typeface="Times New Roman"/>
                <a:sym typeface="Times New Roman"/>
              </a:rPr>
              <a:t>, vadovaujant </a:t>
            </a:r>
            <a:r>
              <a:rPr lang="lt-LT" sz="1800" b="1">
                <a:solidFill>
                  <a:schemeClr val="dk1"/>
                </a:solidFill>
                <a:latin typeface="Times New Roman"/>
                <a:ea typeface="Times New Roman"/>
                <a:cs typeface="Times New Roman"/>
                <a:sym typeface="Times New Roman"/>
              </a:rPr>
              <a:t>Mao</a:t>
            </a:r>
            <a:r>
              <a:rPr lang="lt-LT" sz="1800">
                <a:solidFill>
                  <a:schemeClr val="dk1"/>
                </a:solidFill>
                <a:latin typeface="Times New Roman"/>
                <a:ea typeface="Times New Roman"/>
                <a:cs typeface="Times New Roman"/>
                <a:sym typeface="Times New Roman"/>
              </a:rPr>
              <a:t>. </a:t>
            </a:r>
            <a:endParaRPr sz="1200" b="1">
              <a:solidFill>
                <a:schemeClr val="dk1"/>
              </a:solidFill>
              <a:latin typeface="Arial"/>
              <a:ea typeface="Arial"/>
              <a:cs typeface="Arial"/>
              <a:sym typeface="Arial"/>
            </a:endParaRPr>
          </a:p>
        </p:txBody>
      </p:sp>
      <p:pic>
        <p:nvPicPr>
          <p:cNvPr id="231" name="Google Shape;231;p24" descr="communist china"/>
          <p:cNvPicPr preferRelativeResize="0"/>
          <p:nvPr/>
        </p:nvPicPr>
        <p:blipFill rotWithShape="1">
          <a:blip r:embed="rId3">
            <a:alphaModFix/>
          </a:blip>
          <a:srcRect/>
          <a:stretch/>
        </p:blipFill>
        <p:spPr>
          <a:xfrm>
            <a:off x="6027702" y="1355497"/>
            <a:ext cx="4286250" cy="3638550"/>
          </a:xfrm>
          <a:prstGeom prst="rect">
            <a:avLst/>
          </a:prstGeom>
          <a:noFill/>
          <a:ln>
            <a:noFill/>
          </a:ln>
        </p:spPr>
      </p:pic>
      <p:sp>
        <p:nvSpPr>
          <p:cNvPr id="232" name="Google Shape;232;p24"/>
          <p:cNvSpPr txBox="1"/>
          <p:nvPr/>
        </p:nvSpPr>
        <p:spPr>
          <a:xfrm>
            <a:off x="5983879" y="4994047"/>
            <a:ext cx="463184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a:solidFill>
                  <a:schemeClr val="dk1"/>
                </a:solidFill>
                <a:latin typeface="Lemon"/>
                <a:ea typeface="Lemon"/>
                <a:cs typeface="Lemon"/>
                <a:sym typeface="Lemon"/>
              </a:rPr>
              <a:t>Mao Zedongas paskelbė apie Kinijos Liaudies Respublikos gimimą 1949 m.</a:t>
            </a:r>
            <a:endParaRPr/>
          </a:p>
          <a:p>
            <a:pPr marL="0" marR="0" lvl="0" indent="0" algn="ctr" rtl="0">
              <a:spcBef>
                <a:spcPts val="0"/>
              </a:spcBef>
              <a:spcAft>
                <a:spcPts val="0"/>
              </a:spcAft>
              <a:buNone/>
            </a:pPr>
            <a:endParaRPr sz="1200" b="1">
              <a:solidFill>
                <a:schemeClr val="dk1"/>
              </a:solidFill>
              <a:latin typeface="Lemon"/>
              <a:ea typeface="Lemon"/>
              <a:cs typeface="Lemon"/>
              <a:sym typeface="Lemon"/>
            </a:endParaRPr>
          </a:p>
          <a:p>
            <a:pPr marL="0" marR="0" lvl="0" indent="0" algn="ctr" rtl="0">
              <a:spcBef>
                <a:spcPts val="0"/>
              </a:spcBef>
              <a:spcAft>
                <a:spcPts val="0"/>
              </a:spcAft>
              <a:buNone/>
            </a:pPr>
            <a:r>
              <a:rPr lang="lt-LT" sz="1200" b="1"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https://alphahistory.com/coldwar/communist-china/</a:t>
            </a:r>
            <a:r>
              <a:rPr lang="lt-LT" sz="1200" b="1">
                <a:solidFill>
                  <a:schemeClr val="dk1"/>
                </a:solidFill>
                <a:latin typeface="Lemon"/>
                <a:ea typeface="Lemon"/>
                <a:cs typeface="Lemon"/>
                <a:sym typeface="Lemon"/>
              </a:rPr>
              <a:t> </a:t>
            </a:r>
            <a:endParaRPr sz="1200" b="1">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p:nvPr/>
        </p:nvSpPr>
        <p:spPr>
          <a:xfrm>
            <a:off x="883305" y="172405"/>
            <a:ext cx="10515600" cy="1325563"/>
          </a:xfrm>
          <a:prstGeom prst="rect">
            <a:avLst/>
          </a:prstGeom>
          <a:noFill/>
          <a:ln>
            <a:noFill/>
          </a:ln>
        </p:spPr>
        <p:txBody>
          <a:bodyPr spcFirstLastPara="1" wrap="square" lIns="91425" tIns="45700" rIns="91425" bIns="45700" anchor="t" anchorCtr="0">
            <a:normAutofit fontScale="67500" lnSpcReduction="20000"/>
          </a:bodyPr>
          <a:lstStyle/>
          <a:p>
            <a:pPr marL="0" marR="0" lvl="0" indent="0" algn="ctr" rtl="0">
              <a:lnSpc>
                <a:spcPct val="90000"/>
              </a:lnSpc>
              <a:spcBef>
                <a:spcPts val="0"/>
              </a:spcBef>
              <a:spcAft>
                <a:spcPts val="0"/>
              </a:spcAft>
              <a:buNone/>
            </a:pPr>
            <a:r>
              <a:rPr lang="lt-LT" sz="5200">
                <a:solidFill>
                  <a:srgbClr val="073B3A"/>
                </a:solidFill>
                <a:latin typeface="Calibri"/>
                <a:ea typeface="Calibri"/>
                <a:cs typeface="Calibri"/>
                <a:sym typeface="Calibri"/>
              </a:rPr>
              <a:t>Kokie įvykiai prisidėjo prie totalitarinių režimų įtvirtinimo XX a. valstybėse?</a:t>
            </a:r>
            <a:br>
              <a:rPr lang="lt-LT" sz="5200">
                <a:solidFill>
                  <a:srgbClr val="073B3A"/>
                </a:solidFill>
                <a:latin typeface="Calibri"/>
                <a:ea typeface="Calibri"/>
                <a:cs typeface="Calibri"/>
                <a:sym typeface="Calibri"/>
              </a:rPr>
            </a:br>
            <a:r>
              <a:rPr lang="lt-LT" sz="5200">
                <a:solidFill>
                  <a:srgbClr val="073B3A"/>
                </a:solidFill>
                <a:latin typeface="Calibri"/>
                <a:ea typeface="Calibri"/>
                <a:cs typeface="Calibri"/>
                <a:sym typeface="Calibri"/>
              </a:rPr>
              <a:t>3.</a:t>
            </a:r>
            <a:endParaRPr sz="5200">
              <a:solidFill>
                <a:srgbClr val="073B3A"/>
              </a:solidFill>
              <a:latin typeface="Calibri"/>
              <a:ea typeface="Calibri"/>
              <a:cs typeface="Calibri"/>
              <a:sym typeface="Calibri"/>
            </a:endParaRPr>
          </a:p>
        </p:txBody>
      </p:sp>
      <p:sp>
        <p:nvSpPr>
          <p:cNvPr id="238" name="Google Shape;238;p25"/>
          <p:cNvSpPr txBox="1"/>
          <p:nvPr/>
        </p:nvSpPr>
        <p:spPr>
          <a:xfrm>
            <a:off x="4965643" y="2564604"/>
            <a:ext cx="5113259"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1">
                <a:solidFill>
                  <a:schemeClr val="dk1"/>
                </a:solidFill>
                <a:latin typeface="Times New Roman"/>
                <a:ea typeface="Times New Roman"/>
                <a:cs typeface="Times New Roman"/>
                <a:sym typeface="Times New Roman"/>
              </a:rPr>
              <a:t>Žygio į Romą </a:t>
            </a:r>
            <a:r>
              <a:rPr lang="lt-LT" sz="1800">
                <a:solidFill>
                  <a:schemeClr val="dk1"/>
                </a:solidFill>
                <a:latin typeface="Times New Roman"/>
                <a:ea typeface="Times New Roman"/>
                <a:cs typeface="Times New Roman"/>
                <a:sym typeface="Times New Roman"/>
              </a:rPr>
              <a:t>svarba slypi ne tik jo tiesioginėje pasekmėje, bet ir simbolinėje vertėje. </a:t>
            </a:r>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lt-LT" sz="1800">
                <a:solidFill>
                  <a:schemeClr val="dk1"/>
                </a:solidFill>
                <a:latin typeface="Times New Roman"/>
                <a:ea typeface="Times New Roman"/>
                <a:cs typeface="Times New Roman"/>
                <a:sym typeface="Times New Roman"/>
              </a:rPr>
              <a:t>Jis parodė fašistinės taktikos veiksmingumą, pabrėžė demokratinių institucijų silpnumą ir galiausiai padėjo nuslopinti politinę opoziciją, cenzūrą ir </a:t>
            </a:r>
            <a:r>
              <a:rPr lang="lt-LT" sz="1800" b="1">
                <a:solidFill>
                  <a:schemeClr val="dk1"/>
                </a:solidFill>
                <a:latin typeface="Times New Roman"/>
                <a:ea typeface="Times New Roman"/>
                <a:cs typeface="Times New Roman"/>
                <a:sym typeface="Times New Roman"/>
              </a:rPr>
              <a:t>sustiprinti Musolinio galią</a:t>
            </a:r>
            <a:r>
              <a:rPr lang="lt-LT" sz="1800">
                <a:solidFill>
                  <a:schemeClr val="dk1"/>
                </a:solidFill>
                <a:latin typeface="Times New Roman"/>
                <a:ea typeface="Times New Roman"/>
                <a:cs typeface="Times New Roman"/>
                <a:sym typeface="Times New Roman"/>
              </a:rPr>
              <a:t>. </a:t>
            </a:r>
            <a:endParaRPr/>
          </a:p>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lt-LT" sz="1800">
                <a:solidFill>
                  <a:schemeClr val="dk1"/>
                </a:solidFill>
                <a:latin typeface="Times New Roman"/>
                <a:ea typeface="Times New Roman"/>
                <a:cs typeface="Times New Roman"/>
                <a:sym typeface="Times New Roman"/>
              </a:rPr>
              <a:t>Iki 1925 m. Musolinis </a:t>
            </a:r>
            <a:r>
              <a:rPr lang="lt-LT" sz="1800" b="1">
                <a:solidFill>
                  <a:schemeClr val="dk1"/>
                </a:solidFill>
                <a:latin typeface="Times New Roman"/>
                <a:ea typeface="Times New Roman"/>
                <a:cs typeface="Times New Roman"/>
                <a:sym typeface="Times New Roman"/>
              </a:rPr>
              <a:t>išardė demokratines institucijas</a:t>
            </a:r>
            <a:r>
              <a:rPr lang="lt-LT" sz="1800">
                <a:solidFill>
                  <a:schemeClr val="dk1"/>
                </a:solidFill>
                <a:latin typeface="Times New Roman"/>
                <a:ea typeface="Times New Roman"/>
                <a:cs typeface="Times New Roman"/>
                <a:sym typeface="Times New Roman"/>
              </a:rPr>
              <a:t>, </a:t>
            </a:r>
            <a:r>
              <a:rPr lang="lt-LT" sz="1800" b="1">
                <a:solidFill>
                  <a:schemeClr val="dk1"/>
                </a:solidFill>
                <a:latin typeface="Times New Roman"/>
                <a:ea typeface="Times New Roman"/>
                <a:cs typeface="Times New Roman"/>
                <a:sym typeface="Times New Roman"/>
              </a:rPr>
              <a:t>sustabdė pilietines laisves </a:t>
            </a:r>
            <a:r>
              <a:rPr lang="lt-LT" sz="1800">
                <a:solidFill>
                  <a:schemeClr val="dk1"/>
                </a:solidFill>
                <a:latin typeface="Times New Roman"/>
                <a:ea typeface="Times New Roman"/>
                <a:cs typeface="Times New Roman"/>
                <a:sym typeface="Times New Roman"/>
              </a:rPr>
              <a:t>ir </a:t>
            </a:r>
            <a:r>
              <a:rPr lang="lt-LT" sz="1800" b="1">
                <a:solidFill>
                  <a:schemeClr val="dk1"/>
                </a:solidFill>
                <a:latin typeface="Times New Roman"/>
                <a:ea typeface="Times New Roman"/>
                <a:cs typeface="Times New Roman"/>
                <a:sym typeface="Times New Roman"/>
              </a:rPr>
              <a:t>įvedė griežtą valstybės kontrolę</a:t>
            </a:r>
            <a:r>
              <a:rPr lang="lt-LT" sz="1800">
                <a:solidFill>
                  <a:schemeClr val="dk1"/>
                </a:solidFill>
                <a:latin typeface="Times New Roman"/>
                <a:ea typeface="Times New Roman"/>
                <a:cs typeface="Times New Roman"/>
                <a:sym typeface="Times New Roman"/>
              </a:rPr>
              <a:t>, visiškai įgyvendindamas savo totalitarinio režimo Italijoje viziją. </a:t>
            </a:r>
            <a:endParaRPr sz="1200" b="1">
              <a:solidFill>
                <a:schemeClr val="dk1"/>
              </a:solidFill>
              <a:latin typeface="Arial"/>
              <a:ea typeface="Arial"/>
              <a:cs typeface="Arial"/>
              <a:sym typeface="Arial"/>
            </a:endParaRPr>
          </a:p>
        </p:txBody>
      </p:sp>
      <p:pic>
        <p:nvPicPr>
          <p:cNvPr id="239" name="Google Shape;239;p25" descr="Benito Mussolini's Rise to Power: From Biennio Rosso to March on Rome"/>
          <p:cNvPicPr preferRelativeResize="0"/>
          <p:nvPr/>
        </p:nvPicPr>
        <p:blipFill rotWithShape="1">
          <a:blip r:embed="rId3">
            <a:alphaModFix/>
          </a:blip>
          <a:srcRect/>
          <a:stretch/>
        </p:blipFill>
        <p:spPr>
          <a:xfrm>
            <a:off x="436014" y="1656508"/>
            <a:ext cx="4086780" cy="2349898"/>
          </a:xfrm>
          <a:prstGeom prst="rect">
            <a:avLst/>
          </a:prstGeom>
          <a:noFill/>
          <a:ln>
            <a:noFill/>
          </a:ln>
        </p:spPr>
      </p:pic>
      <p:sp>
        <p:nvSpPr>
          <p:cNvPr id="240" name="Google Shape;240;p25"/>
          <p:cNvSpPr txBox="1"/>
          <p:nvPr/>
        </p:nvSpPr>
        <p:spPr>
          <a:xfrm>
            <a:off x="505722" y="4026543"/>
            <a:ext cx="370680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0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https://www.thecollector.com/benito-mussolini-rise-to-power/</a:t>
            </a:r>
            <a:r>
              <a:rPr lang="lt-LT"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6"/>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Temos: </a:t>
            </a:r>
            <a:r>
              <a:rPr lang="lt-LT" b="1" i="1"/>
              <a:t>Autoritarinių valstybių atsiradimo prielaidos ir veikimo principai</a:t>
            </a:r>
            <a:r>
              <a:rPr lang="lt-LT"/>
              <a:t>, apibendrinimas</a:t>
            </a:r>
            <a:endParaRPr/>
          </a:p>
        </p:txBody>
      </p:sp>
      <p:sp>
        <p:nvSpPr>
          <p:cNvPr id="246" name="Google Shape;246;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800"/>
              <a:buNone/>
            </a:pPr>
            <a:r>
              <a:rPr lang="lt-LT"/>
              <a:t>Prie diktatūrų (autoritarizmo ir totalitarizmo) įsitvirtinimo XX a. pirmoje pusėje prisidėjo vidinė šalių padėtis (demokratijos krizė, prasta ekonominė padėtis, socialiniai neramumai) ir išskirtinės asmenybės, kurios pasinaudojo šia padėtimi žadėdamos žmonėms, tai ką jie norėjo girdėti, o per karinius perversmus užėmusios valdžią savo pažadus pamiršo ir dar prie viso to atėmė žmonių teises ir pradėjo juos persekioti.</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7"/>
          <p:cNvSpPr txBox="1">
            <a:spLocks noGrp="1"/>
          </p:cNvSpPr>
          <p:nvPr>
            <p:ph type="title"/>
          </p:nvPr>
        </p:nvSpPr>
        <p:spPr>
          <a:xfrm>
            <a:off x="899707" y="3862807"/>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a:t>Plačiau apie demokratiją ir jos iššūkius, žiūrėti į teorinę, praktinę ir papildomą dalis.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8"/>
          <p:cNvSpPr txBox="1">
            <a:spLocks noGrp="1"/>
          </p:cNvSpPr>
          <p:nvPr>
            <p:ph type="title"/>
          </p:nvPr>
        </p:nvSpPr>
        <p:spPr>
          <a:xfrm>
            <a:off x="838200" y="1455371"/>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4000"/>
              <a:t>Totalitarinių valstybių realybė: žmonių naikinimas rasiniu ir klasiniu pagrindu.</a:t>
            </a:r>
            <a:endParaRPr sz="4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9"/>
          <p:cNvSpPr txBox="1">
            <a:spLocks noGrp="1"/>
          </p:cNvSpPr>
          <p:nvPr>
            <p:ph type="title"/>
          </p:nvPr>
        </p:nvSpPr>
        <p:spPr>
          <a:xfrm>
            <a:off x="395810" y="64513"/>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Hitleris kancleris</a:t>
            </a:r>
            <a:endParaRPr/>
          </a:p>
        </p:txBody>
      </p:sp>
      <p:pic>
        <p:nvPicPr>
          <p:cNvPr id="262" name="Google Shape;262;p29" descr="How Did Adolf Hitler Happen? | The National WWII Museum | New Orleans"/>
          <p:cNvPicPr preferRelativeResize="0"/>
          <p:nvPr/>
        </p:nvPicPr>
        <p:blipFill rotWithShape="1">
          <a:blip r:embed="rId3">
            <a:alphaModFix/>
          </a:blip>
          <a:srcRect/>
          <a:stretch/>
        </p:blipFill>
        <p:spPr>
          <a:xfrm>
            <a:off x="905097" y="1314808"/>
            <a:ext cx="4916968" cy="3585030"/>
          </a:xfrm>
          <a:prstGeom prst="rect">
            <a:avLst/>
          </a:prstGeom>
          <a:noFill/>
          <a:ln>
            <a:noFill/>
          </a:ln>
        </p:spPr>
      </p:pic>
      <p:sp>
        <p:nvSpPr>
          <p:cNvPr id="263" name="Google Shape;263;p29"/>
          <p:cNvSpPr txBox="1"/>
          <p:nvPr/>
        </p:nvSpPr>
        <p:spPr>
          <a:xfrm>
            <a:off x="6690166" y="1967696"/>
            <a:ext cx="5143018" cy="203132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1800">
                <a:solidFill>
                  <a:schemeClr val="dk1"/>
                </a:solidFill>
                <a:latin typeface="Arial"/>
                <a:ea typeface="Arial"/>
                <a:cs typeface="Arial"/>
                <a:sym typeface="Arial"/>
              </a:rPr>
              <a:t>Vokietijos nacionalsocialistinė darbininkų partija (</a:t>
            </a:r>
            <a:r>
              <a:rPr lang="lt-LT" sz="1800" i="1">
                <a:solidFill>
                  <a:schemeClr val="dk1"/>
                </a:solidFill>
                <a:latin typeface="Arial"/>
                <a:ea typeface="Arial"/>
                <a:cs typeface="Arial"/>
                <a:sym typeface="Arial"/>
              </a:rPr>
              <a:t>Nationalsozialistische Deutsche Arbeiterpartei; NSDAP</a:t>
            </a:r>
            <a:r>
              <a:rPr lang="lt-LT" sz="1800">
                <a:solidFill>
                  <a:schemeClr val="dk1"/>
                </a:solidFill>
                <a:latin typeface="Arial"/>
                <a:ea typeface="Arial"/>
                <a:cs typeface="Arial"/>
                <a:sym typeface="Arial"/>
              </a:rPr>
              <a:t>), plačiau žinoma kaip nacių partija, perima Vokietijos valstybės kontrolę, kai Vokietijos prezidentas Paulius von Hindenburgas paskiria nacių partijos lyderį </a:t>
            </a:r>
            <a:r>
              <a:rPr lang="lt-LT" sz="1800" b="1">
                <a:solidFill>
                  <a:schemeClr val="dk1"/>
                </a:solidFill>
                <a:latin typeface="Arial"/>
                <a:ea typeface="Arial"/>
                <a:cs typeface="Arial"/>
                <a:sym typeface="Arial"/>
              </a:rPr>
              <a:t>Adolfą Hitlerį kancleriu 1933 m.  Kovo 21 d.</a:t>
            </a:r>
            <a:endParaRPr sz="1800">
              <a:solidFill>
                <a:schemeClr val="dk1"/>
              </a:solidFill>
              <a:latin typeface="Arial"/>
              <a:ea typeface="Arial"/>
              <a:cs typeface="Arial"/>
              <a:sym typeface="Arial"/>
            </a:endParaRPr>
          </a:p>
        </p:txBody>
      </p:sp>
      <p:sp>
        <p:nvSpPr>
          <p:cNvPr id="264" name="Google Shape;264;p29"/>
          <p:cNvSpPr txBox="1"/>
          <p:nvPr/>
        </p:nvSpPr>
        <p:spPr>
          <a:xfrm>
            <a:off x="694481" y="5335929"/>
            <a:ext cx="571789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https://encyclopedia.ushmm.org/content/en/timeline-event/holocaust/1933-1938/hitler-appointed-chancellor</a:t>
            </a:r>
            <a:r>
              <a:rPr lang="lt-LT"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idx="4294967295"/>
          </p:nvPr>
        </p:nvSpPr>
        <p:spPr>
          <a:xfrm>
            <a:off x="838200" y="365125"/>
            <a:ext cx="10515600" cy="1325563"/>
          </a:xfrm>
          <a:prstGeom prst="rect">
            <a:avLst/>
          </a:prstGeom>
          <a:noFill/>
          <a:ln>
            <a:noFill/>
          </a:ln>
          <a:effectLst>
            <a:outerShdw dist="38100" dir="2700000" algn="tl" rotWithShape="0">
              <a:srgbClr val="D9D9D9"/>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Tikslas</a:t>
            </a:r>
            <a:endParaRPr/>
          </a:p>
        </p:txBody>
      </p:sp>
      <p:sp>
        <p:nvSpPr>
          <p:cNvPr id="74" name="Google Shape;74;p3"/>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lt-LT"/>
              <a:t>Susipažinti ir analizuoti XX a. valdymo formas: demokratiją, autoritarimzą, totalitarizmą ir jų santykį su individu.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0"/>
          <p:cNvSpPr txBox="1">
            <a:spLocks noGrp="1"/>
          </p:cNvSpPr>
          <p:nvPr>
            <p:ph type="title"/>
          </p:nvPr>
        </p:nvSpPr>
        <p:spPr>
          <a:xfrm>
            <a:off x="670082" y="160102"/>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Nacionalsocializmas ir rasinė ideologija:</a:t>
            </a:r>
            <a:br>
              <a:rPr lang="lt-LT"/>
            </a:br>
            <a:r>
              <a:rPr lang="lt-LT" sz="2400"/>
              <a:t>- kuo svarbūs Niurnbergo įstatymai rasiniu pagrindu? </a:t>
            </a:r>
            <a:endParaRPr sz="2400"/>
          </a:p>
        </p:txBody>
      </p:sp>
      <p:pic>
        <p:nvPicPr>
          <p:cNvPr id="270" name="Google Shape;270;p30" descr="The Nuremberg Race Laws | Anne Frank House"/>
          <p:cNvPicPr preferRelativeResize="0"/>
          <p:nvPr/>
        </p:nvPicPr>
        <p:blipFill rotWithShape="1">
          <a:blip r:embed="rId3">
            <a:alphaModFix/>
          </a:blip>
          <a:srcRect/>
          <a:stretch/>
        </p:blipFill>
        <p:spPr>
          <a:xfrm>
            <a:off x="746061" y="1700317"/>
            <a:ext cx="5523526" cy="4056030"/>
          </a:xfrm>
          <a:prstGeom prst="rect">
            <a:avLst/>
          </a:prstGeom>
          <a:noFill/>
          <a:ln>
            <a:noFill/>
          </a:ln>
        </p:spPr>
      </p:pic>
      <p:sp>
        <p:nvSpPr>
          <p:cNvPr id="271" name="Google Shape;271;p30"/>
          <p:cNvSpPr txBox="1"/>
          <p:nvPr/>
        </p:nvSpPr>
        <p:spPr>
          <a:xfrm>
            <a:off x="6884653" y="1859339"/>
            <a:ext cx="5137862"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Arial"/>
                <a:ea typeface="Arial"/>
                <a:cs typeface="Arial"/>
                <a:sym typeface="Arial"/>
              </a:rPr>
              <a:t>Nacių partija visada žadėjo, kad jei jie ateis į valdžią, tik </a:t>
            </a:r>
            <a:r>
              <a:rPr lang="lt-LT" sz="1800" b="1">
                <a:solidFill>
                  <a:schemeClr val="dk1"/>
                </a:solidFill>
                <a:latin typeface="Arial"/>
                <a:ea typeface="Arial"/>
                <a:cs typeface="Arial"/>
                <a:sym typeface="Arial"/>
              </a:rPr>
              <a:t>rasiškai gryniems vokiečiams </a:t>
            </a:r>
            <a:r>
              <a:rPr lang="lt-LT" sz="1800">
                <a:solidFill>
                  <a:schemeClr val="dk1"/>
                </a:solidFill>
                <a:latin typeface="Arial"/>
                <a:ea typeface="Arial"/>
                <a:cs typeface="Arial"/>
                <a:sym typeface="Arial"/>
              </a:rPr>
              <a:t>bus leista turėti Vokietijos pilietybę.</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lt-LT" sz="1800">
                <a:solidFill>
                  <a:schemeClr val="dk1"/>
                </a:solidFill>
                <a:latin typeface="Arial"/>
                <a:ea typeface="Arial"/>
                <a:cs typeface="Arial"/>
                <a:sym typeface="Arial"/>
              </a:rPr>
              <a:t>Reicho pilietybės įstatymas tai pavertė realybe. Šis įstatymas apibrėžė pilietį kaip asmenį, kuris yra „</a:t>
            </a:r>
            <a:r>
              <a:rPr lang="lt-LT" sz="1800" b="1">
                <a:solidFill>
                  <a:schemeClr val="dk1"/>
                </a:solidFill>
                <a:latin typeface="Arial"/>
                <a:ea typeface="Arial"/>
                <a:cs typeface="Arial"/>
                <a:sym typeface="Arial"/>
              </a:rPr>
              <a:t>vokiško ar giminingo kraujo</a:t>
            </a:r>
            <a:r>
              <a:rPr lang="lt-LT" sz="18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lt-LT" sz="1800">
                <a:solidFill>
                  <a:schemeClr val="dk1"/>
                </a:solidFill>
                <a:latin typeface="Arial"/>
                <a:ea typeface="Arial"/>
                <a:cs typeface="Arial"/>
                <a:sym typeface="Arial"/>
              </a:rPr>
              <a:t>Tai reiškė, kad </a:t>
            </a:r>
            <a:r>
              <a:rPr lang="lt-LT" sz="1800" b="1">
                <a:solidFill>
                  <a:schemeClr val="dk1"/>
                </a:solidFill>
                <a:latin typeface="Arial"/>
                <a:ea typeface="Arial"/>
                <a:cs typeface="Arial"/>
                <a:sym typeface="Arial"/>
              </a:rPr>
              <a:t>žydai</a:t>
            </a:r>
            <a:r>
              <a:rPr lang="lt-LT" sz="1800">
                <a:solidFill>
                  <a:schemeClr val="dk1"/>
                </a:solidFill>
                <a:latin typeface="Arial"/>
                <a:ea typeface="Arial"/>
                <a:cs typeface="Arial"/>
                <a:sym typeface="Arial"/>
              </a:rPr>
              <a:t>, apibrėžti kaip </a:t>
            </a:r>
            <a:r>
              <a:rPr lang="lt-LT" sz="1800" b="1">
                <a:solidFill>
                  <a:schemeClr val="dk1"/>
                </a:solidFill>
                <a:latin typeface="Arial"/>
                <a:ea typeface="Arial"/>
                <a:cs typeface="Arial"/>
                <a:sym typeface="Arial"/>
              </a:rPr>
              <a:t>atskira rasė</a:t>
            </a:r>
            <a:r>
              <a:rPr lang="lt-LT" sz="1800">
                <a:solidFill>
                  <a:schemeClr val="dk1"/>
                </a:solidFill>
                <a:latin typeface="Arial"/>
                <a:ea typeface="Arial"/>
                <a:cs typeface="Arial"/>
                <a:sym typeface="Arial"/>
              </a:rPr>
              <a:t>, negalėjo būti visaverčiai Vokietijos piliečiai. </a:t>
            </a:r>
            <a:r>
              <a:rPr lang="lt-LT" sz="1800" u="sng">
                <a:solidFill>
                  <a:schemeClr val="dk1"/>
                </a:solidFill>
                <a:latin typeface="Arial"/>
                <a:ea typeface="Arial"/>
                <a:cs typeface="Arial"/>
                <a:sym typeface="Arial"/>
              </a:rPr>
              <a:t>Iš žydų buvo atimta Vokietijos pilietybė ir suteiktas „valstybės subjektų statusas“.</a:t>
            </a:r>
            <a:endParaRPr sz="1800" u="sng">
              <a:solidFill>
                <a:schemeClr val="dk1"/>
              </a:solidFill>
              <a:latin typeface="Arial"/>
              <a:ea typeface="Arial"/>
              <a:cs typeface="Arial"/>
              <a:sym typeface="Arial"/>
            </a:endParaRPr>
          </a:p>
        </p:txBody>
      </p:sp>
      <p:sp>
        <p:nvSpPr>
          <p:cNvPr id="272" name="Google Shape;272;p30"/>
          <p:cNvSpPr txBox="1"/>
          <p:nvPr/>
        </p:nvSpPr>
        <p:spPr>
          <a:xfrm>
            <a:off x="1357248" y="5875943"/>
            <a:ext cx="41660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https://encyclopedia.ushmm.org/</a:t>
            </a:r>
            <a:r>
              <a:rPr lang="lt-LT"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1"/>
          <p:cNvSpPr txBox="1">
            <a:spLocks noGrp="1"/>
          </p:cNvSpPr>
          <p:nvPr>
            <p:ph type="title"/>
          </p:nvPr>
        </p:nvSpPr>
        <p:spPr>
          <a:xfrm>
            <a:off x="670082" y="160102"/>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Nacionalsocializmas ir rasinė ideologija:</a:t>
            </a:r>
            <a:br>
              <a:rPr lang="lt-LT"/>
            </a:br>
            <a:r>
              <a:rPr lang="lt-LT" sz="2400"/>
              <a:t>- kas ta arijų rasė? </a:t>
            </a:r>
            <a:endParaRPr sz="2400"/>
          </a:p>
        </p:txBody>
      </p:sp>
      <p:sp>
        <p:nvSpPr>
          <p:cNvPr id="278" name="Google Shape;278;p31"/>
          <p:cNvSpPr txBox="1"/>
          <p:nvPr/>
        </p:nvSpPr>
        <p:spPr>
          <a:xfrm>
            <a:off x="6868251" y="1982353"/>
            <a:ext cx="513786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Arial"/>
                <a:ea typeface="Arial"/>
                <a:cs typeface="Arial"/>
                <a:sym typeface="Arial"/>
              </a:rPr>
              <a:t>Adolfas Hitleris ir nacionalsocializmo ideologai </a:t>
            </a:r>
            <a:r>
              <a:rPr lang="lt-LT" sz="1800" b="1">
                <a:solidFill>
                  <a:schemeClr val="dk1"/>
                </a:solidFill>
                <a:latin typeface="Arial"/>
                <a:ea typeface="Arial"/>
                <a:cs typeface="Arial"/>
                <a:sym typeface="Arial"/>
              </a:rPr>
              <a:t>propagavo</a:t>
            </a:r>
            <a:r>
              <a:rPr lang="lt-LT" sz="1800">
                <a:solidFill>
                  <a:schemeClr val="dk1"/>
                </a:solidFill>
                <a:latin typeface="Arial"/>
                <a:ea typeface="Arial"/>
                <a:cs typeface="Arial"/>
                <a:sym typeface="Arial"/>
              </a:rPr>
              <a:t> šią koncepciją nuo pat nacių partijos atsiradimo 1920 metais.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lt-LT" sz="1800">
                <a:solidFill>
                  <a:schemeClr val="dk1"/>
                </a:solidFill>
                <a:latin typeface="Arial"/>
                <a:ea typeface="Arial"/>
                <a:cs typeface="Arial"/>
                <a:sym typeface="Arial"/>
              </a:rPr>
              <a:t>Jie </a:t>
            </a:r>
            <a:r>
              <a:rPr lang="lt-LT" sz="1800" b="1">
                <a:solidFill>
                  <a:schemeClr val="dk1"/>
                </a:solidFill>
                <a:latin typeface="Arial"/>
                <a:ea typeface="Arial"/>
                <a:cs typeface="Arial"/>
                <a:sym typeface="Arial"/>
              </a:rPr>
              <a:t>pritaikė</a:t>
            </a:r>
            <a:r>
              <a:rPr lang="lt-LT" sz="1800">
                <a:solidFill>
                  <a:schemeClr val="dk1"/>
                </a:solidFill>
                <a:latin typeface="Arial"/>
                <a:ea typeface="Arial"/>
                <a:cs typeface="Arial"/>
                <a:sym typeface="Arial"/>
              </a:rPr>
              <a:t>, </a:t>
            </a:r>
            <a:r>
              <a:rPr lang="lt-LT" sz="1800" b="1">
                <a:solidFill>
                  <a:schemeClr val="dk1"/>
                </a:solidFill>
                <a:latin typeface="Arial"/>
                <a:ea typeface="Arial"/>
                <a:cs typeface="Arial"/>
                <a:sym typeface="Arial"/>
              </a:rPr>
              <a:t>manipuliavo</a:t>
            </a:r>
            <a:r>
              <a:rPr lang="lt-LT" sz="1800">
                <a:solidFill>
                  <a:schemeClr val="dk1"/>
                </a:solidFill>
                <a:latin typeface="Arial"/>
                <a:ea typeface="Arial"/>
                <a:cs typeface="Arial"/>
                <a:sym typeface="Arial"/>
              </a:rPr>
              <a:t> ir </a:t>
            </a:r>
            <a:r>
              <a:rPr lang="lt-LT" sz="1800" b="1">
                <a:solidFill>
                  <a:schemeClr val="dk1"/>
                </a:solidFill>
                <a:latin typeface="Arial"/>
                <a:ea typeface="Arial"/>
                <a:cs typeface="Arial"/>
                <a:sym typeface="Arial"/>
              </a:rPr>
              <a:t>radikalizavo</a:t>
            </a:r>
            <a:r>
              <a:rPr lang="lt-LT" sz="1800">
                <a:solidFill>
                  <a:schemeClr val="dk1"/>
                </a:solidFill>
                <a:latin typeface="Arial"/>
                <a:ea typeface="Arial"/>
                <a:cs typeface="Arial"/>
                <a:sym typeface="Arial"/>
              </a:rPr>
              <a:t> nepagrįstą tikėjimą „arijų rasės“ egzistavimu ir jos pranašumu, kad atitiktų jų ideologiją ir politiką.</a:t>
            </a:r>
            <a:endParaRPr sz="1800">
              <a:solidFill>
                <a:schemeClr val="dk1"/>
              </a:solidFill>
              <a:latin typeface="Arial"/>
              <a:ea typeface="Arial"/>
              <a:cs typeface="Arial"/>
              <a:sym typeface="Arial"/>
            </a:endParaRPr>
          </a:p>
        </p:txBody>
      </p:sp>
      <p:sp>
        <p:nvSpPr>
          <p:cNvPr id="279" name="Google Shape;279;p31"/>
          <p:cNvSpPr txBox="1"/>
          <p:nvPr/>
        </p:nvSpPr>
        <p:spPr>
          <a:xfrm>
            <a:off x="1357248" y="5875943"/>
            <a:ext cx="41660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https://encyclopedia.ushmm.org/</a:t>
            </a:r>
            <a:r>
              <a:rPr lang="lt-LT"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pic>
        <p:nvPicPr>
          <p:cNvPr id="280" name="Google Shape;280;p31" descr="Aryan | Holocaust Encyclopedia"/>
          <p:cNvPicPr preferRelativeResize="0"/>
          <p:nvPr/>
        </p:nvPicPr>
        <p:blipFill rotWithShape="1">
          <a:blip r:embed="rId4">
            <a:alphaModFix/>
          </a:blip>
          <a:srcRect/>
          <a:stretch/>
        </p:blipFill>
        <p:spPr>
          <a:xfrm>
            <a:off x="1252004" y="1951720"/>
            <a:ext cx="3980168" cy="3340002"/>
          </a:xfrm>
          <a:prstGeom prst="rect">
            <a:avLst/>
          </a:prstGeom>
          <a:noFill/>
          <a:ln>
            <a:noFill/>
          </a:ln>
        </p:spPr>
      </p:pic>
      <p:sp>
        <p:nvSpPr>
          <p:cNvPr id="281" name="Google Shape;281;p31"/>
          <p:cNvSpPr txBox="1"/>
          <p:nvPr/>
        </p:nvSpPr>
        <p:spPr>
          <a:xfrm>
            <a:off x="1252004" y="5321195"/>
            <a:ext cx="416605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a:solidFill>
                  <a:schemeClr val="dk1"/>
                </a:solidFill>
                <a:latin typeface="Arial"/>
                <a:ea typeface="Arial"/>
                <a:cs typeface="Arial"/>
                <a:sym typeface="Arial"/>
              </a:rPr>
              <a:t>Vokiečių kalbos mokytojas išskiria vaiką, turintį „arijų“ bruožų.</a:t>
            </a:r>
            <a:endParaRPr sz="18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2"/>
          <p:cNvSpPr txBox="1">
            <a:spLocks noGrp="1"/>
          </p:cNvSpPr>
          <p:nvPr>
            <p:ph type="title"/>
          </p:nvPr>
        </p:nvSpPr>
        <p:spPr>
          <a:xfrm>
            <a:off x="670082" y="160102"/>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Nacionalsocializmas ir rasinė ideologija:</a:t>
            </a:r>
            <a:br>
              <a:rPr lang="lt-LT"/>
            </a:br>
            <a:r>
              <a:rPr lang="lt-LT" sz="2400"/>
              <a:t>- Holokaustas buvo organizuotas nusikaltimas prieš žmoniją.</a:t>
            </a:r>
            <a:endParaRPr sz="2400"/>
          </a:p>
        </p:txBody>
      </p:sp>
      <p:sp>
        <p:nvSpPr>
          <p:cNvPr id="287" name="Google Shape;287;p32"/>
          <p:cNvSpPr txBox="1"/>
          <p:nvPr/>
        </p:nvSpPr>
        <p:spPr>
          <a:xfrm>
            <a:off x="6113162" y="1631073"/>
            <a:ext cx="5993957"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Arial"/>
                <a:ea typeface="Arial"/>
                <a:cs typeface="Arial"/>
                <a:sym typeface="Arial"/>
              </a:rPr>
              <a:t>Pirmosios koncentracijos stovyklos Vokietijoje buvo įkurtos netrukus po Adolfo Hitlerio paskyrimo kancleriu 1933 m. sausio mėn. </a:t>
            </a:r>
            <a:endParaRPr/>
          </a:p>
          <a:p>
            <a:pPr marL="0" marR="0" lvl="0" indent="0" algn="l" rtl="0">
              <a:spcBef>
                <a:spcPts val="0"/>
              </a:spcBef>
              <a:spcAft>
                <a:spcPts val="0"/>
              </a:spcAft>
              <a:buNone/>
            </a:pPr>
            <a:r>
              <a:rPr lang="lt-LT" sz="1800" i="1">
                <a:solidFill>
                  <a:schemeClr val="dk1"/>
                </a:solidFill>
                <a:latin typeface="Arial"/>
                <a:ea typeface="Arial"/>
                <a:cs typeface="Arial"/>
                <a:sym typeface="Arial"/>
              </a:rPr>
              <a:t>Šturmo būriai </a:t>
            </a:r>
            <a:r>
              <a:rPr lang="lt-LT" sz="1800">
                <a:solidFill>
                  <a:schemeClr val="dk1"/>
                </a:solidFill>
                <a:latin typeface="Arial"/>
                <a:ea typeface="Arial"/>
                <a:cs typeface="Arial"/>
                <a:sym typeface="Arial"/>
              </a:rPr>
              <a:t>(SA) ir policija įkūrė koncentracijos stovyklas 1933 m. vasario mėn. Jie buvo įsteigti vietiniu lygiu visoje Vokietijoje. </a:t>
            </a:r>
            <a:endParaRPr/>
          </a:p>
          <a:p>
            <a:pPr marL="0" marR="0" lvl="0" indent="0" algn="l" rtl="0">
              <a:spcBef>
                <a:spcPts val="0"/>
              </a:spcBef>
              <a:spcAft>
                <a:spcPts val="0"/>
              </a:spcAft>
              <a:buNone/>
            </a:pPr>
            <a:r>
              <a:rPr lang="lt-LT" sz="1800">
                <a:solidFill>
                  <a:schemeClr val="dk1"/>
                </a:solidFill>
                <a:latin typeface="Arial"/>
                <a:ea typeface="Arial"/>
                <a:cs typeface="Arial"/>
                <a:sym typeface="Arial"/>
              </a:rPr>
              <a:t>Palaipsniui dauguma šių ankstyvųjų stovyklų buvo išformuotos ir pakeistos centralizuotai organizuotomis koncentracijos stovyklomis, priklausančiomis išskirtinei SS (Schutzstaffel; elitinė nacių valstybės gvardija) jurisdikcijai. </a:t>
            </a:r>
            <a:endParaRPr/>
          </a:p>
          <a:p>
            <a:pPr marL="0" marR="0" lvl="0" indent="0" algn="l" rtl="0">
              <a:spcBef>
                <a:spcPts val="0"/>
              </a:spcBef>
              <a:spcAft>
                <a:spcPts val="0"/>
              </a:spcAft>
              <a:buNone/>
            </a:pPr>
            <a:r>
              <a:rPr lang="lt-LT" sz="1800">
                <a:solidFill>
                  <a:schemeClr val="dk1"/>
                </a:solidFill>
                <a:latin typeface="Arial"/>
                <a:ea typeface="Arial"/>
                <a:cs typeface="Arial"/>
                <a:sym typeface="Arial"/>
              </a:rPr>
              <a:t>Dachau buvo vienintelė koncentracijos stovykla, atidaryta 1933 m., kuri veikė iki 1945 m. ir buvo nacių koncentracijos stovyklų sistemos, pakeitusios ankstesnes stovyklas, modelis.</a:t>
            </a:r>
            <a:endParaRPr sz="1800">
              <a:solidFill>
                <a:schemeClr val="dk1"/>
              </a:solidFill>
              <a:latin typeface="Arial"/>
              <a:ea typeface="Arial"/>
              <a:cs typeface="Arial"/>
              <a:sym typeface="Arial"/>
            </a:endParaRPr>
          </a:p>
        </p:txBody>
      </p:sp>
      <p:sp>
        <p:nvSpPr>
          <p:cNvPr id="288" name="Google Shape;288;p32"/>
          <p:cNvSpPr txBox="1"/>
          <p:nvPr/>
        </p:nvSpPr>
        <p:spPr>
          <a:xfrm>
            <a:off x="407311" y="5555225"/>
            <a:ext cx="567152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https://encyclopedia.ushmm.org/content/en/map/nazi-concentration-camps-1933-34</a:t>
            </a:r>
            <a:r>
              <a:rPr lang="lt-LT"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289" name="Google Shape;289;p32"/>
          <p:cNvSpPr txBox="1"/>
          <p:nvPr/>
        </p:nvSpPr>
        <p:spPr>
          <a:xfrm>
            <a:off x="513924" y="5101835"/>
            <a:ext cx="513786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a:solidFill>
                  <a:schemeClr val="dk1"/>
                </a:solidFill>
                <a:latin typeface="Arial"/>
                <a:ea typeface="Arial"/>
                <a:cs typeface="Arial"/>
                <a:sym typeface="Arial"/>
              </a:rPr>
              <a:t>Nacių koncentracijso stovyklos 1933-1934</a:t>
            </a:r>
            <a:endParaRPr sz="1800">
              <a:solidFill>
                <a:schemeClr val="dk1"/>
              </a:solidFill>
              <a:latin typeface="Arial"/>
              <a:ea typeface="Arial"/>
              <a:cs typeface="Arial"/>
              <a:sym typeface="Arial"/>
            </a:endParaRPr>
          </a:p>
        </p:txBody>
      </p:sp>
      <p:pic>
        <p:nvPicPr>
          <p:cNvPr id="290" name="Google Shape;290;p32" descr="Nazi concentration camps, 1933–34 | Holocaust Encyclopedia"/>
          <p:cNvPicPr preferRelativeResize="0"/>
          <p:nvPr/>
        </p:nvPicPr>
        <p:blipFill rotWithShape="1">
          <a:blip r:embed="rId4">
            <a:alphaModFix/>
          </a:blip>
          <a:srcRect/>
          <a:stretch/>
        </p:blipFill>
        <p:spPr>
          <a:xfrm>
            <a:off x="834367" y="1713035"/>
            <a:ext cx="4817418" cy="316143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3"/>
          <p:cNvSpPr txBox="1">
            <a:spLocks noGrp="1"/>
          </p:cNvSpPr>
          <p:nvPr>
            <p:ph type="title"/>
          </p:nvPr>
        </p:nvSpPr>
        <p:spPr>
          <a:xfrm>
            <a:off x="670082" y="160102"/>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None/>
            </a:pPr>
            <a:r>
              <a:rPr lang="lt-LT"/>
              <a:t>Nacionalsocializmas ir rasinė ideologija: </a:t>
            </a:r>
            <a:r>
              <a:rPr lang="lt-LT">
                <a:solidFill>
                  <a:srgbClr val="FF0000"/>
                </a:solidFill>
              </a:rPr>
              <a:t>papildoma skaidrė</a:t>
            </a:r>
            <a:br>
              <a:rPr lang="lt-LT"/>
            </a:br>
            <a:r>
              <a:rPr lang="lt-LT" sz="2400"/>
              <a:t>- kaip getai prisidėjo prie nacių politikos ir žydų klausimo? </a:t>
            </a:r>
            <a:endParaRPr sz="2400"/>
          </a:p>
        </p:txBody>
      </p:sp>
      <p:sp>
        <p:nvSpPr>
          <p:cNvPr id="296" name="Google Shape;296;p33"/>
          <p:cNvSpPr txBox="1"/>
          <p:nvPr/>
        </p:nvSpPr>
        <p:spPr>
          <a:xfrm>
            <a:off x="6540216" y="2027458"/>
            <a:ext cx="5560208"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b="1">
                <a:solidFill>
                  <a:schemeClr val="dk1"/>
                </a:solidFill>
                <a:latin typeface="Arial"/>
                <a:ea typeface="Arial"/>
                <a:cs typeface="Arial"/>
                <a:sym typeface="Arial"/>
              </a:rPr>
              <a:t>Milijonai žydų </a:t>
            </a:r>
            <a:r>
              <a:rPr lang="lt-LT" sz="1800">
                <a:solidFill>
                  <a:schemeClr val="dk1"/>
                </a:solidFill>
                <a:latin typeface="Arial"/>
                <a:ea typeface="Arial"/>
                <a:cs typeface="Arial"/>
                <a:sym typeface="Arial"/>
              </a:rPr>
              <a:t>gyveno Rytų Europoje. 1939 m. Vokietijai užpuolus Lenkiją, daugiau nei du milijonai Lenkijos žydų pateko į Vokietijos kontrolę.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lt-LT" sz="1800">
                <a:solidFill>
                  <a:schemeClr val="dk1"/>
                </a:solidFill>
                <a:latin typeface="Arial"/>
                <a:ea typeface="Arial"/>
                <a:cs typeface="Arial"/>
                <a:sym typeface="Arial"/>
              </a:rPr>
              <a:t>1941 m. birželį Vokietijai įsiveržus į Sovietų Sąjungą, dar keli milijonai žydų pateko į nacių valdžią.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lt-LT" sz="1800">
                <a:solidFill>
                  <a:schemeClr val="dk1"/>
                </a:solidFill>
                <a:latin typeface="Arial"/>
                <a:ea typeface="Arial"/>
                <a:cs typeface="Arial"/>
                <a:sym typeface="Arial"/>
              </a:rPr>
              <a:t>Vokiečiai </a:t>
            </a:r>
            <a:r>
              <a:rPr lang="lt-LT" sz="1800" b="1">
                <a:solidFill>
                  <a:schemeClr val="dk1"/>
                </a:solidFill>
                <a:latin typeface="Arial"/>
                <a:ea typeface="Arial"/>
                <a:cs typeface="Arial"/>
                <a:sym typeface="Arial"/>
              </a:rPr>
              <a:t>siekė suvaldyti </a:t>
            </a:r>
            <a:r>
              <a:rPr lang="lt-LT" sz="1800">
                <a:solidFill>
                  <a:schemeClr val="dk1"/>
                </a:solidFill>
                <a:latin typeface="Arial"/>
                <a:ea typeface="Arial"/>
                <a:cs typeface="Arial"/>
                <a:sym typeface="Arial"/>
              </a:rPr>
              <a:t>šią didelę žydų populiaciją, versdami žydus </a:t>
            </a:r>
            <a:r>
              <a:rPr lang="lt-LT" sz="1800" b="1">
                <a:solidFill>
                  <a:schemeClr val="dk1"/>
                </a:solidFill>
                <a:latin typeface="Arial"/>
                <a:ea typeface="Arial"/>
                <a:cs typeface="Arial"/>
                <a:sym typeface="Arial"/>
              </a:rPr>
              <a:t>gyventi atskirtose miestų dalyse</a:t>
            </a:r>
            <a:r>
              <a:rPr lang="lt-LT" sz="1800">
                <a:solidFill>
                  <a:schemeClr val="dk1"/>
                </a:solidFill>
                <a:latin typeface="Arial"/>
                <a:ea typeface="Arial"/>
                <a:cs typeface="Arial"/>
                <a:sym typeface="Arial"/>
              </a:rPr>
              <a:t>, kurias naciai vadino </a:t>
            </a:r>
            <a:r>
              <a:rPr lang="lt-LT" sz="1800" b="1">
                <a:solidFill>
                  <a:schemeClr val="dk1"/>
                </a:solidFill>
                <a:latin typeface="Arial"/>
                <a:ea typeface="Arial"/>
                <a:cs typeface="Arial"/>
                <a:sym typeface="Arial"/>
              </a:rPr>
              <a:t>„getais“ </a:t>
            </a:r>
            <a:r>
              <a:rPr lang="lt-LT" sz="1800">
                <a:solidFill>
                  <a:schemeClr val="dk1"/>
                </a:solidFill>
                <a:latin typeface="Arial"/>
                <a:ea typeface="Arial"/>
                <a:cs typeface="Arial"/>
                <a:sym typeface="Arial"/>
              </a:rPr>
              <a:t>arba </a:t>
            </a:r>
            <a:r>
              <a:rPr lang="lt-LT" sz="1800" b="1">
                <a:solidFill>
                  <a:schemeClr val="dk1"/>
                </a:solidFill>
                <a:latin typeface="Arial"/>
                <a:ea typeface="Arial"/>
                <a:cs typeface="Arial"/>
                <a:sym typeface="Arial"/>
              </a:rPr>
              <a:t>„žydų gyvenamaisiais kvartalais“</a:t>
            </a:r>
            <a:r>
              <a:rPr lang="lt-LT"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297" name="Google Shape;297;p33"/>
          <p:cNvSpPr txBox="1"/>
          <p:nvPr/>
        </p:nvSpPr>
        <p:spPr>
          <a:xfrm>
            <a:off x="1357248" y="5875943"/>
            <a:ext cx="41660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https://encyclopedia.ushmm.org/</a:t>
            </a:r>
            <a:r>
              <a:rPr lang="lt-LT"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pic>
        <p:nvPicPr>
          <p:cNvPr id="298" name="Google Shape;298;p33" descr="Ghettos in Poland | Holocaust Encyclopedia"/>
          <p:cNvPicPr preferRelativeResize="0"/>
          <p:nvPr/>
        </p:nvPicPr>
        <p:blipFill rotWithShape="1">
          <a:blip r:embed="rId4">
            <a:alphaModFix/>
          </a:blip>
          <a:srcRect/>
          <a:stretch/>
        </p:blipFill>
        <p:spPr>
          <a:xfrm>
            <a:off x="539514" y="1982353"/>
            <a:ext cx="5634774" cy="3310430"/>
          </a:xfrm>
          <a:prstGeom prst="rect">
            <a:avLst/>
          </a:prstGeom>
          <a:noFill/>
          <a:ln>
            <a:noFill/>
          </a:ln>
        </p:spPr>
      </p:pic>
      <p:sp>
        <p:nvSpPr>
          <p:cNvPr id="299" name="Google Shape;299;p33"/>
          <p:cNvSpPr txBox="1"/>
          <p:nvPr/>
        </p:nvSpPr>
        <p:spPr>
          <a:xfrm>
            <a:off x="1190497" y="5506611"/>
            <a:ext cx="416605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a:solidFill>
                  <a:schemeClr val="dk1"/>
                </a:solidFill>
                <a:latin typeface="Arial"/>
                <a:ea typeface="Arial"/>
                <a:cs typeface="Arial"/>
                <a:sym typeface="Arial"/>
              </a:rPr>
              <a:t>Getas okupuotoje Lenkijoje.</a:t>
            </a:r>
            <a:endParaRPr sz="18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title"/>
          </p:nvPr>
        </p:nvSpPr>
        <p:spPr>
          <a:xfrm>
            <a:off x="776693" y="98596"/>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Komunizmas - klasių kova paremta ideologija:</a:t>
            </a:r>
            <a:br>
              <a:rPr lang="lt-LT"/>
            </a:br>
            <a:r>
              <a:rPr lang="lt-LT" sz="2200"/>
              <a:t>- liaudies priešas, kaip tai prisidėjo prie komunizmo klasių kova paremtos ideologijos? </a:t>
            </a:r>
            <a:endParaRPr sz="2200"/>
          </a:p>
        </p:txBody>
      </p:sp>
      <p:sp>
        <p:nvSpPr>
          <p:cNvPr id="305" name="Google Shape;305;p34"/>
          <p:cNvSpPr txBox="1"/>
          <p:nvPr/>
        </p:nvSpPr>
        <p:spPr>
          <a:xfrm>
            <a:off x="5908747" y="2203777"/>
            <a:ext cx="5560208"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Arial"/>
                <a:ea typeface="Arial"/>
                <a:cs typeface="Arial"/>
                <a:sym typeface="Arial"/>
              </a:rPr>
              <a:t>Liaudies priešais tapo pasiturintys valstiečiai, kurie priešinosi vyriausybės politikai – kolektyvizacijai. Tam, kad juos palaužtų ir susidorotų buvo įvestas </a:t>
            </a:r>
            <a:r>
              <a:rPr lang="lt-LT" sz="1800" b="1">
                <a:solidFill>
                  <a:schemeClr val="dk1"/>
                </a:solidFill>
                <a:latin typeface="Arial"/>
                <a:ea typeface="Arial"/>
                <a:cs typeface="Arial"/>
                <a:sym typeface="Arial"/>
              </a:rPr>
              <a:t>„buožės“ </a:t>
            </a:r>
            <a:r>
              <a:rPr lang="lt-LT" sz="1800">
                <a:solidFill>
                  <a:schemeClr val="dk1"/>
                </a:solidFill>
                <a:latin typeface="Arial"/>
                <a:ea typeface="Arial"/>
                <a:cs typeface="Arial"/>
                <a:sym typeface="Arial"/>
              </a:rPr>
              <a:t>terminas.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lt-LT" sz="1800">
                <a:solidFill>
                  <a:schemeClr val="dk1"/>
                </a:solidFill>
                <a:latin typeface="Arial"/>
                <a:ea typeface="Arial"/>
                <a:cs typeface="Arial"/>
                <a:sym typeface="Arial"/>
              </a:rPr>
              <a:t>Visuomenė buvo </a:t>
            </a:r>
            <a:r>
              <a:rPr lang="lt-LT" sz="1800" b="1">
                <a:solidFill>
                  <a:schemeClr val="dk1"/>
                </a:solidFill>
                <a:latin typeface="Arial"/>
                <a:ea typeface="Arial"/>
                <a:cs typeface="Arial"/>
                <a:sym typeface="Arial"/>
              </a:rPr>
              <a:t>priešinama</a:t>
            </a:r>
            <a:r>
              <a:rPr lang="lt-LT" sz="1800">
                <a:solidFill>
                  <a:schemeClr val="dk1"/>
                </a:solidFill>
                <a:latin typeface="Arial"/>
                <a:ea typeface="Arial"/>
                <a:cs typeface="Arial"/>
                <a:sym typeface="Arial"/>
              </a:rPr>
              <a:t> tarpusavyje.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lt-LT" sz="1800">
                <a:solidFill>
                  <a:schemeClr val="dk1"/>
                </a:solidFill>
                <a:latin typeface="Arial"/>
                <a:ea typeface="Arial"/>
                <a:cs typeface="Arial"/>
                <a:sym typeface="Arial"/>
              </a:rPr>
              <a:t>Galiausiai žmonės </a:t>
            </a:r>
            <a:r>
              <a:rPr lang="lt-LT" sz="1800" b="1">
                <a:solidFill>
                  <a:schemeClr val="dk1"/>
                </a:solidFill>
                <a:latin typeface="Arial"/>
                <a:ea typeface="Arial"/>
                <a:cs typeface="Arial"/>
                <a:sym typeface="Arial"/>
              </a:rPr>
              <a:t>per prievartą turėjo stoti į kolūkius </a:t>
            </a:r>
            <a:r>
              <a:rPr lang="lt-LT" sz="1800">
                <a:solidFill>
                  <a:schemeClr val="dk1"/>
                </a:solidFill>
                <a:latin typeface="Arial"/>
                <a:ea typeface="Arial"/>
                <a:cs typeface="Arial"/>
                <a:sym typeface="Arial"/>
              </a:rPr>
              <a:t>ir visas jų turtas buvo nacionalizuotas, o patys tapo totalitarinio rėžimo įkaitais ir vergais.</a:t>
            </a:r>
            <a:endParaRPr sz="1800">
              <a:solidFill>
                <a:schemeClr val="dk1"/>
              </a:solidFill>
              <a:latin typeface="Arial"/>
              <a:ea typeface="Arial"/>
              <a:cs typeface="Arial"/>
              <a:sym typeface="Arial"/>
            </a:endParaRPr>
          </a:p>
        </p:txBody>
      </p:sp>
      <p:sp>
        <p:nvSpPr>
          <p:cNvPr id="306" name="Google Shape;306;p34"/>
          <p:cNvSpPr txBox="1"/>
          <p:nvPr/>
        </p:nvSpPr>
        <p:spPr>
          <a:xfrm>
            <a:off x="333502" y="4682422"/>
            <a:ext cx="4771556"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a:solidFill>
                  <a:schemeClr val="dk1"/>
                </a:solidFill>
                <a:latin typeface="Arial"/>
                <a:ea typeface="Arial"/>
                <a:cs typeface="Arial"/>
                <a:sym typeface="Arial"/>
              </a:rPr>
              <a:t>„Sunaikinkime „buožes“ kaip klasę.“ Sovietų propagandos plakatuose „buožės“ buvo vaizduojami kaip liaudies priešai.</a:t>
            </a:r>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lt-LT"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https://communistcrimes.org/en/brutal-crime-against-rural-life-collectivisation-soviet-union</a:t>
            </a:r>
            <a:r>
              <a:rPr lang="lt-LT"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pic>
        <p:nvPicPr>
          <p:cNvPr id="307" name="Google Shape;307;p34" descr="kulak"/>
          <p:cNvPicPr preferRelativeResize="0"/>
          <p:nvPr/>
        </p:nvPicPr>
        <p:blipFill rotWithShape="1">
          <a:blip r:embed="rId4">
            <a:alphaModFix/>
          </a:blip>
          <a:srcRect/>
          <a:stretch/>
        </p:blipFill>
        <p:spPr>
          <a:xfrm>
            <a:off x="1110150" y="1845202"/>
            <a:ext cx="3427384" cy="254432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5"/>
          <p:cNvSpPr txBox="1">
            <a:spLocks noGrp="1"/>
          </p:cNvSpPr>
          <p:nvPr>
            <p:ph type="title"/>
          </p:nvPr>
        </p:nvSpPr>
        <p:spPr>
          <a:xfrm>
            <a:off x="182128" y="123198"/>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Komunizmas - klasių kova paremta ideologija:</a:t>
            </a:r>
            <a:br>
              <a:rPr lang="lt-LT"/>
            </a:br>
            <a:r>
              <a:rPr lang="lt-LT" sz="2200"/>
              <a:t>- gulagas, kaip tai prisidėjo stiprinant diktatūrą, „įdarbinant“ tautą ir persekiojant žmones?</a:t>
            </a:r>
            <a:endParaRPr sz="2200"/>
          </a:p>
        </p:txBody>
      </p:sp>
      <p:sp>
        <p:nvSpPr>
          <p:cNvPr id="313" name="Google Shape;313;p35"/>
          <p:cNvSpPr txBox="1"/>
          <p:nvPr/>
        </p:nvSpPr>
        <p:spPr>
          <a:xfrm>
            <a:off x="5494602" y="1637059"/>
            <a:ext cx="6486908"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Arial"/>
                <a:ea typeface="Arial"/>
                <a:cs typeface="Arial"/>
                <a:sym typeface="Arial"/>
              </a:rPr>
              <a:t>Žodis </a:t>
            </a:r>
            <a:r>
              <a:rPr lang="lt-LT" sz="1800" b="1">
                <a:solidFill>
                  <a:schemeClr val="dk1"/>
                </a:solidFill>
                <a:latin typeface="Arial"/>
                <a:ea typeface="Arial"/>
                <a:cs typeface="Arial"/>
                <a:sym typeface="Arial"/>
              </a:rPr>
              <a:t>Gulagas</a:t>
            </a:r>
            <a:r>
              <a:rPr lang="lt-LT" sz="1800">
                <a:solidFill>
                  <a:schemeClr val="dk1"/>
                </a:solidFill>
                <a:latin typeface="Arial"/>
                <a:ea typeface="Arial"/>
                <a:cs typeface="Arial"/>
                <a:sym typeface="Arial"/>
              </a:rPr>
              <a:t> yra santrumpa, reiškianti „glavnoje upravleniye lagerey“ – stovyklų direktoratas. Apie tai savo veikale „Gulago Archipelagas“ rašė Aleksandras Solženycinas.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lt-LT" sz="1800">
                <a:solidFill>
                  <a:schemeClr val="dk1"/>
                </a:solidFill>
                <a:latin typeface="Arial"/>
                <a:ea typeface="Arial"/>
                <a:cs typeface="Arial"/>
                <a:sym typeface="Arial"/>
              </a:rPr>
              <a:t>Gulago sistema buvo suformuota Sovietų Sąjungoje 1930 m., siekiant </a:t>
            </a:r>
            <a:r>
              <a:rPr lang="lt-LT" sz="1800" b="1">
                <a:solidFill>
                  <a:schemeClr val="dk1"/>
                </a:solidFill>
                <a:latin typeface="Arial"/>
                <a:ea typeface="Arial"/>
                <a:cs typeface="Arial"/>
                <a:sym typeface="Arial"/>
              </a:rPr>
              <a:t>įkalinti sovietų piliečius priverstiniam darbui</a:t>
            </a:r>
            <a:r>
              <a:rPr lang="lt-LT" sz="1800">
                <a:solidFill>
                  <a:schemeClr val="dk1"/>
                </a:solidFill>
                <a:latin typeface="Arial"/>
                <a:ea typeface="Arial"/>
                <a:cs typeface="Arial"/>
                <a:sym typeface="Arial"/>
              </a:rPr>
              <a:t>. Visą XX amžiaus ketvirtąjį dešimtmetį kalinių skaičius svyravo.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lt-LT" sz="1800">
                <a:solidFill>
                  <a:schemeClr val="dk1"/>
                </a:solidFill>
                <a:latin typeface="Arial"/>
                <a:ea typeface="Arial"/>
                <a:cs typeface="Arial"/>
                <a:sym typeface="Arial"/>
              </a:rPr>
              <a:t>Bolševikų režimas </a:t>
            </a:r>
            <a:r>
              <a:rPr lang="lt-LT" sz="1800" b="1">
                <a:solidFill>
                  <a:schemeClr val="dk1"/>
                </a:solidFill>
                <a:latin typeface="Arial"/>
                <a:ea typeface="Arial"/>
                <a:cs typeface="Arial"/>
                <a:sym typeface="Arial"/>
              </a:rPr>
              <a:t>izoliavo savo politinius oponentus ir už </a:t>
            </a:r>
            <a:r>
              <a:rPr lang="lt-LT" sz="1800">
                <a:solidFill>
                  <a:schemeClr val="dk1"/>
                </a:solidFill>
                <a:latin typeface="Arial"/>
                <a:ea typeface="Arial"/>
                <a:cs typeface="Arial"/>
                <a:sym typeface="Arial"/>
              </a:rPr>
              <a:t>grotų įkalino šimtus tūkstančių žmonių. </a:t>
            </a:r>
            <a:endParaRPr sz="1800">
              <a:solidFill>
                <a:srgbClr val="FF0000"/>
              </a:solidFill>
              <a:latin typeface="Arial"/>
              <a:ea typeface="Arial"/>
              <a:cs typeface="Arial"/>
              <a:sym typeface="Arial"/>
            </a:endParaRPr>
          </a:p>
        </p:txBody>
      </p:sp>
      <p:sp>
        <p:nvSpPr>
          <p:cNvPr id="314" name="Google Shape;314;p35"/>
          <p:cNvSpPr txBox="1"/>
          <p:nvPr/>
        </p:nvSpPr>
        <p:spPr>
          <a:xfrm>
            <a:off x="-174952" y="5687033"/>
            <a:ext cx="6269585" cy="738664"/>
          </a:xfrm>
          <a:prstGeom prst="rect">
            <a:avLst/>
          </a:prstGeom>
          <a:noFill/>
          <a:ln>
            <a:noFill/>
          </a:ln>
        </p:spPr>
        <p:txBody>
          <a:bodyPr spcFirstLastPara="1" wrap="square" lIns="91425" tIns="45700" rIns="91425" bIns="45700" anchor="t" anchorCtr="0">
            <a:spAutoFit/>
          </a:bodyPr>
          <a:lstStyle/>
          <a:p>
            <a:pPr marL="342900" marR="0" lvl="0" indent="-342900" algn="ctr" rtl="0">
              <a:spcBef>
                <a:spcPts val="0"/>
              </a:spcBef>
              <a:spcAft>
                <a:spcPts val="0"/>
              </a:spcAft>
              <a:buClr>
                <a:schemeClr val="dk1"/>
              </a:buClr>
              <a:buSzPts val="1400"/>
              <a:buFont typeface="Arial"/>
              <a:buAutoNum type="arabicPeriod"/>
            </a:pPr>
            <a:r>
              <a:rPr lang="lt-LT" sz="1400">
                <a:solidFill>
                  <a:schemeClr val="dk1"/>
                </a:solidFill>
                <a:latin typeface="Arial"/>
                <a:ea typeface="Arial"/>
                <a:cs typeface="Arial"/>
                <a:sym typeface="Arial"/>
              </a:rPr>
              <a:t>Gulago sistemos trėmimo ir darbo vietos.</a:t>
            </a:r>
            <a:endParaRPr/>
          </a:p>
          <a:p>
            <a:pPr marL="342900" marR="0" lvl="0" indent="-342900" algn="ctr" rtl="0">
              <a:spcBef>
                <a:spcPts val="0"/>
              </a:spcBef>
              <a:spcAft>
                <a:spcPts val="0"/>
              </a:spcAft>
              <a:buClr>
                <a:schemeClr val="dk1"/>
              </a:buClr>
              <a:buSzPts val="1400"/>
              <a:buFont typeface="Arial"/>
              <a:buAutoNum type="arabicPeriod"/>
            </a:pPr>
            <a:r>
              <a:rPr lang="lt-LT" sz="1400">
                <a:solidFill>
                  <a:schemeClr val="dk1"/>
                </a:solidFill>
                <a:latin typeface="Arial"/>
                <a:ea typeface="Arial"/>
                <a:cs typeface="Arial"/>
                <a:sym typeface="Arial"/>
              </a:rPr>
              <a:t>Kalinys/tremtinys dirbantis „Belamor“ kanalo kasimo stovykloje. </a:t>
            </a:r>
            <a:endParaRPr/>
          </a:p>
          <a:p>
            <a:pPr marL="0" marR="0" lvl="0" indent="0" algn="ctr" rtl="0">
              <a:spcBef>
                <a:spcPts val="0"/>
              </a:spcBef>
              <a:spcAft>
                <a:spcPts val="0"/>
              </a:spcAft>
              <a:buNone/>
            </a:pPr>
            <a:r>
              <a:rPr lang="lt-LT" sz="14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https://gulaghistory.org/nps/onlineexhibit/stalin/work.php.html</a:t>
            </a:r>
            <a:r>
              <a:rPr lang="lt-LT"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p:txBody>
      </p:sp>
      <p:pic>
        <p:nvPicPr>
          <p:cNvPr id="315" name="Google Shape;315;p35"/>
          <p:cNvPicPr preferRelativeResize="0"/>
          <p:nvPr/>
        </p:nvPicPr>
        <p:blipFill rotWithShape="1">
          <a:blip r:embed="rId4">
            <a:alphaModFix/>
          </a:blip>
          <a:srcRect/>
          <a:stretch/>
        </p:blipFill>
        <p:spPr>
          <a:xfrm>
            <a:off x="709034" y="1448761"/>
            <a:ext cx="4551500" cy="1896458"/>
          </a:xfrm>
          <a:prstGeom prst="rect">
            <a:avLst/>
          </a:prstGeom>
          <a:noFill/>
          <a:ln>
            <a:noFill/>
          </a:ln>
        </p:spPr>
      </p:pic>
      <p:pic>
        <p:nvPicPr>
          <p:cNvPr id="316" name="Google Shape;316;p35" descr="Prisoners work at Belbaltlag, a Gulag camp for building the White Sea-Baltic Sea Canal "/>
          <p:cNvPicPr preferRelativeResize="0"/>
          <p:nvPr/>
        </p:nvPicPr>
        <p:blipFill rotWithShape="1">
          <a:blip r:embed="rId5">
            <a:alphaModFix/>
          </a:blip>
          <a:srcRect/>
          <a:stretch/>
        </p:blipFill>
        <p:spPr>
          <a:xfrm>
            <a:off x="1719455" y="3595986"/>
            <a:ext cx="2405596" cy="184028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6"/>
          <p:cNvSpPr txBox="1">
            <a:spLocks noGrp="1"/>
          </p:cNvSpPr>
          <p:nvPr>
            <p:ph type="title"/>
          </p:nvPr>
        </p:nvSpPr>
        <p:spPr>
          <a:xfrm>
            <a:off x="182128" y="123198"/>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Komunizmas - klasių kova paremta ideologija:</a:t>
            </a:r>
            <a:br>
              <a:rPr lang="lt-LT"/>
            </a:br>
            <a:r>
              <a:rPr lang="lt-LT" sz="2200"/>
              <a:t>- kaip prie Stalininio režimo įtvirtinimo prisidėjo „Didysis valymas“? </a:t>
            </a:r>
            <a:endParaRPr sz="2200"/>
          </a:p>
        </p:txBody>
      </p:sp>
      <p:sp>
        <p:nvSpPr>
          <p:cNvPr id="322" name="Google Shape;322;p36"/>
          <p:cNvSpPr txBox="1"/>
          <p:nvPr/>
        </p:nvSpPr>
        <p:spPr>
          <a:xfrm>
            <a:off x="5494602" y="1637059"/>
            <a:ext cx="6486908"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b="1">
                <a:solidFill>
                  <a:schemeClr val="dk1"/>
                </a:solidFill>
                <a:latin typeface="Arial"/>
                <a:ea typeface="Arial"/>
                <a:cs typeface="Arial"/>
                <a:sym typeface="Arial"/>
              </a:rPr>
              <a:t>Didysis teroras</a:t>
            </a:r>
            <a:r>
              <a:rPr lang="lt-LT" sz="1800">
                <a:solidFill>
                  <a:schemeClr val="dk1"/>
                </a:solidFill>
                <a:latin typeface="Arial"/>
                <a:ea typeface="Arial"/>
                <a:cs typeface="Arial"/>
                <a:sym typeface="Arial"/>
              </a:rPr>
              <a:t>, dar žinomas kaip </a:t>
            </a:r>
            <a:r>
              <a:rPr lang="lt-LT" sz="1800" b="1">
                <a:solidFill>
                  <a:schemeClr val="dk1"/>
                </a:solidFill>
                <a:latin typeface="Arial"/>
                <a:ea typeface="Arial"/>
                <a:cs typeface="Arial"/>
                <a:sym typeface="Arial"/>
              </a:rPr>
              <a:t>Didysis valymas</a:t>
            </a:r>
            <a:r>
              <a:rPr lang="lt-LT" sz="1800">
                <a:solidFill>
                  <a:schemeClr val="dk1"/>
                </a:solidFill>
                <a:latin typeface="Arial"/>
                <a:ea typeface="Arial"/>
                <a:cs typeface="Arial"/>
                <a:sym typeface="Arial"/>
              </a:rPr>
              <a:t>, buvo žiauri politinė kampanija, kuriai vadovavo sovietų diktatorius Josifas Stalinas, siekiant pašalinti oponuojančius komunistų partijos narius ir visus kitus, kuriuos jis laikė grėsme.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lt-LT" sz="1800">
                <a:solidFill>
                  <a:schemeClr val="dk1"/>
                </a:solidFill>
                <a:latin typeface="Arial"/>
                <a:ea typeface="Arial"/>
                <a:cs typeface="Arial"/>
                <a:sym typeface="Arial"/>
              </a:rPr>
              <a:t>Nors skaičiavimai skiriasi, dauguma ekspertų mano, kad per Didįjį terorą, kuris prasidėjo maždaug 1936 m. ir baigėsi 1938 m., </a:t>
            </a:r>
            <a:r>
              <a:rPr lang="lt-LT" sz="1800" b="1">
                <a:solidFill>
                  <a:schemeClr val="dk1"/>
                </a:solidFill>
                <a:latin typeface="Arial"/>
                <a:ea typeface="Arial"/>
                <a:cs typeface="Arial"/>
                <a:sym typeface="Arial"/>
              </a:rPr>
              <a:t>mirties bausmė buvo įvykdyta mažiausiai 750 000 žmonių</a:t>
            </a:r>
            <a:r>
              <a:rPr lang="lt-LT" sz="1800">
                <a:solidFill>
                  <a:schemeClr val="dk1"/>
                </a:solidFill>
                <a:latin typeface="Arial"/>
                <a:ea typeface="Arial"/>
                <a:cs typeface="Arial"/>
                <a:sym typeface="Arial"/>
              </a:rPr>
              <a:t>. Daugiau nei milijonas išgyvenusiųjų buvo išsiųsti į priverstinio darbo stovyklas, žinomas kaip Gulagas.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lt-LT" sz="14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https://www.history.com/topics/european-history/great-purge</a:t>
            </a:r>
            <a:r>
              <a:rPr lang="lt-LT"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p:txBody>
      </p:sp>
      <p:sp>
        <p:nvSpPr>
          <p:cNvPr id="323" name="Google Shape;323;p36"/>
          <p:cNvSpPr txBox="1"/>
          <p:nvPr/>
        </p:nvSpPr>
        <p:spPr>
          <a:xfrm>
            <a:off x="0" y="5385916"/>
            <a:ext cx="5893145" cy="15234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400">
                <a:solidFill>
                  <a:schemeClr val="dk1"/>
                </a:solidFill>
                <a:latin typeface="Arial"/>
                <a:ea typeface="Arial"/>
                <a:cs typeface="Arial"/>
                <a:sym typeface="Arial"/>
              </a:rPr>
              <a:t>Po žlugimo </a:t>
            </a:r>
            <a:r>
              <a:rPr lang="lt-LT" sz="1400" b="1">
                <a:solidFill>
                  <a:schemeClr val="dk1"/>
                </a:solidFill>
                <a:latin typeface="Arial"/>
                <a:ea typeface="Arial"/>
                <a:cs typeface="Arial"/>
                <a:sym typeface="Arial"/>
              </a:rPr>
              <a:t>Ježovą </a:t>
            </a:r>
            <a:r>
              <a:rPr lang="lt-LT" sz="1400">
                <a:solidFill>
                  <a:schemeClr val="dk1"/>
                </a:solidFill>
                <a:latin typeface="Arial"/>
                <a:ea typeface="Arial"/>
                <a:cs typeface="Arial"/>
                <a:sym typeface="Arial"/>
              </a:rPr>
              <a:t>(</a:t>
            </a:r>
            <a:r>
              <a:rPr lang="lt-LT" sz="1400" i="1">
                <a:solidFill>
                  <a:schemeClr val="dk1"/>
                </a:solidFill>
                <a:latin typeface="Arial"/>
                <a:ea typeface="Arial"/>
                <a:cs typeface="Arial"/>
                <a:sym typeface="Arial"/>
              </a:rPr>
              <a:t>1936-38 SSRS Vidaus reikalų liaudies komisaras – J. Stalino nurodymu partijos ir valstybės veikėjams organizavo SSRS gyventojų represijas</a:t>
            </a:r>
            <a:r>
              <a:rPr lang="lt-LT" sz="1400">
                <a:solidFill>
                  <a:schemeClr val="dk1"/>
                </a:solidFill>
                <a:latin typeface="Arial"/>
                <a:ea typeface="Arial"/>
                <a:cs typeface="Arial"/>
                <a:sym typeface="Arial"/>
              </a:rPr>
              <a:t>) sovietų valstybė atleido kaip perdėtą nesąžiningą. Žinoma, jis buvo išbrauktas iš šios 1937 m. nuotraukos su Stalinu prie Maskvos-Volgos kanalo.</a:t>
            </a:r>
            <a:endParaRPr/>
          </a:p>
          <a:p>
            <a:pPr marL="0" marR="0" lvl="0" indent="0" algn="ctr" rtl="0">
              <a:spcBef>
                <a:spcPts val="0"/>
              </a:spcBef>
              <a:spcAft>
                <a:spcPts val="0"/>
              </a:spcAft>
              <a:buNone/>
            </a:pPr>
            <a:endParaRPr sz="1400">
              <a:solidFill>
                <a:schemeClr val="dk1"/>
              </a:solidFill>
              <a:latin typeface="Arial"/>
              <a:ea typeface="Arial"/>
              <a:cs typeface="Arial"/>
              <a:sym typeface="Arial"/>
            </a:endParaRPr>
          </a:p>
          <a:p>
            <a:pPr marL="0" marR="0" lvl="0" indent="0" algn="ctr" rtl="0">
              <a:spcBef>
                <a:spcPts val="0"/>
              </a:spcBef>
              <a:spcAft>
                <a:spcPts val="0"/>
              </a:spcAft>
              <a:buNone/>
            </a:pPr>
            <a:r>
              <a:rPr lang="lt-LT" sz="9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https://communistcrimes.org/en/nikolai-yezhov-portrait-bloody-dwarf-part-2-terror-and-downfall</a:t>
            </a:r>
            <a:r>
              <a:rPr lang="lt-LT" sz="900">
                <a:solidFill>
                  <a:schemeClr val="dk1"/>
                </a:solidFill>
                <a:latin typeface="Arial"/>
                <a:ea typeface="Arial"/>
                <a:cs typeface="Arial"/>
                <a:sym typeface="Arial"/>
              </a:rPr>
              <a:t> </a:t>
            </a:r>
            <a:endParaRPr sz="900">
              <a:solidFill>
                <a:schemeClr val="dk1"/>
              </a:solidFill>
              <a:latin typeface="Arial"/>
              <a:ea typeface="Arial"/>
              <a:cs typeface="Arial"/>
              <a:sym typeface="Arial"/>
            </a:endParaRPr>
          </a:p>
        </p:txBody>
      </p:sp>
      <p:pic>
        <p:nvPicPr>
          <p:cNvPr id="324" name="Google Shape;324;p36" descr="Nikolai Yezhov: A Portrait of the “Bloody Dwarf”. Part 2: Terror and  Downfall | Communist Crimes"/>
          <p:cNvPicPr preferRelativeResize="0"/>
          <p:nvPr/>
        </p:nvPicPr>
        <p:blipFill rotWithShape="1">
          <a:blip r:embed="rId5">
            <a:alphaModFix/>
          </a:blip>
          <a:srcRect/>
          <a:stretch/>
        </p:blipFill>
        <p:spPr>
          <a:xfrm>
            <a:off x="1580226" y="1579652"/>
            <a:ext cx="2759228" cy="369869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7"/>
          <p:cNvSpPr txBox="1">
            <a:spLocks noGrp="1"/>
          </p:cNvSpPr>
          <p:nvPr>
            <p:ph type="title"/>
          </p:nvPr>
        </p:nvSpPr>
        <p:spPr>
          <a:xfrm>
            <a:off x="182128" y="123198"/>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Komunizmas - klasių kova paremta ideologija:</a:t>
            </a:r>
            <a:br>
              <a:rPr lang="lt-LT"/>
            </a:br>
            <a:r>
              <a:rPr lang="lt-LT" sz="2200"/>
              <a:t>- </a:t>
            </a:r>
            <a:r>
              <a:rPr lang="lt-LT" sz="2200">
                <a:solidFill>
                  <a:schemeClr val="dk1"/>
                </a:solidFill>
              </a:rPr>
              <a:t>Holodmora – genocidas.</a:t>
            </a:r>
            <a:endParaRPr sz="2200">
              <a:solidFill>
                <a:schemeClr val="dk1"/>
              </a:solidFill>
            </a:endParaRPr>
          </a:p>
        </p:txBody>
      </p:sp>
      <p:sp>
        <p:nvSpPr>
          <p:cNvPr id="330" name="Google Shape;330;p37"/>
          <p:cNvSpPr txBox="1"/>
          <p:nvPr/>
        </p:nvSpPr>
        <p:spPr>
          <a:xfrm>
            <a:off x="5363387" y="1637059"/>
            <a:ext cx="6618123" cy="36317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b="1">
                <a:solidFill>
                  <a:schemeClr val="dk1"/>
                </a:solidFill>
                <a:latin typeface="Arial"/>
                <a:ea typeface="Arial"/>
                <a:cs typeface="Arial"/>
                <a:sym typeface="Arial"/>
              </a:rPr>
              <a:t>Holodomoras</a:t>
            </a:r>
            <a:r>
              <a:rPr lang="lt-LT" sz="1800">
                <a:solidFill>
                  <a:schemeClr val="dk1"/>
                </a:solidFill>
                <a:latin typeface="Arial"/>
                <a:ea typeface="Arial"/>
                <a:cs typeface="Arial"/>
                <a:sym typeface="Arial"/>
              </a:rPr>
              <a:t> – </a:t>
            </a:r>
            <a:r>
              <a:rPr lang="lt-LT" sz="1800" b="1">
                <a:solidFill>
                  <a:schemeClr val="dk1"/>
                </a:solidFill>
                <a:latin typeface="Arial"/>
                <a:ea typeface="Arial"/>
                <a:cs typeface="Arial"/>
                <a:sym typeface="Arial"/>
              </a:rPr>
              <a:t>žmogaus sukeltas badas</a:t>
            </a:r>
            <a:r>
              <a:rPr lang="lt-LT" sz="1800">
                <a:solidFill>
                  <a:schemeClr val="dk1"/>
                </a:solidFill>
                <a:latin typeface="Arial"/>
                <a:ea typeface="Arial"/>
                <a:cs typeface="Arial"/>
                <a:sym typeface="Arial"/>
              </a:rPr>
              <a:t>, užklupęs Ukrainos sovietinę respubliką 1932–1933 m., o piką pasiekė 1933 m. vėlyvą pavasarį. </a:t>
            </a:r>
            <a:endParaRPr/>
          </a:p>
          <a:p>
            <a:pPr marL="0" marR="0" lvl="0" indent="0" algn="l" rtl="0">
              <a:spcBef>
                <a:spcPts val="0"/>
              </a:spcBef>
              <a:spcAft>
                <a:spcPts val="0"/>
              </a:spcAft>
              <a:buNone/>
            </a:pPr>
            <a:r>
              <a:rPr lang="lt-LT" sz="1800">
                <a:solidFill>
                  <a:schemeClr val="dk1"/>
                </a:solidFill>
                <a:latin typeface="Arial"/>
                <a:ea typeface="Arial"/>
                <a:cs typeface="Arial"/>
                <a:sym typeface="Arial"/>
              </a:rPr>
              <a:t>Tai buvo platesnio sovietinio bado (1931–1934 m.), kuris taip pat sukėlė masinį badą ir kituose grūdų auginimo regionuose.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lt-LT" sz="1800">
                <a:solidFill>
                  <a:schemeClr val="dk1"/>
                </a:solidFill>
                <a:latin typeface="Arial"/>
                <a:ea typeface="Arial"/>
                <a:cs typeface="Arial"/>
                <a:sym typeface="Arial"/>
              </a:rPr>
              <a:t>Ukrainos badą dar labiau pablogino daugybė politinių dekretų ir sprendimų, kurie buvo skirti daugiausia arba tik Ukrainai. Pripažindamas jo mastą, 1932–1933 m. badas dažnai vadinamas holodomoru – terminu, kilusiu </a:t>
            </a:r>
            <a:r>
              <a:rPr lang="lt-LT" sz="1800" b="1">
                <a:solidFill>
                  <a:schemeClr val="dk1"/>
                </a:solidFill>
                <a:latin typeface="Arial"/>
                <a:ea typeface="Arial"/>
                <a:cs typeface="Arial"/>
                <a:sym typeface="Arial"/>
              </a:rPr>
              <a:t>iš ukrainiečių žodžių badas (holod) ir naikinimas/marinimas (mor).</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lt-LT" sz="14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https://www.britannica.com/event/Holodomor</a:t>
            </a:r>
            <a:r>
              <a:rPr lang="lt-LT"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p:txBody>
      </p:sp>
      <p:sp>
        <p:nvSpPr>
          <p:cNvPr id="331" name="Google Shape;331;p37"/>
          <p:cNvSpPr txBox="1"/>
          <p:nvPr/>
        </p:nvSpPr>
        <p:spPr>
          <a:xfrm>
            <a:off x="132923" y="5150910"/>
            <a:ext cx="5259509"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400">
                <a:solidFill>
                  <a:schemeClr val="dk1"/>
                </a:solidFill>
                <a:latin typeface="Arial"/>
                <a:ea typeface="Arial"/>
                <a:cs typeface="Arial"/>
                <a:sym typeface="Arial"/>
              </a:rPr>
              <a:t>Holodomoro atminimui skirta statula, Petro Drozdowksy „Karčiųjų vaikystės prisiminimų“ kopija, stovi Vaskanos parke Reginoje, Kanada.</a:t>
            </a:r>
            <a:endParaRPr/>
          </a:p>
          <a:p>
            <a:pPr marL="0" marR="0" lvl="0" indent="0" algn="ctr" rtl="0">
              <a:spcBef>
                <a:spcPts val="0"/>
              </a:spcBef>
              <a:spcAft>
                <a:spcPts val="0"/>
              </a:spcAft>
              <a:buNone/>
            </a:pPr>
            <a:r>
              <a:rPr lang="lt-LT" sz="8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https://www.euractiv.com/section/politics/news/russia-slams-french-parliament-for-calling-holodomor-genocide/</a:t>
            </a:r>
            <a:r>
              <a:rPr lang="lt-LT" sz="800">
                <a:solidFill>
                  <a:schemeClr val="dk1"/>
                </a:solidFill>
                <a:latin typeface="Arial"/>
                <a:ea typeface="Arial"/>
                <a:cs typeface="Arial"/>
                <a:sym typeface="Arial"/>
              </a:rPr>
              <a:t> </a:t>
            </a:r>
            <a:endParaRPr sz="800">
              <a:solidFill>
                <a:schemeClr val="dk1"/>
              </a:solidFill>
              <a:latin typeface="Arial"/>
              <a:ea typeface="Arial"/>
              <a:cs typeface="Arial"/>
              <a:sym typeface="Arial"/>
            </a:endParaRPr>
          </a:p>
        </p:txBody>
      </p:sp>
      <p:pic>
        <p:nvPicPr>
          <p:cNvPr id="332" name="Google Shape;332;p37"/>
          <p:cNvPicPr preferRelativeResize="0"/>
          <p:nvPr/>
        </p:nvPicPr>
        <p:blipFill rotWithShape="1">
          <a:blip r:embed="rId5">
            <a:alphaModFix/>
          </a:blip>
          <a:srcRect/>
          <a:stretch/>
        </p:blipFill>
        <p:spPr>
          <a:xfrm>
            <a:off x="210490" y="1672013"/>
            <a:ext cx="4874066" cy="302192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8"/>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lt-LT"/>
              <a:t>Temos: </a:t>
            </a:r>
            <a:r>
              <a:rPr lang="lt-LT" b="1" i="1"/>
              <a:t>Totalitarinių valstybių realybė: žmonių naikinimas rasiniu ir klasiniu pagrindu</a:t>
            </a:r>
            <a:r>
              <a:rPr lang="lt-LT"/>
              <a:t>, apibendrinimas</a:t>
            </a:r>
            <a:endParaRPr/>
          </a:p>
        </p:txBody>
      </p:sp>
      <p:sp>
        <p:nvSpPr>
          <p:cNvPr id="338" name="Google Shape;338;p38"/>
          <p:cNvSpPr txBox="1">
            <a:spLocks noGrp="1"/>
          </p:cNvSpPr>
          <p:nvPr>
            <p:ph type="body" idx="1"/>
          </p:nvPr>
        </p:nvSpPr>
        <p:spPr>
          <a:xfrm>
            <a:off x="509954" y="1825625"/>
            <a:ext cx="10843846"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lt-LT"/>
              <a:t>Totalitariniai režimai buvo įgyvendinti remiantis rasiniu pagrindu nacistinėje Vokietijoje ir klasiniu pagrindu komunistinėje SSRS.</a:t>
            </a:r>
            <a:endParaRPr/>
          </a:p>
          <a:p>
            <a:pPr marL="0" lvl="0" indent="0" algn="l" rtl="0">
              <a:lnSpc>
                <a:spcPct val="90000"/>
              </a:lnSpc>
              <a:spcBef>
                <a:spcPts val="1000"/>
              </a:spcBef>
              <a:spcAft>
                <a:spcPts val="0"/>
              </a:spcAft>
              <a:buClr>
                <a:schemeClr val="dk1"/>
              </a:buClr>
              <a:buSzPts val="2800"/>
              <a:buNone/>
            </a:pPr>
            <a:r>
              <a:rPr lang="lt-LT"/>
              <a:t>Nacistinėje Vokietijoje režimas iškėlė rasinį principą, kaip tautos grynumo aspektą, kurį naudojo susidoroti su „priešais“ neapykantos strėles nukreipdami į žydus.</a:t>
            </a:r>
            <a:endParaRPr/>
          </a:p>
          <a:p>
            <a:pPr marL="0" lvl="0" indent="0" algn="l" rtl="0">
              <a:lnSpc>
                <a:spcPct val="90000"/>
              </a:lnSpc>
              <a:spcBef>
                <a:spcPts val="1000"/>
              </a:spcBef>
              <a:spcAft>
                <a:spcPts val="0"/>
              </a:spcAft>
              <a:buClr>
                <a:schemeClr val="dk1"/>
              </a:buClr>
              <a:buSzPts val="2800"/>
              <a:buNone/>
            </a:pPr>
            <a:r>
              <a:rPr lang="lt-LT"/>
              <a:t>Komunistinėje SSRS režimas naudojo klasių kovos principą ir žmones skirstė į kapitalistus ir darbininkus, pirmuosius apšaukdamas išnaudotojais ir prilipdęs etiketę „liaudies priešas“.</a:t>
            </a:r>
            <a:endParaRPr/>
          </a:p>
          <a:p>
            <a:pPr marL="0" lvl="0" indent="0" algn="l" rtl="0">
              <a:lnSpc>
                <a:spcPct val="90000"/>
              </a:lnSpc>
              <a:spcBef>
                <a:spcPts val="1000"/>
              </a:spcBef>
              <a:spcAft>
                <a:spcPts val="0"/>
              </a:spcAft>
              <a:buClr>
                <a:schemeClr val="dk1"/>
              </a:buClr>
              <a:buSzPts val="2800"/>
              <a:buNone/>
            </a:pPr>
            <a:r>
              <a:rPr lang="lt-LT"/>
              <a:t>Abu režimai buvo įgyvendinti naudojant masinę prievartą, persekiojimus, žudymus, trėmimus, genocidą.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9"/>
          <p:cNvSpPr txBox="1">
            <a:spLocks noGrp="1"/>
          </p:cNvSpPr>
          <p:nvPr>
            <p:ph type="title"/>
          </p:nvPr>
        </p:nvSpPr>
        <p:spPr>
          <a:xfrm>
            <a:off x="965314" y="3825903"/>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a:t>Plačiau apie demokratiją ir jos iššūkius, žiūrėti į teorinę, praktinę ir papildomą dalis.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4"/>
          <p:cNvSpPr txBox="1">
            <a:spLocks noGrp="1"/>
          </p:cNvSpPr>
          <p:nvPr>
            <p:ph type="title"/>
          </p:nvPr>
        </p:nvSpPr>
        <p:spPr>
          <a:xfrm>
            <a:off x="1172308" y="19653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sz="4000"/>
              <a:t>Demokratinių valstybių principai ir iššūkiai XX a. pirmoje pusėje.</a:t>
            </a:r>
            <a:endParaRPr sz="4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0"/>
          <p:cNvSpPr txBox="1">
            <a:spLocks noGrp="1"/>
          </p:cNvSpPr>
          <p:nvPr>
            <p:ph type="title"/>
          </p:nvPr>
        </p:nvSpPr>
        <p:spPr>
          <a:xfrm>
            <a:off x="838200" y="0"/>
            <a:ext cx="10515600" cy="960699"/>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a:t>Fainiausia darbo grupė</a:t>
            </a:r>
            <a:endParaRPr/>
          </a:p>
        </p:txBody>
      </p:sp>
      <p:pic>
        <p:nvPicPr>
          <p:cNvPr id="349" name="Google Shape;349;p40"/>
          <p:cNvPicPr preferRelativeResize="0"/>
          <p:nvPr/>
        </p:nvPicPr>
        <p:blipFill rotWithShape="1">
          <a:blip r:embed="rId3">
            <a:alphaModFix/>
          </a:blip>
          <a:srcRect/>
          <a:stretch/>
        </p:blipFill>
        <p:spPr>
          <a:xfrm>
            <a:off x="0" y="1163307"/>
            <a:ext cx="12192000" cy="562602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1"/>
          <p:cNvSpPr txBox="1">
            <a:spLocks noGrp="1"/>
          </p:cNvSpPr>
          <p:nvPr>
            <p:ph type="title"/>
          </p:nvPr>
        </p:nvSpPr>
        <p:spPr>
          <a:xfrm>
            <a:off x="3910839" y="3429000"/>
            <a:ext cx="5990756" cy="1492250"/>
          </a:xfrm>
          <a:prstGeom prst="rect">
            <a:avLst/>
          </a:prstGeom>
          <a:noFill/>
          <a:ln>
            <a:noFill/>
          </a:ln>
          <a:effectLst>
            <a:outerShdw blurRad="50800" dist="38100" dir="2700000" algn="tl" rotWithShape="0">
              <a:srgbClr val="A89B9E"/>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lt-LT" sz="4800"/>
              <a:t>Egidijus Sereičikas</a:t>
            </a:r>
            <a:br>
              <a:rPr lang="lt-LT" sz="4800"/>
            </a:br>
            <a:r>
              <a:rPr lang="lt-LT" sz="2800"/>
              <a:t>Klaipėdos Licėjus</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None/>
            </a:pPr>
            <a:r>
              <a:rPr lang="lt-LT"/>
              <a:t>Kas yra demokratija?</a:t>
            </a:r>
            <a:br>
              <a:rPr lang="lt-LT"/>
            </a:br>
            <a:r>
              <a:rPr lang="lt-LT" sz="2000"/>
              <a:t>- </a:t>
            </a:r>
            <a:r>
              <a:rPr lang="lt-LT" sz="2000" b="0" i="0">
                <a:latin typeface="Lemon"/>
                <a:ea typeface="Lemon"/>
                <a:cs typeface="Lemon"/>
                <a:sym typeface="Lemon"/>
              </a:rPr>
              <a:t>valstybės valdymo forma, kai visa valdžia kyla iš piliečių valios, įstatymus leidžia laisvais ir reguliariais rinkimais renkami tautos atstovai, o valdo pagal konstitucijos nustatytus įgaliojimus veikianti vyriausybė.</a:t>
            </a:r>
            <a:r>
              <a:rPr lang="lt-LT" sz="2000"/>
              <a:t> </a:t>
            </a:r>
            <a:endParaRPr sz="2000"/>
          </a:p>
        </p:txBody>
      </p:sp>
      <p:pic>
        <p:nvPicPr>
          <p:cNvPr id="85" name="Google Shape;85;p5" descr="Importance Of Separation of Powers” by Mizgin | AIE-Internship"/>
          <p:cNvPicPr preferRelativeResize="0"/>
          <p:nvPr/>
        </p:nvPicPr>
        <p:blipFill rotWithShape="1">
          <a:blip r:embed="rId3">
            <a:alphaModFix/>
          </a:blip>
          <a:srcRect/>
          <a:stretch/>
        </p:blipFill>
        <p:spPr>
          <a:xfrm>
            <a:off x="575771" y="2340423"/>
            <a:ext cx="4685775" cy="3232085"/>
          </a:xfrm>
          <a:prstGeom prst="rect">
            <a:avLst/>
          </a:prstGeom>
          <a:noFill/>
          <a:ln>
            <a:noFill/>
          </a:ln>
        </p:spPr>
      </p:pic>
      <p:sp>
        <p:nvSpPr>
          <p:cNvPr id="86" name="Google Shape;86;p5"/>
          <p:cNvSpPr txBox="1"/>
          <p:nvPr/>
        </p:nvSpPr>
        <p:spPr>
          <a:xfrm>
            <a:off x="5597112" y="3356300"/>
            <a:ext cx="453099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a:solidFill>
                  <a:schemeClr val="dk1"/>
                </a:solidFill>
                <a:latin typeface="Arial"/>
                <a:ea typeface="Arial"/>
                <a:cs typeface="Arial"/>
                <a:sym typeface="Arial"/>
              </a:rPr>
              <a:t>Valdžia skirstoma į tris:</a:t>
            </a:r>
            <a:endParaRPr/>
          </a:p>
          <a:p>
            <a:pPr marL="342900" marR="0" lvl="0" indent="-342900" algn="l" rtl="0">
              <a:spcBef>
                <a:spcPts val="0"/>
              </a:spcBef>
              <a:spcAft>
                <a:spcPts val="0"/>
              </a:spcAft>
              <a:buClr>
                <a:schemeClr val="dk1"/>
              </a:buClr>
              <a:buSzPts val="1800"/>
              <a:buFont typeface="Calibri"/>
              <a:buAutoNum type="arabicPeriod"/>
            </a:pPr>
            <a:r>
              <a:rPr lang="lt-LT" sz="1800">
                <a:solidFill>
                  <a:schemeClr val="dk1"/>
                </a:solidFill>
                <a:latin typeface="Arial"/>
                <a:ea typeface="Arial"/>
                <a:cs typeface="Arial"/>
                <a:sym typeface="Arial"/>
              </a:rPr>
              <a:t>Įstatymų leidžiamąją (parlamentas);</a:t>
            </a:r>
            <a:endParaRPr/>
          </a:p>
          <a:p>
            <a:pPr marL="342900" marR="0" lvl="0" indent="-342900" algn="l" rtl="0">
              <a:spcBef>
                <a:spcPts val="0"/>
              </a:spcBef>
              <a:spcAft>
                <a:spcPts val="0"/>
              </a:spcAft>
              <a:buClr>
                <a:schemeClr val="dk1"/>
              </a:buClr>
              <a:buSzPts val="1800"/>
              <a:buFont typeface="Calibri"/>
              <a:buAutoNum type="arabicPeriod"/>
            </a:pPr>
            <a:r>
              <a:rPr lang="lt-LT" sz="1800">
                <a:solidFill>
                  <a:schemeClr val="dk1"/>
                </a:solidFill>
                <a:latin typeface="Arial"/>
                <a:ea typeface="Arial"/>
                <a:cs typeface="Arial"/>
                <a:sym typeface="Arial"/>
              </a:rPr>
              <a:t>Įstatymų vykdomąją (vyriausybė);</a:t>
            </a:r>
            <a:endParaRPr/>
          </a:p>
          <a:p>
            <a:pPr marL="342900" marR="0" lvl="0" indent="-342900" algn="l" rtl="0">
              <a:spcBef>
                <a:spcPts val="0"/>
              </a:spcBef>
              <a:spcAft>
                <a:spcPts val="0"/>
              </a:spcAft>
              <a:buClr>
                <a:schemeClr val="dk1"/>
              </a:buClr>
              <a:buSzPts val="1800"/>
              <a:buFont typeface="Calibri"/>
              <a:buAutoNum type="arabicPeriod"/>
            </a:pPr>
            <a:r>
              <a:rPr lang="lt-LT" sz="1800">
                <a:solidFill>
                  <a:schemeClr val="dk1"/>
                </a:solidFill>
                <a:latin typeface="Arial"/>
                <a:ea typeface="Arial"/>
                <a:cs typeface="Arial"/>
                <a:sym typeface="Arial"/>
              </a:rPr>
              <a:t>Teisminę (teismai).</a:t>
            </a:r>
            <a:endParaRPr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a:t>Kokie pagrindiniai demorkatijos principai ir vertybės?</a:t>
            </a:r>
            <a:br>
              <a:rPr lang="lt-LT"/>
            </a:br>
            <a:r>
              <a:rPr lang="lt-LT"/>
              <a:t>1.</a:t>
            </a:r>
            <a:endParaRPr/>
          </a:p>
        </p:txBody>
      </p:sp>
      <p:sp>
        <p:nvSpPr>
          <p:cNvPr id="92" name="Google Shape;92;p6"/>
          <p:cNvSpPr txBox="1"/>
          <p:nvPr/>
        </p:nvSpPr>
        <p:spPr>
          <a:xfrm>
            <a:off x="397743" y="2484872"/>
            <a:ext cx="5396189"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Arial"/>
                <a:ea typeface="Arial"/>
                <a:cs typeface="Arial"/>
                <a:sym typeface="Arial"/>
              </a:rPr>
              <a:t>Žmogaus ir piliečio teisių deklaracija paskelbta ir priimta 1789-08-26 Prancūzijos Revoliucijos metu.</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lt-LT" sz="1800">
                <a:solidFill>
                  <a:schemeClr val="dk1"/>
                </a:solidFill>
                <a:latin typeface="Arial"/>
                <a:ea typeface="Arial"/>
                <a:cs typeface="Arial"/>
                <a:sym typeface="Arial"/>
              </a:rPr>
              <a:t>Deklaracijoje skelbiama: saugoti </a:t>
            </a:r>
            <a:r>
              <a:rPr lang="lt-LT" sz="1800" b="1">
                <a:solidFill>
                  <a:schemeClr val="dk1"/>
                </a:solidFill>
                <a:latin typeface="Arial"/>
                <a:ea typeface="Arial"/>
                <a:cs typeface="Arial"/>
                <a:sym typeface="Arial"/>
              </a:rPr>
              <a:t>prigimtines</a:t>
            </a:r>
            <a:r>
              <a:rPr lang="lt-LT" sz="1800">
                <a:solidFill>
                  <a:schemeClr val="dk1"/>
                </a:solidFill>
                <a:latin typeface="Arial"/>
                <a:ea typeface="Arial"/>
                <a:cs typeface="Arial"/>
                <a:sym typeface="Arial"/>
              </a:rPr>
              <a:t> ir </a:t>
            </a:r>
            <a:r>
              <a:rPr lang="lt-LT" sz="1800" b="1">
                <a:solidFill>
                  <a:schemeClr val="dk1"/>
                </a:solidFill>
                <a:latin typeface="Arial"/>
                <a:ea typeface="Arial"/>
                <a:cs typeface="Arial"/>
                <a:sym typeface="Arial"/>
              </a:rPr>
              <a:t>neatimamas žmogaus teises </a:t>
            </a:r>
            <a:r>
              <a:rPr lang="lt-LT" sz="1800">
                <a:solidFill>
                  <a:schemeClr val="dk1"/>
                </a:solidFill>
                <a:latin typeface="Arial"/>
                <a:ea typeface="Arial"/>
                <a:cs typeface="Arial"/>
                <a:sym typeface="Arial"/>
              </a:rPr>
              <a:t>(</a:t>
            </a:r>
            <a:r>
              <a:rPr lang="lt-LT" sz="1800" u="sng">
                <a:solidFill>
                  <a:schemeClr val="dk1"/>
                </a:solidFill>
                <a:latin typeface="Arial"/>
                <a:ea typeface="Arial"/>
                <a:cs typeface="Arial"/>
                <a:sym typeface="Arial"/>
              </a:rPr>
              <a:t>į laisvę</a:t>
            </a:r>
            <a:r>
              <a:rPr lang="lt-LT" sz="1800">
                <a:solidFill>
                  <a:schemeClr val="dk1"/>
                </a:solidFill>
                <a:latin typeface="Arial"/>
                <a:ea typeface="Arial"/>
                <a:cs typeface="Arial"/>
                <a:sym typeface="Arial"/>
              </a:rPr>
              <a:t>, </a:t>
            </a:r>
            <a:r>
              <a:rPr lang="lt-LT" sz="1800" u="sng">
                <a:solidFill>
                  <a:schemeClr val="dk1"/>
                </a:solidFill>
                <a:latin typeface="Arial"/>
                <a:ea typeface="Arial"/>
                <a:cs typeface="Arial"/>
                <a:sym typeface="Arial"/>
              </a:rPr>
              <a:t>nuosavybę</a:t>
            </a:r>
            <a:r>
              <a:rPr lang="lt-LT" sz="1800">
                <a:solidFill>
                  <a:schemeClr val="dk1"/>
                </a:solidFill>
                <a:latin typeface="Arial"/>
                <a:ea typeface="Arial"/>
                <a:cs typeface="Arial"/>
                <a:sym typeface="Arial"/>
              </a:rPr>
              <a:t>, </a:t>
            </a:r>
            <a:r>
              <a:rPr lang="lt-LT" sz="1800" u="sng">
                <a:solidFill>
                  <a:schemeClr val="dk1"/>
                </a:solidFill>
                <a:latin typeface="Arial"/>
                <a:ea typeface="Arial"/>
                <a:cs typeface="Arial"/>
                <a:sym typeface="Arial"/>
              </a:rPr>
              <a:t>saugumą</a:t>
            </a:r>
            <a:r>
              <a:rPr lang="lt-LT" sz="1800">
                <a:solidFill>
                  <a:schemeClr val="dk1"/>
                </a:solidFill>
                <a:latin typeface="Arial"/>
                <a:ea typeface="Arial"/>
                <a:cs typeface="Arial"/>
                <a:sym typeface="Arial"/>
              </a:rPr>
              <a:t> ir </a:t>
            </a:r>
            <a:r>
              <a:rPr lang="lt-LT" sz="1800" u="sng">
                <a:solidFill>
                  <a:schemeClr val="dk1"/>
                </a:solidFill>
                <a:latin typeface="Arial"/>
                <a:ea typeface="Arial"/>
                <a:cs typeface="Arial"/>
                <a:sym typeface="Arial"/>
              </a:rPr>
              <a:t>priešinimąsi engimui</a:t>
            </a:r>
            <a:r>
              <a:rPr lang="lt-LT"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pic>
        <p:nvPicPr>
          <p:cNvPr id="93" name="Google Shape;93;p6" descr="Gruodžio 10-oji – Žmogaus teisių diena | Tiesiog tinklaraštis"/>
          <p:cNvPicPr preferRelativeResize="0"/>
          <p:nvPr/>
        </p:nvPicPr>
        <p:blipFill rotWithShape="1">
          <a:blip r:embed="rId3">
            <a:alphaModFix/>
          </a:blip>
          <a:srcRect/>
          <a:stretch/>
        </p:blipFill>
        <p:spPr>
          <a:xfrm>
            <a:off x="6325449" y="1761835"/>
            <a:ext cx="3124894" cy="4110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7"/>
          <p:cNvSpPr txBox="1"/>
          <p:nvPr/>
        </p:nvSpPr>
        <p:spPr>
          <a:xfrm>
            <a:off x="4421436" y="3235232"/>
            <a:ext cx="4866079"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1800">
                <a:solidFill>
                  <a:schemeClr val="dk1"/>
                </a:solidFill>
                <a:latin typeface="Arial"/>
                <a:ea typeface="Arial"/>
                <a:cs typeface="Arial"/>
                <a:sym typeface="Arial"/>
              </a:rPr>
              <a:t>Piliečiai turi teisę ir dalyvauja sprendimų priėmimo procese per laisvus ir sąžiningus rinkimus (išimtinais atvejais ir referendumus).</a:t>
            </a:r>
            <a:endParaRPr sz="1800">
              <a:solidFill>
                <a:schemeClr val="dk1"/>
              </a:solidFill>
              <a:latin typeface="Arial"/>
              <a:ea typeface="Arial"/>
              <a:cs typeface="Arial"/>
              <a:sym typeface="Arial"/>
            </a:endParaRPr>
          </a:p>
        </p:txBody>
      </p:sp>
      <p:pic>
        <p:nvPicPr>
          <p:cNvPr id="99" name="Google Shape;99;p7" descr="VRK primena: kaip reitinguoti kandidatus ir kaip vyksta balsavimas vokais?  – Raseinių naujienų portalas"/>
          <p:cNvPicPr preferRelativeResize="0"/>
          <p:nvPr/>
        </p:nvPicPr>
        <p:blipFill rotWithShape="1">
          <a:blip r:embed="rId3">
            <a:alphaModFix/>
          </a:blip>
          <a:srcRect/>
          <a:stretch/>
        </p:blipFill>
        <p:spPr>
          <a:xfrm>
            <a:off x="506261" y="2554579"/>
            <a:ext cx="3575658" cy="2384878"/>
          </a:xfrm>
          <a:prstGeom prst="rect">
            <a:avLst/>
          </a:prstGeom>
          <a:noFill/>
          <a:ln>
            <a:noFill/>
          </a:ln>
        </p:spPr>
      </p:pic>
      <p:sp>
        <p:nvSpPr>
          <p:cNvPr id="100" name="Google Shape;100;p7"/>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a:t>Kokie pagrindiniai demorkatijos principai ir vertybės?</a:t>
            </a:r>
            <a:br>
              <a:rPr lang="lt-LT"/>
            </a:br>
            <a:r>
              <a:rPr lang="lt-LT"/>
              <a:t>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D8D8D8"/>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lt-LT"/>
              <a:t>Kokie pagrindiniai demorkatijos principai ir vertybės?</a:t>
            </a:r>
            <a:br>
              <a:rPr lang="lt-LT"/>
            </a:br>
            <a:r>
              <a:rPr lang="lt-LT"/>
              <a:t>3.</a:t>
            </a:r>
            <a:endParaRPr/>
          </a:p>
        </p:txBody>
      </p:sp>
      <p:pic>
        <p:nvPicPr>
          <p:cNvPr id="106" name="Google Shape;106;p8"/>
          <p:cNvPicPr preferRelativeResize="0"/>
          <p:nvPr/>
        </p:nvPicPr>
        <p:blipFill rotWithShape="1">
          <a:blip r:embed="rId3">
            <a:alphaModFix/>
          </a:blip>
          <a:srcRect/>
          <a:stretch/>
        </p:blipFill>
        <p:spPr>
          <a:xfrm>
            <a:off x="569322" y="1549756"/>
            <a:ext cx="6419850" cy="4324350"/>
          </a:xfrm>
          <a:prstGeom prst="rect">
            <a:avLst/>
          </a:prstGeom>
          <a:noFill/>
          <a:ln>
            <a:noFill/>
          </a:ln>
        </p:spPr>
      </p:pic>
      <p:sp>
        <p:nvSpPr>
          <p:cNvPr id="107" name="Google Shape;107;p8"/>
          <p:cNvSpPr txBox="1"/>
          <p:nvPr/>
        </p:nvSpPr>
        <p:spPr>
          <a:xfrm>
            <a:off x="7770350" y="3149144"/>
            <a:ext cx="303433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Arial"/>
                <a:ea typeface="Arial"/>
                <a:cs typeface="Arial"/>
                <a:sym typeface="Arial"/>
              </a:rPr>
              <a:t>Prezidentas Gitanas Nausėda Seime skaito metinį pranešimą</a:t>
            </a:r>
            <a:endParaRPr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9"/>
          <p:cNvPicPr preferRelativeResize="0"/>
          <p:nvPr/>
        </p:nvPicPr>
        <p:blipFill rotWithShape="1">
          <a:blip r:embed="rId3">
            <a:alphaModFix/>
          </a:blip>
          <a:srcRect/>
          <a:stretch/>
        </p:blipFill>
        <p:spPr>
          <a:xfrm>
            <a:off x="4371079" y="815812"/>
            <a:ext cx="6547050" cy="3326324"/>
          </a:xfrm>
          <a:prstGeom prst="rect">
            <a:avLst/>
          </a:prstGeom>
          <a:noFill/>
          <a:ln>
            <a:noFill/>
          </a:ln>
        </p:spPr>
      </p:pic>
      <p:sp>
        <p:nvSpPr>
          <p:cNvPr id="113" name="Google Shape;113;p9"/>
          <p:cNvSpPr txBox="1"/>
          <p:nvPr/>
        </p:nvSpPr>
        <p:spPr>
          <a:xfrm>
            <a:off x="471551" y="4867232"/>
            <a:ext cx="950074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b="0" i="0">
                <a:solidFill>
                  <a:srgbClr val="414141"/>
                </a:solidFill>
                <a:latin typeface="Roboto"/>
                <a:ea typeface="Roboto"/>
                <a:cs typeface="Roboto"/>
                <a:sym typeface="Roboto"/>
              </a:rPr>
              <a:t>Visas Seimo posėdžių ir renginių transliacijas galima stebėti Seimo „</a:t>
            </a:r>
            <a:r>
              <a:rPr lang="lt-LT" sz="1800" b="0" i="0" u="sng" strike="noStrike">
                <a:solidFill>
                  <a:srgbClr val="466883"/>
                </a:solidFill>
                <a:latin typeface="Roboto"/>
                <a:ea typeface="Roboto"/>
                <a:cs typeface="Roboto"/>
                <a:sym typeface="Roboto"/>
                <a:hlinkClick r:id="rId4">
                  <a:extLst>
                    <a:ext uri="{A12FA001-AC4F-418D-AE19-62706E023703}">
                      <ahyp:hlinkClr xmlns:ahyp="http://schemas.microsoft.com/office/drawing/2018/hyperlinkcolor" val="tx"/>
                    </a:ext>
                  </a:extLst>
                </a:hlinkClick>
              </a:rPr>
              <a:t>YouTube</a:t>
            </a:r>
            <a:r>
              <a:rPr lang="lt-LT" sz="1800" b="0" i="0">
                <a:solidFill>
                  <a:srgbClr val="414141"/>
                </a:solidFill>
                <a:latin typeface="Roboto"/>
                <a:ea typeface="Roboto"/>
                <a:cs typeface="Roboto"/>
                <a:sym typeface="Roboto"/>
              </a:rPr>
              <a:t>“ paskyroje.</a:t>
            </a:r>
            <a:endParaRPr/>
          </a:p>
          <a:p>
            <a:pPr marL="0" marR="0" lvl="0" indent="0" algn="l" rtl="0">
              <a:spcBef>
                <a:spcPts val="0"/>
              </a:spcBef>
              <a:spcAft>
                <a:spcPts val="0"/>
              </a:spcAft>
              <a:buNone/>
            </a:pPr>
            <a:endParaRPr sz="1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endParaRPr sz="1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lt-LT" sz="1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https://www.lrs.lt/sip/portal.show?p_r=35722&amp;p_k=1&amp;p_t=269936</a:t>
            </a:r>
            <a:r>
              <a:rPr lang="lt-LT" sz="1800">
                <a:solidFill>
                  <a:srgbClr val="414141"/>
                </a:solidFill>
                <a:latin typeface="Roboto"/>
                <a:ea typeface="Roboto"/>
                <a:cs typeface="Roboto"/>
                <a:sym typeface="Roboto"/>
              </a:rPr>
              <a:t> </a:t>
            </a:r>
            <a:endParaRPr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Custom 1">
      <a:dk1>
        <a:srgbClr val="524B4D"/>
      </a:dk1>
      <a:lt1>
        <a:srgbClr val="FFFFFF"/>
      </a:lt1>
      <a:dk2>
        <a:srgbClr val="073B3A"/>
      </a:dk2>
      <a:lt2>
        <a:srgbClr val="E7E6E6"/>
      </a:lt2>
      <a:accent1>
        <a:srgbClr val="6B5E62"/>
      </a:accent1>
      <a:accent2>
        <a:srgbClr val="FBBD1A"/>
      </a:accent2>
      <a:accent3>
        <a:srgbClr val="006633"/>
      </a:accent3>
      <a:accent4>
        <a:srgbClr val="B1740F"/>
      </a:accent4>
      <a:accent5>
        <a:srgbClr val="FFF9EA"/>
      </a:accent5>
      <a:accent6>
        <a:srgbClr val="D7F8E7"/>
      </a:accent6>
      <a:hlink>
        <a:srgbClr val="006633"/>
      </a:hlink>
      <a:folHlink>
        <a:srgbClr val="D54D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360A5AE058E48B608F8E82876A3B4" ma:contentTypeVersion="17" ma:contentTypeDescription="Create a new document." ma:contentTypeScope="" ma:versionID="938a36c12db58a32f123becc6d5274e7">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8d0d22c82df1be3f4a3d5c9bb877de9c"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75A391C4-140C-4674-80E3-4F3F86110C99}"/>
</file>

<file path=customXml/itemProps2.xml><?xml version="1.0" encoding="utf-8"?>
<ds:datastoreItem xmlns:ds="http://schemas.openxmlformats.org/officeDocument/2006/customXml" ds:itemID="{9C592D37-43C7-4FE9-A7C3-54E319B5457D}"/>
</file>

<file path=customXml/itemProps3.xml><?xml version="1.0" encoding="utf-8"?>
<ds:datastoreItem xmlns:ds="http://schemas.openxmlformats.org/officeDocument/2006/customXml" ds:itemID="{46B59DB1-32C0-4A7D-9B91-280C0A513E7F}"/>
</file>

<file path=docProps/app.xml><?xml version="1.0" encoding="utf-8"?>
<Properties xmlns="http://schemas.openxmlformats.org/officeDocument/2006/extended-properties" xmlns:vt="http://schemas.openxmlformats.org/officeDocument/2006/docPropsVTypes">
  <TotalTime>0</TotalTime>
  <Words>2577</Words>
  <Application>Microsoft Office PowerPoint</Application>
  <PresentationFormat>Plačiaekranė</PresentationFormat>
  <Paragraphs>185</Paragraphs>
  <Slides>41</Slides>
  <Notes>41</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41</vt:i4>
      </vt:variant>
    </vt:vector>
  </HeadingPairs>
  <TitlesOfParts>
    <vt:vector size="47" baseType="lpstr">
      <vt:lpstr>Calibri</vt:lpstr>
      <vt:lpstr>Roboto</vt:lpstr>
      <vt:lpstr>Lemon</vt:lpstr>
      <vt:lpstr>Arial</vt:lpstr>
      <vt:lpstr>Times New Roman</vt:lpstr>
      <vt:lpstr>Office Theme</vt:lpstr>
      <vt:lpstr>„PowerPoint“ pateiktis</vt:lpstr>
      <vt:lpstr>Temos aktualumas:</vt:lpstr>
      <vt:lpstr>Tikslas</vt:lpstr>
      <vt:lpstr>Demokratinių valstybių principai ir iššūkiai XX a. pirmoje pusėje.</vt:lpstr>
      <vt:lpstr>Kas yra demokratija? - valstybės valdymo forma, kai visa valdžia kyla iš piliečių valios, įstatymus leidžia laisvais ir reguliariais rinkimais renkami tautos atstovai, o valdo pagal konstitucijos nustatytus įgaliojimus veikianti vyriausybė. </vt:lpstr>
      <vt:lpstr>Kokie pagrindiniai demorkatijos principai ir vertybės? 1.</vt:lpstr>
      <vt:lpstr>Kokie pagrindiniai demorkatijos principai ir vertybės? 2.</vt:lpstr>
      <vt:lpstr>Kokie pagrindiniai demorkatijos principai ir vertybės? 3.</vt:lpstr>
      <vt:lpstr>„PowerPoint“ pateiktis</vt:lpstr>
      <vt:lpstr>Pasitaiko ir taip:</vt:lpstr>
      <vt:lpstr>Kokios grėsmės kilo demokratijai Tarpukario laikotarpiu? - Europos šalyse neramumai kilo dėl socialinių, ekonominių ir politinių problemų.</vt:lpstr>
      <vt:lpstr>Kokios grėsmės kilo demokratijai Tarpukario laikotarpiu? - Europos šalyse neramumai kilo dėl socialinių, ekonominių ir politinių problemų.</vt:lpstr>
      <vt:lpstr>Kaip demokratiniai vadovai stengėsi išlaikyti demokratinę tradiciją savose valstybėse?</vt:lpstr>
      <vt:lpstr>Franklinas D. Ruzveltas</vt:lpstr>
      <vt:lpstr>Franklinas D. Ruzveltas</vt:lpstr>
      <vt:lpstr>Temos: Demorkatijos veikimo principai ir iššūkiai XX a. pirmoje pusėje, apibendrinimas</vt:lpstr>
      <vt:lpstr>Plačiau apie demokratiją ir jos iššūkius, žiūrėti į teorinę, praktinę ir papildomą dalis.</vt:lpstr>
      <vt:lpstr>Autoritarinių valstybių atsiradimo prielaidos ir veikimo principai.</vt:lpstr>
      <vt:lpstr>Kas yra autoritarizmas? https://www.vle.lt/straipsnis/autoritarizmas/ </vt:lpstr>
      <vt:lpstr>Kokios autoritarizmo atsiradimo prielaidos?</vt:lpstr>
      <vt:lpstr>„PowerPoint“ pateiktis</vt:lpstr>
      <vt:lpstr>Kas yra totalitarizmas?</vt:lpstr>
      <vt:lpstr>Kokie įvykiai prisidėjo prie totalitarinių režimų įtvirtinimo XX a. valstybėse? 1.</vt:lpstr>
      <vt:lpstr>„PowerPoint“ pateiktis</vt:lpstr>
      <vt:lpstr>„PowerPoint“ pateiktis</vt:lpstr>
      <vt:lpstr>Temos: Autoritarinių valstybių atsiradimo prielaidos ir veikimo principai, apibendrinimas</vt:lpstr>
      <vt:lpstr>Plačiau apie demokratiją ir jos iššūkius, žiūrėti į teorinę, praktinę ir papildomą dalis.</vt:lpstr>
      <vt:lpstr>Totalitarinių valstybių realybė: žmonių naikinimas rasiniu ir klasiniu pagrindu.</vt:lpstr>
      <vt:lpstr>Hitleris kancleris</vt:lpstr>
      <vt:lpstr>Nacionalsocializmas ir rasinė ideologija: - kuo svarbūs Niurnbergo įstatymai rasiniu pagrindu? </vt:lpstr>
      <vt:lpstr>Nacionalsocializmas ir rasinė ideologija: - kas ta arijų rasė? </vt:lpstr>
      <vt:lpstr>Nacionalsocializmas ir rasinė ideologija: - Holokaustas buvo organizuotas nusikaltimas prieš žmoniją.</vt:lpstr>
      <vt:lpstr>Nacionalsocializmas ir rasinė ideologija: papildoma skaidrė - kaip getai prisidėjo prie nacių politikos ir žydų klausimo? </vt:lpstr>
      <vt:lpstr>Komunizmas - klasių kova paremta ideologija: - liaudies priešas, kaip tai prisidėjo prie komunizmo klasių kova paremtos ideologijos? </vt:lpstr>
      <vt:lpstr>Komunizmas - klasių kova paremta ideologija: - gulagas, kaip tai prisidėjo stiprinant diktatūrą, „įdarbinant“ tautą ir persekiojant žmones?</vt:lpstr>
      <vt:lpstr>Komunizmas - klasių kova paremta ideologija: - kaip prie Stalininio režimo įtvirtinimo prisidėjo „Didysis valymas“? </vt:lpstr>
      <vt:lpstr>Komunizmas - klasių kova paremta ideologija: - Holodmora – genocidas.</vt:lpstr>
      <vt:lpstr>Temos: Totalitarinių valstybių realybė: žmonių naikinimas rasiniu ir klasiniu pagrindu, apibendrinimas</vt:lpstr>
      <vt:lpstr>Plačiau apie demokratiją ir jos iššūkius, žiūrėti į teorinę, praktinę ir papildomą dalis.</vt:lpstr>
      <vt:lpstr>Fainiausia darbo grupė</vt:lpstr>
      <vt:lpstr>Egidijus Sereičikas Klaipėdos Licėjus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Violeta Arcimavičienė</dc:creator>
  <cp:lastModifiedBy>Giedrius Mackevičius</cp:lastModifiedBy>
  <cp:revision>1</cp:revision>
  <dcterms:created xsi:type="dcterms:W3CDTF">2023-08-04T10:47:26Z</dcterms:created>
  <dcterms:modified xsi:type="dcterms:W3CDTF">2023-08-29T13:56:07Z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