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6" r:id="rId2"/>
    <p:sldId id="266" r:id="rId3"/>
    <p:sldId id="268" r:id="rId4"/>
    <p:sldId id="260" r:id="rId5"/>
    <p:sldId id="274" r:id="rId6"/>
    <p:sldId id="275" r:id="rId7"/>
    <p:sldId id="276" r:id="rId8"/>
    <p:sldId id="277" r:id="rId9"/>
    <p:sldId id="278" r:id="rId10"/>
    <p:sldId id="279" r:id="rId11"/>
    <p:sldId id="280" r:id="rId12"/>
    <p:sldId id="281" r:id="rId13"/>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3B3A"/>
    <a:srgbClr val="6B5E62"/>
    <a:srgbClr val="FFF9EA"/>
    <a:srgbClr val="FFF3D4"/>
    <a:srgbClr val="FFDED0"/>
    <a:srgbClr val="D7F8E7"/>
    <a:srgbClr val="F4C5B1"/>
    <a:srgbClr val="B8EB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Vidutinis stilius 2 – paryškinima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95" autoAdjust="0"/>
    <p:restoredTop sz="94660" autoAdjust="0"/>
  </p:normalViewPr>
  <p:slideViewPr>
    <p:cSldViewPr snapToGrid="0">
      <p:cViewPr varScale="1">
        <p:scale>
          <a:sx n="106" d="100"/>
          <a:sy n="106" d="100"/>
        </p:scale>
        <p:origin x="114" y="28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5" d="100"/>
          <a:sy n="65" d="100"/>
        </p:scale>
        <p:origin x="3154"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43F700C4-60CE-4E96-9BEA-14325241A0F1}" type="datetimeFigureOut">
              <a:rPr lang="en-US"/>
              <a:pPr>
                <a:defRPr/>
              </a:pPr>
              <a:t>8/29/2023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67F50F40-DA17-4541-A3D6-224D75C2AE61}"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654443A1-B4AE-4A07-ADB8-58DCB2434797}" type="datetimeFigureOut">
              <a:rPr lang="en-US"/>
              <a:pPr>
                <a:defRPr/>
              </a:pPr>
              <a:t>8/29/2023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9DEA4B72-B60C-4E49-A22C-85F516E693D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inis">
    <p:spTree>
      <p:nvGrpSpPr>
        <p:cNvPr id="1" name=""/>
        <p:cNvGrpSpPr/>
        <p:nvPr/>
      </p:nvGrpSpPr>
      <p:grpSpPr>
        <a:xfrm>
          <a:off x="0" y="0"/>
          <a:ext cx="0" cy="0"/>
          <a:chOff x="0" y="0"/>
          <a:chExt cx="0" cy="0"/>
        </a:xfrm>
      </p:grpSpPr>
      <p:pic>
        <p:nvPicPr>
          <p:cNvPr id="4" name="Picture 23"/>
          <p:cNvPicPr>
            <a:picLocks noChangeAspect="1"/>
          </p:cNvPicPr>
          <p:nvPr userDrawn="1"/>
        </p:nvPicPr>
        <p:blipFill>
          <a:blip r:embed="rId2"/>
          <a:srcRect/>
          <a:stretch>
            <a:fillRect/>
          </a:stretch>
        </p:blipFill>
        <p:spPr bwMode="auto">
          <a:xfrm>
            <a:off x="417513" y="2227263"/>
            <a:ext cx="2652712" cy="1528762"/>
          </a:xfrm>
          <a:prstGeom prst="rect">
            <a:avLst/>
          </a:prstGeom>
          <a:noFill/>
          <a:ln w="9525">
            <a:noFill/>
            <a:miter lim="800000"/>
            <a:headEnd/>
            <a:tailEnd/>
          </a:ln>
        </p:spPr>
      </p:pic>
      <p:pic>
        <p:nvPicPr>
          <p:cNvPr id="5" name="Graphic 26"/>
          <p:cNvPicPr>
            <a:picLocks noChangeAspect="1"/>
          </p:cNvPicPr>
          <p:nvPr userDrawn="1"/>
        </p:nvPicPr>
        <p:blipFill>
          <a:blip r:embed="rId3"/>
          <a:srcRect/>
          <a:stretch>
            <a:fillRect/>
          </a:stretch>
        </p:blipFill>
        <p:spPr bwMode="auto">
          <a:xfrm>
            <a:off x="417513" y="314325"/>
            <a:ext cx="2435225" cy="2579688"/>
          </a:xfrm>
          <a:prstGeom prst="rect">
            <a:avLst/>
          </a:prstGeom>
          <a:noFill/>
          <a:ln w="9525">
            <a:noFill/>
            <a:miter lim="800000"/>
            <a:headEnd/>
            <a:tailEnd/>
          </a:ln>
        </p:spPr>
      </p:pic>
      <p:sp>
        <p:nvSpPr>
          <p:cNvPr id="25" name="Title 1"/>
          <p:cNvSpPr>
            <a:spLocks noGrp="1"/>
          </p:cNvSpPr>
          <p:nvPr>
            <p:ph type="ctrTitle"/>
          </p:nvPr>
        </p:nvSpPr>
        <p:spPr>
          <a:xfrm>
            <a:off x="2685257" y="2940910"/>
            <a:ext cx="8058149" cy="2279849"/>
          </a:xfrm>
          <a:noFill/>
        </p:spPr>
        <p:txBody>
          <a:bodyPr>
            <a:noAutofit/>
          </a:bodyPr>
          <a:lstStyle>
            <a:lvl1pPr algn="l">
              <a:defRPr sz="5200" b="0">
                <a:solidFill>
                  <a:srgbClr val="073B3A"/>
                </a:solidFill>
                <a:latin typeface="+mj-lt"/>
              </a:defRPr>
            </a:lvl1pPr>
          </a:lstStyle>
          <a:p>
            <a:r>
              <a:rPr lang="en-US" dirty="0"/>
              <a:t>Click to edit Master title style</a:t>
            </a:r>
          </a:p>
        </p:txBody>
      </p:sp>
      <p:sp>
        <p:nvSpPr>
          <p:cNvPr id="26" name="Subtitle 2"/>
          <p:cNvSpPr>
            <a:spLocks noGrp="1"/>
          </p:cNvSpPr>
          <p:nvPr>
            <p:ph type="subTitle" idx="1"/>
          </p:nvPr>
        </p:nvSpPr>
        <p:spPr>
          <a:xfrm>
            <a:off x="2685256" y="2001898"/>
            <a:ext cx="8058149" cy="743536"/>
          </a:xfrm>
        </p:spPr>
        <p:txBody>
          <a:bodyPr>
            <a:normAutofit/>
          </a:bodyPr>
          <a:lstStyle>
            <a:lvl1pPr marL="0" indent="0" algn="l">
              <a:buNone/>
              <a:defRPr sz="3200">
                <a:solidFill>
                  <a:srgbClr val="6B5E6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urinys: Antraštė ir tekstai 1">
    <p:spTree>
      <p:nvGrpSpPr>
        <p:cNvPr id="1" name=""/>
        <p:cNvGrpSpPr/>
        <p:nvPr/>
      </p:nvGrpSpPr>
      <p:grpSpPr>
        <a:xfrm>
          <a:off x="0" y="0"/>
          <a:ext cx="0" cy="0"/>
          <a:chOff x="0" y="0"/>
          <a:chExt cx="0" cy="0"/>
        </a:xfrm>
      </p:grpSpPr>
      <p:pic>
        <p:nvPicPr>
          <p:cNvPr id="4" name="Graphic 3"/>
          <p:cNvPicPr>
            <a:picLocks noChangeAspect="1"/>
          </p:cNvPicPr>
          <p:nvPr userDrawn="1"/>
        </p:nvPicPr>
        <p:blipFill>
          <a:blip r:embed="rId2"/>
          <a:srcRect/>
          <a:stretch>
            <a:fillRect/>
          </a:stretch>
        </p:blipFill>
        <p:spPr bwMode="auto">
          <a:xfrm>
            <a:off x="10580688" y="4749800"/>
            <a:ext cx="1546225" cy="1636713"/>
          </a:xfrm>
          <a:prstGeom prst="rect">
            <a:avLst/>
          </a:prstGeom>
          <a:noFill/>
          <a:ln w="9525">
            <a:noFill/>
            <a:miter lim="800000"/>
            <a:headEnd/>
            <a:tailEnd/>
          </a:ln>
        </p:spPr>
      </p:pic>
      <p:sp>
        <p:nvSpPr>
          <p:cNvPr id="2" name="Title 1"/>
          <p:cNvSpPr>
            <a:spLocks noGrp="1"/>
          </p:cNvSpPr>
          <p:nvPr>
            <p:ph type="title"/>
          </p:nvPr>
        </p:nvSpPr>
        <p:spPr>
          <a:effectLst>
            <a:outerShdw blurRad="50800" dist="38100" dir="2700000" algn="tl" rotWithShape="0">
              <a:schemeClr val="bg1">
                <a:lumMod val="85000"/>
              </a:schemeClr>
            </a:outerShdw>
          </a:effectLst>
        </p:spPr>
        <p:txBody>
          <a:bodyPr/>
          <a:lstStyle>
            <a:lvl1pPr>
              <a:defRPr sz="3600" b="0">
                <a:solidFill>
                  <a:srgbClr val="073B3A"/>
                </a:solidFill>
                <a:effectLst/>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tx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urinys: Antraštė, tekstai, paveikslėlis">
    <p:spTree>
      <p:nvGrpSpPr>
        <p:cNvPr id="1" name=""/>
        <p:cNvGrpSpPr/>
        <p:nvPr/>
      </p:nvGrpSpPr>
      <p:grpSpPr>
        <a:xfrm>
          <a:off x="0" y="0"/>
          <a:ext cx="0" cy="0"/>
          <a:chOff x="0" y="0"/>
          <a:chExt cx="0" cy="0"/>
        </a:xfrm>
      </p:grpSpPr>
      <p:pic>
        <p:nvPicPr>
          <p:cNvPr id="7" name="Graphic 4"/>
          <p:cNvPicPr>
            <a:picLocks noChangeAspect="1"/>
          </p:cNvPicPr>
          <p:nvPr userDrawn="1"/>
        </p:nvPicPr>
        <p:blipFill>
          <a:blip r:embed="rId2"/>
          <a:srcRect/>
          <a:stretch>
            <a:fillRect/>
          </a:stretch>
        </p:blipFill>
        <p:spPr bwMode="auto">
          <a:xfrm>
            <a:off x="11245850" y="4975225"/>
            <a:ext cx="722313" cy="1455738"/>
          </a:xfrm>
          <a:prstGeom prst="rect">
            <a:avLst/>
          </a:prstGeom>
          <a:noFill/>
          <a:ln w="9525">
            <a:noFill/>
            <a:miter lim="800000"/>
            <a:headEnd/>
            <a:tailEnd/>
          </a:ln>
        </p:spPr>
      </p:pic>
      <p:sp>
        <p:nvSpPr>
          <p:cNvPr id="2" name="Title 1"/>
          <p:cNvSpPr>
            <a:spLocks noGrp="1"/>
          </p:cNvSpPr>
          <p:nvPr>
            <p:ph type="title"/>
          </p:nvPr>
        </p:nvSpPr>
        <p:spPr>
          <a:xfrm>
            <a:off x="5961743" y="556985"/>
            <a:ext cx="5943600" cy="1325563"/>
          </a:xfrm>
          <a:effectLst>
            <a:outerShdw blurRad="50800" dist="38100" dir="2700000" algn="tl" rotWithShape="0">
              <a:schemeClr val="bg1">
                <a:lumMod val="85000"/>
              </a:schemeClr>
            </a:outerShdw>
          </a:effectLst>
        </p:spPr>
        <p:txBody>
          <a:bodyPr anchor="t"/>
          <a:lstStyle>
            <a:lvl1pPr>
              <a:defRPr sz="3600" b="0">
                <a:solidFill>
                  <a:schemeClr val="tx2"/>
                </a:solidFill>
                <a:effectLst/>
              </a:defRPr>
            </a:lvl1pPr>
          </a:lstStyle>
          <a:p>
            <a:r>
              <a:rPr lang="en-US" dirty="0"/>
              <a:t>Click to edit Master title style</a:t>
            </a:r>
          </a:p>
        </p:txBody>
      </p:sp>
      <p:sp>
        <p:nvSpPr>
          <p:cNvPr id="3" name="Content Placeholder 2"/>
          <p:cNvSpPr>
            <a:spLocks noGrp="1"/>
          </p:cNvSpPr>
          <p:nvPr>
            <p:ph idx="1"/>
          </p:nvPr>
        </p:nvSpPr>
        <p:spPr>
          <a:xfrm>
            <a:off x="5961743" y="1854655"/>
            <a:ext cx="5943600" cy="4351338"/>
          </a:xfrm>
        </p:spPr>
        <p:txBody>
          <a:bodyPr/>
          <a:lstStyle>
            <a:lvl1pPr>
              <a:defRPr>
                <a:solidFill>
                  <a:schemeClr val="tx1"/>
                </a:solidFill>
              </a:defRPr>
            </a:lvl1pPr>
            <a:lvl2pPr>
              <a:defRPr>
                <a:solidFill>
                  <a:srgbClr val="08245F"/>
                </a:solidFill>
              </a:defRPr>
            </a:lvl2pPr>
            <a:lvl3pPr>
              <a:defRPr>
                <a:solidFill>
                  <a:srgbClr val="08245F"/>
                </a:solidFill>
              </a:defRPr>
            </a:lvl3pPr>
            <a:lvl4pPr>
              <a:defRPr>
                <a:solidFill>
                  <a:srgbClr val="08245F"/>
                </a:solidFill>
              </a:defRPr>
            </a:lvl4pPr>
            <a:lvl5pPr>
              <a:defRPr>
                <a:solidFill>
                  <a:srgbClr val="08245F"/>
                </a:solidFill>
              </a:defRPr>
            </a:lvl5pPr>
          </a:lstStyle>
          <a:p>
            <a:pPr lvl="0"/>
            <a:r>
              <a:rPr lang="en-US" dirty="0"/>
              <a:t>Click to edit Master text styles</a:t>
            </a:r>
          </a:p>
        </p:txBody>
      </p:sp>
      <p:sp>
        <p:nvSpPr>
          <p:cNvPr id="6" name="Picture Placeholder 5"/>
          <p:cNvSpPr>
            <a:spLocks noGrp="1"/>
          </p:cNvSpPr>
          <p:nvPr>
            <p:ph type="pic" sz="quarter" idx="10"/>
          </p:nvPr>
        </p:nvSpPr>
        <p:spPr>
          <a:xfrm>
            <a:off x="286657" y="559254"/>
            <a:ext cx="5359400" cy="3984625"/>
          </a:xfrm>
        </p:spPr>
        <p:txBody>
          <a:bodyPr rtlCol="0">
            <a:normAutofit/>
          </a:bodyPr>
          <a:lstStyle/>
          <a:p>
            <a:pPr lvl="0"/>
            <a:endParaRPr lang="en-US" noProof="0" dirty="0"/>
          </a:p>
        </p:txBody>
      </p:sp>
      <p:sp>
        <p:nvSpPr>
          <p:cNvPr id="9" name="Text Placeholder 8"/>
          <p:cNvSpPr>
            <a:spLocks noGrp="1"/>
          </p:cNvSpPr>
          <p:nvPr>
            <p:ph type="body" sz="quarter" idx="11"/>
          </p:nvPr>
        </p:nvSpPr>
        <p:spPr>
          <a:xfrm>
            <a:off x="286657" y="4774746"/>
            <a:ext cx="5359400" cy="755196"/>
          </a:xfrm>
        </p:spPr>
        <p:txBody>
          <a:bodyPr>
            <a:normAutofit/>
          </a:bodyPr>
          <a:lstStyle>
            <a:lvl2pPr marL="457200" indent="0" algn="l">
              <a:buNone/>
              <a:defRPr sz="2000">
                <a:solidFill>
                  <a:schemeClr val="accent1"/>
                </a:solidFill>
              </a:defRPr>
            </a:lvl2pPr>
          </a:lstStyle>
          <a:p>
            <a:pPr lvl="0"/>
            <a:r>
              <a:rPr lang="en-US" dirty="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urinys: Antraštė ir pav.">
    <p:spTree>
      <p:nvGrpSpPr>
        <p:cNvPr id="1" name=""/>
        <p:cNvGrpSpPr/>
        <p:nvPr/>
      </p:nvGrpSpPr>
      <p:grpSpPr>
        <a:xfrm>
          <a:off x="0" y="0"/>
          <a:ext cx="0" cy="0"/>
          <a:chOff x="0" y="0"/>
          <a:chExt cx="0" cy="0"/>
        </a:xfrm>
      </p:grpSpPr>
      <p:pic>
        <p:nvPicPr>
          <p:cNvPr id="5" name="Graphic 2"/>
          <p:cNvPicPr>
            <a:picLocks noChangeAspect="1"/>
          </p:cNvPicPr>
          <p:nvPr userDrawn="1"/>
        </p:nvPicPr>
        <p:blipFill>
          <a:blip r:embed="rId2"/>
          <a:srcRect/>
          <a:stretch>
            <a:fillRect/>
          </a:stretch>
        </p:blipFill>
        <p:spPr bwMode="auto">
          <a:xfrm>
            <a:off x="11245850" y="4975225"/>
            <a:ext cx="722313" cy="1455738"/>
          </a:xfrm>
          <a:prstGeom prst="rect">
            <a:avLst/>
          </a:prstGeom>
          <a:noFill/>
          <a:ln w="9525">
            <a:noFill/>
            <a:miter lim="800000"/>
            <a:headEnd/>
            <a:tailEnd/>
          </a:ln>
        </p:spPr>
      </p:pic>
      <p:sp>
        <p:nvSpPr>
          <p:cNvPr id="6" name="Picture Placeholder 5"/>
          <p:cNvSpPr>
            <a:spLocks noGrp="1"/>
          </p:cNvSpPr>
          <p:nvPr>
            <p:ph type="pic" sz="quarter" idx="10"/>
          </p:nvPr>
        </p:nvSpPr>
        <p:spPr>
          <a:xfrm>
            <a:off x="838200" y="1345107"/>
            <a:ext cx="7768772" cy="5103317"/>
          </a:xfrm>
        </p:spPr>
        <p:txBody>
          <a:bodyPr rtlCol="0">
            <a:normAutofit/>
          </a:bodyPr>
          <a:lstStyle/>
          <a:p>
            <a:pPr lvl="0"/>
            <a:endParaRPr lang="en-US" noProof="0" dirty="0"/>
          </a:p>
        </p:txBody>
      </p:sp>
      <p:sp>
        <p:nvSpPr>
          <p:cNvPr id="4" name="Title 1"/>
          <p:cNvSpPr>
            <a:spLocks noGrp="1"/>
          </p:cNvSpPr>
          <p:nvPr>
            <p:ph type="title"/>
          </p:nvPr>
        </p:nvSpPr>
        <p:spPr>
          <a:xfrm>
            <a:off x="838200" y="365126"/>
            <a:ext cx="9945914" cy="883104"/>
          </a:xfrm>
        </p:spPr>
        <p:txBody>
          <a:bodyPr/>
          <a:lstStyle>
            <a:lvl1pPr>
              <a:defRPr sz="3600" b="0">
                <a:solidFill>
                  <a:schemeClr val="tx2"/>
                </a:solidFill>
                <a:effectLst/>
              </a:defRPr>
            </a:lvl1pPr>
          </a:lstStyle>
          <a:p>
            <a:r>
              <a:rPr lang="en-US" dirty="0"/>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urinys: Paveiksl. ir poraštė">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1718129" y="142596"/>
            <a:ext cx="8755742" cy="5614586"/>
          </a:xfrm>
        </p:spPr>
        <p:txBody>
          <a:bodyPr rtlCol="0">
            <a:normAutofit/>
          </a:bodyPr>
          <a:lstStyle/>
          <a:p>
            <a:pPr lvl="0"/>
            <a:endParaRPr lang="en-US" noProof="0" dirty="0"/>
          </a:p>
        </p:txBody>
      </p:sp>
      <p:sp>
        <p:nvSpPr>
          <p:cNvPr id="2" name="Text Placeholder 8"/>
          <p:cNvSpPr>
            <a:spLocks noGrp="1"/>
          </p:cNvSpPr>
          <p:nvPr>
            <p:ph type="body" sz="quarter" idx="11"/>
          </p:nvPr>
        </p:nvSpPr>
        <p:spPr>
          <a:xfrm>
            <a:off x="1718127" y="5757182"/>
            <a:ext cx="8755743" cy="614145"/>
          </a:xfrm>
        </p:spPr>
        <p:txBody>
          <a:bodyPr anchor="ctr" anchorCtr="1">
            <a:normAutofit/>
          </a:bodyPr>
          <a:lstStyle>
            <a:lvl2pPr marL="457200" indent="0" algn="ctr">
              <a:buNone/>
              <a:defRPr sz="2000">
                <a:solidFill>
                  <a:schemeClr val="accent1"/>
                </a:solidFill>
              </a:defRPr>
            </a:lvl2pPr>
          </a:lstStyle>
          <a:p>
            <a:pPr lvl="0"/>
            <a:r>
              <a:rPr lang="en-US" dirty="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Nauja tema">
    <p:spTree>
      <p:nvGrpSpPr>
        <p:cNvPr id="1" name=""/>
        <p:cNvGrpSpPr/>
        <p:nvPr/>
      </p:nvGrpSpPr>
      <p:grpSpPr>
        <a:xfrm>
          <a:off x="0" y="0"/>
          <a:ext cx="0" cy="0"/>
          <a:chOff x="0" y="0"/>
          <a:chExt cx="0" cy="0"/>
        </a:xfrm>
      </p:grpSpPr>
      <p:pic>
        <p:nvPicPr>
          <p:cNvPr id="4" name="Graphic 3"/>
          <p:cNvPicPr>
            <a:picLocks noChangeAspect="1"/>
          </p:cNvPicPr>
          <p:nvPr userDrawn="1"/>
        </p:nvPicPr>
        <p:blipFill>
          <a:blip r:embed="rId2"/>
          <a:srcRect/>
          <a:stretch>
            <a:fillRect/>
          </a:stretch>
        </p:blipFill>
        <p:spPr bwMode="auto">
          <a:xfrm>
            <a:off x="10223500" y="2438400"/>
            <a:ext cx="1968500" cy="3959225"/>
          </a:xfrm>
          <a:prstGeom prst="rect">
            <a:avLst/>
          </a:prstGeom>
          <a:noFill/>
          <a:ln w="9525">
            <a:noFill/>
            <a:miter lim="800000"/>
            <a:headEnd/>
            <a:tailEnd/>
          </a:ln>
        </p:spPr>
      </p:pic>
      <p:sp>
        <p:nvSpPr>
          <p:cNvPr id="2" name="Title 1"/>
          <p:cNvSpPr>
            <a:spLocks noGrp="1"/>
          </p:cNvSpPr>
          <p:nvPr>
            <p:ph type="title"/>
          </p:nvPr>
        </p:nvSpPr>
        <p:spPr>
          <a:xfrm>
            <a:off x="831850" y="768350"/>
            <a:ext cx="10515600" cy="2852737"/>
          </a:xfrm>
          <a:noFill/>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3903663"/>
            <a:ext cx="10515600" cy="1500187"/>
          </a:xfrm>
        </p:spPr>
        <p:txBody>
          <a:bodyPr>
            <a:normAutofit/>
          </a:bodyPr>
          <a:lstStyle>
            <a:lvl1pPr marL="0" indent="0">
              <a:buNone/>
              <a:defRPr sz="32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urinys: Antraštė ir teksta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as">
    <p:spTree>
      <p:nvGrpSpPr>
        <p:cNvPr id="1" name=""/>
        <p:cNvGrpSpPr/>
        <p:nvPr/>
      </p:nvGrpSpPr>
      <p:grpSpPr>
        <a:xfrm>
          <a:off x="0" y="0"/>
          <a:ext cx="0" cy="0"/>
          <a:chOff x="0" y="0"/>
          <a:chExt cx="0" cy="0"/>
        </a:xfrm>
      </p:grpSpPr>
      <p:pic>
        <p:nvPicPr>
          <p:cNvPr id="2" name="Graphic 1"/>
          <p:cNvPicPr>
            <a:picLocks noChangeAspect="1"/>
          </p:cNvPicPr>
          <p:nvPr userDrawn="1"/>
        </p:nvPicPr>
        <p:blipFill>
          <a:blip r:embed="rId2"/>
          <a:srcRect/>
          <a:stretch>
            <a:fillRect/>
          </a:stretch>
        </p:blipFill>
        <p:spPr bwMode="auto">
          <a:xfrm>
            <a:off x="10223500" y="2438400"/>
            <a:ext cx="1968500" cy="3959225"/>
          </a:xfrm>
          <a:prstGeom prst="rect">
            <a:avLst/>
          </a:prstGeom>
          <a:noFill/>
          <a:ln w="9525">
            <a:noFill/>
            <a:miter lim="800000"/>
            <a:headEnd/>
            <a:tailEnd/>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čiū">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rcRect/>
          <a:stretch>
            <a:fillRect/>
          </a:stretch>
        </p:blipFill>
        <p:spPr bwMode="auto">
          <a:xfrm>
            <a:off x="1236663" y="2574925"/>
            <a:ext cx="2967037" cy="1709738"/>
          </a:xfrm>
          <a:prstGeom prst="rect">
            <a:avLst/>
          </a:prstGeom>
          <a:noFill/>
          <a:ln w="9525">
            <a:noFill/>
            <a:miter lim="800000"/>
            <a:headEnd/>
            <a:tailEnd/>
          </a:ln>
        </p:spPr>
      </p:pic>
      <p:pic>
        <p:nvPicPr>
          <p:cNvPr id="5" name="Graphic 4"/>
          <p:cNvPicPr>
            <a:picLocks noChangeAspect="1"/>
          </p:cNvPicPr>
          <p:nvPr userDrawn="1"/>
        </p:nvPicPr>
        <p:blipFill>
          <a:blip r:embed="rId3"/>
          <a:srcRect/>
          <a:stretch>
            <a:fillRect/>
          </a:stretch>
        </p:blipFill>
        <p:spPr bwMode="auto">
          <a:xfrm>
            <a:off x="1236663" y="430213"/>
            <a:ext cx="2722562" cy="2882900"/>
          </a:xfrm>
          <a:prstGeom prst="rect">
            <a:avLst/>
          </a:prstGeom>
          <a:noFill/>
          <a:ln w="9525">
            <a:noFill/>
            <a:miter lim="800000"/>
            <a:headEnd/>
            <a:tailEnd/>
          </a:ln>
        </p:spPr>
      </p:pic>
      <p:sp>
        <p:nvSpPr>
          <p:cNvPr id="2" name="Title 1"/>
          <p:cNvSpPr>
            <a:spLocks noGrp="1"/>
          </p:cNvSpPr>
          <p:nvPr>
            <p:ph type="title"/>
          </p:nvPr>
        </p:nvSpPr>
        <p:spPr>
          <a:xfrm>
            <a:off x="4469458" y="2682850"/>
            <a:ext cx="3253076" cy="1492300"/>
          </a:xfrm>
          <a:effectLst>
            <a:outerShdw blurRad="50800" dist="38100" dir="2700000" algn="tl" rotWithShape="0">
              <a:schemeClr val="accent1">
                <a:lumMod val="60000"/>
                <a:lumOff val="40000"/>
              </a:schemeClr>
            </a:outerShdw>
          </a:effectLst>
        </p:spPr>
        <p:txBody>
          <a:bodyPr>
            <a:noAutofit/>
          </a:bodyPr>
          <a:lstStyle>
            <a:lvl1pPr algn="ctr">
              <a:defRPr sz="9200"/>
            </a:lvl1pPr>
          </a:lstStyle>
          <a:p>
            <a:r>
              <a:rPr lang="en-US" dirty="0"/>
              <a:t>Click to edit Master title style</a:t>
            </a:r>
          </a:p>
        </p:txBody>
      </p:sp>
      <p:sp>
        <p:nvSpPr>
          <p:cNvPr id="8" name="Text Placeholder 7"/>
          <p:cNvSpPr>
            <a:spLocks noGrp="1"/>
          </p:cNvSpPr>
          <p:nvPr>
            <p:ph type="body" sz="quarter" idx="10"/>
          </p:nvPr>
        </p:nvSpPr>
        <p:spPr>
          <a:xfrm>
            <a:off x="4469458" y="4391073"/>
            <a:ext cx="4711473" cy="1693863"/>
          </a:xfrm>
        </p:spPr>
        <p:txBody>
          <a:bodyPr/>
          <a:lstStyle>
            <a:lvl1pPr marL="0" indent="0">
              <a:buNone/>
              <a:defRPr sz="2400"/>
            </a:lvl1pPr>
            <a:lvl2pPr marL="457200" indent="0">
              <a:buNone/>
              <a:defRPr/>
            </a:lvl2pPr>
          </a:lstStyle>
          <a:p>
            <a:pPr lvl="0"/>
            <a:r>
              <a:rPr lang="en-US" dirty="0"/>
              <a:t>Click to edit Master text styles</a:t>
            </a:r>
          </a:p>
          <a:p>
            <a:pPr lvl="0"/>
            <a:r>
              <a:rPr lang="en-US" dirty="0"/>
              <a:t>Third level text</a:t>
            </a:r>
          </a:p>
          <a:p>
            <a:pPr lvl="0"/>
            <a:r>
              <a:rPr lang="en-US" dirty="0"/>
              <a:t>Third level text</a:t>
            </a:r>
          </a:p>
          <a:p>
            <a:pPr lvl="0"/>
            <a:endParaRPr lang="en-US" dirty="0"/>
          </a:p>
          <a:p>
            <a:pPr lvl="0"/>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FFFFFF"/>
            </a:gs>
            <a:gs pos="71000">
              <a:srgbClr val="FFF9EA"/>
            </a:gs>
            <a:gs pos="86000">
              <a:srgbClr val="D7F8E7"/>
            </a:gs>
            <a:gs pos="96000">
              <a:srgbClr val="FFDED0"/>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a:effectLst>
            <a:outerShdw blurRad="50800" dist="38100" dir="2700000" algn="tl" rotWithShape="0">
              <a:schemeClr val="bg1">
                <a:lumMod val="85000"/>
              </a:schemeClr>
            </a:outerShdw>
          </a:effectLst>
        </p:spPr>
        <p:txBody>
          <a:bodyPr vert="horz" lIns="91440" tIns="45720" rIns="91440" bIns="45720" rtlCol="0" anchor="ctr">
            <a:normAutofit/>
          </a:bodyPr>
          <a:lstStyle/>
          <a:p>
            <a:r>
              <a:rPr lang="en-US" dirty="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Box 9"/>
          <p:cNvSpPr txBox="1"/>
          <p:nvPr userDrawn="1"/>
        </p:nvSpPr>
        <p:spPr>
          <a:xfrm>
            <a:off x="3048000" y="3244850"/>
            <a:ext cx="6096000" cy="368300"/>
          </a:xfrm>
          <a:prstGeom prst="rect">
            <a:avLst/>
          </a:prstGeom>
          <a:noFill/>
        </p:spPr>
        <p:txBody>
          <a:bodyPr>
            <a:spAutoFit/>
          </a:bodyPr>
          <a:lstStyle/>
          <a:p>
            <a:pPr fontAlgn="auto">
              <a:spcBef>
                <a:spcPts val="0"/>
              </a:spcBef>
              <a:spcAft>
                <a:spcPts val="0"/>
              </a:spcAft>
              <a:defRPr/>
            </a:pPr>
            <a:endParaRPr lang="en-US" dirty="0">
              <a:latin typeface="+mn-lt"/>
              <a:cs typeface="+mn-cs"/>
            </a:endParaRPr>
          </a:p>
        </p:txBody>
      </p:sp>
      <p:sp>
        <p:nvSpPr>
          <p:cNvPr id="13" name="TextBox 12"/>
          <p:cNvSpPr txBox="1"/>
          <p:nvPr userDrawn="1"/>
        </p:nvSpPr>
        <p:spPr>
          <a:xfrm>
            <a:off x="3048000" y="3244850"/>
            <a:ext cx="6096000" cy="368300"/>
          </a:xfrm>
          <a:prstGeom prst="rect">
            <a:avLst/>
          </a:prstGeom>
          <a:noFill/>
        </p:spPr>
        <p:txBody>
          <a:bodyPr>
            <a:spAutoFit/>
          </a:bodyPr>
          <a:lstStyle/>
          <a:p>
            <a:pPr fontAlgn="auto">
              <a:spcBef>
                <a:spcPts val="0"/>
              </a:spcBef>
              <a:spcAft>
                <a:spcPts val="0"/>
              </a:spcAft>
              <a:defRPr/>
            </a:pPr>
            <a:endParaRPr lang="en-US" dirty="0">
              <a:latin typeface="+mn-lt"/>
              <a:cs typeface="+mn-cs"/>
            </a:endParaRPr>
          </a:p>
        </p:txBody>
      </p:sp>
      <p:grpSp>
        <p:nvGrpSpPr>
          <p:cNvPr id="1030" name="Group 5"/>
          <p:cNvGrpSpPr>
            <a:grpSpLocks/>
          </p:cNvGrpSpPr>
          <p:nvPr userDrawn="1"/>
        </p:nvGrpSpPr>
        <p:grpSpPr bwMode="auto">
          <a:xfrm>
            <a:off x="608013" y="6469063"/>
            <a:ext cx="11583987" cy="285750"/>
            <a:chOff x="430212" y="6527800"/>
            <a:chExt cx="11787188" cy="136947"/>
          </a:xfrm>
        </p:grpSpPr>
        <p:sp>
          <p:nvSpPr>
            <p:cNvPr id="7" name="Rectangle 6"/>
            <p:cNvSpPr/>
            <p:nvPr userDrawn="1"/>
          </p:nvSpPr>
          <p:spPr>
            <a:xfrm>
              <a:off x="430212" y="6527800"/>
              <a:ext cx="11787188" cy="45649"/>
            </a:xfrm>
            <a:prstGeom prst="rect">
              <a:avLst/>
            </a:prstGeom>
            <a:solidFill>
              <a:srgbClr val="FBBD1A">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userDrawn="1"/>
          </p:nvSpPr>
          <p:spPr>
            <a:xfrm>
              <a:off x="430212" y="6573449"/>
              <a:ext cx="11787188" cy="45649"/>
            </a:xfrm>
            <a:prstGeom prst="rect">
              <a:avLst/>
            </a:prstGeom>
            <a:solidFill>
              <a:srgbClr val="006633">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userDrawn="1"/>
          </p:nvSpPr>
          <p:spPr>
            <a:xfrm>
              <a:off x="430212" y="6619098"/>
              <a:ext cx="11787188" cy="45649"/>
            </a:xfrm>
            <a:prstGeom prst="rect">
              <a:avLst/>
            </a:prstGeom>
            <a:solidFill>
              <a:srgbClr val="D54D13">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56" r:id="rId5"/>
    <p:sldLayoutId id="2147483662" r:id="rId6"/>
    <p:sldLayoutId id="2147483657" r:id="rId7"/>
    <p:sldLayoutId id="2147483663" r:id="rId8"/>
    <p:sldLayoutId id="2147483664" r:id="rId9"/>
  </p:sldLayoutIdLst>
  <p:txStyles>
    <p:titleStyle>
      <a:lvl1pPr algn="l" rtl="0" fontAlgn="base">
        <a:lnSpc>
          <a:spcPct val="90000"/>
        </a:lnSpc>
        <a:spcBef>
          <a:spcPct val="0"/>
        </a:spcBef>
        <a:spcAft>
          <a:spcPct val="0"/>
        </a:spcAft>
        <a:defRPr sz="5200" kern="1200">
          <a:solidFill>
            <a:srgbClr val="073B3A"/>
          </a:solidFill>
          <a:latin typeface="+mj-lt"/>
          <a:ea typeface="+mj-ea"/>
          <a:cs typeface="+mj-cs"/>
        </a:defRPr>
      </a:lvl1pPr>
      <a:lvl2pPr algn="l" rtl="0" fontAlgn="base">
        <a:lnSpc>
          <a:spcPct val="90000"/>
        </a:lnSpc>
        <a:spcBef>
          <a:spcPct val="0"/>
        </a:spcBef>
        <a:spcAft>
          <a:spcPct val="0"/>
        </a:spcAft>
        <a:defRPr sz="5200">
          <a:solidFill>
            <a:srgbClr val="073B3A"/>
          </a:solidFill>
          <a:latin typeface="Calibri" pitchFamily="34" charset="0"/>
        </a:defRPr>
      </a:lvl2pPr>
      <a:lvl3pPr algn="l" rtl="0" fontAlgn="base">
        <a:lnSpc>
          <a:spcPct val="90000"/>
        </a:lnSpc>
        <a:spcBef>
          <a:spcPct val="0"/>
        </a:spcBef>
        <a:spcAft>
          <a:spcPct val="0"/>
        </a:spcAft>
        <a:defRPr sz="5200">
          <a:solidFill>
            <a:srgbClr val="073B3A"/>
          </a:solidFill>
          <a:latin typeface="Calibri" pitchFamily="34" charset="0"/>
        </a:defRPr>
      </a:lvl3pPr>
      <a:lvl4pPr algn="l" rtl="0" fontAlgn="base">
        <a:lnSpc>
          <a:spcPct val="90000"/>
        </a:lnSpc>
        <a:spcBef>
          <a:spcPct val="0"/>
        </a:spcBef>
        <a:spcAft>
          <a:spcPct val="0"/>
        </a:spcAft>
        <a:defRPr sz="5200">
          <a:solidFill>
            <a:srgbClr val="073B3A"/>
          </a:solidFill>
          <a:latin typeface="Calibri" pitchFamily="34" charset="0"/>
        </a:defRPr>
      </a:lvl4pPr>
      <a:lvl5pPr algn="l" rtl="0" fontAlgn="base">
        <a:lnSpc>
          <a:spcPct val="90000"/>
        </a:lnSpc>
        <a:spcBef>
          <a:spcPct val="0"/>
        </a:spcBef>
        <a:spcAft>
          <a:spcPct val="0"/>
        </a:spcAft>
        <a:defRPr sz="5200">
          <a:solidFill>
            <a:srgbClr val="073B3A"/>
          </a:solidFill>
          <a:latin typeface="Calibri" pitchFamily="34" charset="0"/>
        </a:defRPr>
      </a:lvl5pPr>
      <a:lvl6pPr marL="457200" algn="l" rtl="0" fontAlgn="base">
        <a:lnSpc>
          <a:spcPct val="90000"/>
        </a:lnSpc>
        <a:spcBef>
          <a:spcPct val="0"/>
        </a:spcBef>
        <a:spcAft>
          <a:spcPct val="0"/>
        </a:spcAft>
        <a:defRPr sz="5200">
          <a:solidFill>
            <a:srgbClr val="073B3A"/>
          </a:solidFill>
          <a:latin typeface="Calibri" pitchFamily="34" charset="0"/>
        </a:defRPr>
      </a:lvl6pPr>
      <a:lvl7pPr marL="914400" algn="l" rtl="0" fontAlgn="base">
        <a:lnSpc>
          <a:spcPct val="90000"/>
        </a:lnSpc>
        <a:spcBef>
          <a:spcPct val="0"/>
        </a:spcBef>
        <a:spcAft>
          <a:spcPct val="0"/>
        </a:spcAft>
        <a:defRPr sz="5200">
          <a:solidFill>
            <a:srgbClr val="073B3A"/>
          </a:solidFill>
          <a:latin typeface="Calibri" pitchFamily="34" charset="0"/>
        </a:defRPr>
      </a:lvl7pPr>
      <a:lvl8pPr marL="1371600" algn="l" rtl="0" fontAlgn="base">
        <a:lnSpc>
          <a:spcPct val="90000"/>
        </a:lnSpc>
        <a:spcBef>
          <a:spcPct val="0"/>
        </a:spcBef>
        <a:spcAft>
          <a:spcPct val="0"/>
        </a:spcAft>
        <a:defRPr sz="5200">
          <a:solidFill>
            <a:srgbClr val="073B3A"/>
          </a:solidFill>
          <a:latin typeface="Calibri" pitchFamily="34" charset="0"/>
        </a:defRPr>
      </a:lvl8pPr>
      <a:lvl9pPr marL="1828800" algn="l" rtl="0" fontAlgn="base">
        <a:lnSpc>
          <a:spcPct val="90000"/>
        </a:lnSpc>
        <a:spcBef>
          <a:spcPct val="0"/>
        </a:spcBef>
        <a:spcAft>
          <a:spcPct val="0"/>
        </a:spcAft>
        <a:defRPr sz="5200">
          <a:solidFill>
            <a:srgbClr val="073B3A"/>
          </a:solidFill>
          <a:latin typeface="Calibri" pitchFamily="34"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rgbClr val="6B5E62"/>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rgbClr val="6B5E62"/>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rgbClr val="6B5E62"/>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rgbClr val="6B5E6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86138" y="2586038"/>
            <a:ext cx="8058150" cy="2279650"/>
          </a:xfrm>
        </p:spPr>
        <p:txBody>
          <a:bodyPr/>
          <a:lstStyle/>
          <a:p>
            <a:pPr fontAlgn="auto">
              <a:spcAft>
                <a:spcPts val="0"/>
              </a:spcAft>
              <a:defRPr/>
            </a:pPr>
            <a:r>
              <a:rPr lang="lt-LT" dirty="0"/>
              <a:t>III gimnazijos  (XI) kl. 7 tema: </a:t>
            </a:r>
            <a:r>
              <a:rPr lang="lt-LT" b="1" dirty="0"/>
              <a:t>Ilgojo XIX a. valstybingumo virsmas</a:t>
            </a:r>
            <a:endParaRPr lang="en-US" dirty="0"/>
          </a:p>
        </p:txBody>
      </p:sp>
      <p:sp>
        <p:nvSpPr>
          <p:cNvPr id="13314" name="Subtitle 2"/>
          <p:cNvSpPr>
            <a:spLocks noGrp="1"/>
          </p:cNvSpPr>
          <p:nvPr>
            <p:ph type="subTitle" idx="4294967295"/>
          </p:nvPr>
        </p:nvSpPr>
        <p:spPr>
          <a:xfrm>
            <a:off x="3386138" y="1974850"/>
            <a:ext cx="8058150" cy="744538"/>
          </a:xfrm>
        </p:spPr>
        <p:txBody>
          <a:bodyPr/>
          <a:lstStyle/>
          <a:p>
            <a:pPr marL="0" indent="0">
              <a:buFont typeface="Arial" charset="0"/>
              <a:buNone/>
            </a:pPr>
            <a:r>
              <a:rPr lang="lt-LT" dirty="0"/>
              <a:t>Mindaugas Tamošaitis </a:t>
            </a:r>
            <a:endParaRPr lang="en-US" dirty="0"/>
          </a:p>
        </p:txBody>
      </p:sp>
      <p:pic>
        <p:nvPicPr>
          <p:cNvPr id="4" name="Paveikslėlis 3" descr="Paveikslėlis, kuriame yra tekstas, Šriftas, ekrano kopija, Grafika&#10;&#10;Automatiškai sugeneruotas aprašymas">
            <a:extLst>
              <a:ext uri="{FF2B5EF4-FFF2-40B4-BE49-F238E27FC236}">
                <a16:creationId xmlns:a16="http://schemas.microsoft.com/office/drawing/2014/main" id="{07BB072B-7FC9-9322-1E41-E7ECAEF9EA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0555" y="4472412"/>
            <a:ext cx="1341330" cy="117899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a:bodyPr>
          <a:lstStyle/>
          <a:p>
            <a:pPr algn="ctr"/>
            <a:r>
              <a:rPr lang="lt-LT" sz="3200" b="1" dirty="0">
                <a:latin typeface="Times New Roman" panose="02020603050405020304" pitchFamily="18" charset="0"/>
                <a:cs typeface="Times New Roman" panose="02020603050405020304" pitchFamily="18" charset="0"/>
              </a:rPr>
              <a:t>Kaip buvo suvienyta Italija?  </a:t>
            </a:r>
          </a:p>
        </p:txBody>
      </p:sp>
      <p:sp>
        <p:nvSpPr>
          <p:cNvPr id="3" name="Turinio vietos rezervavimo ženklas 2"/>
          <p:cNvSpPr>
            <a:spLocks noGrp="1"/>
          </p:cNvSpPr>
          <p:nvPr>
            <p:ph idx="1"/>
          </p:nvPr>
        </p:nvSpPr>
        <p:spPr/>
        <p:txBody>
          <a:bodyPr/>
          <a:lstStyle/>
          <a:p>
            <a:pPr marL="0" indent="0" algn="just">
              <a:buNone/>
            </a:pPr>
            <a:r>
              <a:rPr lang="lt-LT" sz="2400" dirty="0">
                <a:latin typeface="Times New Roman" panose="02020603050405020304" pitchFamily="18" charset="0"/>
                <a:cs typeface="Times New Roman" panose="02020603050405020304" pitchFamily="18" charset="0"/>
              </a:rPr>
              <a:t>Iniciatyvos vienyti Italiją ėmėsi Pjemonto naujasis ministras pirmininkas  Kamilas </a:t>
            </a:r>
            <a:r>
              <a:rPr lang="lt-LT" sz="2400" dirty="0" err="1">
                <a:latin typeface="Times New Roman" panose="02020603050405020304" pitchFamily="18" charset="0"/>
                <a:cs typeface="Times New Roman" panose="02020603050405020304" pitchFamily="18" charset="0"/>
              </a:rPr>
              <a:t>Bensas</a:t>
            </a:r>
            <a:r>
              <a:rPr lang="lt-LT" sz="2400" dirty="0">
                <a:latin typeface="Times New Roman" panose="02020603050405020304" pitchFamily="18" charset="0"/>
                <a:cs typeface="Times New Roman" panose="02020603050405020304" pitchFamily="18" charset="0"/>
              </a:rPr>
              <a:t> </a:t>
            </a:r>
            <a:r>
              <a:rPr lang="lt-LT" sz="2400" dirty="0" err="1">
                <a:latin typeface="Times New Roman" panose="02020603050405020304" pitchFamily="18" charset="0"/>
                <a:cs typeface="Times New Roman" panose="02020603050405020304" pitchFamily="18" charset="0"/>
              </a:rPr>
              <a:t>Kavūras</a:t>
            </a:r>
            <a:r>
              <a:rPr lang="lt-LT" sz="2400" dirty="0">
                <a:latin typeface="Times New Roman" panose="02020603050405020304" pitchFamily="18" charset="0"/>
                <a:cs typeface="Times New Roman" panose="02020603050405020304" pitchFamily="18" charset="0"/>
              </a:rPr>
              <a:t>. Pjemontas, užsitikrinęs Prancūzijos paramą, 1859–1860 m. kariniu būdu nugalėjo Austriją. Pietų Italiją iš </a:t>
            </a:r>
            <a:r>
              <a:rPr lang="lt-LT" sz="2400" dirty="0" err="1">
                <a:latin typeface="Times New Roman" panose="02020603050405020304" pitchFamily="18" charset="0"/>
                <a:cs typeface="Times New Roman" panose="02020603050405020304" pitchFamily="18" charset="0"/>
              </a:rPr>
              <a:t>Burbonų</a:t>
            </a:r>
            <a:r>
              <a:rPr lang="lt-LT" sz="2400" dirty="0">
                <a:latin typeface="Times New Roman" panose="02020603050405020304" pitchFamily="18" charset="0"/>
                <a:cs typeface="Times New Roman" panose="02020603050405020304" pitchFamily="18" charset="0"/>
              </a:rPr>
              <a:t> dinastijos valdymo išlaisvino </a:t>
            </a:r>
            <a:r>
              <a:rPr lang="lt-LT" sz="2400" dirty="0" err="1">
                <a:latin typeface="Times New Roman" panose="02020603050405020304" pitchFamily="18" charset="0"/>
                <a:cs typeface="Times New Roman" panose="02020603050405020304" pitchFamily="18" charset="0"/>
              </a:rPr>
              <a:t>Džiuzepės</a:t>
            </a:r>
            <a:r>
              <a:rPr lang="lt-LT" sz="2400" dirty="0">
                <a:latin typeface="Times New Roman" panose="02020603050405020304" pitchFamily="18" charset="0"/>
                <a:cs typeface="Times New Roman" panose="02020603050405020304" pitchFamily="18" charset="0"/>
              </a:rPr>
              <a:t> Garibaldžio vadovaujami savanoriai. 1861 m. Italijoje priimta konstitucija ir įteisintas konstitucinės monarchijos valdymas. Pjemonto karalius Viktoras Emanuelis II paskelbtas Italijos karaliumi, o K. </a:t>
            </a:r>
            <a:r>
              <a:rPr lang="lt-LT" sz="2400" dirty="0" err="1">
                <a:latin typeface="Times New Roman" panose="02020603050405020304" pitchFamily="18" charset="0"/>
                <a:cs typeface="Times New Roman" panose="02020603050405020304" pitchFamily="18" charset="0"/>
              </a:rPr>
              <a:t>Bensas</a:t>
            </a:r>
            <a:r>
              <a:rPr lang="lt-LT" sz="2400" dirty="0">
                <a:latin typeface="Times New Roman" panose="02020603050405020304" pitchFamily="18" charset="0"/>
                <a:cs typeface="Times New Roman" panose="02020603050405020304" pitchFamily="18" charset="0"/>
              </a:rPr>
              <a:t> </a:t>
            </a:r>
            <a:r>
              <a:rPr lang="lt-LT" sz="2400" dirty="0" err="1">
                <a:latin typeface="Times New Roman" panose="02020603050405020304" pitchFamily="18" charset="0"/>
                <a:cs typeface="Times New Roman" panose="02020603050405020304" pitchFamily="18" charset="0"/>
              </a:rPr>
              <a:t>Kavūras</a:t>
            </a:r>
            <a:r>
              <a:rPr lang="lt-LT" sz="2400" dirty="0">
                <a:latin typeface="Times New Roman" panose="02020603050405020304" pitchFamily="18" charset="0"/>
                <a:cs typeface="Times New Roman" panose="02020603050405020304" pitchFamily="18" charset="0"/>
              </a:rPr>
              <a:t> – Italijos ministru pirmininku. Iš pradžių sostine paskelbtas </a:t>
            </a:r>
            <a:r>
              <a:rPr lang="lt-LT" sz="2400" dirty="0" err="1">
                <a:latin typeface="Times New Roman" panose="02020603050405020304" pitchFamily="18" charset="0"/>
                <a:cs typeface="Times New Roman" panose="02020603050405020304" pitchFamily="18" charset="0"/>
              </a:rPr>
              <a:t>Turinas</a:t>
            </a:r>
            <a:r>
              <a:rPr lang="lt-LT" sz="2400" dirty="0">
                <a:latin typeface="Times New Roman" panose="02020603050405020304" pitchFamily="18" charset="0"/>
                <a:cs typeface="Times New Roman" panose="02020603050405020304" pitchFamily="18" charset="0"/>
              </a:rPr>
              <a:t>, vėliau Florencija, nes Prancūzijos kariuomenė gynė Popiežiaus valstybę. 1870 m. Prancūzijai pralaimėjus karą Prūsiją ir prancūzams pasitraukus iš Romos, prieš popiežiaus norus Roma prijunta prie Italijos ir paskelbta šalies sostine. Tai pagilino Italijos ir popiežiaus konfliktą, kuris buvo išspręstas tik 1929 m. </a:t>
            </a:r>
          </a:p>
          <a:p>
            <a:pPr marL="0" indent="0">
              <a:buNone/>
            </a:pPr>
            <a:endParaRPr lang="lt-LT" dirty="0"/>
          </a:p>
        </p:txBody>
      </p:sp>
    </p:spTree>
    <p:extLst>
      <p:ext uri="{BB962C8B-B14F-4D97-AF65-F5344CB8AC3E}">
        <p14:creationId xmlns:p14="http://schemas.microsoft.com/office/powerpoint/2010/main" val="2734157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a:bodyPr>
          <a:lstStyle/>
          <a:p>
            <a:pPr algn="ctr"/>
            <a:r>
              <a:rPr lang="lt-LT" sz="3200" b="1" dirty="0">
                <a:latin typeface="Times New Roman" panose="02020603050405020304" pitchFamily="18" charset="0"/>
                <a:cs typeface="Times New Roman" panose="02020603050405020304" pitchFamily="18" charset="0"/>
              </a:rPr>
              <a:t>Kaip vyko Vokietijos suvienijimas? </a:t>
            </a:r>
          </a:p>
        </p:txBody>
      </p:sp>
      <p:sp>
        <p:nvSpPr>
          <p:cNvPr id="3" name="Turinio vietos rezervavimo ženklas 2"/>
          <p:cNvSpPr>
            <a:spLocks noGrp="1"/>
          </p:cNvSpPr>
          <p:nvPr>
            <p:ph idx="1"/>
          </p:nvPr>
        </p:nvSpPr>
        <p:spPr/>
        <p:txBody>
          <a:bodyPr/>
          <a:lstStyle/>
          <a:p>
            <a:pPr marL="0" indent="0">
              <a:buNone/>
            </a:pPr>
            <a:r>
              <a:rPr lang="lt-LT" sz="2400" dirty="0">
                <a:latin typeface="Times New Roman" panose="02020603050405020304" pitchFamily="18" charset="0"/>
                <a:cs typeface="Times New Roman" panose="02020603050405020304" pitchFamily="18" charset="0"/>
              </a:rPr>
              <a:t>Vokiečių žemės ėmė vienyti ėmė naujasis Prūsijos karalius Vilhelmas I ir jo į kanclerio postą paskirtas Otas </a:t>
            </a:r>
            <a:r>
              <a:rPr lang="lt-LT" sz="2400" dirty="0" err="1">
                <a:latin typeface="Times New Roman" panose="02020603050405020304" pitchFamily="18" charset="0"/>
                <a:cs typeface="Times New Roman" panose="02020603050405020304" pitchFamily="18" charset="0"/>
              </a:rPr>
              <a:t>fon</a:t>
            </a:r>
            <a:r>
              <a:rPr lang="lt-LT" sz="2400" dirty="0">
                <a:latin typeface="Times New Roman" panose="02020603050405020304" pitchFamily="18" charset="0"/>
                <a:cs typeface="Times New Roman" panose="02020603050405020304" pitchFamily="18" charset="0"/>
              </a:rPr>
              <a:t> </a:t>
            </a:r>
            <a:r>
              <a:rPr lang="lt-LT" sz="2400" dirty="0" err="1">
                <a:latin typeface="Times New Roman" panose="02020603050405020304" pitchFamily="18" charset="0"/>
                <a:cs typeface="Times New Roman" panose="02020603050405020304" pitchFamily="18" charset="0"/>
              </a:rPr>
              <a:t>Bismarkas</a:t>
            </a:r>
            <a:r>
              <a:rPr lang="lt-LT" sz="2400" dirty="0">
                <a:latin typeface="Times New Roman" panose="02020603050405020304" pitchFamily="18" charset="0"/>
                <a:cs typeface="Times New Roman" panose="02020603050405020304" pitchFamily="18" charset="0"/>
              </a:rPr>
              <a:t> „geležimi ir krauju“. Tai padaryta karų dėka:</a:t>
            </a:r>
          </a:p>
          <a:p>
            <a:pPr marL="0" indent="0">
              <a:buNone/>
            </a:pPr>
            <a:r>
              <a:rPr lang="lt-LT" sz="2400" dirty="0">
                <a:latin typeface="Times New Roman" panose="02020603050405020304" pitchFamily="18" charset="0"/>
                <a:cs typeface="Times New Roman" panose="02020603050405020304" pitchFamily="18" charset="0"/>
              </a:rPr>
              <a:t>- 1864 m. Prūsija kartu su Austrija nugalėjo Daniją; </a:t>
            </a:r>
          </a:p>
          <a:p>
            <a:pPr marL="0" indent="0">
              <a:buNone/>
            </a:pPr>
            <a:r>
              <a:rPr lang="lt-LT" sz="2400" dirty="0">
                <a:latin typeface="Times New Roman" panose="02020603050405020304" pitchFamily="18" charset="0"/>
                <a:cs typeface="Times New Roman" panose="02020603050405020304" pitchFamily="18" charset="0"/>
              </a:rPr>
              <a:t>- 1866 m. Prūsija nugalėjo Austriją, </a:t>
            </a:r>
          </a:p>
          <a:p>
            <a:pPr marL="0" indent="0">
              <a:buNone/>
            </a:pPr>
            <a:r>
              <a:rPr lang="lt-LT" sz="2400" dirty="0">
                <a:latin typeface="Times New Roman" panose="02020603050405020304" pitchFamily="18" charset="0"/>
                <a:cs typeface="Times New Roman" panose="02020603050405020304" pitchFamily="18" charset="0"/>
              </a:rPr>
              <a:t>- 1870-1871 m. Prūsija laimėjo karą prieš Prancūziją. </a:t>
            </a:r>
          </a:p>
          <a:p>
            <a:pPr marL="0" indent="0">
              <a:buNone/>
            </a:pPr>
            <a:r>
              <a:rPr lang="lt-LT" sz="2400" dirty="0">
                <a:latin typeface="Times New Roman" panose="02020603050405020304" pitchFamily="18" charset="0"/>
                <a:cs typeface="Times New Roman" panose="02020603050405020304" pitchFamily="18" charset="0"/>
              </a:rPr>
              <a:t>1871 m. sausio mėn. Paryžiaus Versalio rūmuose, kai dar nepasibaigus Prancūzijos ir Prūsijos karui, buvo paskelbta apie Vokietijos imperijos įkūrimą. Vokietijos imperatoriumi – kaizeriu – buvo paskelbtas Prūsijos karalius Vilhelmas I (valdė 1861–1888 m.), o kancleris (vyriausybės vadovu) – O. </a:t>
            </a:r>
            <a:r>
              <a:rPr lang="lt-LT" sz="2400" dirty="0" err="1">
                <a:latin typeface="Times New Roman" panose="02020603050405020304" pitchFamily="18" charset="0"/>
                <a:cs typeface="Times New Roman" panose="02020603050405020304" pitchFamily="18" charset="0"/>
              </a:rPr>
              <a:t>fon</a:t>
            </a:r>
            <a:r>
              <a:rPr lang="lt-LT" sz="2400" dirty="0">
                <a:latin typeface="Times New Roman" panose="02020603050405020304" pitchFamily="18" charset="0"/>
                <a:cs typeface="Times New Roman" panose="02020603050405020304" pitchFamily="18" charset="0"/>
              </a:rPr>
              <a:t> </a:t>
            </a:r>
            <a:r>
              <a:rPr lang="lt-LT" sz="2400" dirty="0" err="1">
                <a:latin typeface="Times New Roman" panose="02020603050405020304" pitchFamily="18" charset="0"/>
                <a:cs typeface="Times New Roman" panose="02020603050405020304" pitchFamily="18" charset="0"/>
              </a:rPr>
              <a:t>Bismarkas</a:t>
            </a:r>
            <a:r>
              <a:rPr lang="lt-LT" sz="2400" dirty="0">
                <a:latin typeface="Times New Roman" panose="02020603050405020304" pitchFamily="18" charset="0"/>
                <a:cs typeface="Times New Roman" panose="02020603050405020304" pitchFamily="18" charset="0"/>
              </a:rPr>
              <a:t>. </a:t>
            </a:r>
          </a:p>
          <a:p>
            <a:pPr marL="0" indent="0">
              <a:buNone/>
            </a:pPr>
            <a:endParaRPr lang="lt-LT" dirty="0"/>
          </a:p>
        </p:txBody>
      </p:sp>
    </p:spTree>
    <p:extLst>
      <p:ext uri="{BB962C8B-B14F-4D97-AF65-F5344CB8AC3E}">
        <p14:creationId xmlns:p14="http://schemas.microsoft.com/office/powerpoint/2010/main" val="35614926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a:bodyPr>
          <a:lstStyle/>
          <a:p>
            <a:r>
              <a:rPr lang="lt-LT" sz="3200" b="1" dirty="0">
                <a:latin typeface="Times New Roman" panose="02020603050405020304" pitchFamily="18" charset="0"/>
                <a:cs typeface="Times New Roman" panose="02020603050405020304" pitchFamily="18" charset="0"/>
              </a:rPr>
              <a:t>Kaip Europa atrodė Pirmojo pasaulinio karo išvakarėse? </a:t>
            </a:r>
          </a:p>
        </p:txBody>
      </p:sp>
      <p:sp>
        <p:nvSpPr>
          <p:cNvPr id="3" name="Turinio vietos rezervavimo ženklas 2"/>
          <p:cNvSpPr>
            <a:spLocks noGrp="1"/>
          </p:cNvSpPr>
          <p:nvPr>
            <p:ph idx="1"/>
          </p:nvPr>
        </p:nvSpPr>
        <p:spPr/>
        <p:txBody>
          <a:bodyPr/>
          <a:lstStyle/>
          <a:p>
            <a:pPr marL="0" indent="0" algn="just">
              <a:buNone/>
            </a:pPr>
            <a:r>
              <a:rPr lang="lt-LT" dirty="0">
                <a:latin typeface="Times New Roman" panose="02020603050405020304" pitchFamily="18" charset="0"/>
                <a:cs typeface="Times New Roman" panose="02020603050405020304" pitchFamily="18" charset="0"/>
              </a:rPr>
              <a:t>1914 m. Europoje gyvavo 4 imperijos: Rusijos imperija Austrijos-Vengrijos imperija, Vokietijos imperija ir Osmanų imperija ir dar kartais išskiriama penkta imperija - Didžiosios Britanijos imperija. Iš tiesų ji nebuvo imperija, nes ją valdė karalius kartu su šalies parlamentu. XIX a., tiksliau 1837–1901 m. Didžiąją Britaniją valdė karalienė Viktorija, o jos valdymas vadinamas karalienės Viktorijos epocha. Tuo metu Didžioji Britanija buvo pasaulio lyderė pramonės gamybos, prekybos, ūkio laivyno srityse, turėjo daugiausiai kolonijų. Karalienės Viktorijos valdymas buvo siejamas su galybe, didybe ir stabilumu. Visai kitokia padėtis atsiprasi pasibaigus I pasauliniam karui, kuomet masiškai bus skiriamas demokratijai ir nacionalinių valstybių kūrimui. </a:t>
            </a:r>
          </a:p>
          <a:p>
            <a:pPr marL="0" indent="0">
              <a:buNone/>
            </a:pPr>
            <a:endParaRPr lang="lt-LT" dirty="0"/>
          </a:p>
        </p:txBody>
      </p:sp>
    </p:spTree>
    <p:extLst>
      <p:ext uri="{BB962C8B-B14F-4D97-AF65-F5344CB8AC3E}">
        <p14:creationId xmlns:p14="http://schemas.microsoft.com/office/powerpoint/2010/main" val="3400326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lt-LT" dirty="0"/>
              <a:t>Temos aktualumas ir problemiškumas:</a:t>
            </a:r>
            <a:endParaRPr lang="en-US" dirty="0"/>
          </a:p>
        </p:txBody>
      </p:sp>
      <p:sp>
        <p:nvSpPr>
          <p:cNvPr id="14338" name="Content Placeholder 2"/>
          <p:cNvSpPr>
            <a:spLocks noGrp="1"/>
          </p:cNvSpPr>
          <p:nvPr>
            <p:ph idx="1"/>
          </p:nvPr>
        </p:nvSpPr>
        <p:spPr>
          <a:xfrm>
            <a:off x="838200" y="1869587"/>
            <a:ext cx="10515600" cy="4351338"/>
          </a:xfrm>
        </p:spPr>
        <p:txBody>
          <a:bodyPr/>
          <a:lstStyle/>
          <a:p>
            <a:pPr marL="0" indent="0" algn="just">
              <a:buNone/>
            </a:pPr>
            <a:r>
              <a:rPr lang="lt-LT" dirty="0">
                <a:latin typeface="Times New Roman" panose="02020603050405020304" pitchFamily="18" charset="0"/>
                <a:cs typeface="Times New Roman" panose="02020603050405020304" pitchFamily="18" charset="0"/>
              </a:rPr>
              <a:t>Nuo 2022 m. vasario mėn. visą pasaulį sukrėtė karas tarp Rusijos ir Ukrainos, kurios gyventojai gina savo nepriklausomybę. Demokratiniam pasaulis įvairiomis priemonėmis savo laisvę ginančiai Ukrainai bando padėti. Tuo pačiu Rusija laikoma valstybe agresore. O kaip buvo XIX a.? Tuo metu Europoje didžiausią įtaką turėjo tik kelios valstybės, o dauguma tautų buvo pavergtos. Tačiau bėgant laikui keitėsi Europos politinis žemėlapis – ėmė kurtis tautinės valstybės. Kaip joms tai pavyko pasiekti? Kaip į naujų valstybių susikūrimą reagavo didžiosios valstybės, jau minėta Rusija? Kodėl vienoms tautos pavyko išsivaduoti ir sukurti savo nacionalines (tautines) valstybes, o kitoms to padaryti nepavyko? </a:t>
            </a:r>
            <a:endParaRPr lang="en-US" dirty="0">
              <a:latin typeface="Times New Roman" panose="02020603050405020304" pitchFamily="18" charset="0"/>
              <a:cs typeface="Times New Roman" panose="02020603050405020304" pitchFamily="18" charset="0"/>
            </a:endParaRPr>
          </a:p>
          <a:p>
            <a:pPr marL="0" indent="0">
              <a:buNone/>
            </a:pP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Autofit/>
          </a:bodyPr>
          <a:lstStyle/>
          <a:p>
            <a:br>
              <a:rPr lang="lt-LT" sz="2800" b="1" dirty="0">
                <a:latin typeface="Times New Roman" panose="02020603050405020304" pitchFamily="18" charset="0"/>
                <a:cs typeface="Times New Roman" panose="02020603050405020304" pitchFamily="18" charset="0"/>
              </a:rPr>
            </a:br>
            <a:r>
              <a:rPr lang="lt-LT" sz="2800" b="1" dirty="0">
                <a:latin typeface="Times New Roman" panose="02020603050405020304" pitchFamily="18" charset="0"/>
                <a:cs typeface="Times New Roman" panose="02020603050405020304" pitchFamily="18" charset="0"/>
              </a:rPr>
              <a:t>Temos tikslas</a:t>
            </a:r>
            <a:r>
              <a:rPr lang="lt-LT" sz="2800" dirty="0">
                <a:latin typeface="Times New Roman" panose="02020603050405020304" pitchFamily="18" charset="0"/>
                <a:cs typeface="Times New Roman" panose="02020603050405020304" pitchFamily="18" charset="0"/>
              </a:rPr>
              <a:t>: išnagrinėti atskirų Europos valstybių ir tautų XIX a. požiūrį į valstybingumą ir nacionalinių valstybių (ne)susikūrimą bei pamėginti surasti šių procesų sąsajas su dabartimi </a:t>
            </a:r>
            <a:br>
              <a:rPr lang="lt-LT" dirty="0"/>
            </a:br>
            <a:endParaRPr lang="lt-LT" sz="3200" dirty="0">
              <a:latin typeface="Times New Roman" panose="02020603050405020304" pitchFamily="18" charset="0"/>
              <a:cs typeface="Times New Roman" panose="02020603050405020304" pitchFamily="18" charset="0"/>
            </a:endParaRPr>
          </a:p>
        </p:txBody>
      </p:sp>
      <p:sp>
        <p:nvSpPr>
          <p:cNvPr id="3" name="Turinio vietos rezervavimo ženklas 2"/>
          <p:cNvSpPr>
            <a:spLocks noGrp="1"/>
          </p:cNvSpPr>
          <p:nvPr>
            <p:ph idx="1"/>
          </p:nvPr>
        </p:nvSpPr>
        <p:spPr/>
        <p:txBody>
          <a:bodyPr/>
          <a:lstStyle/>
          <a:p>
            <a:pPr marL="0" indent="0">
              <a:buNone/>
            </a:pPr>
            <a:r>
              <a:rPr lang="lt-LT" b="1" dirty="0">
                <a:latin typeface="Times New Roman" panose="02020603050405020304" pitchFamily="18" charset="0"/>
                <a:cs typeface="Times New Roman" panose="02020603050405020304" pitchFamily="18" charset="0"/>
              </a:rPr>
              <a:t>Temos uždaviniai: </a:t>
            </a:r>
          </a:p>
          <a:p>
            <a:pPr marL="0" indent="0">
              <a:buNone/>
            </a:pPr>
            <a:r>
              <a:rPr lang="lt-LT" dirty="0">
                <a:latin typeface="Times New Roman" panose="02020603050405020304" pitchFamily="18" charset="0"/>
                <a:cs typeface="Times New Roman" panose="02020603050405020304" pitchFamily="18" charset="0"/>
              </a:rPr>
              <a:t>- atskleisti 1789 m. Prancūzijos revoliucijos ir Napoleono epochos poveikį Europai;</a:t>
            </a:r>
          </a:p>
          <a:p>
            <a:pPr marL="0" indent="0">
              <a:buNone/>
            </a:pPr>
            <a:r>
              <a:rPr lang="lt-LT" dirty="0">
                <a:latin typeface="Times New Roman" panose="02020603050405020304" pitchFamily="18" charset="0"/>
                <a:cs typeface="Times New Roman" panose="02020603050405020304" pitchFamily="18" charset="0"/>
              </a:rPr>
              <a:t>- įvertinti Vienos kongreso nutarimų svarbą Europos tarptautinei tvarkai;</a:t>
            </a:r>
          </a:p>
          <a:p>
            <a:pPr marL="0" indent="0">
              <a:buNone/>
            </a:pPr>
            <a:r>
              <a:rPr lang="lt-LT" dirty="0">
                <a:latin typeface="Times New Roman" panose="02020603050405020304" pitchFamily="18" charset="0"/>
                <a:cs typeface="Times New Roman" panose="02020603050405020304" pitchFamily="18" charset="0"/>
              </a:rPr>
              <a:t>- nustatyti pokyčius Europos politiniame žemėlapyje nuo Napoleono karų iki Pirmojo pasaulinio karo;</a:t>
            </a:r>
          </a:p>
          <a:p>
            <a:pPr marL="0" indent="0">
              <a:buNone/>
            </a:pPr>
            <a:r>
              <a:rPr lang="lt-LT" dirty="0">
                <a:latin typeface="Times New Roman" panose="02020603050405020304" pitchFamily="18" charset="0"/>
                <a:cs typeface="Times New Roman" panose="02020603050405020304" pitchFamily="18" charset="0"/>
              </a:rPr>
              <a:t>- išskirti nacionalizmo stipriąsias ir silpnąsias puses;</a:t>
            </a:r>
          </a:p>
          <a:p>
            <a:pPr marL="0" indent="0">
              <a:buNone/>
            </a:pPr>
            <a:r>
              <a:rPr lang="lt-LT" dirty="0">
                <a:latin typeface="Times New Roman" panose="02020603050405020304" pitchFamily="18" charset="0"/>
                <a:cs typeface="Times New Roman" panose="02020603050405020304" pitchFamily="18" charset="0"/>
              </a:rPr>
              <a:t>- nustatyti Italijos ir Vokietijos suvienijimų </a:t>
            </a:r>
            <a:r>
              <a:rPr lang="lt-LT" dirty="0" err="1">
                <a:latin typeface="Times New Roman" panose="02020603050405020304" pitchFamily="18" charset="0"/>
                <a:cs typeface="Times New Roman" panose="02020603050405020304" pitchFamily="18" charset="0"/>
              </a:rPr>
              <a:t>panašumus</a:t>
            </a:r>
            <a:r>
              <a:rPr lang="lt-LT" dirty="0">
                <a:latin typeface="Times New Roman" panose="02020603050405020304" pitchFamily="18" charset="0"/>
                <a:cs typeface="Times New Roman" panose="02020603050405020304" pitchFamily="18" charset="0"/>
              </a:rPr>
              <a:t> ir skirtumus. </a:t>
            </a:r>
          </a:p>
          <a:p>
            <a:pPr marL="0" indent="0">
              <a:buNone/>
            </a:pPr>
            <a:endParaRPr lang="lt-LT" dirty="0"/>
          </a:p>
        </p:txBody>
      </p:sp>
    </p:spTree>
    <p:extLst>
      <p:ext uri="{BB962C8B-B14F-4D97-AF65-F5344CB8AC3E}">
        <p14:creationId xmlns:p14="http://schemas.microsoft.com/office/powerpoint/2010/main" val="38043447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just" fontAlgn="auto">
              <a:spcAft>
                <a:spcPts val="0"/>
              </a:spcAft>
              <a:defRPr/>
            </a:pPr>
            <a:r>
              <a:rPr lang="lt-LT" sz="3100" b="1" dirty="0">
                <a:solidFill>
                  <a:schemeClr val="tx1"/>
                </a:solidFill>
                <a:latin typeface="Times New Roman" panose="02020603050405020304" pitchFamily="18" charset="0"/>
                <a:cs typeface="Times New Roman" panose="02020603050405020304" pitchFamily="18" charset="0"/>
              </a:rPr>
              <a:t>Kodėl 1789 m. Prancūzijoje – absoliutizmo tvirtovėje – kilo revoliucija? Kodėl revoliucija vertinama prieštaringai? </a:t>
            </a:r>
            <a:br>
              <a:rPr lang="lt-LT" dirty="0"/>
            </a:br>
            <a:endParaRPr lang="en-US" dirty="0"/>
          </a:p>
        </p:txBody>
      </p:sp>
      <p:sp>
        <p:nvSpPr>
          <p:cNvPr id="15362" name="Content Placeholder 2"/>
          <p:cNvSpPr>
            <a:spLocks noGrp="1"/>
          </p:cNvSpPr>
          <p:nvPr>
            <p:ph idx="1"/>
          </p:nvPr>
        </p:nvSpPr>
        <p:spPr/>
        <p:txBody>
          <a:bodyPr/>
          <a:lstStyle/>
          <a:p>
            <a:pPr marL="0" indent="0">
              <a:buNone/>
            </a:pPr>
            <a:r>
              <a:rPr lang="lt-LT" sz="1600" b="1" dirty="0">
                <a:latin typeface="Times New Roman" panose="02020603050405020304" pitchFamily="18" charset="0"/>
                <a:cs typeface="Times New Roman" panose="02020603050405020304" pitchFamily="18" charset="0"/>
              </a:rPr>
              <a:t>Revoliucijos priežastys:</a:t>
            </a:r>
          </a:p>
          <a:p>
            <a:pPr marL="0" indent="0">
              <a:buNone/>
            </a:pPr>
            <a:r>
              <a:rPr lang="lt-LT" sz="1600" dirty="0">
                <a:latin typeface="Times New Roman" panose="02020603050405020304" pitchFamily="18" charset="0"/>
                <a:cs typeface="Times New Roman" panose="02020603050405020304" pitchFamily="18" charset="0"/>
              </a:rPr>
              <a:t>- neribota karaliaus valdžia – absoliutinė monarchija. Karalius parlamento – Generalinių luomų - nešaukė nuo 1614 metų. </a:t>
            </a:r>
          </a:p>
          <a:p>
            <a:pPr marL="0" indent="0">
              <a:buNone/>
            </a:pPr>
            <a:r>
              <a:rPr lang="lt-LT" sz="1600" dirty="0">
                <a:latin typeface="Times New Roman" panose="02020603050405020304" pitchFamily="18" charset="0"/>
                <a:cs typeface="Times New Roman" panose="02020603050405020304" pitchFamily="18" charset="0"/>
              </a:rPr>
              <a:t>- luomų nelygybė. Bajorija, dvasininkija buvo privilegijuoti, o trečiasis luomas (jį sudarė visi nekilmingieji), kurį sudarė 98 proc. visų šalies gyventojų, privilegijų neturėjo. </a:t>
            </a:r>
          </a:p>
          <a:p>
            <a:pPr marL="0" indent="0">
              <a:buNone/>
            </a:pPr>
            <a:r>
              <a:rPr lang="lt-LT" sz="1600" dirty="0">
                <a:latin typeface="Times New Roman" panose="02020603050405020304" pitchFamily="18" charset="0"/>
                <a:cs typeface="Times New Roman" panose="02020603050405020304" pitchFamily="18" charset="0"/>
              </a:rPr>
              <a:t>- švietėjų idėjų įtaka. </a:t>
            </a:r>
          </a:p>
          <a:p>
            <a:pPr>
              <a:buFontTx/>
              <a:buChar char="-"/>
            </a:pPr>
            <a:r>
              <a:rPr lang="lt-LT" sz="1600" dirty="0">
                <a:latin typeface="Times New Roman" panose="02020603050405020304" pitchFamily="18" charset="0"/>
                <a:cs typeface="Times New Roman" panose="02020603050405020304" pitchFamily="18" charset="0"/>
              </a:rPr>
              <a:t>sunki finansinė padėtis, nederliaus metai</a:t>
            </a:r>
          </a:p>
          <a:p>
            <a:pPr marL="0" indent="0">
              <a:buNone/>
            </a:pPr>
            <a:r>
              <a:rPr lang="lt-LT" sz="1600" b="1" dirty="0">
                <a:latin typeface="Times New Roman" panose="02020603050405020304" pitchFamily="18" charset="0"/>
                <a:cs typeface="Times New Roman" panose="02020603050405020304" pitchFamily="18" charset="0"/>
              </a:rPr>
              <a:t>Revoliucijos padariniai: </a:t>
            </a:r>
          </a:p>
          <a:p>
            <a:pPr marL="0" indent="0">
              <a:buNone/>
            </a:pPr>
            <a:r>
              <a:rPr lang="lt-LT" sz="1600" dirty="0">
                <a:latin typeface="Times New Roman" panose="02020603050405020304" pitchFamily="18" charset="0"/>
                <a:cs typeface="Times New Roman" panose="02020603050405020304" pitchFamily="18" charset="0"/>
              </a:rPr>
              <a:t>- 1789 m. Žmogaus ir piliečio teisių deklaracija ilgiems dešimtmečiams tapo pažangių judėjimų gaire. </a:t>
            </a:r>
          </a:p>
          <a:p>
            <a:pPr marL="0" indent="0">
              <a:buNone/>
            </a:pPr>
            <a:r>
              <a:rPr lang="lt-LT" sz="1600" dirty="0">
                <a:latin typeface="Times New Roman" panose="02020603050405020304" pitchFamily="18" charset="0"/>
                <a:cs typeface="Times New Roman" panose="02020603050405020304" pitchFamily="18" charset="0"/>
              </a:rPr>
              <a:t>- Sunaikintas absoliutizmas.</a:t>
            </a:r>
          </a:p>
          <a:p>
            <a:pPr marL="0" indent="0">
              <a:buNone/>
            </a:pPr>
            <a:r>
              <a:rPr lang="lt-LT" sz="1600" dirty="0">
                <a:latin typeface="Times New Roman" panose="02020603050405020304" pitchFamily="18" charset="0"/>
                <a:cs typeface="Times New Roman" panose="02020603050405020304" pitchFamily="18" charset="0"/>
              </a:rPr>
              <a:t> - Revoliucija pakeitė Europos gyvenimą, atnešdama į ją nacionalizmo, demokratijos ir liberalizmo idėjas.</a:t>
            </a:r>
          </a:p>
          <a:p>
            <a:pPr marL="0" indent="0">
              <a:buNone/>
            </a:pPr>
            <a:r>
              <a:rPr lang="lt-LT" sz="1600" dirty="0">
                <a:latin typeface="Times New Roman" panose="02020603050405020304" pitchFamily="18" charset="0"/>
                <a:cs typeface="Times New Roman" panose="02020603050405020304" pitchFamily="18" charset="0"/>
              </a:rPr>
              <a:t>- Feodalinės struktūros Prancūzijoje buvo sunaikintos, o daugelyje Europos šalių pakirstos. </a:t>
            </a:r>
          </a:p>
          <a:p>
            <a:pPr marL="0" indent="0">
              <a:buNone/>
            </a:pPr>
            <a:r>
              <a:rPr lang="lt-LT" sz="1600" dirty="0">
                <a:latin typeface="Times New Roman" panose="02020603050405020304" pitchFamily="18" charset="0"/>
                <a:cs typeface="Times New Roman" panose="02020603050405020304" pitchFamily="18" charset="0"/>
              </a:rPr>
              <a:t>– Didelės žmonių aukos. Tai pirmiausia pasakytina apie jakobinų diktatūrą. M. </a:t>
            </a:r>
            <a:r>
              <a:rPr lang="lt-LT" sz="1600" dirty="0" err="1">
                <a:latin typeface="Times New Roman" panose="02020603050405020304" pitchFamily="18" charset="0"/>
                <a:cs typeface="Times New Roman" panose="02020603050405020304" pitchFamily="18" charset="0"/>
              </a:rPr>
              <a:t>Robespjero</a:t>
            </a:r>
            <a:r>
              <a:rPr lang="lt-LT" sz="1600" dirty="0">
                <a:latin typeface="Times New Roman" panose="02020603050405020304" pitchFamily="18" charset="0"/>
                <a:cs typeface="Times New Roman" panose="02020603050405020304" pitchFamily="18" charset="0"/>
              </a:rPr>
              <a:t> vadovaujama grupuotė negailestingai naikino visus politinius varžovus.</a:t>
            </a:r>
          </a:p>
          <a:p>
            <a:pPr>
              <a:buFontTx/>
              <a:buChar char="-"/>
            </a:pPr>
            <a:endParaRPr lang="lt-LT" sz="1600" dirty="0"/>
          </a:p>
          <a:p>
            <a:pPr marL="0" indent="0">
              <a:buNone/>
            </a:pPr>
            <a:endParaRPr lang="lt-LT"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a:bodyPr>
          <a:lstStyle/>
          <a:p>
            <a:r>
              <a:rPr lang="lt-LT" b="1" dirty="0">
                <a:latin typeface="Times New Roman" panose="02020603050405020304" pitchFamily="18" charset="0"/>
                <a:cs typeface="Times New Roman" panose="02020603050405020304" pitchFamily="18" charset="0"/>
              </a:rPr>
              <a:t>Kaip pasikeitė Prancūzija ir Europa Napoleono valdymo laikotarpiu? </a:t>
            </a:r>
          </a:p>
        </p:txBody>
      </p:sp>
      <p:sp>
        <p:nvSpPr>
          <p:cNvPr id="3" name="Turinio vietos rezervavimo ženklas 2"/>
          <p:cNvSpPr>
            <a:spLocks noGrp="1"/>
          </p:cNvSpPr>
          <p:nvPr>
            <p:ph idx="1"/>
          </p:nvPr>
        </p:nvSpPr>
        <p:spPr>
          <a:xfrm>
            <a:off x="838200" y="1975094"/>
            <a:ext cx="10515600" cy="4351338"/>
          </a:xfrm>
        </p:spPr>
        <p:txBody>
          <a:bodyPr/>
          <a:lstStyle/>
          <a:p>
            <a:pPr marL="0" indent="0">
              <a:buNone/>
            </a:pPr>
            <a:r>
              <a:rPr lang="lt-LT" sz="2000" dirty="0">
                <a:latin typeface="Times New Roman" panose="02020603050405020304" pitchFamily="18" charset="0"/>
                <a:cs typeface="Times New Roman" panose="02020603050405020304" pitchFamily="18" charset="0"/>
              </a:rPr>
              <a:t>- 1801 m. tarp Prancūzijos ir Romos popiežiaus sudaryta sutartis – konkordatas, kuris pripažino revoliucijos metu įvykdytą bažnyčios turtų nusavinimą.</a:t>
            </a:r>
          </a:p>
          <a:p>
            <a:pPr marL="0" indent="0">
              <a:buNone/>
            </a:pPr>
            <a:r>
              <a:rPr lang="lt-LT" sz="2000" dirty="0">
                <a:latin typeface="Times New Roman" panose="02020603050405020304" pitchFamily="18" charset="0"/>
                <a:cs typeface="Times New Roman" panose="02020603050405020304" pitchFamily="18" charset="0"/>
              </a:rPr>
              <a:t>- 1802 m. Napoleonas buvo paskelbtas konsulu iki gyvos galvos (su teise skirti įpėdinį), o 1804 m. imperatoriumi. </a:t>
            </a:r>
          </a:p>
          <a:p>
            <a:pPr marL="0" indent="0">
              <a:buNone/>
            </a:pPr>
            <a:r>
              <a:rPr lang="lt-LT" sz="2000" dirty="0">
                <a:latin typeface="Times New Roman" panose="02020603050405020304" pitchFamily="18" charset="0"/>
                <a:cs typeface="Times New Roman" panose="02020603050405020304" pitchFamily="18" charset="0"/>
              </a:rPr>
              <a:t>- 1804 m. Prancūzijoje įsigaliojo Napoleono kodeksas, kuris čia ir jos kariuomenės užkariautuose kraštuose įtvirtino naują valstybės santvarką, panaikino feodalinę teisę, garantavo piliečių lygybę prieš įstatymus, asmens laisvę, religinį pakantumą. Privati nuosavybė paskelbta neliečiama. Napoleonui nugalėjus Prūsiją ir Rusiją, po 1807 m. Tilžės taikos sudarymo Užnemunė buvo prijungta prie naujai įkurtos Prancūzijai pavaldžios Varšuvos kunigaikštystės. Todėl Užnemunėje įsigaliojo Napoleono kodeksas, kuris panaikino baudžiavą (tuo tarpu Rusijos valdomoje Lietuvoje baudžiava buvo panaikinta tik 1861 m.).</a:t>
            </a:r>
          </a:p>
          <a:p>
            <a:pPr marL="0" indent="0">
              <a:buNone/>
            </a:pPr>
            <a:r>
              <a:rPr lang="lt-LT" sz="2000" dirty="0">
                <a:latin typeface="Times New Roman" panose="02020603050405020304" pitchFamily="18" charset="0"/>
                <a:cs typeface="Times New Roman" panose="02020603050405020304" pitchFamily="18" charset="0"/>
              </a:rPr>
              <a:t>- Valdymas buvo stipriai centralizuotas. </a:t>
            </a:r>
          </a:p>
          <a:p>
            <a:pPr marL="0" indent="0">
              <a:buNone/>
            </a:pPr>
            <a:endParaRPr lang="lt-LT" dirty="0"/>
          </a:p>
        </p:txBody>
      </p:sp>
    </p:spTree>
    <p:extLst>
      <p:ext uri="{BB962C8B-B14F-4D97-AF65-F5344CB8AC3E}">
        <p14:creationId xmlns:p14="http://schemas.microsoft.com/office/powerpoint/2010/main" val="2665808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b="1" dirty="0"/>
              <a:t>Kaip Napoleono valdymo metais pasikeitė Europos žemėlapis? </a:t>
            </a:r>
            <a:endParaRPr lang="lt-LT" dirty="0"/>
          </a:p>
        </p:txBody>
      </p:sp>
      <p:sp>
        <p:nvSpPr>
          <p:cNvPr id="3" name="Turinio vietos rezervavimo ženklas 2"/>
          <p:cNvSpPr>
            <a:spLocks noGrp="1"/>
          </p:cNvSpPr>
          <p:nvPr>
            <p:ph idx="1"/>
          </p:nvPr>
        </p:nvSpPr>
        <p:spPr/>
        <p:txBody>
          <a:bodyPr/>
          <a:lstStyle/>
          <a:p>
            <a:pPr marL="0" indent="0" algn="just">
              <a:buNone/>
            </a:pPr>
            <a:r>
              <a:rPr lang="lt-LT" sz="2000" dirty="0">
                <a:solidFill>
                  <a:srgbClr val="073B3A"/>
                </a:solidFill>
                <a:latin typeface="Times New Roman" panose="02020603050405020304" pitchFamily="18" charset="0"/>
                <a:cs typeface="Times New Roman" panose="02020603050405020304" pitchFamily="18" charset="0"/>
              </a:rPr>
              <a:t>Karų metu Napoleonas keitė Europos valstybių sienas: </a:t>
            </a:r>
          </a:p>
          <a:p>
            <a:pPr marL="0" indent="0" algn="just">
              <a:buNone/>
            </a:pPr>
            <a:r>
              <a:rPr lang="lt-LT" sz="2000" dirty="0">
                <a:solidFill>
                  <a:srgbClr val="073B3A"/>
                </a:solidFill>
                <a:latin typeface="Times New Roman" panose="02020603050405020304" pitchFamily="18" charset="0"/>
                <a:cs typeface="Times New Roman" panose="02020603050405020304" pitchFamily="18" charset="0"/>
              </a:rPr>
              <a:t>1806 m. Napoleonas panaikino Šventąją Romos imperiją ir jos pagrindu įkūrė Reino </a:t>
            </a:r>
            <a:r>
              <a:rPr lang="lt-LT" sz="2000" dirty="0" err="1">
                <a:solidFill>
                  <a:srgbClr val="073B3A"/>
                </a:solidFill>
                <a:latin typeface="Times New Roman" panose="02020603050405020304" pitchFamily="18" charset="0"/>
                <a:cs typeface="Times New Roman" panose="02020603050405020304" pitchFamily="18" charset="0"/>
              </a:rPr>
              <a:t>sąjun</a:t>
            </a:r>
            <a:endParaRPr lang="lt-LT" sz="2000" dirty="0">
              <a:solidFill>
                <a:srgbClr val="073B3A"/>
              </a:solidFill>
              <a:latin typeface="Times New Roman" panose="02020603050405020304" pitchFamily="18" charset="0"/>
              <a:cs typeface="Times New Roman" panose="02020603050405020304" pitchFamily="18" charset="0"/>
            </a:endParaRPr>
          </a:p>
          <a:p>
            <a:pPr marL="0" indent="0" algn="just">
              <a:buNone/>
            </a:pPr>
            <a:r>
              <a:rPr lang="lt-LT" sz="2000" dirty="0" err="1">
                <a:solidFill>
                  <a:srgbClr val="073B3A"/>
                </a:solidFill>
                <a:latin typeface="Times New Roman" panose="02020603050405020304" pitchFamily="18" charset="0"/>
                <a:cs typeface="Times New Roman" panose="02020603050405020304" pitchFamily="18" charset="0"/>
              </a:rPr>
              <a:t>gą</a:t>
            </a:r>
            <a:r>
              <a:rPr lang="lt-LT" sz="2000" dirty="0">
                <a:solidFill>
                  <a:srgbClr val="073B3A"/>
                </a:solidFill>
                <a:latin typeface="Times New Roman" panose="02020603050405020304" pitchFamily="18" charset="0"/>
                <a:cs typeface="Times New Roman" panose="02020603050405020304" pitchFamily="18" charset="0"/>
              </a:rPr>
              <a:t>, kuri buvo tiesiogiai jam pavaldi; </a:t>
            </a:r>
          </a:p>
          <a:p>
            <a:pPr marL="0" indent="0" algn="just">
              <a:buNone/>
            </a:pPr>
            <a:r>
              <a:rPr lang="lt-LT" sz="2000" dirty="0">
                <a:solidFill>
                  <a:srgbClr val="073B3A"/>
                </a:solidFill>
                <a:latin typeface="Times New Roman" panose="02020603050405020304" pitchFamily="18" charset="0"/>
                <a:cs typeface="Times New Roman" panose="02020603050405020304" pitchFamily="18" charset="0"/>
              </a:rPr>
              <a:t>1807 m. Napoleonui ir Rusijos carui Aleksandrui I pasirašius Tilžės sutartį, Napoleonas iš Prūsijos karalystės žemių įsteigė Prancūzijai pavaldžią lenkų valstybę – Varšuvos kunigaikštystę, į kurios sudėtį pateko ir dabartinės Lietuvos dalis – Užnemunė (</a:t>
            </a:r>
            <a:r>
              <a:rPr lang="lt-LT" sz="2000" i="1" dirty="0">
                <a:solidFill>
                  <a:srgbClr val="073B3A"/>
                </a:solidFill>
                <a:latin typeface="Times New Roman" panose="02020603050405020304" pitchFamily="18" charset="0"/>
                <a:cs typeface="Times New Roman" panose="02020603050405020304" pitchFamily="18" charset="0"/>
              </a:rPr>
              <a:t>žr. 1 žemėlapį</a:t>
            </a:r>
            <a:r>
              <a:rPr lang="lt-LT" sz="2000" dirty="0">
                <a:solidFill>
                  <a:srgbClr val="073B3A"/>
                </a:solidFill>
                <a:latin typeface="Times New Roman" panose="02020603050405020304" pitchFamily="18" charset="0"/>
                <a:cs typeface="Times New Roman" panose="02020603050405020304" pitchFamily="18" charset="0"/>
              </a:rPr>
              <a:t>).</a:t>
            </a:r>
          </a:p>
          <a:p>
            <a:pPr marL="0" indent="0" algn="just">
              <a:buNone/>
            </a:pPr>
            <a:r>
              <a:rPr lang="lt-LT" sz="2000" dirty="0">
                <a:solidFill>
                  <a:srgbClr val="073B3A"/>
                </a:solidFill>
                <a:latin typeface="Times New Roman" panose="02020603050405020304" pitchFamily="18" charset="0"/>
                <a:cs typeface="Times New Roman" panose="02020603050405020304" pitchFamily="18" charset="0"/>
              </a:rPr>
              <a:t>- Kuomet 1805 m. spalį jungtinis Prancūzijos ir Ispanijos laivynas triuškinamai pralaimėjo Trafalgaro kautynes Didžiosios Britanijos laivynui, 1806 m. Napoleonas savo didžiausiam priešui, siekiant jį palaužti ekonomiškai, paskelbė žemyninę blokadą: Europai buvo uždrausta su Didžiosios Britanijos salomis turėti bet kokių santykių. Kadangi Didžioji Britanija turėjo didelį laivyną, daug kolonijų (jose daug rinkų ir žaliavų), tai Prancūzijos paskelbta žemyninė blokada nepasiteisino.</a:t>
            </a:r>
          </a:p>
          <a:p>
            <a:pPr marL="0" indent="0">
              <a:buNone/>
            </a:pPr>
            <a:endParaRPr lang="lt-LT" dirty="0"/>
          </a:p>
        </p:txBody>
      </p:sp>
    </p:spTree>
    <p:extLst>
      <p:ext uri="{BB962C8B-B14F-4D97-AF65-F5344CB8AC3E}">
        <p14:creationId xmlns:p14="http://schemas.microsoft.com/office/powerpoint/2010/main" val="38162598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a:bodyPr>
          <a:lstStyle/>
          <a:p>
            <a:r>
              <a:rPr lang="lt-LT" sz="3200" b="1" dirty="0"/>
              <a:t>Kokie svarbiausi 1815 m. Vienos kongreso nutarimai ir kodėl kurį laiką jų buvo laikomasi?  </a:t>
            </a:r>
          </a:p>
        </p:txBody>
      </p:sp>
      <p:sp>
        <p:nvSpPr>
          <p:cNvPr id="3" name="Turinio vietos rezervavimo ženklas 2"/>
          <p:cNvSpPr>
            <a:spLocks noGrp="1"/>
          </p:cNvSpPr>
          <p:nvPr>
            <p:ph idx="1"/>
          </p:nvPr>
        </p:nvSpPr>
        <p:spPr>
          <a:xfrm>
            <a:off x="442546" y="1755286"/>
            <a:ext cx="10515600" cy="4351338"/>
          </a:xfrm>
        </p:spPr>
        <p:txBody>
          <a:bodyPr/>
          <a:lstStyle/>
          <a:p>
            <a:pPr marL="0" indent="0">
              <a:buNone/>
            </a:pPr>
            <a:r>
              <a:rPr lang="lt-LT" sz="2000" dirty="0">
                <a:latin typeface="Times New Roman" panose="02020603050405020304" pitchFamily="18" charset="0"/>
                <a:cs typeface="Times New Roman" panose="02020603050405020304" pitchFamily="18" charset="0"/>
              </a:rPr>
              <a:t>- Austrija susigrąžino beveik visas per Napoleono karus prarastas valdas, prisijungė Šiaurės Italijos sritis Lombardiją ir Veneciją; vietoje Napoleono panaikintos Šventosios Romos imperijos pagrindu iš vokiečių savarankiškų valstybių buvo įkurta Vokietijos sąjunga. Ją sudarė 35 valstybės ir 4 laisvieji miestai. </a:t>
            </a:r>
          </a:p>
          <a:p>
            <a:pPr marL="0" indent="0">
              <a:buNone/>
            </a:pPr>
            <a:r>
              <a:rPr lang="lt-LT" sz="2000" dirty="0">
                <a:latin typeface="Times New Roman" panose="02020603050405020304" pitchFamily="18" charset="0"/>
                <a:cs typeface="Times New Roman" panose="02020603050405020304" pitchFamily="18" charset="0"/>
              </a:rPr>
              <a:t>- Prūsija gavo dalį Saksonijos ir likusią dalį Varšuvos kunigaikštystės. </a:t>
            </a:r>
          </a:p>
          <a:p>
            <a:pPr marL="0" indent="0">
              <a:buNone/>
            </a:pPr>
            <a:r>
              <a:rPr lang="lt-LT" sz="2000" dirty="0">
                <a:latin typeface="Times New Roman" panose="02020603050405020304" pitchFamily="18" charset="0"/>
                <a:cs typeface="Times New Roman" panose="02020603050405020304" pitchFamily="18" charset="0"/>
              </a:rPr>
              <a:t>- Didžioji Britanija nepretendavo į žemyno valdas, todėl pasitenkino prancūzų kolonijų – Ceilonas, Kapas, Maltas – prisijungimu. </a:t>
            </a:r>
          </a:p>
          <a:p>
            <a:pPr marL="0" indent="0">
              <a:buNone/>
            </a:pPr>
            <a:r>
              <a:rPr lang="lt-LT" sz="2000" dirty="0">
                <a:latin typeface="Times New Roman" panose="02020603050405020304" pitchFamily="18" charset="0"/>
                <a:cs typeface="Times New Roman" panose="02020603050405020304" pitchFamily="18" charset="0"/>
              </a:rPr>
              <a:t>- Rusija prisijungė didžiąją dalį Varšuvos kunigaikštystės, kurią pavadino Lenkijos karalyste ir Suomiją bei </a:t>
            </a:r>
            <a:r>
              <a:rPr lang="lt-LT" sz="2000" dirty="0" err="1">
                <a:latin typeface="Times New Roman" panose="02020603050405020304" pitchFamily="18" charset="0"/>
                <a:cs typeface="Times New Roman" panose="02020603050405020304" pitchFamily="18" charset="0"/>
              </a:rPr>
              <a:t>Besarabiją</a:t>
            </a:r>
            <a:r>
              <a:rPr lang="lt-LT" sz="2000" dirty="0">
                <a:latin typeface="Times New Roman" panose="02020603050405020304" pitchFamily="18" charset="0"/>
                <a:cs typeface="Times New Roman" panose="02020603050405020304" pitchFamily="18" charset="0"/>
              </a:rPr>
              <a:t>.</a:t>
            </a:r>
          </a:p>
          <a:p>
            <a:pPr marL="0" indent="0">
              <a:buNone/>
            </a:pPr>
            <a:r>
              <a:rPr lang="lt-LT" sz="2000" dirty="0">
                <a:latin typeface="Times New Roman" panose="02020603050405020304" pitchFamily="18" charset="0"/>
                <a:cs typeface="Times New Roman" panose="02020603050405020304" pitchFamily="18" charset="0"/>
              </a:rPr>
              <a:t>Prancūzija sugrąžinta į 1789 m. valdas, o valdžią vėl atgavo </a:t>
            </a:r>
            <a:r>
              <a:rPr lang="lt-LT" sz="2000" dirty="0" err="1">
                <a:latin typeface="Times New Roman" panose="02020603050405020304" pitchFamily="18" charset="0"/>
                <a:cs typeface="Times New Roman" panose="02020603050405020304" pitchFamily="18" charset="0"/>
              </a:rPr>
              <a:t>Burbonų</a:t>
            </a:r>
            <a:r>
              <a:rPr lang="lt-LT" sz="2000" dirty="0">
                <a:latin typeface="Times New Roman" panose="02020603050405020304" pitchFamily="18" charset="0"/>
                <a:cs typeface="Times New Roman" panose="02020603050405020304" pitchFamily="18" charset="0"/>
              </a:rPr>
              <a:t> dinastija, valdžiusi šalį iki 1789 m. Prancūzijos revoliucijos. </a:t>
            </a:r>
          </a:p>
          <a:p>
            <a:pPr marL="0" indent="0">
              <a:buNone/>
            </a:pPr>
            <a:r>
              <a:rPr lang="lt-LT" sz="2000" dirty="0">
                <a:latin typeface="Times New Roman" panose="02020603050405020304" pitchFamily="18" charset="0"/>
                <a:cs typeface="Times New Roman" panose="02020603050405020304" pitchFamily="18" charset="0"/>
              </a:rPr>
              <a:t>Siekiant išvengti naujų karų, galimų suiručių ir revoliucijų, 1815 m. rugsėjį buvo įkurta tarptautinė organizacija – Šventoji sąjunga. Ji karinėmis priemonėmis kurį laiką palaikė tvarką Europoje. </a:t>
            </a:r>
          </a:p>
        </p:txBody>
      </p:sp>
    </p:spTree>
    <p:extLst>
      <p:ext uri="{BB962C8B-B14F-4D97-AF65-F5344CB8AC3E}">
        <p14:creationId xmlns:p14="http://schemas.microsoft.com/office/powerpoint/2010/main" val="4019575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fontScale="90000"/>
          </a:bodyPr>
          <a:lstStyle/>
          <a:p>
            <a:r>
              <a:rPr lang="lt-LT" b="1" dirty="0">
                <a:latin typeface="Times New Roman" panose="02020603050405020304" pitchFamily="18" charset="0"/>
                <a:cs typeface="Times New Roman" panose="02020603050405020304" pitchFamily="18" charset="0"/>
              </a:rPr>
              <a:t>Kokie svarbiausi nacionalizmo požymiai, pavojai ir kaip sekėsi Europos tautoms įgyvendinti nacionalizmo idėjas?</a:t>
            </a:r>
          </a:p>
        </p:txBody>
      </p:sp>
      <p:sp>
        <p:nvSpPr>
          <p:cNvPr id="3" name="Turinio vietos rezervavimo ženklas 2"/>
          <p:cNvSpPr>
            <a:spLocks noGrp="1"/>
          </p:cNvSpPr>
          <p:nvPr>
            <p:ph idx="1"/>
          </p:nvPr>
        </p:nvSpPr>
        <p:spPr/>
        <p:txBody>
          <a:bodyPr/>
          <a:lstStyle/>
          <a:p>
            <a:pPr marL="0" indent="0" algn="just">
              <a:buNone/>
            </a:pPr>
            <a:r>
              <a:rPr lang="lt-LT" sz="2400" dirty="0">
                <a:latin typeface="Times New Roman" panose="02020603050405020304" pitchFamily="18" charset="0"/>
                <a:cs typeface="Times New Roman" panose="02020603050405020304" pitchFamily="18" charset="0"/>
              </a:rPr>
              <a:t>Paprastai nacionalizmas suprantamas kaip ideologija ar politika, grindžiama tautos didybės, galybės kėlimu, tėvynės ir pačios tautos šlovinimu; judėjimas, kuriuo siekiama suvienyti žmones kalbos, kultūros, etninių ir kt. ryšių pamatu. Pirmiausia prancūzai per 1789 m. revoliuciją, o vėliau ir kitos tautos ėmė suvokti, juos sieja bendra kalba, papročiai, tradicijos ir istorija. Atsirado nacionalizmas, o XIX a. vėliau buvo pradėtas vadinti nacionalinių valstybių kūrimosi amžiumi. </a:t>
            </a:r>
          </a:p>
          <a:p>
            <a:pPr marL="0" indent="0" algn="just">
              <a:buNone/>
            </a:pPr>
            <a:r>
              <a:rPr lang="lt-LT" sz="2400" dirty="0">
                <a:latin typeface="Times New Roman" panose="02020603050405020304" pitchFamily="18" charset="0"/>
                <a:cs typeface="Times New Roman" panose="02020603050405020304" pitchFamily="18" charset="0"/>
              </a:rPr>
              <a:t>1848–1849 m. per visą Europą vėl nuvilnijo revoliucijų banga, vadinamasis Tautų pavasaris. Tam įtakos turėjo dėl sparčios industrializacijos sunykę seni ekonominiai santykiai, žemesniųjų sluoksnių (pirmiausia darbininkų) siekis išsikovoti daugiau teisių, pavergtų tautų siekis iškovoti nepriklausomybę. Dėl įvairių priežasčių šie bandymai nepavyko. Padėtis pagerėjo XIX a. antroje pusėje. </a:t>
            </a:r>
          </a:p>
        </p:txBody>
      </p:sp>
    </p:spTree>
    <p:extLst>
      <p:ext uri="{BB962C8B-B14F-4D97-AF65-F5344CB8AC3E}">
        <p14:creationId xmlns:p14="http://schemas.microsoft.com/office/powerpoint/2010/main" val="3710979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a:bodyPr>
          <a:lstStyle/>
          <a:p>
            <a:r>
              <a:rPr lang="lt-LT" sz="3200" b="1" dirty="0">
                <a:latin typeface="Times New Roman" panose="02020603050405020304" pitchFamily="18" charset="0"/>
                <a:cs typeface="Times New Roman" panose="02020603050405020304" pitchFamily="18" charset="0"/>
              </a:rPr>
              <a:t>Kurioms Europos tautos pavyko išsivaduoti iki 1914 m.?</a:t>
            </a:r>
          </a:p>
        </p:txBody>
      </p:sp>
      <p:sp>
        <p:nvSpPr>
          <p:cNvPr id="3" name="Turinio vietos rezervavimo ženklas 2"/>
          <p:cNvSpPr>
            <a:spLocks noGrp="1"/>
          </p:cNvSpPr>
          <p:nvPr>
            <p:ph idx="1"/>
          </p:nvPr>
        </p:nvSpPr>
        <p:spPr>
          <a:xfrm>
            <a:off x="776654" y="1825625"/>
            <a:ext cx="10515600" cy="4351338"/>
          </a:xfrm>
        </p:spPr>
        <p:txBody>
          <a:bodyPr/>
          <a:lstStyle/>
          <a:p>
            <a:r>
              <a:rPr lang="lt-LT" b="1" dirty="0"/>
              <a:t>„Naujų valstybių atsiradimas Europos politiniame žemėlapyje 1815-1914 m.“</a:t>
            </a:r>
          </a:p>
          <a:p>
            <a:r>
              <a:rPr lang="lt-LT" dirty="0" err="1"/>
              <a:t>jjjjjjjjjj</a:t>
            </a:r>
            <a:endParaRPr lang="lt-LT" dirty="0"/>
          </a:p>
        </p:txBody>
      </p:sp>
      <p:graphicFrame>
        <p:nvGraphicFramePr>
          <p:cNvPr id="4" name="Lentelė 3"/>
          <p:cNvGraphicFramePr>
            <a:graphicFrameLocks noGrp="1"/>
          </p:cNvGraphicFramePr>
          <p:nvPr>
            <p:extLst>
              <p:ext uri="{D42A27DB-BD31-4B8C-83A1-F6EECF244321}">
                <p14:modId xmlns:p14="http://schemas.microsoft.com/office/powerpoint/2010/main" val="2087515557"/>
              </p:ext>
            </p:extLst>
          </p:nvPr>
        </p:nvGraphicFramePr>
        <p:xfrm>
          <a:off x="987670" y="2739173"/>
          <a:ext cx="3182815" cy="3666390"/>
        </p:xfrm>
        <a:graphic>
          <a:graphicData uri="http://schemas.openxmlformats.org/drawingml/2006/table">
            <a:tbl>
              <a:tblPr firstRow="1" firstCol="1" bandRow="1">
                <a:tableStyleId>{5C22544A-7EE6-4342-B048-85BDC9FD1C3A}</a:tableStyleId>
              </a:tblPr>
              <a:tblGrid>
                <a:gridCol w="1398496">
                  <a:extLst>
                    <a:ext uri="{9D8B030D-6E8A-4147-A177-3AD203B41FA5}">
                      <a16:colId xmlns:a16="http://schemas.microsoft.com/office/drawing/2014/main" val="2753891709"/>
                    </a:ext>
                  </a:extLst>
                </a:gridCol>
                <a:gridCol w="1784319">
                  <a:extLst>
                    <a:ext uri="{9D8B030D-6E8A-4147-A177-3AD203B41FA5}">
                      <a16:colId xmlns:a16="http://schemas.microsoft.com/office/drawing/2014/main" val="1239343253"/>
                    </a:ext>
                  </a:extLst>
                </a:gridCol>
              </a:tblGrid>
              <a:tr h="282030">
                <a:tc>
                  <a:txBody>
                    <a:bodyPr/>
                    <a:lstStyle/>
                    <a:p>
                      <a:pPr algn="just">
                        <a:spcAft>
                          <a:spcPts val="0"/>
                        </a:spcAft>
                      </a:pPr>
                      <a:r>
                        <a:rPr lang="lt-LT" sz="1200">
                          <a:effectLst/>
                        </a:rPr>
                        <a:t>Valstybė </a:t>
                      </a:r>
                      <a:endParaRPr lang="lt-L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lt-LT" sz="1200" dirty="0">
                          <a:effectLst/>
                        </a:rPr>
                        <a:t>Atsiradimo metai </a:t>
                      </a:r>
                      <a:endParaRPr lang="lt-L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48694891"/>
                  </a:ext>
                </a:extLst>
              </a:tr>
              <a:tr h="282030">
                <a:tc>
                  <a:txBody>
                    <a:bodyPr/>
                    <a:lstStyle/>
                    <a:p>
                      <a:pPr algn="just">
                        <a:spcAft>
                          <a:spcPts val="0"/>
                        </a:spcAft>
                      </a:pPr>
                      <a:r>
                        <a:rPr lang="lt-LT" sz="1200">
                          <a:effectLst/>
                        </a:rPr>
                        <a:t>Graikija</a:t>
                      </a:r>
                      <a:endParaRPr lang="lt-L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lt-LT" sz="1200">
                          <a:effectLst/>
                        </a:rPr>
                        <a:t>1829</a:t>
                      </a:r>
                      <a:endParaRPr lang="lt-L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19932286"/>
                  </a:ext>
                </a:extLst>
              </a:tr>
              <a:tr h="282030">
                <a:tc>
                  <a:txBody>
                    <a:bodyPr/>
                    <a:lstStyle/>
                    <a:p>
                      <a:pPr algn="just">
                        <a:spcAft>
                          <a:spcPts val="0"/>
                        </a:spcAft>
                      </a:pPr>
                      <a:r>
                        <a:rPr lang="lt-LT" sz="1200">
                          <a:effectLst/>
                        </a:rPr>
                        <a:t>Belgija</a:t>
                      </a:r>
                      <a:endParaRPr lang="lt-L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lt-LT" sz="1200">
                          <a:effectLst/>
                        </a:rPr>
                        <a:t>1830</a:t>
                      </a:r>
                      <a:endParaRPr lang="lt-L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91537550"/>
                  </a:ext>
                </a:extLst>
              </a:tr>
              <a:tr h="846090">
                <a:tc>
                  <a:txBody>
                    <a:bodyPr/>
                    <a:lstStyle/>
                    <a:p>
                      <a:pPr algn="just">
                        <a:spcAft>
                          <a:spcPts val="0"/>
                        </a:spcAft>
                      </a:pPr>
                      <a:r>
                        <a:rPr lang="lt-LT" sz="1200">
                          <a:effectLst/>
                        </a:rPr>
                        <a:t>Austrijos-Vengrijos imperija</a:t>
                      </a:r>
                      <a:endParaRPr lang="lt-L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lt-LT" sz="1200" dirty="0">
                          <a:effectLst/>
                        </a:rPr>
                        <a:t>1867</a:t>
                      </a:r>
                      <a:endParaRPr lang="lt-L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6487297"/>
                  </a:ext>
                </a:extLst>
              </a:tr>
              <a:tr h="282030">
                <a:tc>
                  <a:txBody>
                    <a:bodyPr/>
                    <a:lstStyle/>
                    <a:p>
                      <a:pPr algn="just">
                        <a:spcAft>
                          <a:spcPts val="0"/>
                        </a:spcAft>
                      </a:pPr>
                      <a:r>
                        <a:rPr lang="lt-LT" sz="1200">
                          <a:effectLst/>
                        </a:rPr>
                        <a:t>Italija</a:t>
                      </a:r>
                      <a:endParaRPr lang="lt-L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lt-LT" sz="1200" dirty="0">
                          <a:effectLst/>
                        </a:rPr>
                        <a:t>1870</a:t>
                      </a:r>
                      <a:endParaRPr lang="lt-L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28770893"/>
                  </a:ext>
                </a:extLst>
              </a:tr>
              <a:tr h="282030">
                <a:tc>
                  <a:txBody>
                    <a:bodyPr/>
                    <a:lstStyle/>
                    <a:p>
                      <a:pPr algn="just">
                        <a:spcAft>
                          <a:spcPts val="0"/>
                        </a:spcAft>
                      </a:pPr>
                      <a:r>
                        <a:rPr lang="lt-LT" sz="1200">
                          <a:effectLst/>
                        </a:rPr>
                        <a:t>Vokietija</a:t>
                      </a:r>
                      <a:endParaRPr lang="lt-L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lt-LT" sz="1200">
                          <a:effectLst/>
                        </a:rPr>
                        <a:t>1871</a:t>
                      </a:r>
                      <a:endParaRPr lang="lt-L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91639701"/>
                  </a:ext>
                </a:extLst>
              </a:tr>
              <a:tr h="846090">
                <a:tc>
                  <a:txBody>
                    <a:bodyPr/>
                    <a:lstStyle/>
                    <a:p>
                      <a:pPr algn="just">
                        <a:spcAft>
                          <a:spcPts val="0"/>
                        </a:spcAft>
                      </a:pPr>
                      <a:r>
                        <a:rPr lang="lt-LT" sz="1200">
                          <a:effectLst/>
                        </a:rPr>
                        <a:t>Rumunija, Serbija, Juodkalnija</a:t>
                      </a:r>
                      <a:endParaRPr lang="lt-L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lt-LT" sz="1200">
                          <a:effectLst/>
                        </a:rPr>
                        <a:t>1878</a:t>
                      </a:r>
                      <a:endParaRPr lang="lt-L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26121634"/>
                  </a:ext>
                </a:extLst>
              </a:tr>
              <a:tr h="282030">
                <a:tc>
                  <a:txBody>
                    <a:bodyPr/>
                    <a:lstStyle/>
                    <a:p>
                      <a:pPr algn="just">
                        <a:spcAft>
                          <a:spcPts val="0"/>
                        </a:spcAft>
                      </a:pPr>
                      <a:r>
                        <a:rPr lang="lt-LT" sz="1200">
                          <a:effectLst/>
                        </a:rPr>
                        <a:t>Bulgarija</a:t>
                      </a:r>
                      <a:endParaRPr lang="lt-L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lt-LT" sz="1200">
                          <a:effectLst/>
                        </a:rPr>
                        <a:t>1908</a:t>
                      </a:r>
                      <a:endParaRPr lang="lt-L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65072605"/>
                  </a:ext>
                </a:extLst>
              </a:tr>
              <a:tr h="282030">
                <a:tc>
                  <a:txBody>
                    <a:bodyPr/>
                    <a:lstStyle/>
                    <a:p>
                      <a:pPr algn="just">
                        <a:spcAft>
                          <a:spcPts val="0"/>
                        </a:spcAft>
                      </a:pPr>
                      <a:r>
                        <a:rPr lang="lt-LT" sz="1200">
                          <a:effectLst/>
                        </a:rPr>
                        <a:t>Albanija</a:t>
                      </a:r>
                      <a:endParaRPr lang="lt-L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lt-LT" sz="1200" dirty="0">
                          <a:effectLst/>
                        </a:rPr>
                        <a:t>1913</a:t>
                      </a:r>
                      <a:endParaRPr lang="lt-L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63973392"/>
                  </a:ext>
                </a:extLst>
              </a:tr>
            </a:tbl>
          </a:graphicData>
        </a:graphic>
      </p:graphicFrame>
    </p:spTree>
    <p:extLst>
      <p:ext uri="{BB962C8B-B14F-4D97-AF65-F5344CB8AC3E}">
        <p14:creationId xmlns:p14="http://schemas.microsoft.com/office/powerpoint/2010/main" val="391887547"/>
      </p:ext>
    </p:extLst>
  </p:cSld>
  <p:clrMapOvr>
    <a:masterClrMapping/>
  </p:clrMapOvr>
</p:sld>
</file>

<file path=ppt/theme/theme1.xml><?xml version="1.0" encoding="utf-8"?>
<a:theme xmlns:a="http://schemas.openxmlformats.org/drawingml/2006/main" name="Office Theme">
  <a:themeElements>
    <a:clrScheme name="Custom 1">
      <a:dk1>
        <a:srgbClr val="524B4D"/>
      </a:dk1>
      <a:lt1>
        <a:sysClr val="window" lastClr="FFFFFF"/>
      </a:lt1>
      <a:dk2>
        <a:srgbClr val="073B3A"/>
      </a:dk2>
      <a:lt2>
        <a:srgbClr val="E7E6E6"/>
      </a:lt2>
      <a:accent1>
        <a:srgbClr val="6B5E62"/>
      </a:accent1>
      <a:accent2>
        <a:srgbClr val="FBBD1A"/>
      </a:accent2>
      <a:accent3>
        <a:srgbClr val="006633"/>
      </a:accent3>
      <a:accent4>
        <a:srgbClr val="B1740F"/>
      </a:accent4>
      <a:accent5>
        <a:srgbClr val="FFF9EA"/>
      </a:accent5>
      <a:accent6>
        <a:srgbClr val="D7F8E7"/>
      </a:accent6>
      <a:hlink>
        <a:srgbClr val="006633"/>
      </a:hlink>
      <a:folHlink>
        <a:srgbClr val="D54D13"/>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DD360A5AE058E48B608F8E82876A3B4" ma:contentTypeVersion="17" ma:contentTypeDescription="Create a new document." ma:contentTypeScope="" ma:versionID="938a36c12db58a32f123becc6d5274e7">
  <xsd:schema xmlns:xsd="http://www.w3.org/2001/XMLSchema" xmlns:xs="http://www.w3.org/2001/XMLSchema" xmlns:p="http://schemas.microsoft.com/office/2006/metadata/properties" xmlns:ns2="395fa40d-cb69-404e-8f04-41199545fccc" xmlns:ns3="13393c10-a869-462d-8718-85d3f21a3c08" targetNamespace="http://schemas.microsoft.com/office/2006/metadata/properties" ma:root="true" ma:fieldsID="8d0d22c82df1be3f4a3d5c9bb877de9c" ns2:_="" ns3:_="">
    <xsd:import namespace="395fa40d-cb69-404e-8f04-41199545fccc"/>
    <xsd:import namespace="13393c10-a869-462d-8718-85d3f21a3c0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5fa40d-cb69-404e-8f04-41199545fc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dee11391-bdff-4962-ac8c-5d8544a2ed3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3393c10-a869-462d-8718-85d3f21a3c0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e7809e08-a476-480e-839f-f8c568a8ccae}" ma:internalName="TaxCatchAll" ma:showField="CatchAllData" ma:web="13393c10-a869-462d-8718-85d3f21a3c0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95fa40d-cb69-404e-8f04-41199545fccc">
      <Terms xmlns="http://schemas.microsoft.com/office/infopath/2007/PartnerControls"/>
    </lcf76f155ced4ddcb4097134ff3c332f>
    <TaxCatchAll xmlns="13393c10-a869-462d-8718-85d3f21a3c08" xsi:nil="true"/>
  </documentManagement>
</p:properties>
</file>

<file path=customXml/itemProps1.xml><?xml version="1.0" encoding="utf-8"?>
<ds:datastoreItem xmlns:ds="http://schemas.openxmlformats.org/officeDocument/2006/customXml" ds:itemID="{C1AC5F10-EDA7-4EB4-BC21-663514E61E35}"/>
</file>

<file path=customXml/itemProps2.xml><?xml version="1.0" encoding="utf-8"?>
<ds:datastoreItem xmlns:ds="http://schemas.openxmlformats.org/officeDocument/2006/customXml" ds:itemID="{38334F7A-CBB4-4D37-BC81-F8C67886670A}"/>
</file>

<file path=customXml/itemProps3.xml><?xml version="1.0" encoding="utf-8"?>
<ds:datastoreItem xmlns:ds="http://schemas.openxmlformats.org/officeDocument/2006/customXml" ds:itemID="{FB5894F2-0B4F-4F27-B4DE-5AE62E6C3E98}"/>
</file>

<file path=docProps/app.xml><?xml version="1.0" encoding="utf-8"?>
<Properties xmlns="http://schemas.openxmlformats.org/officeDocument/2006/extended-properties" xmlns:vt="http://schemas.openxmlformats.org/officeDocument/2006/docPropsVTypes">
  <Template/>
  <TotalTime>573</TotalTime>
  <Words>1417</Words>
  <Application>Microsoft Office PowerPoint</Application>
  <PresentationFormat>Plačiaekranė</PresentationFormat>
  <Paragraphs>75</Paragraphs>
  <Slides>12</Slides>
  <Notes>0</Notes>
  <HiddenSlides>0</HiddenSlides>
  <MMClips>0</MMClips>
  <ScaleCrop>false</ScaleCrop>
  <HeadingPairs>
    <vt:vector size="6" baseType="variant">
      <vt:variant>
        <vt:lpstr>Naudojami šriftai</vt:lpstr>
      </vt:variant>
      <vt:variant>
        <vt:i4>3</vt:i4>
      </vt:variant>
      <vt:variant>
        <vt:lpstr>Tema</vt:lpstr>
      </vt:variant>
      <vt:variant>
        <vt:i4>1</vt:i4>
      </vt:variant>
      <vt:variant>
        <vt:lpstr>Skaidrių pavadinimai</vt:lpstr>
      </vt:variant>
      <vt:variant>
        <vt:i4>12</vt:i4>
      </vt:variant>
    </vt:vector>
  </HeadingPairs>
  <TitlesOfParts>
    <vt:vector size="16" baseType="lpstr">
      <vt:lpstr>Arial</vt:lpstr>
      <vt:lpstr>Calibri</vt:lpstr>
      <vt:lpstr>Times New Roman</vt:lpstr>
      <vt:lpstr>Office Theme</vt:lpstr>
      <vt:lpstr>III gimnazijos  (XI) kl. 7 tema: Ilgojo XIX a. valstybingumo virsmas</vt:lpstr>
      <vt:lpstr>Temos aktualumas ir problemiškumas:</vt:lpstr>
      <vt:lpstr> Temos tikslas: išnagrinėti atskirų Europos valstybių ir tautų XIX a. požiūrį į valstybingumą ir nacionalinių valstybių (ne)susikūrimą bei pamėginti surasti šių procesų sąsajas su dabartimi  </vt:lpstr>
      <vt:lpstr>Kodėl 1789 m. Prancūzijoje – absoliutizmo tvirtovėje – kilo revoliucija? Kodėl revoliucija vertinama prieštaringai?  </vt:lpstr>
      <vt:lpstr>Kaip pasikeitė Prancūzija ir Europa Napoleono valdymo laikotarpiu? </vt:lpstr>
      <vt:lpstr>Kaip Napoleono valdymo metais pasikeitė Europos žemėlapis? </vt:lpstr>
      <vt:lpstr>Kokie svarbiausi 1815 m. Vienos kongreso nutarimai ir kodėl kurį laiką jų buvo laikomasi?  </vt:lpstr>
      <vt:lpstr>Kokie svarbiausi nacionalizmo požymiai, pavojai ir kaip sekėsi Europos tautoms įgyvendinti nacionalizmo idėjas?</vt:lpstr>
      <vt:lpstr>Kurioms Europos tautos pavyko išsivaduoti iki 1914 m.?</vt:lpstr>
      <vt:lpstr>Kaip buvo suvienyta Italija?  </vt:lpstr>
      <vt:lpstr>Kaip vyko Vokietijos suvienijimas? </vt:lpstr>
      <vt:lpstr>Kaip Europa atrodė Pirmojo pasaulinio karo išvakarėse?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Violeta Arcimavičienė</dc:creator>
  <cp:lastModifiedBy>Giedrius Mackevičius</cp:lastModifiedBy>
  <cp:revision>40</cp:revision>
  <dcterms:created xsi:type="dcterms:W3CDTF">2023-08-04T10:47:26Z</dcterms:created>
  <dcterms:modified xsi:type="dcterms:W3CDTF">2023-08-29T13:55:47Z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0x0101007DD360A5AE058E48B608F8E82876A3B4</vt:lpwstr>
  </property>
</Properties>
</file>