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67" r:id="rId3"/>
    <p:sldId id="294" r:id="rId4"/>
    <p:sldId id="268" r:id="rId5"/>
    <p:sldId id="269" r:id="rId6"/>
    <p:sldId id="270" r:id="rId7"/>
    <p:sldId id="271" r:id="rId8"/>
    <p:sldId id="273" r:id="rId9"/>
    <p:sldId id="272" r:id="rId10"/>
    <p:sldId id="260" r:id="rId11"/>
    <p:sldId id="274" r:id="rId12"/>
    <p:sldId id="275" r:id="rId13"/>
    <p:sldId id="293"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90" r:id="rId27"/>
    <p:sldId id="291" r:id="rId28"/>
    <p:sldId id="292" r:id="rId29"/>
    <p:sldId id="259" r:id="rId30"/>
  </p:sldIdLst>
  <p:sldSz cx="12192000" cy="6858000"/>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ra Grigaravičiūtė"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B3A"/>
    <a:srgbClr val="6B5E62"/>
    <a:srgbClr val="FFF9EA"/>
    <a:srgbClr val="FFF3D4"/>
    <a:srgbClr val="FFDED0"/>
    <a:srgbClr val="D7F8E7"/>
    <a:srgbClr val="F4C5B1"/>
    <a:srgbClr val="B8E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5" autoAdjust="0"/>
    <p:restoredTop sz="94660" autoAdjust="0"/>
  </p:normalViewPr>
  <p:slideViewPr>
    <p:cSldViewPr snapToGrid="0">
      <p:cViewPr varScale="1">
        <p:scale>
          <a:sx n="106" d="100"/>
          <a:sy n="106" d="100"/>
        </p:scale>
        <p:origin x="114" y="2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7AFCEF-96F3-42A9-A2FC-EB545436DF7B}" type="datetimeFigureOut">
              <a:rPr lang="en-US"/>
              <a:pPr>
                <a:defRPr/>
              </a:pPr>
              <a:t>8/29/2023</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F3FEB45-CA82-4A32-B12A-BC51BB875C7E}"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92768A3-B213-4EA3-ADE0-958E342CF5EF}" type="datetimeFigureOut">
              <a:rPr lang="en-US"/>
              <a:pPr>
                <a:defRPr/>
              </a:pPr>
              <a:t>8/29/2023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5AAEA3E-DF93-40BB-82DE-116591BBBC1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pic>
        <p:nvPicPr>
          <p:cNvPr id="4" name="Picture 23"/>
          <p:cNvPicPr>
            <a:picLocks noChangeAspect="1"/>
          </p:cNvPicPr>
          <p:nvPr userDrawn="1"/>
        </p:nvPicPr>
        <p:blipFill>
          <a:blip r:embed="rId2"/>
          <a:srcRect/>
          <a:stretch>
            <a:fillRect/>
          </a:stretch>
        </p:blipFill>
        <p:spPr bwMode="auto">
          <a:xfrm>
            <a:off x="417513" y="2227263"/>
            <a:ext cx="2652712" cy="1528762"/>
          </a:xfrm>
          <a:prstGeom prst="rect">
            <a:avLst/>
          </a:prstGeom>
          <a:noFill/>
          <a:ln w="9525">
            <a:noFill/>
            <a:miter lim="800000"/>
            <a:headEnd/>
            <a:tailEnd/>
          </a:ln>
        </p:spPr>
      </p:pic>
      <p:pic>
        <p:nvPicPr>
          <p:cNvPr id="5" name="Graphic 26"/>
          <p:cNvPicPr>
            <a:picLocks noChangeAspect="1"/>
          </p:cNvPicPr>
          <p:nvPr userDrawn="1"/>
        </p:nvPicPr>
        <p:blipFill>
          <a:blip r:embed="rId3"/>
          <a:srcRect/>
          <a:stretch>
            <a:fillRect/>
          </a:stretch>
        </p:blipFill>
        <p:spPr bwMode="auto">
          <a:xfrm>
            <a:off x="417513" y="314325"/>
            <a:ext cx="2435225" cy="2579688"/>
          </a:xfrm>
          <a:prstGeom prst="rect">
            <a:avLst/>
          </a:prstGeom>
          <a:noFill/>
          <a:ln w="9525">
            <a:noFill/>
            <a:miter lim="800000"/>
            <a:headEnd/>
            <a:tailEnd/>
          </a:ln>
        </p:spPr>
      </p:pic>
      <p:sp>
        <p:nvSpPr>
          <p:cNvPr id="25" name="Title 1"/>
          <p:cNvSpPr>
            <a:spLocks noGrp="1"/>
          </p:cNvSpPr>
          <p:nvPr>
            <p:ph type="ctrTitle"/>
          </p:nvPr>
        </p:nvSpPr>
        <p:spPr>
          <a:xfrm>
            <a:off x="2685257" y="2940910"/>
            <a:ext cx="8058149" cy="2279849"/>
          </a:xfrm>
          <a:noFill/>
        </p:spPr>
        <p:txBody>
          <a:bodyPr>
            <a:noAutofit/>
          </a:bodyPr>
          <a:lstStyle>
            <a:lvl1pPr algn="l">
              <a:defRPr sz="5200" b="0">
                <a:solidFill>
                  <a:srgbClr val="073B3A"/>
                </a:solidFill>
                <a:latin typeface="+mj-lt"/>
              </a:defRPr>
            </a:lvl1pPr>
          </a:lstStyle>
          <a:p>
            <a:r>
              <a:rPr lang="en-US" dirty="0"/>
              <a:t>Click to edit Master title style</a:t>
            </a:r>
          </a:p>
        </p:txBody>
      </p:sp>
      <p:sp>
        <p:nvSpPr>
          <p:cNvPr id="26" name="Subtitle 2"/>
          <p:cNvSpPr>
            <a:spLocks noGrp="1"/>
          </p:cNvSpPr>
          <p:nvPr>
            <p:ph type="subTitle" idx="1"/>
          </p:nvPr>
        </p:nvSpPr>
        <p:spPr>
          <a:xfrm>
            <a:off x="2685256" y="2001898"/>
            <a:ext cx="8058149" cy="743536"/>
          </a:xfrm>
        </p:spPr>
        <p:txBody>
          <a:bodyPr>
            <a:normAutofit/>
          </a:bodyPr>
          <a:lstStyle>
            <a:lvl1pPr marL="0" indent="0" algn="l">
              <a:buNone/>
              <a:defRPr sz="3200">
                <a:solidFill>
                  <a:srgbClr val="6B5E6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rinys: Antraštė ir tekstai 1">
    <p:spTree>
      <p:nvGrpSpPr>
        <p:cNvPr id="1" name=""/>
        <p:cNvGrpSpPr/>
        <p:nvPr/>
      </p:nvGrpSpPr>
      <p:grpSpPr>
        <a:xfrm>
          <a:off x="0" y="0"/>
          <a:ext cx="0" cy="0"/>
          <a:chOff x="0" y="0"/>
          <a:chExt cx="0" cy="0"/>
        </a:xfrm>
      </p:grpSpPr>
      <p:pic>
        <p:nvPicPr>
          <p:cNvPr id="4" name="Graphic 3"/>
          <p:cNvPicPr>
            <a:picLocks noChangeAspect="1"/>
          </p:cNvPicPr>
          <p:nvPr userDrawn="1"/>
        </p:nvPicPr>
        <p:blipFill>
          <a:blip r:embed="rId2"/>
          <a:srcRect/>
          <a:stretch>
            <a:fillRect/>
          </a:stretch>
        </p:blipFill>
        <p:spPr bwMode="auto">
          <a:xfrm>
            <a:off x="10580688" y="4749800"/>
            <a:ext cx="1546225" cy="1636713"/>
          </a:xfrm>
          <a:prstGeom prst="rect">
            <a:avLst/>
          </a:prstGeom>
          <a:noFill/>
          <a:ln w="9525">
            <a:noFill/>
            <a:miter lim="800000"/>
            <a:headEnd/>
            <a:tailEnd/>
          </a:ln>
        </p:spPr>
      </p:pic>
      <p:sp>
        <p:nvSpPr>
          <p:cNvPr id="2" name="Title 1"/>
          <p:cNvSpPr>
            <a:spLocks noGrp="1"/>
          </p:cNvSpPr>
          <p:nvPr>
            <p:ph type="title"/>
          </p:nvPr>
        </p:nvSpPr>
        <p:spPr>
          <a:effectLst>
            <a:outerShdw blurRad="50800" dist="38100" dir="2700000" algn="tl" rotWithShape="0">
              <a:schemeClr val="bg1">
                <a:lumMod val="85000"/>
              </a:schemeClr>
            </a:outerShdw>
          </a:effectLst>
        </p:spPr>
        <p:txBody>
          <a:bodyPr/>
          <a:lstStyle>
            <a:lvl1pPr>
              <a:defRPr sz="3600" b="0">
                <a:solidFill>
                  <a:srgbClr val="073B3A"/>
                </a:solidFill>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rinys: Antraštė, tekstai, paveikslėlis">
    <p:spTree>
      <p:nvGrpSpPr>
        <p:cNvPr id="1" name=""/>
        <p:cNvGrpSpPr/>
        <p:nvPr/>
      </p:nvGrpSpPr>
      <p:grpSpPr>
        <a:xfrm>
          <a:off x="0" y="0"/>
          <a:ext cx="0" cy="0"/>
          <a:chOff x="0" y="0"/>
          <a:chExt cx="0" cy="0"/>
        </a:xfrm>
      </p:grpSpPr>
      <p:pic>
        <p:nvPicPr>
          <p:cNvPr id="7" name="Graphic 4"/>
          <p:cNvPicPr>
            <a:picLocks noChangeAspect="1"/>
          </p:cNvPicPr>
          <p:nvPr userDrawn="1"/>
        </p:nvPicPr>
        <p:blipFill>
          <a:blip r:embed="rId2"/>
          <a:srcRect/>
          <a:stretch>
            <a:fillRect/>
          </a:stretch>
        </p:blipFill>
        <p:spPr bwMode="auto">
          <a:xfrm>
            <a:off x="11245850" y="4975225"/>
            <a:ext cx="722313" cy="1455738"/>
          </a:xfrm>
          <a:prstGeom prst="rect">
            <a:avLst/>
          </a:prstGeom>
          <a:noFill/>
          <a:ln w="9525">
            <a:noFill/>
            <a:miter lim="800000"/>
            <a:headEnd/>
            <a:tailEnd/>
          </a:ln>
        </p:spPr>
      </p:pic>
      <p:sp>
        <p:nvSpPr>
          <p:cNvPr id="2" name="Title 1"/>
          <p:cNvSpPr>
            <a:spLocks noGrp="1"/>
          </p:cNvSpPr>
          <p:nvPr>
            <p:ph type="title"/>
          </p:nvPr>
        </p:nvSpPr>
        <p:spPr>
          <a:xfrm>
            <a:off x="5961743" y="556985"/>
            <a:ext cx="5943600" cy="1325563"/>
          </a:xfrm>
          <a:effectLst>
            <a:outerShdw blurRad="50800" dist="38100" dir="2700000" algn="tl" rotWithShape="0">
              <a:schemeClr val="bg1">
                <a:lumMod val="85000"/>
              </a:schemeClr>
            </a:outerShdw>
          </a:effectLst>
        </p:spPr>
        <p:txBody>
          <a:bodyPr anchor="t"/>
          <a:lstStyle>
            <a:lvl1pPr>
              <a:defRPr sz="3600" b="0">
                <a:solidFill>
                  <a:schemeClr val="tx2"/>
                </a:solidFill>
                <a:effectLst/>
              </a:defRPr>
            </a:lvl1pPr>
          </a:lstStyle>
          <a:p>
            <a:r>
              <a:rPr lang="en-US" dirty="0"/>
              <a:t>Click to edit Master title style</a:t>
            </a:r>
          </a:p>
        </p:txBody>
      </p:sp>
      <p:sp>
        <p:nvSpPr>
          <p:cNvPr id="3" name="Content Placeholder 2"/>
          <p:cNvSpPr>
            <a:spLocks noGrp="1"/>
          </p:cNvSpPr>
          <p:nvPr>
            <p:ph idx="1"/>
          </p:nvPr>
        </p:nvSpPr>
        <p:spPr>
          <a:xfrm>
            <a:off x="5961743" y="1854655"/>
            <a:ext cx="5943600" cy="4351338"/>
          </a:xfrm>
        </p:spPr>
        <p:txBody>
          <a:bodyPr/>
          <a:lstStyle>
            <a:lvl1pPr>
              <a:defRPr>
                <a:solidFill>
                  <a:schemeClr val="tx1"/>
                </a:solidFill>
              </a:defRPr>
            </a:lvl1pPr>
            <a:lvl2pPr>
              <a:defRPr>
                <a:solidFill>
                  <a:srgbClr val="08245F"/>
                </a:solidFill>
              </a:defRPr>
            </a:lvl2pPr>
            <a:lvl3pPr>
              <a:defRPr>
                <a:solidFill>
                  <a:srgbClr val="08245F"/>
                </a:solidFill>
              </a:defRPr>
            </a:lvl3pPr>
            <a:lvl4pPr>
              <a:defRPr>
                <a:solidFill>
                  <a:srgbClr val="08245F"/>
                </a:solidFill>
              </a:defRPr>
            </a:lvl4pPr>
            <a:lvl5pPr>
              <a:defRPr>
                <a:solidFill>
                  <a:srgbClr val="08245F"/>
                </a:solidFill>
              </a:defRPr>
            </a:lvl5pPr>
          </a:lstStyle>
          <a:p>
            <a:pPr lvl="0"/>
            <a:r>
              <a:rPr lang="en-US" dirty="0"/>
              <a:t>Click to edit Master text styles</a:t>
            </a:r>
          </a:p>
        </p:txBody>
      </p:sp>
      <p:sp>
        <p:nvSpPr>
          <p:cNvPr id="6" name="Picture Placeholder 5"/>
          <p:cNvSpPr>
            <a:spLocks noGrp="1"/>
          </p:cNvSpPr>
          <p:nvPr>
            <p:ph type="pic" sz="quarter" idx="10"/>
          </p:nvPr>
        </p:nvSpPr>
        <p:spPr>
          <a:xfrm>
            <a:off x="286657" y="559254"/>
            <a:ext cx="5359400" cy="3984625"/>
          </a:xfrm>
        </p:spPr>
        <p:txBody>
          <a:bodyPr rtlCol="0">
            <a:normAutofit/>
          </a:bodyPr>
          <a:lstStyle/>
          <a:p>
            <a:pPr lvl="0"/>
            <a:endParaRPr lang="en-US" noProof="0" dirty="0"/>
          </a:p>
        </p:txBody>
      </p:sp>
      <p:sp>
        <p:nvSpPr>
          <p:cNvPr id="9" name="Text Placeholder 8"/>
          <p:cNvSpPr>
            <a:spLocks noGrp="1"/>
          </p:cNvSpPr>
          <p:nvPr>
            <p:ph type="body" sz="quarter" idx="11"/>
          </p:nvPr>
        </p:nvSpPr>
        <p:spPr>
          <a:xfrm>
            <a:off x="286657" y="4774746"/>
            <a:ext cx="5359400" cy="755196"/>
          </a:xfrm>
        </p:spPr>
        <p:txBody>
          <a:bodyPr>
            <a:normAutofit/>
          </a:bodyPr>
          <a:lstStyle>
            <a:lvl2pPr marL="457200" indent="0" algn="l">
              <a:buNone/>
              <a:defRPr sz="2000">
                <a:solidFill>
                  <a:schemeClr val="accent1"/>
                </a:solidFill>
              </a:defRPr>
            </a:lvl2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rinys: Antraštė ir pav.">
    <p:spTree>
      <p:nvGrpSpPr>
        <p:cNvPr id="1" name=""/>
        <p:cNvGrpSpPr/>
        <p:nvPr/>
      </p:nvGrpSpPr>
      <p:grpSpPr>
        <a:xfrm>
          <a:off x="0" y="0"/>
          <a:ext cx="0" cy="0"/>
          <a:chOff x="0" y="0"/>
          <a:chExt cx="0" cy="0"/>
        </a:xfrm>
      </p:grpSpPr>
      <p:pic>
        <p:nvPicPr>
          <p:cNvPr id="5" name="Graphic 2"/>
          <p:cNvPicPr>
            <a:picLocks noChangeAspect="1"/>
          </p:cNvPicPr>
          <p:nvPr userDrawn="1"/>
        </p:nvPicPr>
        <p:blipFill>
          <a:blip r:embed="rId2"/>
          <a:srcRect/>
          <a:stretch>
            <a:fillRect/>
          </a:stretch>
        </p:blipFill>
        <p:spPr bwMode="auto">
          <a:xfrm>
            <a:off x="11245850" y="4975225"/>
            <a:ext cx="722313" cy="1455738"/>
          </a:xfrm>
          <a:prstGeom prst="rect">
            <a:avLst/>
          </a:prstGeom>
          <a:noFill/>
          <a:ln w="9525">
            <a:noFill/>
            <a:miter lim="800000"/>
            <a:headEnd/>
            <a:tailEnd/>
          </a:ln>
        </p:spPr>
      </p:pic>
      <p:sp>
        <p:nvSpPr>
          <p:cNvPr id="6" name="Picture Placeholder 5"/>
          <p:cNvSpPr>
            <a:spLocks noGrp="1"/>
          </p:cNvSpPr>
          <p:nvPr>
            <p:ph type="pic" sz="quarter" idx="10"/>
          </p:nvPr>
        </p:nvSpPr>
        <p:spPr>
          <a:xfrm>
            <a:off x="838200" y="1345107"/>
            <a:ext cx="7768772" cy="5103317"/>
          </a:xfrm>
        </p:spPr>
        <p:txBody>
          <a:bodyPr rtlCol="0">
            <a:normAutofit/>
          </a:bodyPr>
          <a:lstStyle/>
          <a:p>
            <a:pPr lvl="0"/>
            <a:endParaRPr lang="en-US" noProof="0" dirty="0"/>
          </a:p>
        </p:txBody>
      </p:sp>
      <p:sp>
        <p:nvSpPr>
          <p:cNvPr id="4" name="Title 1"/>
          <p:cNvSpPr>
            <a:spLocks noGrp="1"/>
          </p:cNvSpPr>
          <p:nvPr>
            <p:ph type="title"/>
          </p:nvPr>
        </p:nvSpPr>
        <p:spPr>
          <a:xfrm>
            <a:off x="838200" y="365126"/>
            <a:ext cx="9945914" cy="883104"/>
          </a:xfrm>
        </p:spPr>
        <p:txBody>
          <a:bodyPr/>
          <a:lstStyle>
            <a:lvl1pPr>
              <a:defRPr sz="3600" b="0">
                <a:solidFill>
                  <a:schemeClr val="tx2"/>
                </a:solidFill>
                <a:effectLst/>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rinys: Paveiksl. ir poraštė">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718129" y="142596"/>
            <a:ext cx="8755742" cy="5614586"/>
          </a:xfrm>
        </p:spPr>
        <p:txBody>
          <a:bodyPr rtlCol="0">
            <a:normAutofit/>
          </a:bodyPr>
          <a:lstStyle/>
          <a:p>
            <a:pPr lvl="0"/>
            <a:endParaRPr lang="en-US" noProof="0" dirty="0"/>
          </a:p>
        </p:txBody>
      </p:sp>
      <p:sp>
        <p:nvSpPr>
          <p:cNvPr id="2" name="Text Placeholder 8"/>
          <p:cNvSpPr>
            <a:spLocks noGrp="1"/>
          </p:cNvSpPr>
          <p:nvPr>
            <p:ph type="body" sz="quarter" idx="11"/>
          </p:nvPr>
        </p:nvSpPr>
        <p:spPr>
          <a:xfrm>
            <a:off x="1718127" y="5757182"/>
            <a:ext cx="8755743" cy="614145"/>
          </a:xfrm>
        </p:spPr>
        <p:txBody>
          <a:bodyPr anchor="ctr" anchorCtr="1">
            <a:normAutofit/>
          </a:bodyPr>
          <a:lstStyle>
            <a:lvl2pPr marL="457200" indent="0" algn="ctr">
              <a:buNone/>
              <a:defRPr sz="2000">
                <a:solidFill>
                  <a:schemeClr val="accent1"/>
                </a:solidFill>
              </a:defRPr>
            </a:lvl2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uja tema">
    <p:spTree>
      <p:nvGrpSpPr>
        <p:cNvPr id="1" name=""/>
        <p:cNvGrpSpPr/>
        <p:nvPr/>
      </p:nvGrpSpPr>
      <p:grpSpPr>
        <a:xfrm>
          <a:off x="0" y="0"/>
          <a:ext cx="0" cy="0"/>
          <a:chOff x="0" y="0"/>
          <a:chExt cx="0" cy="0"/>
        </a:xfrm>
      </p:grpSpPr>
      <p:pic>
        <p:nvPicPr>
          <p:cNvPr id="4" name="Graphic 3"/>
          <p:cNvPicPr>
            <a:picLocks noChangeAspect="1"/>
          </p:cNvPicPr>
          <p:nvPr userDrawn="1"/>
        </p:nvPicPr>
        <p:blipFill>
          <a:blip r:embed="rId2"/>
          <a:srcRect/>
          <a:stretch>
            <a:fillRect/>
          </a:stretch>
        </p:blipFill>
        <p:spPr bwMode="auto">
          <a:xfrm>
            <a:off x="10223500" y="2438400"/>
            <a:ext cx="1968500" cy="3959225"/>
          </a:xfrm>
          <a:prstGeom prst="rect">
            <a:avLst/>
          </a:prstGeom>
          <a:noFill/>
          <a:ln w="9525">
            <a:noFill/>
            <a:miter lim="800000"/>
            <a:headEnd/>
            <a:tailEnd/>
          </a:ln>
        </p:spPr>
      </p:pic>
      <p:sp>
        <p:nvSpPr>
          <p:cNvPr id="2" name="Title 1"/>
          <p:cNvSpPr>
            <a:spLocks noGrp="1"/>
          </p:cNvSpPr>
          <p:nvPr>
            <p:ph type="title"/>
          </p:nvPr>
        </p:nvSpPr>
        <p:spPr>
          <a:xfrm>
            <a:off x="831850" y="768350"/>
            <a:ext cx="10515600" cy="2852737"/>
          </a:xfrm>
          <a:noFill/>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3903663"/>
            <a:ext cx="10515600" cy="1500187"/>
          </a:xfrm>
        </p:spPr>
        <p:txBody>
          <a:bodyPr>
            <a:normAutofit/>
          </a:bodyPr>
          <a:lstStyle>
            <a:lvl1pPr marL="0" indent="0">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urinys: Antraštė ir tekst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as">
    <p:spTree>
      <p:nvGrpSpPr>
        <p:cNvPr id="1" name=""/>
        <p:cNvGrpSpPr/>
        <p:nvPr/>
      </p:nvGrpSpPr>
      <p:grpSpPr>
        <a:xfrm>
          <a:off x="0" y="0"/>
          <a:ext cx="0" cy="0"/>
          <a:chOff x="0" y="0"/>
          <a:chExt cx="0" cy="0"/>
        </a:xfrm>
      </p:grpSpPr>
      <p:pic>
        <p:nvPicPr>
          <p:cNvPr id="2" name="Graphic 1"/>
          <p:cNvPicPr>
            <a:picLocks noChangeAspect="1"/>
          </p:cNvPicPr>
          <p:nvPr userDrawn="1"/>
        </p:nvPicPr>
        <p:blipFill>
          <a:blip r:embed="rId2"/>
          <a:srcRect/>
          <a:stretch>
            <a:fillRect/>
          </a:stretch>
        </p:blipFill>
        <p:spPr bwMode="auto">
          <a:xfrm>
            <a:off x="10223500" y="2438400"/>
            <a:ext cx="1968500" cy="395922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čiū">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bwMode="auto">
          <a:xfrm>
            <a:off x="1236663" y="2574925"/>
            <a:ext cx="2967037" cy="1709738"/>
          </a:xfrm>
          <a:prstGeom prst="rect">
            <a:avLst/>
          </a:prstGeom>
          <a:noFill/>
          <a:ln w="9525">
            <a:noFill/>
            <a:miter lim="800000"/>
            <a:headEnd/>
            <a:tailEnd/>
          </a:ln>
        </p:spPr>
      </p:pic>
      <p:pic>
        <p:nvPicPr>
          <p:cNvPr id="5" name="Graphic 4"/>
          <p:cNvPicPr>
            <a:picLocks noChangeAspect="1"/>
          </p:cNvPicPr>
          <p:nvPr userDrawn="1"/>
        </p:nvPicPr>
        <p:blipFill>
          <a:blip r:embed="rId3"/>
          <a:srcRect/>
          <a:stretch>
            <a:fillRect/>
          </a:stretch>
        </p:blipFill>
        <p:spPr bwMode="auto">
          <a:xfrm>
            <a:off x="1236663" y="430213"/>
            <a:ext cx="2722562" cy="2882900"/>
          </a:xfrm>
          <a:prstGeom prst="rect">
            <a:avLst/>
          </a:prstGeom>
          <a:noFill/>
          <a:ln w="9525">
            <a:noFill/>
            <a:miter lim="800000"/>
            <a:headEnd/>
            <a:tailEnd/>
          </a:ln>
        </p:spPr>
      </p:pic>
      <p:sp>
        <p:nvSpPr>
          <p:cNvPr id="2" name="Title 1"/>
          <p:cNvSpPr>
            <a:spLocks noGrp="1"/>
          </p:cNvSpPr>
          <p:nvPr>
            <p:ph type="title"/>
          </p:nvPr>
        </p:nvSpPr>
        <p:spPr>
          <a:xfrm>
            <a:off x="4469458" y="2682850"/>
            <a:ext cx="3253076" cy="1492300"/>
          </a:xfrm>
          <a:effectLst>
            <a:outerShdw blurRad="50800" dist="38100" dir="2700000" algn="tl" rotWithShape="0">
              <a:schemeClr val="accent1">
                <a:lumMod val="60000"/>
                <a:lumOff val="40000"/>
              </a:schemeClr>
            </a:outerShdw>
          </a:effectLst>
        </p:spPr>
        <p:txBody>
          <a:bodyPr>
            <a:noAutofit/>
          </a:bodyPr>
          <a:lstStyle>
            <a:lvl1pPr algn="ctr">
              <a:defRPr sz="9200"/>
            </a:lvl1pPr>
          </a:lstStyle>
          <a:p>
            <a:r>
              <a:rPr lang="en-US" dirty="0"/>
              <a:t>Click to edit Master title style</a:t>
            </a:r>
          </a:p>
        </p:txBody>
      </p:sp>
      <p:sp>
        <p:nvSpPr>
          <p:cNvPr id="8" name="Text Placeholder 7"/>
          <p:cNvSpPr>
            <a:spLocks noGrp="1"/>
          </p:cNvSpPr>
          <p:nvPr>
            <p:ph type="body" sz="quarter" idx="10"/>
          </p:nvPr>
        </p:nvSpPr>
        <p:spPr>
          <a:xfrm>
            <a:off x="4469458" y="4391073"/>
            <a:ext cx="4711473" cy="1693863"/>
          </a:xfrm>
        </p:spPr>
        <p:txBody>
          <a:bodyPr/>
          <a:lstStyle>
            <a:lvl1pPr marL="0" indent="0">
              <a:buNone/>
              <a:defRPr sz="2400"/>
            </a:lvl1pPr>
            <a:lvl2pPr marL="457200" indent="0">
              <a:buNone/>
              <a:defRPr/>
            </a:lvl2pPr>
          </a:lstStyle>
          <a:p>
            <a:pPr lvl="0"/>
            <a:r>
              <a:rPr lang="en-US" dirty="0"/>
              <a:t>Click to edit Master text styles</a:t>
            </a:r>
          </a:p>
          <a:p>
            <a:pPr lvl="0"/>
            <a:r>
              <a:rPr lang="en-US" dirty="0"/>
              <a:t>Third level text</a:t>
            </a:r>
          </a:p>
          <a:p>
            <a:pPr lvl="0"/>
            <a:r>
              <a:rPr lang="en-US" dirty="0"/>
              <a:t>Third level text</a:t>
            </a:r>
          </a:p>
          <a:p>
            <a:pPr lvl="0"/>
            <a:endParaRPr lang="en-US" dirty="0"/>
          </a:p>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effectLst>
            <a:outerShdw blurRad="50800" dist="38100" dir="2700000" algn="tl" rotWithShape="0">
              <a:schemeClr val="bg1">
                <a:lumMod val="85000"/>
              </a:schemeClr>
            </a:outerShdw>
          </a:effectLst>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3048000" y="3244850"/>
            <a:ext cx="6096000" cy="368300"/>
          </a:xfrm>
          <a:prstGeom prst="rect">
            <a:avLst/>
          </a:prstGeom>
          <a:noFill/>
        </p:spPr>
        <p:txBody>
          <a:bodyPr>
            <a:spAutoFit/>
          </a:bodyPr>
          <a:lstStyle/>
          <a:p>
            <a:pPr fontAlgn="auto">
              <a:spcBef>
                <a:spcPts val="0"/>
              </a:spcBef>
              <a:spcAft>
                <a:spcPts val="0"/>
              </a:spcAft>
              <a:defRPr/>
            </a:pPr>
            <a:endParaRPr lang="en-US" dirty="0">
              <a:latin typeface="+mn-lt"/>
              <a:cs typeface="+mn-cs"/>
            </a:endParaRPr>
          </a:p>
        </p:txBody>
      </p:sp>
      <p:sp>
        <p:nvSpPr>
          <p:cNvPr id="13" name="TextBox 12"/>
          <p:cNvSpPr txBox="1"/>
          <p:nvPr userDrawn="1"/>
        </p:nvSpPr>
        <p:spPr>
          <a:xfrm>
            <a:off x="3048000" y="3244850"/>
            <a:ext cx="6096000" cy="368300"/>
          </a:xfrm>
          <a:prstGeom prst="rect">
            <a:avLst/>
          </a:prstGeom>
          <a:noFill/>
        </p:spPr>
        <p:txBody>
          <a:bodyPr>
            <a:spAutoFit/>
          </a:bodyPr>
          <a:lstStyle/>
          <a:p>
            <a:pPr fontAlgn="auto">
              <a:spcBef>
                <a:spcPts val="0"/>
              </a:spcBef>
              <a:spcAft>
                <a:spcPts val="0"/>
              </a:spcAft>
              <a:defRPr/>
            </a:pPr>
            <a:endParaRPr lang="en-US" dirty="0">
              <a:latin typeface="+mn-lt"/>
              <a:cs typeface="+mn-cs"/>
            </a:endParaRPr>
          </a:p>
        </p:txBody>
      </p:sp>
      <p:grpSp>
        <p:nvGrpSpPr>
          <p:cNvPr id="1030" name="Group 5"/>
          <p:cNvGrpSpPr>
            <a:grpSpLocks/>
          </p:cNvGrpSpPr>
          <p:nvPr userDrawn="1"/>
        </p:nvGrpSpPr>
        <p:grpSpPr bwMode="auto">
          <a:xfrm>
            <a:off x="608013" y="6469063"/>
            <a:ext cx="11583987" cy="285750"/>
            <a:chOff x="430212" y="6527800"/>
            <a:chExt cx="11787188" cy="136947"/>
          </a:xfrm>
        </p:grpSpPr>
        <p:sp>
          <p:nvSpPr>
            <p:cNvPr id="7" name="Rectangle 6"/>
            <p:cNvSpPr/>
            <p:nvPr userDrawn="1"/>
          </p:nvSpPr>
          <p:spPr>
            <a:xfrm>
              <a:off x="430212" y="6527800"/>
              <a:ext cx="11787188" cy="45649"/>
            </a:xfrm>
            <a:prstGeom prst="rect">
              <a:avLst/>
            </a:prstGeom>
            <a:solidFill>
              <a:srgbClr val="FBBD1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430212" y="6573449"/>
              <a:ext cx="11787188" cy="45649"/>
            </a:xfrm>
            <a:prstGeom prst="rect">
              <a:avLst/>
            </a:prstGeom>
            <a:solidFill>
              <a:srgbClr val="00663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a:off x="430212" y="6619098"/>
              <a:ext cx="11787188" cy="45649"/>
            </a:xfrm>
            <a:prstGeom prst="rect">
              <a:avLst/>
            </a:prstGeom>
            <a:solidFill>
              <a:srgbClr val="D54D1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57" r:id="rId5"/>
    <p:sldLayoutId id="2147483662" r:id="rId6"/>
    <p:sldLayoutId id="2147483656" r:id="rId7"/>
    <p:sldLayoutId id="2147483663" r:id="rId8"/>
    <p:sldLayoutId id="2147483664" r:id="rId9"/>
  </p:sldLayoutIdLst>
  <p:txStyles>
    <p:titleStyle>
      <a:lvl1pPr algn="l" rtl="0" eaLnBrk="0" fontAlgn="base" hangingPunct="0">
        <a:lnSpc>
          <a:spcPct val="90000"/>
        </a:lnSpc>
        <a:spcBef>
          <a:spcPct val="0"/>
        </a:spcBef>
        <a:spcAft>
          <a:spcPct val="0"/>
        </a:spcAft>
        <a:defRPr sz="5200" kern="1200">
          <a:solidFill>
            <a:srgbClr val="073B3A"/>
          </a:solidFill>
          <a:latin typeface="+mj-lt"/>
          <a:ea typeface="+mj-ea"/>
          <a:cs typeface="+mj-cs"/>
        </a:defRPr>
      </a:lvl1pPr>
      <a:lvl2pPr algn="l" rtl="0" eaLnBrk="0" fontAlgn="base" hangingPunct="0">
        <a:lnSpc>
          <a:spcPct val="90000"/>
        </a:lnSpc>
        <a:spcBef>
          <a:spcPct val="0"/>
        </a:spcBef>
        <a:spcAft>
          <a:spcPct val="0"/>
        </a:spcAft>
        <a:defRPr sz="5200">
          <a:solidFill>
            <a:srgbClr val="073B3A"/>
          </a:solidFill>
          <a:latin typeface="Calibri" pitchFamily="34" charset="0"/>
        </a:defRPr>
      </a:lvl2pPr>
      <a:lvl3pPr algn="l" rtl="0" eaLnBrk="0" fontAlgn="base" hangingPunct="0">
        <a:lnSpc>
          <a:spcPct val="90000"/>
        </a:lnSpc>
        <a:spcBef>
          <a:spcPct val="0"/>
        </a:spcBef>
        <a:spcAft>
          <a:spcPct val="0"/>
        </a:spcAft>
        <a:defRPr sz="5200">
          <a:solidFill>
            <a:srgbClr val="073B3A"/>
          </a:solidFill>
          <a:latin typeface="Calibri" pitchFamily="34" charset="0"/>
        </a:defRPr>
      </a:lvl3pPr>
      <a:lvl4pPr algn="l" rtl="0" eaLnBrk="0" fontAlgn="base" hangingPunct="0">
        <a:lnSpc>
          <a:spcPct val="90000"/>
        </a:lnSpc>
        <a:spcBef>
          <a:spcPct val="0"/>
        </a:spcBef>
        <a:spcAft>
          <a:spcPct val="0"/>
        </a:spcAft>
        <a:defRPr sz="5200">
          <a:solidFill>
            <a:srgbClr val="073B3A"/>
          </a:solidFill>
          <a:latin typeface="Calibri" pitchFamily="34" charset="0"/>
        </a:defRPr>
      </a:lvl4pPr>
      <a:lvl5pPr algn="l" rtl="0" eaLnBrk="0" fontAlgn="base" hangingPunct="0">
        <a:lnSpc>
          <a:spcPct val="90000"/>
        </a:lnSpc>
        <a:spcBef>
          <a:spcPct val="0"/>
        </a:spcBef>
        <a:spcAft>
          <a:spcPct val="0"/>
        </a:spcAft>
        <a:defRPr sz="5200">
          <a:solidFill>
            <a:srgbClr val="073B3A"/>
          </a:solidFill>
          <a:latin typeface="Calibri" pitchFamily="34" charset="0"/>
        </a:defRPr>
      </a:lvl5pPr>
      <a:lvl6pPr marL="457200" algn="l" rtl="0" fontAlgn="base">
        <a:lnSpc>
          <a:spcPct val="90000"/>
        </a:lnSpc>
        <a:spcBef>
          <a:spcPct val="0"/>
        </a:spcBef>
        <a:spcAft>
          <a:spcPct val="0"/>
        </a:spcAft>
        <a:defRPr sz="5200">
          <a:solidFill>
            <a:srgbClr val="073B3A"/>
          </a:solidFill>
          <a:latin typeface="Calibri" pitchFamily="34" charset="0"/>
        </a:defRPr>
      </a:lvl6pPr>
      <a:lvl7pPr marL="914400" algn="l" rtl="0" fontAlgn="base">
        <a:lnSpc>
          <a:spcPct val="90000"/>
        </a:lnSpc>
        <a:spcBef>
          <a:spcPct val="0"/>
        </a:spcBef>
        <a:spcAft>
          <a:spcPct val="0"/>
        </a:spcAft>
        <a:defRPr sz="5200">
          <a:solidFill>
            <a:srgbClr val="073B3A"/>
          </a:solidFill>
          <a:latin typeface="Calibri" pitchFamily="34" charset="0"/>
        </a:defRPr>
      </a:lvl7pPr>
      <a:lvl8pPr marL="1371600" algn="l" rtl="0" fontAlgn="base">
        <a:lnSpc>
          <a:spcPct val="90000"/>
        </a:lnSpc>
        <a:spcBef>
          <a:spcPct val="0"/>
        </a:spcBef>
        <a:spcAft>
          <a:spcPct val="0"/>
        </a:spcAft>
        <a:defRPr sz="5200">
          <a:solidFill>
            <a:srgbClr val="073B3A"/>
          </a:solidFill>
          <a:latin typeface="Calibri" pitchFamily="34" charset="0"/>
        </a:defRPr>
      </a:lvl8pPr>
      <a:lvl9pPr marL="1828800" algn="l" rtl="0" fontAlgn="base">
        <a:lnSpc>
          <a:spcPct val="90000"/>
        </a:lnSpc>
        <a:spcBef>
          <a:spcPct val="0"/>
        </a:spcBef>
        <a:spcAft>
          <a:spcPct val="0"/>
        </a:spcAft>
        <a:defRPr sz="5200">
          <a:solidFill>
            <a:srgbClr val="073B3A"/>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rgbClr val="6B5E62"/>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rgbClr val="6B5E62"/>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rgbClr val="6B5E62"/>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rgbClr val="6B5E6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sandra.grigaraviciute@gmail.co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6138" y="2586038"/>
            <a:ext cx="8058150" cy="2279650"/>
          </a:xfrm>
        </p:spPr>
        <p:txBody>
          <a:bodyPr/>
          <a:lstStyle/>
          <a:p>
            <a:pPr eaLnBrk="1" fontAlgn="auto" hangingPunct="1">
              <a:spcAft>
                <a:spcPts val="0"/>
              </a:spcAft>
              <a:defRPr/>
            </a:pPr>
            <a:r>
              <a:rPr lang="lt-LT" dirty="0"/>
              <a:t>4 tema. Istorijos politika ir </a:t>
            </a:r>
            <a:r>
              <a:rPr lang="lt-LT" i="1" dirty="0"/>
              <a:t>atminties karai</a:t>
            </a:r>
            <a:endParaRPr lang="en-US" i="1" dirty="0"/>
          </a:p>
        </p:txBody>
      </p:sp>
      <p:sp>
        <p:nvSpPr>
          <p:cNvPr id="13314" name="Subtitle 2"/>
          <p:cNvSpPr>
            <a:spLocks noGrp="1"/>
          </p:cNvSpPr>
          <p:nvPr>
            <p:ph type="subTitle" idx="4294967295"/>
          </p:nvPr>
        </p:nvSpPr>
        <p:spPr>
          <a:xfrm>
            <a:off x="3386138" y="1420813"/>
            <a:ext cx="8058150" cy="977900"/>
          </a:xfrm>
        </p:spPr>
        <p:txBody>
          <a:bodyPr/>
          <a:lstStyle/>
          <a:p>
            <a:pPr marL="0" indent="0" eaLnBrk="1" hangingPunct="1">
              <a:buFont typeface="Arial" charset="0"/>
              <a:buNone/>
            </a:pPr>
            <a:r>
              <a:rPr lang="lt-LT"/>
              <a:t>Sandra Grigaravičiūtė</a:t>
            </a:r>
          </a:p>
          <a:p>
            <a:pPr marL="0" indent="0" eaLnBrk="1" hangingPunct="1">
              <a:buFont typeface="Arial" charset="0"/>
              <a:buNone/>
            </a:pPr>
            <a:r>
              <a:rPr lang="lt-LT" sz="2000"/>
              <a:t>Lietuvos gyventojų genocido ir rezistencijos tyrimų centro vyriausioji istorikė</a:t>
            </a:r>
            <a:endParaRPr lang="en-US" sz="2000"/>
          </a:p>
        </p:txBody>
      </p:sp>
      <p:pic>
        <p:nvPicPr>
          <p:cNvPr id="4" name="Paveikslėlis 3" descr="Paveikslėlis, kuriame yra tekstas, Šriftas, ekrano kopija, Grafika&#10;&#10;Automatiškai sugeneruotas aprašymas">
            <a:extLst>
              <a:ext uri="{FF2B5EF4-FFF2-40B4-BE49-F238E27FC236}">
                <a16:creationId xmlns:a16="http://schemas.microsoft.com/office/drawing/2014/main" id="{668CF5DF-9187-25EA-50BE-B97B7AA3A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75" y="4698421"/>
            <a:ext cx="1766761" cy="15714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6438"/>
          </a:xfrm>
        </p:spPr>
        <p:txBody>
          <a:bodyPr/>
          <a:lstStyle/>
          <a:p>
            <a:pPr eaLnBrk="1" fontAlgn="auto" hangingPunct="1">
              <a:spcAft>
                <a:spcPts val="0"/>
              </a:spcAft>
              <a:defRPr/>
            </a:pPr>
            <a:r>
              <a:rPr lang="lt-LT" dirty="0"/>
              <a:t>1.5. Interpretuojame faktus (2)</a:t>
            </a:r>
            <a:endParaRPr lang="en-US" dirty="0"/>
          </a:p>
        </p:txBody>
      </p:sp>
      <p:sp>
        <p:nvSpPr>
          <p:cNvPr id="22530" name="Content Placeholder 2"/>
          <p:cNvSpPr>
            <a:spLocks noGrp="1"/>
          </p:cNvSpPr>
          <p:nvPr>
            <p:ph idx="1"/>
          </p:nvPr>
        </p:nvSpPr>
        <p:spPr>
          <a:xfrm>
            <a:off x="715963" y="1112838"/>
            <a:ext cx="10648950" cy="5227637"/>
          </a:xfrm>
        </p:spPr>
        <p:txBody>
          <a:bodyPr/>
          <a:lstStyle/>
          <a:p>
            <a:pPr marL="0" indent="0" eaLnBrk="1" hangingPunct="1">
              <a:buFont typeface="Arial" charset="0"/>
              <a:buNone/>
            </a:pPr>
            <a:r>
              <a:rPr lang="lt-LT" sz="2200" b="1"/>
              <a:t>D šaltinis</a:t>
            </a:r>
            <a:r>
              <a:rPr lang="lt-LT" sz="2200"/>
              <a:t>. „Šis dokumentas yra laikomas vienu reikšmingiausių Lietuvos Tarybos dokumentų. Svarstant ir priimant Vasario 16-osios Aktą, gruodžio 11-osios nutarimas nuolat minimas kaip referencinis dokumentas, o vėliau, po diplomatinio laviravimo, jis tampa pagrindu pripažinti Lietuvos valstybę 1918 m. kovo 23 d.“ (Lietuvos Tarybos 1917 m. gruodžio 11 d. deklaracija (originalas), 2018, 108–111.)</a:t>
            </a:r>
            <a:endParaRPr lang="en-US" sz="2200"/>
          </a:p>
          <a:p>
            <a:pPr marL="0" indent="0" eaLnBrk="1" hangingPunct="1">
              <a:buFont typeface="Arial" charset="0"/>
              <a:buNone/>
            </a:pPr>
            <a:r>
              <a:rPr lang="lt-LT" sz="2200" b="1"/>
              <a:t>E šaltinis</a:t>
            </a:r>
            <a:r>
              <a:rPr lang="lt-LT" sz="2200"/>
              <a:t>. „Tarptautinės teisės požiūriu, pasak Gregorijaus Rutenbergo, 1917 m. gruodžio 11 d. pareiškimas gali būti vertinamas kaip „Lietuvos </a:t>
            </a:r>
            <a:r>
              <a:rPr lang="lt-LT" sz="2200" i="1"/>
              <a:t>de facto </a:t>
            </a:r>
            <a:r>
              <a:rPr lang="lt-LT" sz="2200"/>
              <a:t>pripažinimas iš Vokietijos pusės“. Jį buvo galima laikyti „paruošiamuoju pripažinimu, įvykusiu prieš galutinį pripažinimą“, kas ir įvyko 1918 m. kovo 23 dieną (Grigaravičiūtė, 2019, 54; Rutenbergas, 1927, 48).</a:t>
            </a:r>
          </a:p>
          <a:p>
            <a:pPr marL="0" indent="0" eaLnBrk="1" hangingPunct="1">
              <a:buFont typeface="Arial" charset="0"/>
              <a:buNone/>
            </a:pPr>
            <a:r>
              <a:rPr lang="lt-LT" sz="2200" b="1"/>
              <a:t>F šaltinis</a:t>
            </a:r>
            <a:r>
              <a:rPr lang="lt-LT" sz="2200"/>
              <a:t>. „Lietuvos Taryba 1917 m. gruodžio 11 d. priėmė su okupantais suderintą nutarimą, skelbiantį Lietuvos valstybės atkūrimą su sostine Vilniumi ir buvusių valstybinių ryšių nutraukimą; nutarimas numatė faktinį Lietuvos pajungimą Vokietijai. Šiuo nutarimu lietuvių buržuazija ir Vokietijos imperialistai išreiškė bendrą siekimą atskirti Lietuvą nuo revoliucinės Rusijos ir besikuriančios Lenkijos valstybės“ (Noreikienė, Zinkus</a:t>
            </a:r>
            <a:r>
              <a:rPr lang="lt-LT" sz="2200">
                <a:latin typeface="Arial" charset="0"/>
              </a:rPr>
              <a:t>,</a:t>
            </a:r>
            <a:r>
              <a:rPr lang="lt-LT" sz="2200"/>
              <a:t> 1986, 70).</a:t>
            </a:r>
            <a:endParaRPr lang="lt-LT" sz="2200">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876300"/>
          </a:xfrm>
        </p:spPr>
        <p:txBody>
          <a:bodyPr>
            <a:normAutofit fontScale="90000"/>
          </a:bodyPr>
          <a:lstStyle/>
          <a:p>
            <a:pPr eaLnBrk="1" hangingPunct="1">
              <a:defRPr/>
            </a:pPr>
            <a:r>
              <a:rPr lang="lt-LT" dirty="0"/>
              <a:t>1.6. Kodėl istoriją tenka nuolatos perrašinėti iš naujo? (1)</a:t>
            </a:r>
            <a:endParaRPr lang="en-US" dirty="0"/>
          </a:p>
        </p:txBody>
      </p:sp>
      <p:sp>
        <p:nvSpPr>
          <p:cNvPr id="23554" name="Turinio vietos rezervavimo ženklas 2"/>
          <p:cNvSpPr>
            <a:spLocks noGrp="1"/>
          </p:cNvSpPr>
          <p:nvPr>
            <p:ph idx="1"/>
          </p:nvPr>
        </p:nvSpPr>
        <p:spPr>
          <a:xfrm>
            <a:off x="838200" y="1576388"/>
            <a:ext cx="10515600" cy="4600575"/>
          </a:xfrm>
        </p:spPr>
        <p:txBody>
          <a:bodyPr/>
          <a:lstStyle/>
          <a:p>
            <a:pPr marL="0" indent="0" eaLnBrk="1" hangingPunct="1">
              <a:buFont typeface="Arial" charset="0"/>
              <a:buNone/>
            </a:pPr>
            <a:r>
              <a:rPr lang="lt-LT"/>
              <a:t>Žvelgdami į istorikų ir istorikių 1917 m. gruodžio 11 d. Lietuvos Tarybos pareiškimo interpretacijas, matome jų įvairovę. Tai reiškia, kad:</a:t>
            </a:r>
          </a:p>
          <a:p>
            <a:pPr marL="0" indent="0" eaLnBrk="1" hangingPunct="1">
              <a:buFont typeface="Arial" charset="0"/>
              <a:buNone/>
            </a:pPr>
            <a:r>
              <a:rPr lang="lt-LT"/>
              <a:t>– nėra vienos „teisingos“ interpretacijos;</a:t>
            </a:r>
          </a:p>
          <a:p>
            <a:pPr marL="0" indent="0" eaLnBrk="1" hangingPunct="1">
              <a:buFont typeface="Arial" charset="0"/>
              <a:buNone/>
            </a:pPr>
            <a:r>
              <a:rPr lang="lt-LT"/>
              <a:t>– nėra nekintančių interpretacijų;</a:t>
            </a:r>
          </a:p>
          <a:p>
            <a:pPr marL="0" indent="0" eaLnBrk="1" hangingPunct="1">
              <a:buFont typeface="Arial" charset="0"/>
              <a:buNone/>
            </a:pPr>
            <a:r>
              <a:rPr lang="lt-LT"/>
              <a:t>– interpretacijos yra laikinos;</a:t>
            </a:r>
          </a:p>
          <a:p>
            <a:pPr marL="0" indent="0" eaLnBrk="1" hangingPunct="1">
              <a:buFont typeface="Arial" charset="0"/>
              <a:buNone/>
            </a:pPr>
            <a:r>
              <a:rPr lang="lt-LT"/>
              <a:t>– įvykiai gali būti interpretuojami iš naujo (</a:t>
            </a:r>
            <a:r>
              <a:rPr lang="lt-LT" i="1"/>
              <a:t>Quality history education in the 21st century</a:t>
            </a:r>
            <a:r>
              <a:rPr lang="lt-LT"/>
              <a:t>, 2018, 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eaLnBrk="1" hangingPunct="1">
              <a:defRPr/>
            </a:pPr>
            <a:r>
              <a:rPr lang="lt-LT" sz="3200" dirty="0"/>
              <a:t>1.6. Kodėl istoriją tenka nuolatos perrašinėti iš naujo? (2)</a:t>
            </a:r>
            <a:endParaRPr lang="en-US" sz="3200" dirty="0"/>
          </a:p>
        </p:txBody>
      </p:sp>
      <p:sp>
        <p:nvSpPr>
          <p:cNvPr id="24578" name="Turinio vietos rezervavimo ženklas 2"/>
          <p:cNvSpPr>
            <a:spLocks noGrp="1"/>
          </p:cNvSpPr>
          <p:nvPr>
            <p:ph idx="1"/>
          </p:nvPr>
        </p:nvSpPr>
        <p:spPr/>
        <p:txBody>
          <a:bodyPr/>
          <a:lstStyle/>
          <a:p>
            <a:pPr marL="0" indent="0" eaLnBrk="1" hangingPunct="1">
              <a:buFont typeface="Arial" charset="0"/>
              <a:buNone/>
            </a:pPr>
            <a:r>
              <a:rPr lang="lt-LT"/>
              <a:t>Interpretacijos kinta:</a:t>
            </a:r>
          </a:p>
          <a:p>
            <a:pPr marL="0" indent="0" eaLnBrk="1" hangingPunct="1">
              <a:buFont typeface="Arial" charset="0"/>
              <a:buAutoNum type="arabicParenR"/>
            </a:pPr>
            <a:r>
              <a:rPr lang="lt-LT">
                <a:latin typeface="Arial" charset="0"/>
              </a:rPr>
              <a:t> </a:t>
            </a:r>
            <a:r>
              <a:rPr lang="lt-LT"/>
              <a:t>Dėl naujų atrastų šaltinių ir faktų juose;</a:t>
            </a:r>
          </a:p>
          <a:p>
            <a:pPr marL="0" indent="0" eaLnBrk="1" hangingPunct="1">
              <a:buFont typeface="Arial" charset="0"/>
              <a:buAutoNum type="arabicParenR"/>
            </a:pPr>
            <a:r>
              <a:rPr lang="lt-LT">
                <a:latin typeface="Arial" charset="0"/>
              </a:rPr>
              <a:t> </a:t>
            </a:r>
            <a:r>
              <a:rPr lang="lt-LT"/>
              <a:t>Dėl besikeičiančios laiko perspektyvos;</a:t>
            </a:r>
          </a:p>
          <a:p>
            <a:pPr marL="0" indent="0" eaLnBrk="1" hangingPunct="1">
              <a:buFont typeface="Arial" charset="0"/>
              <a:buAutoNum type="arabicParenR"/>
            </a:pPr>
            <a:r>
              <a:rPr lang="lt-LT">
                <a:latin typeface="Arial" charset="0"/>
              </a:rPr>
              <a:t> </a:t>
            </a:r>
            <a:r>
              <a:rPr lang="lt-LT"/>
              <a:t>Dėl besikeičiančio istorikų ir istorikių supratimo apie save, visuomenę, žmoniją (Anzenbacher, 1992, 59, 222).</a:t>
            </a:r>
            <a:endParaRPr lang="en-US"/>
          </a:p>
          <a:p>
            <a:pPr marL="0" indent="0" eaLnBrk="1" hangingPunct="1"/>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bwMode="auto">
          <a:effectLst>
            <a:outerShdw dist="38100" dir="2700000" algn="tl" rotWithShape="0">
              <a:srgbClr val="D9D9D9"/>
            </a:outerShdw>
          </a:effectLst>
        </p:spPr>
        <p:txBody>
          <a:bodyPr wrap="square" numCol="1" anchorCtr="0" compatLnSpc="1">
            <a:prstTxWarp prst="textNoShape">
              <a:avLst/>
            </a:prstTxWarp>
            <a:normAutofit fontScale="90000"/>
          </a:bodyPr>
          <a:lstStyle/>
          <a:p>
            <a:pPr>
              <a:defRPr/>
            </a:pPr>
            <a:r>
              <a:rPr lang="lt-LT" sz="2400"/>
              <a:t>2 potemė. </a:t>
            </a:r>
            <a:r>
              <a:rPr lang="lt-LT" sz="2400" b="1"/>
              <a:t>Dezinformacija, „netikros naujienos“</a:t>
            </a:r>
            <a:r>
              <a:rPr lang="lt-LT" sz="2400" b="1">
                <a:latin typeface="Arial" charset="0"/>
              </a:rPr>
              <a:t>,</a:t>
            </a:r>
            <a:r>
              <a:rPr lang="lt-LT" sz="2400" b="1"/>
              <a:t> istorinė propaganda</a:t>
            </a:r>
            <a:r>
              <a:rPr lang="lt-LT" sz="2400" b="1">
                <a:latin typeface="Arial" charset="0"/>
              </a:rPr>
              <a:t>, </a:t>
            </a:r>
            <a:r>
              <a:rPr lang="lt-LT" sz="2400" b="1" i="1"/>
              <a:t>atminties karai</a:t>
            </a:r>
            <a:br>
              <a:rPr lang="lt-LT" sz="2400">
                <a:latin typeface="Arial" charset="0"/>
              </a:rPr>
            </a:br>
            <a:r>
              <a:rPr lang="lt-LT" sz="2400"/>
              <a:t>(Probleminiai klausimai: Kaip interpretacija susijusi su dezinformacija, „netikromis naujienomis“ ir istorine propaganda? Kodėl kyla </a:t>
            </a:r>
            <a:r>
              <a:rPr lang="lt-LT" sz="2400" i="1"/>
              <a:t>atminties karai</a:t>
            </a:r>
            <a:r>
              <a:rPr lang="lt-LT" sz="2400"/>
              <a:t>?)</a:t>
            </a:r>
          </a:p>
        </p:txBody>
      </p:sp>
      <p:sp>
        <p:nvSpPr>
          <p:cNvPr id="25602" name="Rectangle 4"/>
          <p:cNvSpPr>
            <a:spLocks noGrp="1"/>
          </p:cNvSpPr>
          <p:nvPr>
            <p:ph type="body" idx="4294967295"/>
          </p:nvPr>
        </p:nvSpPr>
        <p:spPr>
          <a:xfrm>
            <a:off x="611188" y="1825625"/>
            <a:ext cx="11244262" cy="4645025"/>
          </a:xfrm>
        </p:spPr>
        <p:txBody>
          <a:bodyPr/>
          <a:lstStyle/>
          <a:p>
            <a:pPr>
              <a:buFont typeface="Arial" charset="0"/>
              <a:buNone/>
            </a:pPr>
            <a:r>
              <a:rPr lang="lt-LT" b="1"/>
              <a:t>	</a:t>
            </a:r>
            <a:r>
              <a:rPr lang="lt-LT"/>
              <a:t>2.1. Kas bendro tarp dezinformacijos, „netikrų naujienų“ ir istorinės propagandos? </a:t>
            </a:r>
          </a:p>
        </p:txBody>
      </p:sp>
      <p:pic>
        <p:nvPicPr>
          <p:cNvPr id="25603" name="Picture 4" descr="Capture"/>
          <p:cNvPicPr>
            <a:picLocks noChangeAspect="1" noChangeArrowheads="1"/>
          </p:cNvPicPr>
          <p:nvPr/>
        </p:nvPicPr>
        <p:blipFill>
          <a:blip r:embed="rId2"/>
          <a:srcRect/>
          <a:stretch>
            <a:fillRect/>
          </a:stretch>
        </p:blipFill>
        <p:spPr bwMode="auto">
          <a:xfrm>
            <a:off x="801688" y="2857500"/>
            <a:ext cx="11209337" cy="34829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1011238"/>
          </a:xfrm>
        </p:spPr>
        <p:txBody>
          <a:bodyPr/>
          <a:lstStyle/>
          <a:p>
            <a:pPr eaLnBrk="1" hangingPunct="1">
              <a:defRPr/>
            </a:pPr>
            <a:r>
              <a:rPr lang="lt-LT" dirty="0"/>
              <a:t>2.2. Dezinformacija (1)</a:t>
            </a:r>
            <a:endParaRPr lang="en-US" dirty="0"/>
          </a:p>
        </p:txBody>
      </p:sp>
      <p:sp>
        <p:nvSpPr>
          <p:cNvPr id="26626" name="Turinio vietos rezervavimo ženklas 2"/>
          <p:cNvSpPr>
            <a:spLocks noGrp="1"/>
          </p:cNvSpPr>
          <p:nvPr>
            <p:ph idx="1"/>
          </p:nvPr>
        </p:nvSpPr>
        <p:spPr>
          <a:xfrm>
            <a:off x="838200" y="1484313"/>
            <a:ext cx="10515600" cy="4692650"/>
          </a:xfrm>
        </p:spPr>
        <p:txBody>
          <a:bodyPr/>
          <a:lstStyle/>
          <a:p>
            <a:pPr marL="0" indent="0" eaLnBrk="1" hangingPunct="1">
              <a:buFont typeface="Arial" charset="0"/>
              <a:buNone/>
            </a:pPr>
            <a:r>
              <a:rPr lang="lt-LT" b="1"/>
              <a:t>Dezinformacija</a:t>
            </a:r>
            <a:r>
              <a:rPr lang="lt-LT"/>
              <a:t> – tai sąmoningas klaidinančių žinių skleidimas, siekiant formuoti ar paveikti viešąją nuomonę, asmenį ar organizaciją (Burinskaitė, 2007; Misinformation and Disinformation). </a:t>
            </a:r>
          </a:p>
          <a:p>
            <a:pPr marL="0" indent="0" eaLnBrk="1" hangingPunct="1">
              <a:buFont typeface="Arial" charset="0"/>
              <a:buNone/>
            </a:pPr>
            <a:r>
              <a:rPr lang="lt-LT"/>
              <a:t>Dezinformacija gali būti atvira ir slapta; skleidžiama žodžiu ir raštu.</a:t>
            </a:r>
          </a:p>
          <a:p>
            <a:pPr marL="0" indent="0" eaLnBrk="1" hangingPunct="1">
              <a:buFont typeface="Arial" charset="0"/>
              <a:buNone/>
            </a:pPr>
            <a:r>
              <a:rPr lang="lt-LT"/>
              <a:t>Sovietų Sąjungoje dezinformacijos tarnyba buvo įkurta 1947 m. Dezinformacijai ji naudojosi „žurnalistais, mokslininkais, menininkais, įtakos agentais ir sukurtomis fasadinėmis organizacijomis“ (Burinskaitė, 2007).</a:t>
            </a:r>
            <a:endParaRPr lang="en-US"/>
          </a:p>
          <a:p>
            <a:pPr marL="0" indent="0" eaLnBrk="1" hangingPunct="1">
              <a:buFont typeface="Arial" charset="0"/>
              <a:buNone/>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993775"/>
          </a:xfrm>
        </p:spPr>
        <p:txBody>
          <a:bodyPr/>
          <a:lstStyle/>
          <a:p>
            <a:pPr eaLnBrk="1" hangingPunct="1">
              <a:defRPr/>
            </a:pPr>
            <a:r>
              <a:rPr lang="lt-LT" dirty="0"/>
              <a:t>2.2. Dezinformacija (2)</a:t>
            </a:r>
            <a:endParaRPr lang="en-US" dirty="0"/>
          </a:p>
        </p:txBody>
      </p:sp>
      <p:sp>
        <p:nvSpPr>
          <p:cNvPr id="27650" name="Turinio vietos rezervavimo ženklas 2"/>
          <p:cNvSpPr>
            <a:spLocks noGrp="1"/>
          </p:cNvSpPr>
          <p:nvPr>
            <p:ph idx="1"/>
          </p:nvPr>
        </p:nvSpPr>
        <p:spPr>
          <a:xfrm>
            <a:off x="838200" y="1358900"/>
            <a:ext cx="10629900" cy="4818063"/>
          </a:xfrm>
        </p:spPr>
        <p:txBody>
          <a:bodyPr/>
          <a:lstStyle/>
          <a:p>
            <a:pPr marL="0" indent="0" eaLnBrk="1" hangingPunct="1">
              <a:buFont typeface="Arial" charset="0"/>
              <a:buNone/>
            </a:pPr>
            <a:r>
              <a:rPr lang="lt-LT"/>
              <a:t>Dezinformacijai skleisti buvo naudojami lapeliai, pamfletai, faksimilės, reprodukcijos, suklastoti asmeniniai laiškai, bankų dokumentai (Burinskaitė, 2007).</a:t>
            </a:r>
          </a:p>
          <a:p>
            <a:pPr marL="0" indent="0" eaLnBrk="1" hangingPunct="1">
              <a:buFont typeface="Arial" charset="0"/>
              <a:buNone/>
            </a:pPr>
            <a:r>
              <a:rPr lang="lt-LT" sz="2000"/>
              <a:t>Ištrauka iš V. Bulvičiaus knygos „Karinis valstybės rengimas“:</a:t>
            </a:r>
          </a:p>
          <a:p>
            <a:pPr marL="0" indent="0" eaLnBrk="1" hangingPunct="1">
              <a:buFont typeface="Arial" charset="0"/>
              <a:buNone/>
            </a:pPr>
            <a:r>
              <a:rPr lang="lt-LT" sz="2000"/>
              <a:t>„Didžiojo karo metu dar plačiai buvo praktikuojami „belaisvio laiškai“. Tuose laiškuose tariamas belaisvi labai gražiomis spalvomis piešdavo gyvenimą nelaisvėje, ragindavo ir kitus į nelaisvę pasiduoti. Plačiai buvo praktikuojamas ir laikraščių padirbinėjimas. Menkiau susipratęs prancūzas gaudavo kurį nors Paryžiaus dienraštį, kuriame visas tekstas būdavo, kaip ir kitų to nr. egzempliorių, o tik poroje vietų būdavo įterpta tai, ką norėjo priešas paskleisti. Galop ištisa propagandinė literatūra buvo sukurta agituoti svetimų tautybių piliečiams „mozaikinėse“ valstybėse“ (Bulvičius, 1939, 317).</a:t>
            </a:r>
            <a:endParaRPr 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eaLnBrk="1" hangingPunct="1">
              <a:defRPr/>
            </a:pPr>
            <a:r>
              <a:rPr lang="lt-LT" dirty="0"/>
              <a:t>2.3. Netikros naujienos (1)</a:t>
            </a:r>
            <a:endParaRPr lang="en-US" dirty="0"/>
          </a:p>
        </p:txBody>
      </p:sp>
      <p:sp>
        <p:nvSpPr>
          <p:cNvPr id="28674" name="Turinio vietos rezervavimo ženklas 2"/>
          <p:cNvSpPr>
            <a:spLocks noGrp="1"/>
          </p:cNvSpPr>
          <p:nvPr>
            <p:ph idx="1"/>
          </p:nvPr>
        </p:nvSpPr>
        <p:spPr>
          <a:xfrm>
            <a:off x="654050" y="1184275"/>
            <a:ext cx="11004550" cy="4992688"/>
          </a:xfrm>
        </p:spPr>
        <p:txBody>
          <a:bodyPr/>
          <a:lstStyle/>
          <a:p>
            <a:pPr marL="0" indent="0" eaLnBrk="1" hangingPunct="1">
              <a:buFont typeface="Arial" charset="0"/>
              <a:buNone/>
            </a:pPr>
            <a:r>
              <a:rPr lang="lt-LT" sz="2400" b="1"/>
              <a:t>Netikros naujienos:</a:t>
            </a:r>
          </a:p>
          <a:p>
            <a:pPr marL="0" indent="0" eaLnBrk="1" hangingPunct="1">
              <a:buFont typeface="Arial" charset="0"/>
              <a:buNone/>
            </a:pPr>
            <a:r>
              <a:rPr lang="lt-LT" sz="2400"/>
              <a:t>– „socialinis reiškinys, susijęs su dezinformacija, dezorientacija ir kitų formų manipuliacija tinkle“ (Skarzauskiene, Maciuliene, Ramasauskaite, 2020);</a:t>
            </a:r>
          </a:p>
          <a:p>
            <a:pPr marL="0" indent="0" eaLnBrk="1" hangingPunct="1">
              <a:buFont typeface="Arial" charset="0"/>
              <a:buNone/>
            </a:pPr>
            <a:r>
              <a:rPr lang="lt-LT" sz="2400"/>
              <a:t>– „melaginga, dažnai sensacinga informacija, skleidžiama prisidengiant naujienų pranešimais“ (Skarzauskiene, Maciuliene, Ramasauskaite, 2020). </a:t>
            </a:r>
          </a:p>
          <a:p>
            <a:pPr marL="0" indent="0" eaLnBrk="1" hangingPunct="1">
              <a:buFont typeface="Arial" charset="0"/>
              <a:buNone/>
            </a:pPr>
            <a:r>
              <a:rPr lang="lt-LT" sz="2400"/>
              <a:t>Jų </a:t>
            </a:r>
            <a:r>
              <a:rPr lang="lt-LT" sz="2400" b="1"/>
              <a:t>tikslas:</a:t>
            </a:r>
          </a:p>
          <a:p>
            <a:pPr marL="0" indent="0" eaLnBrk="1" hangingPunct="1">
              <a:buFont typeface="Arial" charset="0"/>
              <a:buNone/>
            </a:pPr>
            <a:r>
              <a:rPr lang="lt-LT" sz="2400"/>
              <a:t>– paveikti visuomenės </a:t>
            </a:r>
            <a:r>
              <a:rPr lang="lt-LT" sz="2400" b="1"/>
              <a:t>nuomonę</a:t>
            </a:r>
            <a:r>
              <a:rPr lang="lt-LT" sz="2400"/>
              <a:t> (Lazer, Baum, Grinberg, Friedland, Joseph, Hobbs, Mattsson, 2017);</a:t>
            </a:r>
          </a:p>
          <a:p>
            <a:pPr marL="0" indent="0" eaLnBrk="1" hangingPunct="1">
              <a:buFont typeface="Arial" charset="0"/>
              <a:buNone/>
            </a:pPr>
            <a:r>
              <a:rPr lang="lt-LT" sz="2400"/>
              <a:t>– </a:t>
            </a:r>
            <a:r>
              <a:rPr lang="lt-LT" sz="2400" b="1"/>
              <a:t>pakirsti pasitikėjimą</a:t>
            </a:r>
            <a:r>
              <a:rPr lang="lt-LT" sz="2400"/>
              <a:t> valdžios ir valstybės </a:t>
            </a:r>
            <a:r>
              <a:rPr lang="lt-LT" sz="2400" b="1"/>
              <a:t>institucijomis</a:t>
            </a:r>
            <a:r>
              <a:rPr lang="lt-LT" sz="2400"/>
              <a:t> (vyriausybe, akademine bendruomene, mokslu, sveikatos apsaugos sistema) ir taikią pasaulio tvarką palaikančiomis demokratinėmis institucijomis (NATO, ES) (Skarzauskiene, Maciuliene, Ramasauskaite, 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977900"/>
          </a:xfrm>
        </p:spPr>
        <p:txBody>
          <a:bodyPr/>
          <a:lstStyle/>
          <a:p>
            <a:pPr eaLnBrk="1" hangingPunct="1">
              <a:defRPr/>
            </a:pPr>
            <a:r>
              <a:rPr lang="lt-LT" dirty="0"/>
              <a:t>2.3. Netikros naujienos (2)</a:t>
            </a:r>
            <a:endParaRPr lang="en-US" dirty="0"/>
          </a:p>
        </p:txBody>
      </p:sp>
      <p:sp>
        <p:nvSpPr>
          <p:cNvPr id="29698" name="Turinio vietos rezervavimo ženklas 2"/>
          <p:cNvSpPr>
            <a:spLocks noGrp="1"/>
          </p:cNvSpPr>
          <p:nvPr>
            <p:ph idx="1"/>
          </p:nvPr>
        </p:nvSpPr>
        <p:spPr>
          <a:xfrm>
            <a:off x="838200" y="1435100"/>
            <a:ext cx="10515600" cy="4741863"/>
          </a:xfrm>
        </p:spPr>
        <p:txBody>
          <a:bodyPr/>
          <a:lstStyle/>
          <a:p>
            <a:pPr marL="0" indent="0" eaLnBrk="1" hangingPunct="1">
              <a:buFont typeface="Arial" charset="0"/>
              <a:buNone/>
            </a:pPr>
            <a:r>
              <a:rPr lang="lt-LT"/>
              <a:t>Terminas netikros naujienos („Fake News“) buvo panaudotas 1925 m. žurnale „Harper`s“ straipsnyje „Netikros naujienos ir visuomenė“:</a:t>
            </a:r>
            <a:endParaRPr lang="en-US"/>
          </a:p>
          <a:p>
            <a:pPr marL="0" indent="0" eaLnBrk="1" hangingPunct="1">
              <a:buFont typeface="Arial" charset="0"/>
              <a:buNone/>
            </a:pPr>
            <a:r>
              <a:rPr lang="lt-LT" sz="2000"/>
              <a:t>„Kai naujienų klastotojas gaus prieigą prie spaudos telegramų, visi sąžiningi redaktoriai nebegalės atitaisyti jo daromų piktadarybių. Redaktorius gavęs naujieną telegrafu, neturi galimybės patikrinti jos autentiškumo, kaip tai darytų vietinio pranešimo atveju. „Associated Press“ narių biurai šioje šalyje yra sujungti vienas su kitu ir naujienų rinkimo bei platinimo centrais telegrafo laidų sistema, kuri viena grandine penkis kartus apjuosia visą pasaulį. Tai labai jautrus organizmas. Pridėkite pirštą prie jo Niujorke, o jis vibruoja San Franciske“ (Lazer, Baum, Grinberg, Friedland, Joseph, Hobbs, Mattsson, 2017).</a:t>
            </a:r>
            <a:endParaRPr lang="en-US" sz="2000"/>
          </a:p>
          <a:p>
            <a:pPr marL="0" indent="0" eaLnBrk="1" hangingPunct="1">
              <a:buFont typeface="Arial" charset="0"/>
              <a:buNone/>
            </a:pPr>
            <a:endParaRPr lang="lt-LT"/>
          </a:p>
          <a:p>
            <a:pPr marL="0" indent="0" eaLnBrk="1" hangingPunct="1">
              <a:buFont typeface="Arial" charset="0"/>
              <a:buNone/>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eaLnBrk="1" hangingPunct="1">
              <a:defRPr/>
            </a:pPr>
            <a:r>
              <a:rPr lang="lt-LT" dirty="0"/>
              <a:t>2.4. Istorijos propaganda</a:t>
            </a:r>
            <a:endParaRPr lang="en-US" dirty="0"/>
          </a:p>
        </p:txBody>
      </p:sp>
      <p:sp>
        <p:nvSpPr>
          <p:cNvPr id="30722" name="Turinio vietos rezervavimo ženklas 2"/>
          <p:cNvSpPr>
            <a:spLocks noGrp="1"/>
          </p:cNvSpPr>
          <p:nvPr>
            <p:ph idx="1"/>
          </p:nvPr>
        </p:nvSpPr>
        <p:spPr/>
        <p:txBody>
          <a:bodyPr/>
          <a:lstStyle/>
          <a:p>
            <a:pPr marL="0" indent="0" eaLnBrk="1" hangingPunct="1">
              <a:buFont typeface="Arial" charset="0"/>
              <a:buNone/>
            </a:pPr>
            <a:r>
              <a:rPr lang="lt-LT" b="1"/>
              <a:t>Istorijos propaganda</a:t>
            </a:r>
            <a:r>
              <a:rPr lang="lt-LT"/>
              <a:t> – tikslingas istorijos faktų </a:t>
            </a:r>
            <a:r>
              <a:rPr lang="lt-LT" b="1"/>
              <a:t>interpretavimas</a:t>
            </a:r>
            <a:r>
              <a:rPr lang="lt-LT"/>
              <a:t>, siekiant ideologinių, politinių ar kitų (pvz., karo) tikslų. Istorinės propagandos pavyzdžių galime rasti įvairių laikotarpių spaudoje.</a:t>
            </a:r>
          </a:p>
          <a:p>
            <a:pPr marL="0" indent="0" eaLnBrk="1" hangingPunct="1">
              <a:buFont typeface="Arial" charset="0"/>
              <a:buNone/>
            </a:pPr>
            <a:r>
              <a:rPr lang="lt-LT"/>
              <a:t>„Istorinės propagandos analizė leidžia tyrėjams ir istorikams pamatyti, kaip ir kodėl žiniasklaida </a:t>
            </a:r>
            <a:r>
              <a:rPr lang="lt-LT" b="1"/>
              <a:t>darė įtaką</a:t>
            </a:r>
            <a:r>
              <a:rPr lang="lt-LT"/>
              <a:t> to meto žmonėms“ ir suvokti, kokią „reikšmę ji turėjo </a:t>
            </a:r>
            <a:r>
              <a:rPr lang="lt-LT" b="1"/>
              <a:t>formuojant nuomonę</a:t>
            </a:r>
            <a:r>
              <a:rPr lang="lt-LT"/>
              <a:t> ir, kaip laikui bėgant buvo įtvirtinami mitai apie &lt;...&gt; marginalizuotas grupes“ (Simons, 2022).</a:t>
            </a:r>
            <a:endParaRPr lang="en-US"/>
          </a:p>
          <a:p>
            <a:pPr marL="0" indent="0" eaLnBrk="1" hangingPunct="1">
              <a:buFont typeface="Arial" charset="0"/>
              <a:buNone/>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993775"/>
          </a:xfrm>
        </p:spPr>
        <p:txBody>
          <a:bodyPr/>
          <a:lstStyle/>
          <a:p>
            <a:pPr eaLnBrk="1" hangingPunct="1">
              <a:defRPr/>
            </a:pPr>
            <a:r>
              <a:rPr lang="lt-LT" dirty="0"/>
              <a:t>2.5. Kodėl kyla </a:t>
            </a:r>
            <a:r>
              <a:rPr lang="lt-LT" i="1" dirty="0"/>
              <a:t>atminties karai</a:t>
            </a:r>
            <a:r>
              <a:rPr lang="lt-LT" dirty="0"/>
              <a:t>? (1)</a:t>
            </a:r>
            <a:endParaRPr lang="en-US" dirty="0"/>
          </a:p>
        </p:txBody>
      </p:sp>
      <p:sp>
        <p:nvSpPr>
          <p:cNvPr id="31746" name="Turinio vietos rezervavimo ženklas 2"/>
          <p:cNvSpPr>
            <a:spLocks noGrp="1"/>
          </p:cNvSpPr>
          <p:nvPr>
            <p:ph idx="1"/>
          </p:nvPr>
        </p:nvSpPr>
        <p:spPr>
          <a:xfrm>
            <a:off x="838200" y="1358900"/>
            <a:ext cx="10515600" cy="4818063"/>
          </a:xfrm>
        </p:spPr>
        <p:txBody>
          <a:bodyPr/>
          <a:lstStyle/>
          <a:p>
            <a:pPr marL="0" indent="0" eaLnBrk="1" hangingPunct="1">
              <a:buFont typeface="Arial" charset="0"/>
              <a:buNone/>
            </a:pPr>
            <a:r>
              <a:rPr lang="lt-LT" b="1"/>
              <a:t>Interpretacija</a:t>
            </a:r>
            <a:r>
              <a:rPr lang="lt-LT"/>
              <a:t> vienija ne tik dezinformaciją, „netikras naujienas“ ir istorinę propagandą, bet ir </a:t>
            </a:r>
            <a:r>
              <a:rPr lang="lt-LT" i="1"/>
              <a:t>atminties karus</a:t>
            </a:r>
            <a:r>
              <a:rPr lang="lt-LT"/>
              <a:t>. </a:t>
            </a:r>
          </a:p>
          <a:p>
            <a:pPr marL="0" indent="0" eaLnBrk="1" hangingPunct="1">
              <a:buFont typeface="Arial" charset="0"/>
              <a:buNone/>
            </a:pPr>
            <a:r>
              <a:rPr lang="lt-LT"/>
              <a:t>Terminą </a:t>
            </a:r>
            <a:r>
              <a:rPr lang="lt-LT" i="1"/>
              <a:t>atminties karai </a:t>
            </a:r>
            <a:r>
              <a:rPr lang="lt-LT"/>
              <a:t>politikai, istorikai ir žurnalistai pasiskolino iš psichologo Frederick`o Crew`o (1995). </a:t>
            </a:r>
            <a:r>
              <a:rPr lang="lt-LT" i="1"/>
              <a:t>Atminties karais </a:t>
            </a:r>
            <a:r>
              <a:rPr lang="lt-LT"/>
              <a:t>buvo įvardyti Vidurio ir Rytų Europoje vykstantys istorikų ir istorikių ginčai dėl Antrojo pasaulinio karo </a:t>
            </a:r>
            <a:r>
              <a:rPr lang="lt-LT" b="1"/>
              <a:t>interpretacijos </a:t>
            </a:r>
            <a:r>
              <a:rPr lang="lt-LT"/>
              <a:t>(How ‘Memory Wars’ Fuel the Conflict in Russia and Ukraine, 2022).</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bwMode="auto">
          <a:xfrm>
            <a:off x="992188" y="365125"/>
            <a:ext cx="10361612" cy="1079500"/>
          </a:xfrm>
          <a:effectLst>
            <a:outerShdw dist="38100" dir="2700000" algn="tl" rotWithShape="0">
              <a:srgbClr val="D9D9D9"/>
            </a:outerShdw>
          </a:effectLst>
        </p:spPr>
        <p:txBody>
          <a:bodyPr wrap="square" numCol="1" anchorCtr="0" compatLnSpc="1">
            <a:prstTxWarp prst="textNoShape">
              <a:avLst/>
            </a:prstTxWarp>
          </a:bodyPr>
          <a:lstStyle/>
          <a:p>
            <a:pPr eaLnBrk="1" hangingPunct="1">
              <a:defRPr/>
            </a:pPr>
            <a:r>
              <a:rPr lang="lt-LT" sz="3600"/>
              <a:t>Temos tikslas ir uždaviniai</a:t>
            </a:r>
          </a:p>
        </p:txBody>
      </p:sp>
      <p:sp>
        <p:nvSpPr>
          <p:cNvPr id="14338" name="Rectangle 3"/>
          <p:cNvSpPr>
            <a:spLocks noGrp="1"/>
          </p:cNvSpPr>
          <p:nvPr>
            <p:ph type="body" idx="4294967295"/>
          </p:nvPr>
        </p:nvSpPr>
        <p:spPr>
          <a:xfrm>
            <a:off x="838200" y="1414463"/>
            <a:ext cx="10515600" cy="4762500"/>
          </a:xfrm>
        </p:spPr>
        <p:txBody>
          <a:bodyPr/>
          <a:lstStyle/>
          <a:p>
            <a:pPr>
              <a:buFont typeface="Arial" charset="0"/>
              <a:buNone/>
            </a:pPr>
            <a:r>
              <a:rPr lang="lt-LT" b="1"/>
              <a:t>	Temos tikslas</a:t>
            </a:r>
            <a:r>
              <a:rPr lang="lt-LT"/>
              <a:t>: vertina aktualius dokumentus atminties politikos (istorijos politikos) ir </a:t>
            </a:r>
            <a:r>
              <a:rPr lang="lt-LT" i="1"/>
              <a:t>atminties karų</a:t>
            </a:r>
            <a:r>
              <a:rPr lang="lt-LT"/>
              <a:t> kontekste.</a:t>
            </a:r>
            <a:endParaRPr lang="lt-LT" b="1"/>
          </a:p>
          <a:p>
            <a:pPr>
              <a:buFont typeface="Arial" charset="0"/>
              <a:buNone/>
            </a:pPr>
            <a:r>
              <a:rPr lang="lt-LT" b="1"/>
              <a:t>	Temos uždaviniai</a:t>
            </a:r>
            <a:r>
              <a:rPr lang="lt-LT"/>
              <a:t>: </a:t>
            </a:r>
          </a:p>
          <a:p>
            <a:pPr>
              <a:buFont typeface="Arial" charset="0"/>
              <a:buNone/>
            </a:pPr>
            <a:r>
              <a:rPr lang="lt-LT"/>
              <a:t>	1) atskiria interpretaciją nuo nuomonės, įžvelgia interpretacijos kontekstą;</a:t>
            </a:r>
          </a:p>
          <a:p>
            <a:pPr>
              <a:buFont typeface="Arial" charset="0"/>
              <a:buNone/>
            </a:pPr>
            <a:r>
              <a:rPr lang="lt-LT"/>
              <a:t>	2) įžvelgia dezinformacijos, „netikrų naujienų“, istorinės propagandos, </a:t>
            </a:r>
            <a:r>
              <a:rPr lang="lt-LT" i="1"/>
              <a:t>atminties karų</a:t>
            </a:r>
            <a:r>
              <a:rPr lang="lt-LT"/>
              <a:t> esmines sąsajas, vertina jų tikslus;</a:t>
            </a:r>
          </a:p>
          <a:p>
            <a:pPr>
              <a:buFont typeface="Arial" charset="0"/>
              <a:buNone/>
            </a:pPr>
            <a:r>
              <a:rPr lang="lt-LT"/>
              <a:t>	3) formuluoja istorinės atminties apibrėžimą, charakterizuoja Lietuvos atminties politiką.</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884238"/>
          </a:xfrm>
        </p:spPr>
        <p:txBody>
          <a:bodyPr/>
          <a:lstStyle/>
          <a:p>
            <a:pPr eaLnBrk="1" hangingPunct="1">
              <a:defRPr/>
            </a:pPr>
            <a:r>
              <a:rPr lang="lt-LT" dirty="0"/>
              <a:t>2.5. Kodėl kyla </a:t>
            </a:r>
            <a:r>
              <a:rPr lang="lt-LT" i="1" dirty="0"/>
              <a:t>atminties karai</a:t>
            </a:r>
            <a:r>
              <a:rPr lang="lt-LT" dirty="0"/>
              <a:t>? (2)</a:t>
            </a:r>
            <a:endParaRPr lang="en-US" dirty="0"/>
          </a:p>
        </p:txBody>
      </p:sp>
      <p:sp>
        <p:nvSpPr>
          <p:cNvPr id="32770" name="Turinio vietos rezervavimo ženklas 2"/>
          <p:cNvSpPr>
            <a:spLocks noGrp="1"/>
          </p:cNvSpPr>
          <p:nvPr>
            <p:ph idx="1"/>
          </p:nvPr>
        </p:nvSpPr>
        <p:spPr>
          <a:xfrm>
            <a:off x="838200" y="1384300"/>
            <a:ext cx="10701338" cy="4792663"/>
          </a:xfrm>
        </p:spPr>
        <p:txBody>
          <a:bodyPr/>
          <a:lstStyle/>
          <a:p>
            <a:pPr marL="0" indent="0" eaLnBrk="1" hangingPunct="1">
              <a:buFont typeface="Arial" charset="0"/>
              <a:buNone/>
            </a:pPr>
            <a:r>
              <a:rPr lang="lt-LT"/>
              <a:t>Lietuvoje apie atminties karus imta kalbėti 2004 m., įstojus į Europos Sąjungą. Iš pradžių žurnalistų vartotas „atminties konfliktų“ terminas (Šindeikis, 2004), vėliau – </a:t>
            </a:r>
            <a:r>
              <a:rPr lang="lt-LT" i="1"/>
              <a:t>atminties karai</a:t>
            </a:r>
            <a:r>
              <a:rPr lang="lt-LT"/>
              <a:t>.</a:t>
            </a:r>
          </a:p>
          <a:p>
            <a:pPr marL="0" indent="0" eaLnBrk="1" hangingPunct="1">
              <a:buFont typeface="Arial" charset="0"/>
              <a:buNone/>
            </a:pPr>
            <a:r>
              <a:rPr lang="lt-LT"/>
              <a:t>Ištrauka iš A. Šindeikio straipsnio „Atminties konfliktai kaitina aistras“:</a:t>
            </a:r>
          </a:p>
          <a:p>
            <a:pPr marL="0" indent="0" eaLnBrk="1" hangingPunct="1">
              <a:buFont typeface="Arial" charset="0"/>
              <a:buNone/>
            </a:pPr>
            <a:r>
              <a:rPr lang="lt-LT" sz="2000"/>
              <a:t>„XXI amžius tampa istorijos atminties amžiumi. Šią vis dažniau kartojamą frazę patvirtina naują skambesį įgaunančios diskusijos dėl santykio su praeitimi Vidurio Europoje. Vienose šalyse dar tik bandoma suvokti, kas gi atsitiko su piliečių likimais, kitose jau prasideda aršūs konfliktai dėl prarasto turto ar žeminančios pabėgėlio savijautos. Bandoma rasti naujus senų problemų sprendimus. Aišku tik viena – prisimindami istoriją ir nuoskaudas turime galvoti ne tik apie praeitį, bet apie dabartį ir ateitį. Ir bandyti rasti būdą, kaip sugyventi naujoje Europoje ir savo sprendimais bei elgesiu neskatinti savo kaimynų ir partnerių priešiškumo“ (Šindeikis, 2004).</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742950"/>
          </a:xfrm>
        </p:spPr>
        <p:txBody>
          <a:bodyPr/>
          <a:lstStyle/>
          <a:p>
            <a:pPr eaLnBrk="1" hangingPunct="1">
              <a:defRPr/>
            </a:pPr>
            <a:r>
              <a:rPr lang="lt-LT" dirty="0"/>
              <a:t>2.5. Kodėl kyla </a:t>
            </a:r>
            <a:r>
              <a:rPr lang="lt-LT" i="1" dirty="0"/>
              <a:t>atminties karai</a:t>
            </a:r>
            <a:r>
              <a:rPr lang="lt-LT" dirty="0"/>
              <a:t>? (3)</a:t>
            </a:r>
            <a:endParaRPr lang="en-US" dirty="0"/>
          </a:p>
        </p:txBody>
      </p:sp>
      <p:sp>
        <p:nvSpPr>
          <p:cNvPr id="33794" name="Turinio vietos rezervavimo ženklas 2"/>
          <p:cNvSpPr>
            <a:spLocks noGrp="1"/>
          </p:cNvSpPr>
          <p:nvPr>
            <p:ph idx="1"/>
          </p:nvPr>
        </p:nvSpPr>
        <p:spPr>
          <a:xfrm>
            <a:off x="755650" y="1225550"/>
            <a:ext cx="10779125" cy="4951413"/>
          </a:xfrm>
        </p:spPr>
        <p:txBody>
          <a:bodyPr/>
          <a:lstStyle/>
          <a:p>
            <a:pPr marL="0" indent="0" eaLnBrk="1" hangingPunct="1">
              <a:buFont typeface="Arial" charset="0"/>
              <a:buNone/>
            </a:pPr>
            <a:r>
              <a:rPr lang="lt-LT"/>
              <a:t>Dabartis, kaip ir istorija, yra kuriama, o kuriant bendrą Europos ateitį, reikia susitarti dėl praeities interpretacijos, labai svarbios bendros atminties kūrimui (Cohen, 2001).</a:t>
            </a:r>
          </a:p>
          <a:p>
            <a:pPr marL="0" indent="0" eaLnBrk="1" hangingPunct="1">
              <a:buFont typeface="Arial" charset="0"/>
              <a:buNone/>
            </a:pPr>
            <a:r>
              <a:rPr lang="lt-LT" sz="2000"/>
              <a:t>Ištrauka iš A. Bumblausko studijos „Lietuvos Didžioji Kunigaikštija ir jos tradicija“:</a:t>
            </a:r>
          </a:p>
          <a:p>
            <a:pPr marL="0" indent="0" eaLnBrk="1" hangingPunct="1">
              <a:buFont typeface="Arial" charset="0"/>
              <a:buNone/>
            </a:pPr>
            <a:r>
              <a:rPr lang="lt-LT" sz="2000"/>
              <a:t>„Vis dėlto naujos LDK atmintys formuojasi ne tik Lietuvoje, bet ir Baltarusijoje (LDK kaip baltarusių valstybė ir šiandienės tapatybės svarbiausias komponentas), Rusijoje (LDK kaip demokratinė Rusijos valstybės alternatyva), Lenkijoje (LDK ir Lenkijos unija kaip ES prototipas). Lietuvai LDK reminiscencija šiuo aspektu turėtų reikšti ir Europos regiono rekonstrukcijos siekinį. &lt;...&gt; Ne tiek pati LDK istorija (nors ir ji), kiek šios istorijos teikiamos galimybės tapti šiuolaikinių tautų ir valstybių, o ir viso regiono atminties vieta. Nesvarbu, kad iš pradžių vyks argumentų varžybos – kam turi priklausyti Mindaugas ir Vytautas, Jogaila ir Lietuvos Statutai, Radvilos ir Chodkevičiai, kaip pasidalyti Mikalojaus Husoviano ir Motiejaus Kazimiero Sarbievijaus, Adomo Mickevičiaus ir Czesławo Miłoszo kūrybą. Svarbu, kad istorijos, kultūros ir paveldo siužetai taptų bendri visam regionui. Šiuos siužetus reikia ne karpyti, o skaityti. Tai ir galėtų tapti naująja Lietuvos ir Europos Rytų partnerystės programos dalimi“ (Bumblauskas, 2010, 11)</a:t>
            </a:r>
            <a:endParaRPr lang="en-US"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eaLnBrk="1" hangingPunct="1">
              <a:defRPr/>
            </a:pPr>
            <a:r>
              <a:rPr lang="lt-LT" dirty="0"/>
              <a:t>2.5. Kodėl kyla </a:t>
            </a:r>
            <a:r>
              <a:rPr lang="lt-LT" i="1" dirty="0"/>
              <a:t>atminties karai</a:t>
            </a:r>
            <a:r>
              <a:rPr lang="lt-LT" dirty="0"/>
              <a:t>? (4)</a:t>
            </a:r>
            <a:endParaRPr lang="en-US" dirty="0"/>
          </a:p>
        </p:txBody>
      </p:sp>
      <p:sp>
        <p:nvSpPr>
          <p:cNvPr id="34818" name="Turinio vietos rezervavimo ženklas 2"/>
          <p:cNvSpPr>
            <a:spLocks noGrp="1"/>
          </p:cNvSpPr>
          <p:nvPr>
            <p:ph idx="1"/>
          </p:nvPr>
        </p:nvSpPr>
        <p:spPr>
          <a:xfrm>
            <a:off x="838200" y="1585913"/>
            <a:ext cx="10515600" cy="4591050"/>
          </a:xfrm>
        </p:spPr>
        <p:txBody>
          <a:bodyPr/>
          <a:lstStyle/>
          <a:p>
            <a:pPr marL="0" indent="0" eaLnBrk="1" hangingPunct="1">
              <a:buFont typeface="Arial" charset="0"/>
              <a:buNone/>
            </a:pPr>
            <a:r>
              <a:rPr lang="lt-LT"/>
              <a:t>Atminties karai vyksta tarp šalių, vienos šalies, tautos viduje (Žmuida, 2022), o jų esmė – politinis ginčas dėl istorinio įvykio </a:t>
            </a:r>
            <a:r>
              <a:rPr lang="lt-LT" b="1"/>
              <a:t>interpretacijos</a:t>
            </a:r>
            <a:r>
              <a:rPr lang="lt-LT"/>
              <a:t> ar įamžinimo (How ‘Memory Wars’ Fuel the Conflict in Russia and Ukraine, 2022). </a:t>
            </a:r>
          </a:p>
          <a:p>
            <a:pPr marL="0" indent="0" eaLnBrk="1" hangingPunct="1">
              <a:buFont typeface="Arial" charset="0"/>
              <a:buNone/>
            </a:pPr>
            <a:r>
              <a:rPr lang="lt-LT"/>
              <a:t>E. Žmuida (2022) išskyrė </a:t>
            </a:r>
            <a:r>
              <a:rPr lang="lt-LT" b="1"/>
              <a:t>vidinius</a:t>
            </a:r>
            <a:r>
              <a:rPr lang="lt-LT"/>
              <a:t> ir </a:t>
            </a:r>
            <a:r>
              <a:rPr lang="lt-LT" b="1"/>
              <a:t>invazinius</a:t>
            </a:r>
            <a:r>
              <a:rPr lang="lt-LT"/>
              <a:t> atminties karus. </a:t>
            </a:r>
            <a:r>
              <a:rPr lang="lt-LT" b="1"/>
              <a:t>Invaziniai atminties karai</a:t>
            </a:r>
            <a:r>
              <a:rPr lang="lt-LT"/>
              <a:t> gali būti trumpalaikiai (okupacijos metu) ir ilgalaikiai (kai kraštas aneksuojamas). </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776288"/>
          </a:xfrm>
        </p:spPr>
        <p:txBody>
          <a:bodyPr/>
          <a:lstStyle/>
          <a:p>
            <a:pPr eaLnBrk="1" hangingPunct="1">
              <a:defRPr/>
            </a:pPr>
            <a:r>
              <a:rPr lang="lt-LT" dirty="0"/>
              <a:t>2.5. Kodėl kyla </a:t>
            </a:r>
            <a:r>
              <a:rPr lang="lt-LT" i="1" dirty="0"/>
              <a:t>atminties karai</a:t>
            </a:r>
            <a:r>
              <a:rPr lang="lt-LT" dirty="0"/>
              <a:t>? (5)</a:t>
            </a:r>
            <a:endParaRPr lang="en-US" dirty="0"/>
          </a:p>
        </p:txBody>
      </p:sp>
      <p:sp>
        <p:nvSpPr>
          <p:cNvPr id="35842" name="Turinio vietos rezervavimo ženklas 2"/>
          <p:cNvSpPr>
            <a:spLocks noGrp="1"/>
          </p:cNvSpPr>
          <p:nvPr>
            <p:ph idx="1"/>
          </p:nvPr>
        </p:nvSpPr>
        <p:spPr>
          <a:xfrm>
            <a:off x="730250" y="1225550"/>
            <a:ext cx="10745788" cy="5126038"/>
          </a:xfrm>
        </p:spPr>
        <p:txBody>
          <a:bodyPr/>
          <a:lstStyle/>
          <a:p>
            <a:pPr marL="0" indent="0" eaLnBrk="1" hangingPunct="1">
              <a:buFont typeface="Arial" charset="0"/>
              <a:buNone/>
            </a:pPr>
            <a:r>
              <a:rPr lang="lt-LT"/>
              <a:t>Šiuo metu, ko gero, didžiausias vidinis </a:t>
            </a:r>
            <a:r>
              <a:rPr lang="lt-LT" i="1"/>
              <a:t>atminties karas </a:t>
            </a:r>
            <a:r>
              <a:rPr lang="lt-LT"/>
              <a:t>Lietuvoje vyksta dėl Justino Marcinkevičiaus atminimo įamžinimo.</a:t>
            </a:r>
          </a:p>
          <a:p>
            <a:pPr marL="0" indent="0" eaLnBrk="1" hangingPunct="1">
              <a:buFont typeface="Arial" charset="0"/>
              <a:buNone/>
            </a:pPr>
            <a:r>
              <a:rPr lang="lt-LT" sz="2000"/>
              <a:t>Ištrauka iš 2023 08 22 BNS pranešimo:</a:t>
            </a:r>
            <a:endParaRPr lang="en-US" sz="2000"/>
          </a:p>
          <a:p>
            <a:pPr marL="0" indent="0" eaLnBrk="1" hangingPunct="1">
              <a:buFont typeface="Arial" charset="0"/>
              <a:buNone/>
            </a:pPr>
            <a:r>
              <a:rPr lang="lt-LT" sz="2000"/>
              <a:t>„Siekdami suprasti, kokį norime matyti prie Lietuvos rašytojų sąjungos esantį skverą, kuriam nuo 2020 metų suteiktas J. Marcinkevičiaus vardas, ir koks architektūrinis-skulptūrinis sprendimas vienytų, kiek tai įmanoma, skirtingas nuomones išsakančias visuomenės grupes ir stiprintų santarvės jausmą, rengiame atvirą diskusiją“, – nurodoma pranešime. &lt;...&gt; Poetas, dramaturgas, vertėjas, akademikas bei visuomenės veikėjas J. Marcinkevičius (1930–2011) per kūrybos metus išleido apie 50 eilėraščių, vaikų poezijos, dramaturgijos, esė, publicistinių knygų, tarp žymiausių jo kūrinių – draminė trilogija „Mindaugas“, „Mažvydas“, „Katedra“. Rašytojas buvo aktyvus Lietuvai atkuriant nepriklausomybę, dalyvavo Sąjūdžio veikloje, tačiau dalis literatūrologų ir istorikų nevienareikšmiai vertina jo vaidmenį ir kai kuriuos kūrinius sovietmečiu. Jis 1957 ir 1969 metais yra pelnęs LSSR valstybinę premiją, 2001-aisiais – Lietuvos nacionalinę kultūros ir meno premiją.“ (Rengiama diskusija dėl J. Marcinkevičiaus įamžinimo. 2023 08 22. BNS)</a:t>
            </a:r>
            <a:endParaRPr lang="en-US"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835025"/>
          </a:xfrm>
        </p:spPr>
        <p:txBody>
          <a:bodyPr/>
          <a:lstStyle/>
          <a:p>
            <a:pPr eaLnBrk="1" hangingPunct="1">
              <a:defRPr/>
            </a:pPr>
            <a:r>
              <a:rPr lang="lt-LT" dirty="0"/>
              <a:t>2.5. Kodėl kyla </a:t>
            </a:r>
            <a:r>
              <a:rPr lang="lt-LT" i="1" dirty="0"/>
              <a:t>atminties karai</a:t>
            </a:r>
            <a:r>
              <a:rPr lang="lt-LT" dirty="0"/>
              <a:t>? (6)</a:t>
            </a:r>
            <a:endParaRPr lang="en-US" dirty="0"/>
          </a:p>
        </p:txBody>
      </p:sp>
      <p:sp>
        <p:nvSpPr>
          <p:cNvPr id="36866" name="Turinio vietos rezervavimo ženklas 2"/>
          <p:cNvSpPr>
            <a:spLocks noGrp="1"/>
          </p:cNvSpPr>
          <p:nvPr>
            <p:ph idx="1"/>
          </p:nvPr>
        </p:nvSpPr>
        <p:spPr>
          <a:xfrm>
            <a:off x="679450" y="1266825"/>
            <a:ext cx="10906125" cy="4999038"/>
          </a:xfrm>
        </p:spPr>
        <p:txBody>
          <a:bodyPr/>
          <a:lstStyle/>
          <a:p>
            <a:pPr marL="0" indent="0" eaLnBrk="1" hangingPunct="1">
              <a:buFont typeface="Arial" charset="0"/>
              <a:buNone/>
            </a:pPr>
            <a:r>
              <a:rPr lang="lt-LT"/>
              <a:t>Istorinių įvykių </a:t>
            </a:r>
            <a:r>
              <a:rPr lang="lt-LT" b="1"/>
              <a:t>interpretacija</a:t>
            </a:r>
            <a:r>
              <a:rPr lang="lt-LT"/>
              <a:t>, ypač dvišalių santykių istorijoje, vis dar išlieka labai svarbiu </a:t>
            </a:r>
            <a:r>
              <a:rPr lang="lt-LT" i="1"/>
              <a:t>atminties karų </a:t>
            </a:r>
            <a:r>
              <a:rPr lang="lt-LT"/>
              <a:t>lauku. Iki šiol išlieka aktuali 1940 m. birželio 15 d., 1940 m. liepos 21 d. ir 1940 m. rugpjūčio 3 d. įvykių interpretacija. </a:t>
            </a:r>
          </a:p>
          <a:p>
            <a:pPr marL="0" indent="0" eaLnBrk="1" hangingPunct="1">
              <a:buFont typeface="Arial" charset="0"/>
              <a:buNone/>
            </a:pPr>
            <a:r>
              <a:rPr lang="lt-LT"/>
              <a:t>Rusija, pasitelkusi istorinę propagandą įrodinėja, kad Lietuva 1940 m. rugpjūčio 3 d. „savanoriškai įstojo į Sovietų Sąjungą“. </a:t>
            </a:r>
          </a:p>
          <a:p>
            <a:pPr marL="0" indent="0" eaLnBrk="1" hangingPunct="1">
              <a:buFont typeface="Arial" charset="0"/>
              <a:buNone/>
            </a:pPr>
            <a:r>
              <a:rPr lang="lt-LT" sz="2000"/>
              <a:t>Ištrauka iš D. Okunev`o straipsnio „</a:t>
            </a:r>
            <a:r>
              <a:rPr lang="lt-LT" sz="2000" i="1"/>
              <a:t>Pašaipa ir pažeminimas</a:t>
            </a:r>
            <a:r>
              <a:rPr lang="lt-LT" sz="2000"/>
              <a:t>“: kaip pabaltiečiai prašėsi į SSRS“:</a:t>
            </a:r>
            <a:endParaRPr lang="en-US" sz="2000"/>
          </a:p>
          <a:p>
            <a:pPr marL="0" indent="0" eaLnBrk="1" hangingPunct="1">
              <a:buFont typeface="Arial" charset="0"/>
              <a:buNone/>
            </a:pPr>
            <a:r>
              <a:rPr lang="lt-LT" sz="2000"/>
              <a:t>„1940 m. liepos 21 d. Lietuvos, Latvijos ir Estijos parlamentai paskelbė apie sovietų valdžios įvedimą savo respublikose ir priėmė prisijungimo prie SSRS deklaracijas. Po dviejų savaičių šios šalys buvo priimtos į Sovietų Sąjungą. Šiuolaikinėse Baltijos šalyse 80 metų senumo įvykiai laikomi sovietinės okupacijos, kuri su pertrauka dėl vokiečių okupacijos truko kiek daugiau nei pusę amžiaus, pradžia.“ (Окунев, 2020)</a:t>
            </a:r>
            <a:endParaRPr 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96913" y="311150"/>
            <a:ext cx="10961687" cy="1157288"/>
          </a:xfrm>
        </p:spPr>
        <p:txBody>
          <a:bodyPr>
            <a:noAutofit/>
          </a:bodyPr>
          <a:lstStyle/>
          <a:p>
            <a:pPr eaLnBrk="1" hangingPunct="1">
              <a:defRPr/>
            </a:pPr>
            <a:r>
              <a:rPr lang="lt-LT" sz="2800" b="1" dirty="0"/>
              <a:t>3 potemė. Istorinė atmintis ir istorijos politika</a:t>
            </a:r>
            <a:br>
              <a:rPr lang="en-US" sz="2800" dirty="0"/>
            </a:br>
            <a:r>
              <a:rPr lang="lt-LT" sz="2800" dirty="0"/>
              <a:t>(</a:t>
            </a:r>
            <a:r>
              <a:rPr lang="lt-LT" sz="2800" i="1" dirty="0"/>
              <a:t>Probleminis klausimas</a:t>
            </a:r>
            <a:r>
              <a:rPr lang="lt-LT" sz="2800" dirty="0"/>
              <a:t>: Kodėl valstybei būtina istorijos (istorinės atminties) politika?)</a:t>
            </a:r>
            <a:endParaRPr lang="en-US" sz="2800" dirty="0"/>
          </a:p>
        </p:txBody>
      </p:sp>
      <p:sp>
        <p:nvSpPr>
          <p:cNvPr id="37890" name="Turinio vietos rezervavimo ženklas 2"/>
          <p:cNvSpPr>
            <a:spLocks noGrp="1"/>
          </p:cNvSpPr>
          <p:nvPr>
            <p:ph idx="1"/>
          </p:nvPr>
        </p:nvSpPr>
        <p:spPr>
          <a:xfrm>
            <a:off x="652463" y="1611313"/>
            <a:ext cx="10772775" cy="4730750"/>
          </a:xfrm>
        </p:spPr>
        <p:txBody>
          <a:bodyPr/>
          <a:lstStyle/>
          <a:p>
            <a:pPr marL="0" indent="0" eaLnBrk="1" hangingPunct="1">
              <a:buFont typeface="Arial" charset="0"/>
              <a:buNone/>
            </a:pPr>
            <a:r>
              <a:rPr lang="lt-LT"/>
              <a:t>3.1. Šventinių ir atmintinų dienų įstatymai</a:t>
            </a:r>
          </a:p>
          <a:p>
            <a:pPr marL="0" indent="0" eaLnBrk="1" hangingPunct="1">
              <a:buFont typeface="Arial" charset="0"/>
              <a:buNone/>
            </a:pPr>
            <a:r>
              <a:rPr lang="lt-LT"/>
              <a:t>1990 m. spalio 19 ir 25 d. Lietuvos Respublikos Aukščiausioji Taryba – Atkuriamasis Seimas svarstė pirmąjį šventinių ir atmintinų dienų įstatymą.</a:t>
            </a:r>
          </a:p>
          <a:p>
            <a:pPr marL="0" indent="0" eaLnBrk="1" hangingPunct="1">
              <a:buFont typeface="Arial" charset="0"/>
              <a:buNone/>
            </a:pPr>
            <a:r>
              <a:rPr lang="lt-LT"/>
              <a:t>Svarstymų metu buvo atsižvelgiama į visuomenės organizacijų, Katalikų bažnyčios, Lietuvos mokslų akademijos Istorijos instituto istorikų nuomonę.</a:t>
            </a:r>
          </a:p>
          <a:p>
            <a:pPr marL="0" indent="0" eaLnBrk="1" hangingPunct="1">
              <a:buFont typeface="Arial" charset="0"/>
              <a:buNone/>
            </a:pPr>
            <a:r>
              <a:rPr lang="lt-LT"/>
              <a:t>Kovo 11-ąją į atmintinų dienų sąrašą, kaip „Nepriklausomybės atkūrimo dieną“ įtraukti pasiūlė Mažeikių rajono darbininkų sąjungos taryba (LR AT-AS, 32 PS, 17).</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909638"/>
          </a:xfrm>
        </p:spPr>
        <p:txBody>
          <a:bodyPr/>
          <a:lstStyle/>
          <a:p>
            <a:pPr eaLnBrk="1" hangingPunct="1">
              <a:defRPr/>
            </a:pPr>
            <a:r>
              <a:rPr lang="lt-LT" dirty="0"/>
              <a:t>3.2. Istorijos ar atminties politika? (1)</a:t>
            </a:r>
            <a:endParaRPr lang="en-US" dirty="0"/>
          </a:p>
        </p:txBody>
      </p:sp>
      <p:sp>
        <p:nvSpPr>
          <p:cNvPr id="38914" name="Turinio vietos rezervavimo ženklas 2"/>
          <p:cNvSpPr>
            <a:spLocks noGrp="1"/>
          </p:cNvSpPr>
          <p:nvPr>
            <p:ph idx="1"/>
          </p:nvPr>
        </p:nvSpPr>
        <p:spPr>
          <a:xfrm>
            <a:off x="838200" y="1484313"/>
            <a:ext cx="10515600" cy="4692650"/>
          </a:xfrm>
        </p:spPr>
        <p:txBody>
          <a:bodyPr/>
          <a:lstStyle/>
          <a:p>
            <a:pPr marL="0" indent="0" eaLnBrk="1" hangingPunct="1">
              <a:buFont typeface="Arial" charset="0"/>
              <a:buNone/>
            </a:pPr>
            <a:r>
              <a:rPr lang="lt-LT"/>
              <a:t>Kaip pavadinti „</a:t>
            </a:r>
            <a:r>
              <a:rPr lang="lt-LT" b="1"/>
              <a:t>kovą dėl galios veikti istorinę atmintį ir identitetą bei tos galios panaudojimą</a:t>
            </a:r>
            <a:r>
              <a:rPr lang="lt-LT"/>
              <a:t>“? (Norkus, 2007). </a:t>
            </a:r>
          </a:p>
          <a:p>
            <a:pPr marL="0" indent="0" eaLnBrk="1" hangingPunct="1">
              <a:buFont typeface="Arial" charset="0"/>
              <a:buNone/>
            </a:pPr>
            <a:r>
              <a:rPr lang="lt-LT"/>
              <a:t>– „Istorijos politika“ (Norkus, 2007).</a:t>
            </a:r>
          </a:p>
          <a:p>
            <a:pPr marL="0" indent="0" eaLnBrk="1" hangingPunct="1">
              <a:buFont typeface="Arial" charset="0"/>
              <a:buNone/>
            </a:pPr>
            <a:r>
              <a:rPr lang="lt-LT"/>
              <a:t>– „Atminties politika“ (Nikžentaitis, 2021).</a:t>
            </a:r>
          </a:p>
          <a:p>
            <a:pPr marL="0" indent="0" eaLnBrk="1" hangingPunct="1">
              <a:buFont typeface="Arial" charset="0"/>
              <a:buNone/>
            </a:pPr>
            <a:r>
              <a:rPr lang="lt-LT"/>
              <a:t>– „Atminties arba istorijos politika“ (Šutinienė, 2010).</a:t>
            </a:r>
          </a:p>
          <a:p>
            <a:pPr marL="0" indent="0" eaLnBrk="1" hangingPunct="1">
              <a:buFont typeface="Arial" charset="0"/>
              <a:buNone/>
            </a:pPr>
            <a:r>
              <a:rPr lang="lt-LT"/>
              <a:t>–</a:t>
            </a:r>
            <a:r>
              <a:rPr lang="ja-JP" altLang="en-US"/>
              <a:t> </a:t>
            </a:r>
            <a:r>
              <a:rPr lang="lt-LT"/>
              <a:t>„Istorijos kultūros politine dimensija“ (Rüsen, 2007).</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eaLnBrk="1" hangingPunct="1">
              <a:defRPr/>
            </a:pPr>
            <a:r>
              <a:rPr lang="lt-LT" dirty="0"/>
              <a:t>3.2. Istorijos ar atminties politika? (2)</a:t>
            </a:r>
            <a:endParaRPr lang="en-US" dirty="0"/>
          </a:p>
        </p:txBody>
      </p:sp>
      <p:sp>
        <p:nvSpPr>
          <p:cNvPr id="39938" name="Turinio vietos rezervavimo ženklas 2"/>
          <p:cNvSpPr>
            <a:spLocks noGrp="1"/>
          </p:cNvSpPr>
          <p:nvPr>
            <p:ph idx="1"/>
          </p:nvPr>
        </p:nvSpPr>
        <p:spPr>
          <a:xfrm>
            <a:off x="838200" y="1362075"/>
            <a:ext cx="10515600" cy="4814888"/>
          </a:xfrm>
        </p:spPr>
        <p:txBody>
          <a:bodyPr/>
          <a:lstStyle/>
          <a:p>
            <a:pPr marL="0" indent="0" eaLnBrk="1" hangingPunct="1">
              <a:buFont typeface="Arial" charset="0"/>
              <a:buNone/>
            </a:pPr>
            <a:r>
              <a:rPr lang="lt-LT"/>
              <a:t>Kodėl valstybei būtina istorijos (istorinės atminties) politika?</a:t>
            </a:r>
          </a:p>
          <a:p>
            <a:pPr marL="0" indent="0" eaLnBrk="1" hangingPunct="1">
              <a:buFont typeface="Arial" charset="0"/>
              <a:buNone/>
            </a:pPr>
            <a:r>
              <a:rPr lang="lt-LT"/>
              <a:t>Ištrauka iš J. Rüseno straipsnio „Kas yra istorijos kultūra?“ (Rüsen, 2007, 95):</a:t>
            </a:r>
            <a:endParaRPr lang="en-US"/>
          </a:p>
          <a:p>
            <a:pPr marL="0" indent="0" eaLnBrk="1" hangingPunct="1">
              <a:buFont typeface="Arial" charset="0"/>
              <a:buNone/>
            </a:pPr>
            <a:r>
              <a:rPr lang="lt-LT" sz="2000"/>
              <a:t>„Istorijos kultūros </a:t>
            </a:r>
            <a:r>
              <a:rPr lang="lt-LT" sz="2000" i="1"/>
              <a:t>politinė</a:t>
            </a:r>
            <a:r>
              <a:rPr lang="lt-LT" sz="2000"/>
              <a:t> dimensija yra pagrįsta tuo, kad kiekvienai viešpatavimo formai reikia jos paliestųjų pritarimo, kuri labai priklauso nuo istorinio atsiminimo. Nėra jokio atsitiktinumo, kad politinis viešpatavimas reprezentuoja save daugybe istorinių simbolių. Akivaizdus pavyzdys yra nacionalinės atmintinos dienos, kurios dažniausiai turi priminti politinės bendruomenės kilmę ta forma, kad ji, kaip ilgalaikiškai tvarus darinys, atrodytų kaip pirmapradiškai įsteigtas remiantis normatyviniu būtinumu. Istorinis atsiminimas atlieka tikrą politinę įteisinimo funkciją. &lt;...&gt; Teisėtumas yra struktūrinis viešpatavimo gebėjimas sulaukti sau pritarimo. Istorinis atsiminimas yra esminė šio pritarimo terpė. Jis mentališkai pagrindžia politinį viešpatavimą, išreikšdamas jį prasminiuose istorinės sąmonės dariniuose, kurie tarnauja kultūriniam gyvenimo praktikos orientavimui. Ši išraiška siekia istorinio identiteto gelmes. Identiteto kūrimas įvyksta iš esmės valdžios ir viešpatavimo terpėje, būtent pavienių subjektų viduje ir tarp jų“.</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942975"/>
          </a:xfrm>
        </p:spPr>
        <p:txBody>
          <a:bodyPr/>
          <a:lstStyle/>
          <a:p>
            <a:pPr eaLnBrk="1" hangingPunct="1">
              <a:defRPr/>
            </a:pPr>
            <a:r>
              <a:rPr lang="lt-LT" dirty="0"/>
              <a:t>3.2. Istorijos ar atminties politika? (3)</a:t>
            </a:r>
            <a:endParaRPr lang="en-US" dirty="0"/>
          </a:p>
        </p:txBody>
      </p:sp>
      <p:sp>
        <p:nvSpPr>
          <p:cNvPr id="40962" name="Turinio vietos rezervavimo ženklas 2"/>
          <p:cNvSpPr>
            <a:spLocks noGrp="1"/>
          </p:cNvSpPr>
          <p:nvPr>
            <p:ph idx="1"/>
          </p:nvPr>
        </p:nvSpPr>
        <p:spPr>
          <a:xfrm>
            <a:off x="755650" y="1308100"/>
            <a:ext cx="10694988" cy="4868863"/>
          </a:xfrm>
        </p:spPr>
        <p:txBody>
          <a:bodyPr/>
          <a:lstStyle/>
          <a:p>
            <a:pPr marL="0" indent="0" eaLnBrk="1" hangingPunct="1">
              <a:buFont typeface="Arial" charset="0"/>
              <a:buNone/>
            </a:pPr>
            <a:r>
              <a:rPr lang="lt-LT"/>
              <a:t>Istorikas Alvydas Nikžentaitis pasiūlė demokratinių šalių vykdomą istorinės atminties teisinį reguliavimą vadinti atminties politika, o nedemokratinių šalių – istorijos politika (Nikžentaitis, 2021). </a:t>
            </a:r>
          </a:p>
          <a:p>
            <a:pPr marL="0" indent="0" eaLnBrk="1" hangingPunct="1">
              <a:buFont typeface="Arial" charset="0"/>
              <a:buNone/>
            </a:pPr>
            <a:r>
              <a:rPr lang="lt-LT" b="1"/>
              <a:t>Atminties politiką </a:t>
            </a:r>
            <a:r>
              <a:rPr lang="lt-LT"/>
              <a:t>apibrėžė, kaip „institucionalizuotą veiklą, kurios tikslas aktualizuoti atrinktus atminimus reprezentacijose, ritualuose ir inscenizacijose ir daryti tai siekiant pateisinti savo tikslus ir veiksmus“ (Nikžentaitis, 2021). </a:t>
            </a:r>
          </a:p>
          <a:p>
            <a:pPr marL="0" indent="0" eaLnBrk="1" hangingPunct="1">
              <a:buFont typeface="Arial" charset="0"/>
              <a:buNone/>
            </a:pPr>
            <a:r>
              <a:rPr lang="lt-LT"/>
              <a:t>Yra ir kitas būdas išsirinkti, kokį terminą vartoti, – nustatyti politikos objektą.</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813" y="2682875"/>
            <a:ext cx="3254375" cy="1492250"/>
          </a:xfrm>
        </p:spPr>
        <p:txBody>
          <a:bodyPr/>
          <a:lstStyle/>
          <a:p>
            <a:pPr algn="l" eaLnBrk="1" fontAlgn="auto" hangingPunct="1">
              <a:spcAft>
                <a:spcPts val="0"/>
              </a:spcAft>
              <a:defRPr/>
            </a:pPr>
            <a:r>
              <a:rPr lang="lt-LT" sz="3200" dirty="0"/>
              <a:t>Sandra Grigaravičiūtė</a:t>
            </a:r>
            <a:endParaRPr lang="en-US" sz="3200" dirty="0"/>
          </a:p>
        </p:txBody>
      </p:sp>
      <p:sp>
        <p:nvSpPr>
          <p:cNvPr id="41986" name="Text Placeholder 2"/>
          <p:cNvSpPr>
            <a:spLocks noGrp="1"/>
          </p:cNvSpPr>
          <p:nvPr>
            <p:ph type="body" sz="quarter" idx="10"/>
          </p:nvPr>
        </p:nvSpPr>
        <p:spPr>
          <a:xfrm>
            <a:off x="4468813" y="4391025"/>
            <a:ext cx="4711700" cy="1693863"/>
          </a:xfrm>
        </p:spPr>
        <p:txBody>
          <a:bodyPr/>
          <a:lstStyle/>
          <a:p>
            <a:pPr eaLnBrk="1" hangingPunct="1"/>
            <a:r>
              <a:rPr lang="lt-LT"/>
              <a:t>Kontaktinė informacija:</a:t>
            </a:r>
          </a:p>
          <a:p>
            <a:pPr eaLnBrk="1" hangingPunct="1"/>
            <a:r>
              <a:rPr lang="lt-LT">
                <a:hlinkClick r:id="rId2"/>
              </a:rPr>
              <a:t>sandra.grigaraviciute@gmail.com</a:t>
            </a:r>
            <a:endParaRPr lang="lt-LT"/>
          </a:p>
          <a:p>
            <a:pPr eaLnBrk="1" hangingPunct="1"/>
            <a:r>
              <a:rPr lang="lt-LT"/>
              <a:t>Skaidrės parengtos 2023 08 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bwMode="auto">
          <a:xfrm>
            <a:off x="1023938" y="365125"/>
            <a:ext cx="10329862" cy="1152525"/>
          </a:xfrm>
          <a:effectLst>
            <a:outerShdw dist="38100" dir="2700000" algn="tl" rotWithShape="0">
              <a:srgbClr val="D9D9D9"/>
            </a:outerShdw>
          </a:effectLst>
        </p:spPr>
        <p:txBody>
          <a:bodyPr wrap="square" numCol="1" anchorCtr="0" compatLnSpc="1">
            <a:prstTxWarp prst="textNoShape">
              <a:avLst/>
            </a:prstTxWarp>
          </a:bodyPr>
          <a:lstStyle/>
          <a:p>
            <a:pPr>
              <a:defRPr/>
            </a:pPr>
            <a:r>
              <a:rPr lang="lt-LT" sz="3600"/>
              <a:t>Temos aktualumas</a:t>
            </a:r>
          </a:p>
        </p:txBody>
      </p:sp>
      <p:sp>
        <p:nvSpPr>
          <p:cNvPr id="15362" name="Rectangle 3"/>
          <p:cNvSpPr>
            <a:spLocks noGrp="1"/>
          </p:cNvSpPr>
          <p:nvPr>
            <p:ph type="body" idx="4294967295"/>
          </p:nvPr>
        </p:nvSpPr>
        <p:spPr>
          <a:xfrm>
            <a:off x="838200" y="1608138"/>
            <a:ext cx="10515600" cy="4568825"/>
          </a:xfrm>
        </p:spPr>
        <p:txBody>
          <a:bodyPr/>
          <a:lstStyle/>
          <a:p>
            <a:pPr>
              <a:lnSpc>
                <a:spcPct val="80000"/>
              </a:lnSpc>
              <a:buFont typeface="Arial" charset="0"/>
              <a:buNone/>
            </a:pPr>
            <a:r>
              <a:rPr lang="lt-LT"/>
              <a:t>	Temos ašis – interpretacija. Per jos sampratos analizę atskleidžiamas istorikų kuriamų interpretacijų daromas poveikis istoriografijai, visuomenės istorinei atminčiai, identitetui. Tema aktuali Lietuvos vidaus politikos kontekste, dėl istorinių įvykių interpretacijų ir įamžinimo įsiplieskiančių, </a:t>
            </a:r>
            <a:r>
              <a:rPr lang="lt-LT" i="1"/>
              <a:t>atminties karų</a:t>
            </a:r>
            <a:r>
              <a:rPr lang="lt-LT"/>
              <a:t> (Kazio Škirpos, Jono Noreikos, Antano Smetonos, Justino Marcinkevičiaus atminimo (ne)įamžinimo). Aktuali išlieka </a:t>
            </a:r>
            <a:r>
              <a:rPr lang="lt-LT" i="1"/>
              <a:t>atminčių kova</a:t>
            </a:r>
            <a:r>
              <a:rPr lang="lt-LT"/>
              <a:t> tarptautinėje erdvėje dėl 1940 m. Lietuvos istorijos įvykių interpretacijos; viešojoje erdvėje vis dar gaji sovietinio valstybingumo samprata (Lietuvos TSR, kaip valstybės, įvardijimas, negebėjimas okupacinių institucijų atskirti nuo 1990 m. kovo 11 d. valstybės nepriklausomybę atgavusios Lietuvos institucijų).</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bwMode="auto">
          <a:xfrm>
            <a:off x="858838" y="365125"/>
            <a:ext cx="11333162" cy="1009650"/>
          </a:xfrm>
          <a:effectLst>
            <a:outerShdw dist="38100" dir="2700000" algn="tl" rotWithShape="0">
              <a:srgbClr val="D9D9D9"/>
            </a:outerShdw>
          </a:effectLst>
        </p:spPr>
        <p:txBody>
          <a:bodyPr wrap="square" numCol="1" anchorCtr="0" compatLnSpc="1">
            <a:prstTxWarp prst="textNoShape">
              <a:avLst/>
            </a:prstTxWarp>
          </a:bodyPr>
          <a:lstStyle/>
          <a:p>
            <a:pPr eaLnBrk="1" hangingPunct="1">
              <a:defRPr/>
            </a:pPr>
            <a:r>
              <a:rPr lang="lt-LT" sz="3300" b="1"/>
              <a:t>1 potemė. Interpretacijos vieta istorinio tyrimo struktūroje</a:t>
            </a:r>
            <a:br>
              <a:rPr lang="en-US" sz="3300"/>
            </a:br>
            <a:r>
              <a:rPr lang="lt-LT" sz="3300"/>
              <a:t>(Probleminis klausimas: Kaip atskleisti interpretacijų paslaptis?)</a:t>
            </a:r>
          </a:p>
        </p:txBody>
      </p:sp>
      <p:sp>
        <p:nvSpPr>
          <p:cNvPr id="16386" name="Rectangle 3"/>
          <p:cNvSpPr>
            <a:spLocks noGrp="1"/>
          </p:cNvSpPr>
          <p:nvPr>
            <p:ph type="body" sz="half" idx="4294967295"/>
          </p:nvPr>
        </p:nvSpPr>
        <p:spPr>
          <a:xfrm>
            <a:off x="620713" y="1652588"/>
            <a:ext cx="6510337" cy="4645025"/>
          </a:xfrm>
        </p:spPr>
        <p:txBody>
          <a:bodyPr/>
          <a:lstStyle/>
          <a:p>
            <a:pPr marL="0" indent="0" eaLnBrk="1" hangingPunct="1">
              <a:buFont typeface="Arial" charset="0"/>
              <a:buNone/>
            </a:pPr>
            <a:r>
              <a:rPr lang="lt-LT"/>
              <a:t>1.1. „</a:t>
            </a:r>
            <a:r>
              <a:rPr lang="lt-LT" b="1"/>
              <a:t>Istorija yra interpretacija</a:t>
            </a:r>
            <a:r>
              <a:rPr lang="lt-LT"/>
              <a:t>“ (Carr, 1999)</a:t>
            </a:r>
          </a:p>
          <a:p>
            <a:pPr marL="0" indent="0" eaLnBrk="1" hangingPunct="1">
              <a:buFont typeface="Arial" charset="0"/>
              <a:buNone/>
            </a:pPr>
            <a:r>
              <a:rPr lang="lt-LT"/>
              <a:t>Istorinis pasakojimas yra </a:t>
            </a:r>
            <a:r>
              <a:rPr lang="lt-LT" b="1"/>
              <a:t>per interpretaciją sukonstruota praeitis </a:t>
            </a:r>
            <a:r>
              <a:rPr lang="lt-LT"/>
              <a:t>(Ford, 2016). </a:t>
            </a:r>
          </a:p>
          <a:p>
            <a:pPr marL="0" indent="0" eaLnBrk="1" hangingPunct="1">
              <a:buFont typeface="Arial" charset="0"/>
              <a:buNone/>
            </a:pPr>
            <a:r>
              <a:rPr lang="lt-LT"/>
              <a:t>Istoriko ar istorikės mokslo straipsnis ar </a:t>
            </a:r>
            <a:r>
              <a:rPr lang="lt-LT" b="1"/>
              <a:t>monografija</a:t>
            </a:r>
            <a:r>
              <a:rPr lang="lt-LT"/>
              <a:t> yra tam tikra </a:t>
            </a:r>
            <a:r>
              <a:rPr lang="lt-LT" b="1"/>
              <a:t>interpretacija</a:t>
            </a:r>
            <a:r>
              <a:rPr lang="lt-LT"/>
              <a:t>.</a:t>
            </a:r>
          </a:p>
          <a:p>
            <a:pPr marL="0" indent="0" eaLnBrk="1" hangingPunct="1">
              <a:buFont typeface="Arial" charset="0"/>
              <a:buNone/>
            </a:pPr>
            <a:endParaRPr lang="lt-LT" sz="1600"/>
          </a:p>
          <a:p>
            <a:pPr marL="0" indent="0" eaLnBrk="1" hangingPunct="1">
              <a:buFont typeface="Arial" charset="0"/>
              <a:buNone/>
            </a:pPr>
            <a:r>
              <a:rPr lang="lt-LT" sz="1600"/>
              <a:t>(Iliustracijos šaltinis: </a:t>
            </a:r>
            <a:r>
              <a:rPr lang="en-US" sz="1600"/>
              <a:t>https://thumb.knygos-static.lt/4XXOhPg1V0LF1LIqV3xNp2GXWeY=/fit-in/0x800/filters:cwatermark(static/wm.png,500,75,30)/images/books/2408546/1614940366_img541.jpg</a:t>
            </a:r>
            <a:r>
              <a:rPr lang="lt-LT" sz="1600"/>
              <a:t>)</a:t>
            </a:r>
          </a:p>
        </p:txBody>
      </p:sp>
      <p:pic>
        <p:nvPicPr>
          <p:cNvPr id="16387" name="Picture 6" descr="Išsaugoti Nepriklausomybę: Lietuvos Seimo veikla užsie.."/>
          <p:cNvPicPr>
            <a:picLocks noChangeAspect="1" noChangeArrowheads="1"/>
          </p:cNvPicPr>
          <p:nvPr/>
        </p:nvPicPr>
        <p:blipFill>
          <a:blip r:embed="rId2"/>
          <a:srcRect/>
          <a:stretch>
            <a:fillRect/>
          </a:stretch>
        </p:blipFill>
        <p:spPr bwMode="auto">
          <a:xfrm>
            <a:off x="7339013" y="1784350"/>
            <a:ext cx="3025775" cy="43021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bwMode="auto">
          <a:effectLst>
            <a:outerShdw dist="38100" dir="2700000" algn="tl" rotWithShape="0">
              <a:srgbClr val="D9D9D9"/>
            </a:outerShdw>
          </a:effectLst>
        </p:spPr>
        <p:txBody>
          <a:bodyPr wrap="square" numCol="1" anchorCtr="0" compatLnSpc="1">
            <a:prstTxWarp prst="textNoShape">
              <a:avLst/>
            </a:prstTxWarp>
          </a:bodyPr>
          <a:lstStyle/>
          <a:p>
            <a:pPr eaLnBrk="1" hangingPunct="1">
              <a:defRPr/>
            </a:pPr>
            <a:r>
              <a:rPr lang="lt-LT" sz="3200" dirty="0"/>
              <a:t>1.2. Istoriko ar istorikės interpretacija taip pat yra tyrimo šaltinis (1)</a:t>
            </a:r>
          </a:p>
        </p:txBody>
      </p:sp>
      <p:sp>
        <p:nvSpPr>
          <p:cNvPr id="17410" name="Rectangle 3"/>
          <p:cNvSpPr>
            <a:spLocks noGrp="1"/>
          </p:cNvSpPr>
          <p:nvPr>
            <p:ph type="body" idx="4294967295"/>
          </p:nvPr>
        </p:nvSpPr>
        <p:spPr/>
        <p:txBody>
          <a:bodyPr/>
          <a:lstStyle/>
          <a:p>
            <a:pPr marL="0" indent="0" eaLnBrk="1" hangingPunct="1">
              <a:buFont typeface="Arial" charset="0"/>
              <a:buNone/>
            </a:pPr>
            <a:r>
              <a:rPr lang="lt-LT"/>
              <a:t>Surastus faktus istoriniais faktais paverčia istorikas ar istorikė (Rüsen, 2007). Jis ar ji tai padaro interpretuodami. Interpretacija – kiekvieno istorinio fakto sudedamoji dalis (Carr, 1999).</a:t>
            </a:r>
          </a:p>
          <a:p>
            <a:pPr marL="0" indent="0" eaLnBrk="1" hangingPunct="1">
              <a:buFont typeface="Arial" charset="0"/>
              <a:buNone/>
            </a:pPr>
            <a:r>
              <a:rPr lang="lt-LT"/>
              <a:t>Įvertinti interpretaciją, reiškia įvertinti istoriko ar istorikės </a:t>
            </a:r>
            <a:r>
              <a:rPr lang="lt-LT" b="1"/>
              <a:t>tyrimo procesą</a:t>
            </a:r>
            <a:r>
              <a:rPr lang="lt-LT"/>
              <a:t> (Ford, 2016).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bwMode="auto">
          <a:effectLst>
            <a:outerShdw dist="38100" dir="2700000" algn="tl" rotWithShape="0">
              <a:srgbClr val="D9D9D9"/>
            </a:outerShdw>
          </a:effectLst>
        </p:spPr>
        <p:txBody>
          <a:bodyPr wrap="square" numCol="1" anchorCtr="0" compatLnSpc="1">
            <a:prstTxWarp prst="textNoShape">
              <a:avLst/>
            </a:prstTxWarp>
          </a:bodyPr>
          <a:lstStyle/>
          <a:p>
            <a:pPr eaLnBrk="1" hangingPunct="1">
              <a:defRPr/>
            </a:pPr>
            <a:r>
              <a:rPr lang="lt-LT" sz="3200" dirty="0"/>
              <a:t>1.2. Istoriko ar istorikės interpretacija taip pat yra tyrimo šaltinis (2)</a:t>
            </a:r>
          </a:p>
        </p:txBody>
      </p:sp>
      <p:sp>
        <p:nvSpPr>
          <p:cNvPr id="18434" name="Rectangle 3"/>
          <p:cNvSpPr>
            <a:spLocks noGrp="1"/>
          </p:cNvSpPr>
          <p:nvPr>
            <p:ph type="body" idx="4294967295"/>
          </p:nvPr>
        </p:nvSpPr>
        <p:spPr>
          <a:xfrm>
            <a:off x="674688" y="1825625"/>
            <a:ext cx="10679112" cy="4351338"/>
          </a:xfrm>
        </p:spPr>
        <p:txBody>
          <a:bodyPr/>
          <a:lstStyle/>
          <a:p>
            <a:pPr marL="0" indent="0" eaLnBrk="1" hangingPunct="1">
              <a:buFont typeface="Arial" charset="0"/>
              <a:buNone/>
            </a:pPr>
            <a:r>
              <a:rPr lang="lt-LT"/>
              <a:t>Interpretacija sudaro tyrimo baigiamąjį etapą (pakopą). Jo metu surinkti ir kritiškai įvertinti šaltiniai (juose esantys faktai) susiejami į vientisą visumą, vientisą praeities vaizdą (Norkus, 1996; Rüsen, 2007, Geschichts-Didaktik, 2003).</a:t>
            </a:r>
          </a:p>
          <a:p>
            <a:pPr marL="0" indent="0" eaLnBrk="1" hangingPunct="1">
              <a:buFont typeface="Arial" charset="0"/>
              <a:buNone/>
            </a:pPr>
            <a:endParaRPr lang="lt-LT"/>
          </a:p>
        </p:txBody>
      </p:sp>
      <p:pic>
        <p:nvPicPr>
          <p:cNvPr id="18435" name="Picture 4" descr="Capture"/>
          <p:cNvPicPr>
            <a:picLocks noChangeAspect="1" noChangeArrowheads="1"/>
          </p:cNvPicPr>
          <p:nvPr/>
        </p:nvPicPr>
        <p:blipFill>
          <a:blip r:embed="rId2"/>
          <a:srcRect/>
          <a:stretch>
            <a:fillRect/>
          </a:stretch>
        </p:blipFill>
        <p:spPr bwMode="auto">
          <a:xfrm>
            <a:off x="793750" y="3730625"/>
            <a:ext cx="9451975" cy="20732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bwMode="auto">
          <a:effectLst>
            <a:outerShdw dist="38100" dir="2700000" algn="tl" rotWithShape="0">
              <a:srgbClr val="D9D9D9"/>
            </a:outerShdw>
          </a:effectLst>
        </p:spPr>
        <p:txBody>
          <a:bodyPr wrap="square" numCol="1" anchorCtr="0" compatLnSpc="1">
            <a:prstTxWarp prst="textNoShape">
              <a:avLst/>
            </a:prstTxWarp>
          </a:bodyPr>
          <a:lstStyle/>
          <a:p>
            <a:pPr eaLnBrk="1" hangingPunct="1">
              <a:defRPr/>
            </a:pPr>
            <a:r>
              <a:rPr lang="lt-LT" sz="3200" dirty="0"/>
              <a:t>1.3. Interpretacijos apibrėžtys</a:t>
            </a:r>
          </a:p>
        </p:txBody>
      </p:sp>
      <p:sp>
        <p:nvSpPr>
          <p:cNvPr id="19458" name="Rectangle 3"/>
          <p:cNvSpPr>
            <a:spLocks noGrp="1"/>
          </p:cNvSpPr>
          <p:nvPr>
            <p:ph type="body" idx="4294967295"/>
          </p:nvPr>
        </p:nvSpPr>
        <p:spPr>
          <a:xfrm>
            <a:off x="838200" y="1601788"/>
            <a:ext cx="10515600" cy="4575175"/>
          </a:xfrm>
        </p:spPr>
        <p:txBody>
          <a:bodyPr/>
          <a:lstStyle/>
          <a:p>
            <a:pPr marL="0" indent="0" eaLnBrk="1" hangingPunct="1">
              <a:buFont typeface="Arial" charset="0"/>
              <a:buNone/>
            </a:pPr>
            <a:r>
              <a:rPr lang="lt-LT"/>
              <a:t>Zenonas Norkus: „</a:t>
            </a:r>
            <a:r>
              <a:rPr lang="lt-LT" b="1"/>
              <a:t>pažintinis procesas</a:t>
            </a:r>
            <a:r>
              <a:rPr lang="lt-LT"/>
              <a:t>, kuriuo pavieniai istorijos faktai yra </a:t>
            </a:r>
            <a:r>
              <a:rPr lang="lt-LT" b="1"/>
              <a:t>susiejami </a:t>
            </a:r>
            <a:r>
              <a:rPr lang="lt-LT"/>
              <a:t>į vientisą visumą, į rišlų tam tikro praeities fragmento vaizdą“ (Norkus, 1996, 62). </a:t>
            </a:r>
          </a:p>
          <a:p>
            <a:pPr marL="0" indent="0" eaLnBrk="1" hangingPunct="1">
              <a:buFont typeface="Arial" charset="0"/>
              <a:buNone/>
            </a:pPr>
            <a:r>
              <a:rPr lang="lt-LT"/>
              <a:t>Jörn`as Rüsen`as: „</a:t>
            </a:r>
            <a:r>
              <a:rPr lang="lt-LT" b="1"/>
              <a:t>istorinio tyrinėjimo operacija</a:t>
            </a:r>
            <a:r>
              <a:rPr lang="lt-LT"/>
              <a:t>, kuri per šaltinių kritiką surastus praeities faktus intersubjektyviai patikrina ir </a:t>
            </a:r>
            <a:r>
              <a:rPr lang="lt-LT" b="1"/>
              <a:t>sujungia</a:t>
            </a:r>
            <a:r>
              <a:rPr lang="lt-LT"/>
              <a:t> su laiko tėkme, kuri gali būti pavaizduota kaip istorija“ (Rüsen, 2007, 124).</a:t>
            </a:r>
          </a:p>
          <a:p>
            <a:pPr marL="0" indent="0" eaLnBrk="1" hangingPunct="1">
              <a:buFont typeface="Arial" charset="0"/>
              <a:buNone/>
            </a:pPr>
            <a:r>
              <a:rPr lang="lt-LT"/>
              <a:t>Hilke Günter-Arndt: „šaltinio turinio </a:t>
            </a:r>
            <a:r>
              <a:rPr lang="lt-LT" b="1"/>
              <a:t>minties ir prasmės</a:t>
            </a:r>
            <a:r>
              <a:rPr lang="lt-LT"/>
              <a:t> </a:t>
            </a:r>
            <a:r>
              <a:rPr lang="lt-LT" b="1"/>
              <a:t>sukūrimas</a:t>
            </a:r>
            <a:r>
              <a:rPr lang="lt-LT"/>
              <a:t>, atsižvelgiant klausimo formuluotę“ (Geschichts-Didaktik, 2003, 163).</a:t>
            </a:r>
            <a:endParaRPr lang="en-US"/>
          </a:p>
          <a:p>
            <a:pPr marL="0" indent="0" eaLnBrk="1" hangingPunct="1">
              <a:buFont typeface="Arial" charset="0"/>
              <a:buNone/>
            </a:pPr>
            <a:endParaRPr lang="lt-L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eaLnBrk="1" hangingPunct="1">
              <a:defRPr/>
            </a:pPr>
            <a:r>
              <a:rPr lang="lt-LT" dirty="0"/>
              <a:t>1.4. Interpretavimo formos</a:t>
            </a:r>
            <a:endParaRPr lang="en-US" dirty="0"/>
          </a:p>
        </p:txBody>
      </p:sp>
      <p:sp>
        <p:nvSpPr>
          <p:cNvPr id="20482" name="Turinio vietos rezervavimo ženklas 2"/>
          <p:cNvSpPr>
            <a:spLocks noGrp="1"/>
          </p:cNvSpPr>
          <p:nvPr>
            <p:ph idx="1"/>
          </p:nvPr>
        </p:nvSpPr>
        <p:spPr>
          <a:xfrm>
            <a:off x="674688" y="1825625"/>
            <a:ext cx="10679112" cy="4351338"/>
          </a:xfrm>
        </p:spPr>
        <p:txBody>
          <a:bodyPr/>
          <a:lstStyle/>
          <a:p>
            <a:pPr marL="0" indent="0" eaLnBrk="1" hangingPunct="1">
              <a:buFont typeface="Arial" charset="0"/>
              <a:buNone/>
            </a:pPr>
            <a:r>
              <a:rPr lang="lt-LT"/>
              <a:t>J. Droyzenas išskyrė keturias interpretavimo formas (žr. </a:t>
            </a:r>
            <a:r>
              <a:rPr lang="lt-LT" b="1"/>
              <a:t>2 schemą</a:t>
            </a:r>
            <a:r>
              <a:rPr lang="lt-LT"/>
              <a:t>): pragmatinę, sąlygų, psichologinę ir idėjų (Norkus, 1996).</a:t>
            </a:r>
          </a:p>
          <a:p>
            <a:pPr marL="0" indent="0" eaLnBrk="1" hangingPunct="1">
              <a:buFont typeface="Arial" charset="0"/>
              <a:buNone/>
            </a:pPr>
            <a:endParaRPr lang="lt-LT"/>
          </a:p>
          <a:p>
            <a:pPr marL="0" indent="0" eaLnBrk="1" hangingPunct="1">
              <a:buFont typeface="Arial" charset="0"/>
              <a:buNone/>
            </a:pPr>
            <a:endParaRPr lang="en-US"/>
          </a:p>
        </p:txBody>
      </p:sp>
      <p:pic>
        <p:nvPicPr>
          <p:cNvPr id="20483" name="Picture 4" descr="Capture"/>
          <p:cNvPicPr>
            <a:picLocks noChangeAspect="1" noChangeArrowheads="1"/>
          </p:cNvPicPr>
          <p:nvPr/>
        </p:nvPicPr>
        <p:blipFill>
          <a:blip r:embed="rId2"/>
          <a:srcRect/>
          <a:stretch>
            <a:fillRect/>
          </a:stretch>
        </p:blipFill>
        <p:spPr bwMode="auto">
          <a:xfrm>
            <a:off x="754063" y="3001963"/>
            <a:ext cx="9796462" cy="25606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bwMode="auto">
          <a:xfrm>
            <a:off x="838200" y="365125"/>
            <a:ext cx="10515600" cy="860425"/>
          </a:xfrm>
          <a:effectLst>
            <a:outerShdw dist="38100" dir="2700000" algn="tl" rotWithShape="0">
              <a:srgbClr val="D9D9D9"/>
            </a:outerShdw>
          </a:effectLst>
        </p:spPr>
        <p:txBody>
          <a:bodyPr wrap="square" numCol="1" anchorCtr="0" compatLnSpc="1">
            <a:prstTxWarp prst="textNoShape">
              <a:avLst/>
            </a:prstTxWarp>
          </a:bodyPr>
          <a:lstStyle/>
          <a:p>
            <a:pPr eaLnBrk="1" hangingPunct="1">
              <a:defRPr/>
            </a:pPr>
            <a:r>
              <a:rPr lang="lt-LT" sz="3200" dirty="0"/>
              <a:t>1.5. Interpretuojame faktus (1)</a:t>
            </a:r>
          </a:p>
        </p:txBody>
      </p:sp>
      <p:sp>
        <p:nvSpPr>
          <p:cNvPr id="21506" name="Rectangle 3"/>
          <p:cNvSpPr>
            <a:spLocks noGrp="1"/>
          </p:cNvSpPr>
          <p:nvPr>
            <p:ph type="body" idx="4294967295"/>
          </p:nvPr>
        </p:nvSpPr>
        <p:spPr>
          <a:xfrm>
            <a:off x="684213" y="1225550"/>
            <a:ext cx="10942637" cy="5137150"/>
          </a:xfrm>
        </p:spPr>
        <p:txBody>
          <a:bodyPr/>
          <a:lstStyle/>
          <a:p>
            <a:pPr marL="0" indent="0" eaLnBrk="1" hangingPunct="1">
              <a:lnSpc>
                <a:spcPct val="70000"/>
              </a:lnSpc>
              <a:buFont typeface="Arial" charset="0"/>
              <a:buNone/>
            </a:pPr>
            <a:r>
              <a:rPr lang="lt-LT" sz="3200"/>
              <a:t>Šešios 1917 m. gruodžio 11 d. Lietuvos Tarybos pareiškimo interpretacijos:</a:t>
            </a:r>
          </a:p>
          <a:p>
            <a:pPr marL="0" indent="0" eaLnBrk="1" hangingPunct="1">
              <a:lnSpc>
                <a:spcPct val="70000"/>
              </a:lnSpc>
              <a:buFont typeface="Arial" charset="0"/>
              <a:buNone/>
            </a:pPr>
            <a:r>
              <a:rPr lang="lt-LT" sz="2400" b="1"/>
              <a:t>A šaltinis</a:t>
            </a:r>
            <a:r>
              <a:rPr lang="lt-LT" sz="2400"/>
              <a:t>. „Gruodžio 11 d. aktas pravertė Vokietijai Bresto taikos derybose, tačiau jo pasirašymas sukėlė didelį Lietuvos žmonių nepasitenkinimą, protestavo lietuviai Rusijoje ir JAV &lt;...&gt;. Tai buvo žingsnis atgal, palyginti su Vilniaus lietuvių konferencijos nutarimu“ (Eidintas, 1991, 11).</a:t>
            </a:r>
          </a:p>
          <a:p>
            <a:pPr marL="0" indent="0" eaLnBrk="1" hangingPunct="1">
              <a:lnSpc>
                <a:spcPct val="70000"/>
              </a:lnSpc>
              <a:buFont typeface="Arial" charset="0"/>
              <a:buNone/>
            </a:pPr>
            <a:r>
              <a:rPr lang="lt-LT" sz="2400" b="1"/>
              <a:t>B šaltinis</a:t>
            </a:r>
            <a:r>
              <a:rPr lang="lt-LT" sz="2400"/>
              <a:t>. „Vokiečiams rūpėjo pasinaudoti šiuo aktu Bresto derybose ir atskirti Lietuvą nuo Rusijos. &lt;...&gt; gruodžio 11 d. akto pasirašymas sukėlė lietuvių pasipiktinimą, nes jie nežinojo visų Tarybos diplomatijos niuansų &lt;...&gt;. Gruodžio 11 d. aktas buvo labai pavojingas, nes juo remdamasi, Vokietija galėjo aneksuoti Lietuvą“ (Gumuliauskas, 2010, 105).</a:t>
            </a:r>
          </a:p>
          <a:p>
            <a:pPr marL="0" indent="0" eaLnBrk="1" hangingPunct="1">
              <a:lnSpc>
                <a:spcPct val="70000"/>
              </a:lnSpc>
              <a:buFont typeface="Arial" charset="0"/>
              <a:buNone/>
            </a:pPr>
            <a:r>
              <a:rPr lang="lt-LT" sz="2400" b="1"/>
              <a:t>C šaltinis</a:t>
            </a:r>
            <a:r>
              <a:rPr lang="lt-LT" sz="2400"/>
              <a:t>. „Tokiose sunkiose sąlygose Taryba stengėsi pasiekti, kas tik buvo galima. Ji pirmiausia pareiškė savo atsiskyrimą nuo Rusijos ir nepriklausomos valstybės atstatymą su sostine Vilnium. Tą savo pareiškimą (1917 m. gruodžio 11 d.) Taryba turėjo surišti su pažadais sudaryti militarinę ir ekonominę sąjungą su Vokietija (Lietuvos istorija, 1989, 541–542).</a:t>
            </a:r>
          </a:p>
        </p:txBody>
      </p:sp>
    </p:spTree>
  </p:cSld>
  <p:clrMapOvr>
    <a:masterClrMapping/>
  </p:clrMapOvr>
</p:sld>
</file>

<file path=ppt/theme/theme1.xml><?xml version="1.0" encoding="utf-8"?>
<a:theme xmlns:a="http://schemas.openxmlformats.org/drawingml/2006/main" name="Office Theme">
  <a:themeElements>
    <a:clrScheme name="Custom 1">
      <a:dk1>
        <a:srgbClr val="524B4D"/>
      </a:dk1>
      <a:lt1>
        <a:sysClr val="window" lastClr="FFFFFF"/>
      </a:lt1>
      <a:dk2>
        <a:srgbClr val="073B3A"/>
      </a:dk2>
      <a:lt2>
        <a:srgbClr val="E7E6E6"/>
      </a:lt2>
      <a:accent1>
        <a:srgbClr val="6B5E62"/>
      </a:accent1>
      <a:accent2>
        <a:srgbClr val="FBBD1A"/>
      </a:accent2>
      <a:accent3>
        <a:srgbClr val="006633"/>
      </a:accent3>
      <a:accent4>
        <a:srgbClr val="B1740F"/>
      </a:accent4>
      <a:accent5>
        <a:srgbClr val="FFF9EA"/>
      </a:accent5>
      <a:accent6>
        <a:srgbClr val="D7F8E7"/>
      </a:accent6>
      <a:hlink>
        <a:srgbClr val="006633"/>
      </a:hlink>
      <a:folHlink>
        <a:srgbClr val="D54D1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092ACFF9-D586-4E2B-89E6-EA6599CC375A}"/>
</file>

<file path=customXml/itemProps2.xml><?xml version="1.0" encoding="utf-8"?>
<ds:datastoreItem xmlns:ds="http://schemas.openxmlformats.org/officeDocument/2006/customXml" ds:itemID="{0BE295F5-F962-4E29-8A64-0C2D2061CD4F}"/>
</file>

<file path=customXml/itemProps3.xml><?xml version="1.0" encoding="utf-8"?>
<ds:datastoreItem xmlns:ds="http://schemas.openxmlformats.org/officeDocument/2006/customXml" ds:itemID="{31CD0B28-14D6-4B68-BF80-8235B8441E85}"/>
</file>

<file path=docProps/app.xml><?xml version="1.0" encoding="utf-8"?>
<Properties xmlns="http://schemas.openxmlformats.org/officeDocument/2006/extended-properties" xmlns:vt="http://schemas.openxmlformats.org/officeDocument/2006/docPropsVTypes">
  <Template/>
  <TotalTime>1239</TotalTime>
  <Words>3058</Words>
  <Application>Microsoft Office PowerPoint</Application>
  <PresentationFormat>Plačiaekranė</PresentationFormat>
  <Paragraphs>117</Paragraphs>
  <Slides>29</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29</vt:i4>
      </vt:variant>
    </vt:vector>
  </HeadingPairs>
  <TitlesOfParts>
    <vt:vector size="32" baseType="lpstr">
      <vt:lpstr>Arial</vt:lpstr>
      <vt:lpstr>Calibri</vt:lpstr>
      <vt:lpstr>Office Theme</vt:lpstr>
      <vt:lpstr>4 tema. Istorijos politika ir atminties karai</vt:lpstr>
      <vt:lpstr>Temos tikslas ir uždaviniai</vt:lpstr>
      <vt:lpstr>Temos aktualumas</vt:lpstr>
      <vt:lpstr>1 potemė. Interpretacijos vieta istorinio tyrimo struktūroje (Probleminis klausimas: Kaip atskleisti interpretacijų paslaptis?)</vt:lpstr>
      <vt:lpstr>1.2. Istoriko ar istorikės interpretacija taip pat yra tyrimo šaltinis (1)</vt:lpstr>
      <vt:lpstr>1.2. Istoriko ar istorikės interpretacija taip pat yra tyrimo šaltinis (2)</vt:lpstr>
      <vt:lpstr>1.3. Interpretacijos apibrėžtys</vt:lpstr>
      <vt:lpstr>1.4. Interpretavimo formos</vt:lpstr>
      <vt:lpstr>1.5. Interpretuojame faktus (1)</vt:lpstr>
      <vt:lpstr>1.5. Interpretuojame faktus (2)</vt:lpstr>
      <vt:lpstr>1.6. Kodėl istoriją tenka nuolatos perrašinėti iš naujo? (1)</vt:lpstr>
      <vt:lpstr>1.6. Kodėl istoriją tenka nuolatos perrašinėti iš naujo? (2)</vt:lpstr>
      <vt:lpstr>2 potemė. Dezinformacija, „netikros naujienos“, istorinė propaganda, atminties karai (Probleminiai klausimai: Kaip interpretacija susijusi su dezinformacija, „netikromis naujienomis“ ir istorine propaganda? Kodėl kyla atminties karai?)</vt:lpstr>
      <vt:lpstr>2.2. Dezinformacija (1)</vt:lpstr>
      <vt:lpstr>2.2. Dezinformacija (2)</vt:lpstr>
      <vt:lpstr>2.3. Netikros naujienos (1)</vt:lpstr>
      <vt:lpstr>2.3. Netikros naujienos (2)</vt:lpstr>
      <vt:lpstr>2.4. Istorijos propaganda</vt:lpstr>
      <vt:lpstr>2.5. Kodėl kyla atminties karai? (1)</vt:lpstr>
      <vt:lpstr>2.5. Kodėl kyla atminties karai? (2)</vt:lpstr>
      <vt:lpstr>2.5. Kodėl kyla atminties karai? (3)</vt:lpstr>
      <vt:lpstr>2.5. Kodėl kyla atminties karai? (4)</vt:lpstr>
      <vt:lpstr>2.5. Kodėl kyla atminties karai? (5)</vt:lpstr>
      <vt:lpstr>2.5. Kodėl kyla atminties karai? (6)</vt:lpstr>
      <vt:lpstr>3 potemė. Istorinė atmintis ir istorijos politika (Probleminis klausimas: Kodėl valstybei būtina istorijos (istorinės atminties) politika?)</vt:lpstr>
      <vt:lpstr>3.2. Istorijos ar atminties politika? (1)</vt:lpstr>
      <vt:lpstr>3.2. Istorijos ar atminties politika? (2)</vt:lpstr>
      <vt:lpstr>3.2. Istorijos ar atminties politika? (3)</vt:lpstr>
      <vt:lpstr>Sandra Grigaravičiūtė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Violeta Arcimavičienė</dc:creator>
  <cp:lastModifiedBy>Giedrius Mackevičius</cp:lastModifiedBy>
  <cp:revision>73</cp:revision>
  <cp:lastPrinted>2023-08-25T11:55:11Z</cp:lastPrinted>
  <dcterms:created xsi:type="dcterms:W3CDTF">2023-08-04T10:47:26Z</dcterms:created>
  <dcterms:modified xsi:type="dcterms:W3CDTF">2023-08-29T13:51:54Z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