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comments/comment20.xml" ContentType="application/vnd.openxmlformats-officedocument.presentationml.comments+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21.xml" ContentType="application/vnd.openxmlformats-officedocument.presentationml.comments+xml"/>
  <Override PartName="/ppt/comments/comment14.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tanas Jonušas" initials=""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8-25T15:03:59.564" idx="1">
    <p:pos x="133" y="236"/>
    <p:text>https://images.livemint.com/img/2020/02/09/600x338/brexit1_1581254941906.jpg</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3-08-22T08:02:35.860" idx="12">
    <p:pos x="3747" y="234"/>
    <p:text>https://www.thecollector.com/how-did-the-european-union-start/</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23-08-22T09:27:06.366" idx="13">
    <p:pos x="196" y="725"/>
    <p:text>https://www.lpb-bw.de/elysee-vertrag</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23-08-22T10:15:22.631" idx="14">
    <p:pos x="3000" y="1425"/>
    <p:text>https://en.wikipedia.org/wiki/Maastricht_Treaty</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23-08-22T10:30:48.898" idx="15">
    <p:pos x="1948" y="0"/>
    <p:text>https://maproom.net/shop/eu-map/</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23-08-22T12:35:08.760" idx="16">
    <p:pos x="196" y="675"/>
    <p:text>https://commons.wikimedia.org/wiki/File:Colonization_1945.png</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23-08-22T13:18:58.720" idx="17">
    <p:pos x="3289" y="536"/>
    <p:text>https://lt.m.wikipedia.org/wiki/Vaizdas:Nehru_gandhi.jpg</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23-08-23T18:50:14.481" idx="18">
    <p:pos x="3268" y="450"/>
    <p:text>https://www.theguardian.com/global-development/datablog/2013/dec/12/kenya-how-changed-independence-data</p:text>
  </p:cm>
</p:cmLst>
</file>

<file path=ppt/comments/comment17.xml><?xml version="1.0" encoding="utf-8"?>
<p:cmLst xmlns:a="http://schemas.openxmlformats.org/drawingml/2006/main" xmlns:r="http://schemas.openxmlformats.org/officeDocument/2006/relationships" xmlns:p="http://schemas.openxmlformats.org/presentationml/2006/main">
  <p:cm authorId="0" dt="2023-08-25T16:32:36.127" idx="19">
    <p:pos x="3102" y="211"/>
    <p:text>https://upload.wikimedia.org/wikipedia/commons/thumb/3/30/Algerian_war_collage_wikipedia.jpg/450px-Algerian_war_collage_wikipedia.jpg</p:text>
  </p:cm>
</p:cmLst>
</file>

<file path=ppt/comments/comment18.xml><?xml version="1.0" encoding="utf-8"?>
<p:cmLst xmlns:a="http://schemas.openxmlformats.org/drawingml/2006/main" xmlns:r="http://schemas.openxmlformats.org/officeDocument/2006/relationships" xmlns:p="http://schemas.openxmlformats.org/presentationml/2006/main">
  <p:cm authorId="0" dt="2023-08-23T19:07:03.627" idx="20">
    <p:pos x="3053" y="549"/>
    <p:text>https://upload.wikimedia.org/wikipedia/commons/b/bc/LaSalle_1940_Series_52_Sedan_of_Brigadier-Mallaby_-_Burnt_Car_-_194511.jpg</p:text>
  </p:cm>
</p:cmLst>
</file>

<file path=ppt/comments/comment19.xml><?xml version="1.0" encoding="utf-8"?>
<p:cmLst xmlns:a="http://schemas.openxmlformats.org/drawingml/2006/main" xmlns:r="http://schemas.openxmlformats.org/officeDocument/2006/relationships" xmlns:p="http://schemas.openxmlformats.org/presentationml/2006/main">
  <p:cm authorId="0" dt="2023-08-23T19:23:48.233" idx="21">
    <p:pos x="3934" y="375"/>
    <p:text>https://twitter.com/propagandopolis/status/1618964537595817984</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3-08-25T15:18:56.800" idx="3">
    <p:pos x="98" y="112"/>
    <p:text>https://i0.wp.com/hyperallergic-newspack.s3.amazonaws.com/uploads/2018/11/decolonize-this-place-1000.jpg?fit=1000%2C618&amp;quality=100&amp;ssl=1</p:text>
  </p:cm>
  <p:cm authorId="0" dt="2023-08-25T15:20:25.172" idx="2">
    <p:pos x="2988" y="506"/>
    <p:text>https://i0.wp.com/www.yesmagazine.org/wp-content/uploads/2020/09/decolonize-environmentalism.jpg?fit=1400%2C840&amp;quality=90&amp;ssl=1</p:text>
  </p:cm>
</p:cmLst>
</file>

<file path=ppt/comments/comment20.xml><?xml version="1.0" encoding="utf-8"?>
<p:cmLst xmlns:a="http://schemas.openxmlformats.org/drawingml/2006/main" xmlns:r="http://schemas.openxmlformats.org/officeDocument/2006/relationships" xmlns:p="http://schemas.openxmlformats.org/presentationml/2006/main">
  <p:cm authorId="0" dt="2023-08-23T19:33:34.830" idx="22">
    <p:pos x="3519" y="408"/>
    <p:text>https://en.wikipedia.org/wiki/Congo_Crisis#/media/File:Democratic_Republic_of_the_Congo_in_Africa.svg</p:text>
  </p:cm>
</p:cmLst>
</file>

<file path=ppt/comments/comment21.xml><?xml version="1.0" encoding="utf-8"?>
<p:cmLst xmlns:a="http://schemas.openxmlformats.org/drawingml/2006/main" xmlns:r="http://schemas.openxmlformats.org/officeDocument/2006/relationships" xmlns:p="http://schemas.openxmlformats.org/presentationml/2006/main">
  <p:cm authorId="0" dt="2023-08-23T19:42:48.969" idx="23">
    <p:pos x="3298" y="280"/>
    <p:text>https://mapsontheweb.zoom-maps.com/post/676714939739717632/when-did-each-african-country-gain-independence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3-08-25T15:31:40.826" idx="5">
    <p:pos x="3156" y="280"/>
    <p:text>https://upload.wikimedia.org/wikipedia/commons/thumb/d/dc/Marshall_Plan.svg/350px-Marshall_Plan.svg.png</p:text>
  </p:cm>
  <p:cm authorId="0" dt="2023-08-25T15:32:17.670" idx="4">
    <p:pos x="196" y="725"/>
    <p:text>https://www.researchgate.net/publication/228797846/figure/tbl1/AS:669557945552908@1536646462382/Marshall-Plan-Aid-1948-51.png</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3-08-22T05:08:07.480" idx="6">
    <p:pos x="196" y="725"/>
    <p:text>https://libquotes.com/jean-monnet/quote/lbv2j6v</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3-08-25T15:40:14.610" idx="7">
    <p:pos x="196" y="725"/>
    <p:text>https://european-union.europa.eu/system/files/2021-06/eu-pioneers-winston-churchill_lt.pdf</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3-08-22T05:31:34.714" idx="8">
    <p:pos x="2944" y="280"/>
    <p:text>https://www.cvce.eu/en/education/unit-content/-/unit/026961fe-0d57-4314-a40a-a4ac066a1801/c28bd41d-7e26-48bf-b9a6-1cce7cc5eb70/Resources#df422cad-bb17-4032-bcb1-d8fbf9d5ebf8_en&amp;overlay</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3-08-22T05:49:53.430" idx="9">
    <p:pos x="3919" y="416"/>
    <p:text>https://en.wikipedia.org/wiki/Robert_Schuman</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3-08-22T05:53:33.707" idx="10">
    <p:pos x="196" y="725"/>
    <p:text>https://european-union.europa.eu/principles-countries-history/history-eu/1945-59/schuman-declaration-may-1950_lt</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3-08-22T06:00:59.226" idx="11">
    <p:pos x="3583" y="725"/>
    <p:text>https://lt.wikipedia.org/wiki/Europos_angli%C5%B3_ir_plieno_bendrija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5e16197d2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5e16197d2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5e16197d2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5e16197d2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5e16197d21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5e16197d2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5e16197d2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5e16197d2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5e16197d21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5e16197d2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620e9d88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620e9d8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620e9d88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620e9d88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e16197d21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5e16197d2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7620e9d88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7620e9d88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7620e9d889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7620e9d88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5e16197d2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5e16197d2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7620e9d889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7620e9d88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e16197d21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5e16197d2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7620e9d889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7620e9d88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620e9d889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7620e9d88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7620e9d889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7620e9d88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7620e9d88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7620e9d88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7620e9d889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7620e9d88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7620e9d889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7620e9d88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620e9d889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7620e9d889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620e9d889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7620e9d88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77c337f64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77c337f6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7620e9d889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7620e9d889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7620e9d889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7620e9d88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7620e9d889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7620e9d88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7620e9d889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7620e9d88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7620e9d889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7620e9d889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7620e9d889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7620e9d88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7620e9d889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7620e9d88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7620e9d889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7620e9d889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7620e9d889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7620e9d88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7620e9d889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7620e9d889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77c337f6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77c337f6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e5f29302d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e5f29302d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e5f29302d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e5f29302d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e5f29302d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e5f29302d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620e9d889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7620e9d889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e5f29302d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e5f29302d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e5f29302d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e5f29302d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7620e9d889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7620e9d889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e5f29302d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e5f29302d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5e16197d21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5e16197d2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77c337f64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77c337f6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77c337f64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77c337f64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7552916d1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7552916d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5e16197d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5e16197d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5e16197d2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5e16197d2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ulinis">
  <p:cSld name="Titulinis">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313135" y="1670447"/>
            <a:ext cx="1989536" cy="1146571"/>
          </a:xfrm>
          <a:prstGeom prst="rect">
            <a:avLst/>
          </a:prstGeom>
          <a:noFill/>
          <a:ln>
            <a:noFill/>
          </a:ln>
        </p:spPr>
      </p:pic>
      <p:pic>
        <p:nvPicPr>
          <p:cNvPr id="16" name="Google Shape;16;p2"/>
          <p:cNvPicPr preferRelativeResize="0"/>
          <p:nvPr/>
        </p:nvPicPr>
        <p:blipFill rotWithShape="1">
          <a:blip r:embed="rId3">
            <a:alphaModFix/>
          </a:blip>
          <a:srcRect/>
          <a:stretch/>
        </p:blipFill>
        <p:spPr>
          <a:xfrm>
            <a:off x="313135" y="235744"/>
            <a:ext cx="1826417" cy="1934766"/>
          </a:xfrm>
          <a:prstGeom prst="rect">
            <a:avLst/>
          </a:prstGeom>
          <a:noFill/>
          <a:ln>
            <a:noFill/>
          </a:ln>
        </p:spPr>
      </p:pic>
      <p:sp>
        <p:nvSpPr>
          <p:cNvPr id="17" name="Google Shape;17;p2"/>
          <p:cNvSpPr txBox="1">
            <a:spLocks noGrp="1"/>
          </p:cNvSpPr>
          <p:nvPr>
            <p:ph type="ctrTitle"/>
          </p:nvPr>
        </p:nvSpPr>
        <p:spPr>
          <a:xfrm>
            <a:off x="2013943" y="2205683"/>
            <a:ext cx="6043500" cy="1710000"/>
          </a:xfrm>
          <a:prstGeom prst="rect">
            <a:avLst/>
          </a:prstGeom>
          <a:noFill/>
          <a:ln>
            <a:noFill/>
          </a:ln>
          <a:effectLst>
            <a:outerShdw blurRad="50800" dist="38100" dir="2700000" algn="tl" rotWithShape="0">
              <a:srgbClr val="D8D8D8"/>
            </a:outerShdw>
          </a:effectLst>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900" b="0">
                <a:solidFill>
                  <a:srgbClr val="073B3A"/>
                </a:solidFill>
                <a:latin typeface="Calibri"/>
                <a:ea typeface="Calibri"/>
                <a:cs typeface="Calibri"/>
                <a:sym typeface="Calibri"/>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18" name="Google Shape;18;p2"/>
          <p:cNvSpPr txBox="1">
            <a:spLocks noGrp="1"/>
          </p:cNvSpPr>
          <p:nvPr>
            <p:ph type="subTitle" idx="1"/>
          </p:nvPr>
        </p:nvSpPr>
        <p:spPr>
          <a:xfrm>
            <a:off x="2013942" y="1501424"/>
            <a:ext cx="6043500" cy="557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rgbClr val="6B5E62"/>
              </a:buClr>
              <a:buSzPts val="2400"/>
              <a:buNone/>
              <a:defRPr sz="2400">
                <a:solidFill>
                  <a:srgbClr val="6B5E62"/>
                </a:solidFill>
              </a:defRPr>
            </a:lvl1pPr>
            <a:lvl2pPr lvl="1" algn="ctr">
              <a:lnSpc>
                <a:spcPct val="90000"/>
              </a:lnSpc>
              <a:spcBef>
                <a:spcPts val="400"/>
              </a:spcBef>
              <a:spcAft>
                <a:spcPts val="0"/>
              </a:spcAft>
              <a:buClr>
                <a:srgbClr val="6B5E62"/>
              </a:buClr>
              <a:buSzPts val="1500"/>
              <a:buNone/>
              <a:defRPr sz="1500"/>
            </a:lvl2pPr>
            <a:lvl3pPr lvl="2" algn="ctr">
              <a:lnSpc>
                <a:spcPct val="90000"/>
              </a:lnSpc>
              <a:spcBef>
                <a:spcPts val="400"/>
              </a:spcBef>
              <a:spcAft>
                <a:spcPts val="0"/>
              </a:spcAft>
              <a:buClr>
                <a:srgbClr val="6B5E62"/>
              </a:buClr>
              <a:buSzPts val="1400"/>
              <a:buNone/>
              <a:defRPr sz="1400"/>
            </a:lvl3pPr>
            <a:lvl4pPr lvl="3" algn="ctr">
              <a:lnSpc>
                <a:spcPct val="90000"/>
              </a:lnSpc>
              <a:spcBef>
                <a:spcPts val="400"/>
              </a:spcBef>
              <a:spcAft>
                <a:spcPts val="0"/>
              </a:spcAft>
              <a:buClr>
                <a:srgbClr val="6B5E62"/>
              </a:buClr>
              <a:buSzPts val="1200"/>
              <a:buNone/>
              <a:defRPr sz="1200"/>
            </a:lvl4pPr>
            <a:lvl5pPr lvl="4" algn="ctr">
              <a:lnSpc>
                <a:spcPct val="90000"/>
              </a:lnSpc>
              <a:spcBef>
                <a:spcPts val="400"/>
              </a:spcBef>
              <a:spcAft>
                <a:spcPts val="0"/>
              </a:spcAft>
              <a:buClr>
                <a:srgbClr val="6B5E62"/>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
        <p:cNvGrpSpPr/>
        <p:nvPr/>
      </p:nvGrpSpPr>
      <p:grpSpPr>
        <a:xfrm>
          <a:off x="0" y="0"/>
          <a:ext cx="0" cy="0"/>
          <a:chOff x="0" y="0"/>
          <a:chExt cx="0" cy="0"/>
        </a:xfrm>
      </p:grpSpPr>
      <p:sp>
        <p:nvSpPr>
          <p:cNvPr id="52" name="Google Shape;52;p11"/>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rtl="0">
              <a:spcBef>
                <a:spcPts val="0"/>
              </a:spcBef>
              <a:spcAft>
                <a:spcPts val="0"/>
              </a:spcAft>
              <a:buSzPts val="5200"/>
              <a:buFont typeface="Georgia"/>
              <a:buNone/>
              <a:defRPr sz="5200">
                <a:latin typeface="Georgia"/>
                <a:ea typeface="Georgia"/>
                <a:cs typeface="Georgia"/>
                <a:sym typeface="Georgi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 name="Google Shape;53;p11"/>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SzPts val="2800"/>
              <a:buFont typeface="Georgia"/>
              <a:buNone/>
              <a:defRPr sz="2800">
                <a:latin typeface="Georgia"/>
                <a:ea typeface="Georgia"/>
                <a:cs typeface="Georgia"/>
                <a:sym typeface="Georgia"/>
              </a:defRPr>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54" name="Google Shape;5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1100"/>
              <a:buFont typeface="Georgia"/>
              <a:buNone/>
              <a:defRPr>
                <a:latin typeface="Georgia"/>
                <a:ea typeface="Georgia"/>
                <a:cs typeface="Georgia"/>
                <a:sym typeface="Georg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 name="Google Shape;57;p12"/>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Font typeface="Georgia"/>
              <a:buChar char="•"/>
              <a:defRPr>
                <a:latin typeface="Georgia"/>
                <a:ea typeface="Georgia"/>
                <a:cs typeface="Georgia"/>
                <a:sym typeface="Georgia"/>
              </a:defRPr>
            </a:lvl1pPr>
            <a:lvl2pPr marL="914400" lvl="1" indent="-342900" rtl="0">
              <a:spcBef>
                <a:spcPts val="400"/>
              </a:spcBef>
              <a:spcAft>
                <a:spcPts val="0"/>
              </a:spcAft>
              <a:buSzPts val="1800"/>
              <a:buFont typeface="Georgia"/>
              <a:buChar char="•"/>
              <a:defRPr>
                <a:latin typeface="Georgia"/>
                <a:ea typeface="Georgia"/>
                <a:cs typeface="Georgia"/>
                <a:sym typeface="Georgia"/>
              </a:defRPr>
            </a:lvl2pPr>
            <a:lvl3pPr marL="1371600" lvl="2" indent="-323850" rtl="0">
              <a:spcBef>
                <a:spcPts val="400"/>
              </a:spcBef>
              <a:spcAft>
                <a:spcPts val="0"/>
              </a:spcAft>
              <a:buSzPts val="1500"/>
              <a:buFont typeface="Georgia"/>
              <a:buChar char="•"/>
              <a:defRPr>
                <a:latin typeface="Georgia"/>
                <a:ea typeface="Georgia"/>
                <a:cs typeface="Georgia"/>
                <a:sym typeface="Georgia"/>
              </a:defRPr>
            </a:lvl3pPr>
            <a:lvl4pPr marL="1828800" lvl="3" indent="-317500" rtl="0">
              <a:spcBef>
                <a:spcPts val="400"/>
              </a:spcBef>
              <a:spcAft>
                <a:spcPts val="0"/>
              </a:spcAft>
              <a:buSzPts val="1400"/>
              <a:buFont typeface="Georgia"/>
              <a:buChar char="•"/>
              <a:defRPr>
                <a:latin typeface="Georgia"/>
                <a:ea typeface="Georgia"/>
                <a:cs typeface="Georgia"/>
                <a:sym typeface="Georgia"/>
              </a:defRPr>
            </a:lvl4pPr>
            <a:lvl5pPr marL="2286000" lvl="4" indent="-317500" rtl="0">
              <a:spcBef>
                <a:spcPts val="400"/>
              </a:spcBef>
              <a:spcAft>
                <a:spcPts val="0"/>
              </a:spcAft>
              <a:buSzPts val="1400"/>
              <a:buFont typeface="Georgia"/>
              <a:buChar char="•"/>
              <a:defRPr>
                <a:latin typeface="Georgia"/>
                <a:ea typeface="Georgia"/>
                <a:cs typeface="Georgia"/>
                <a:sym typeface="Georgia"/>
              </a:defRPr>
            </a:lvl5pPr>
            <a:lvl6pPr marL="2743200" lvl="5" indent="-317500" rtl="0">
              <a:spcBef>
                <a:spcPts val="400"/>
              </a:spcBef>
              <a:spcAft>
                <a:spcPts val="0"/>
              </a:spcAft>
              <a:buSzPts val="1400"/>
              <a:buFont typeface="Georgia"/>
              <a:buChar char="•"/>
              <a:defRPr>
                <a:latin typeface="Georgia"/>
                <a:ea typeface="Georgia"/>
                <a:cs typeface="Georgia"/>
                <a:sym typeface="Georgia"/>
              </a:defRPr>
            </a:lvl6pPr>
            <a:lvl7pPr marL="3200400" lvl="6" indent="-317500" rtl="0">
              <a:spcBef>
                <a:spcPts val="400"/>
              </a:spcBef>
              <a:spcAft>
                <a:spcPts val="0"/>
              </a:spcAft>
              <a:buSzPts val="1400"/>
              <a:buFont typeface="Georgia"/>
              <a:buChar char="•"/>
              <a:defRPr>
                <a:latin typeface="Georgia"/>
                <a:ea typeface="Georgia"/>
                <a:cs typeface="Georgia"/>
                <a:sym typeface="Georgia"/>
              </a:defRPr>
            </a:lvl7pPr>
            <a:lvl8pPr marL="3657600" lvl="7" indent="-317500" rtl="0">
              <a:spcBef>
                <a:spcPts val="400"/>
              </a:spcBef>
              <a:spcAft>
                <a:spcPts val="0"/>
              </a:spcAft>
              <a:buSzPts val="1400"/>
              <a:buFont typeface="Georgia"/>
              <a:buChar char="•"/>
              <a:defRPr>
                <a:latin typeface="Georgia"/>
                <a:ea typeface="Georgia"/>
                <a:cs typeface="Georgia"/>
                <a:sym typeface="Georgia"/>
              </a:defRPr>
            </a:lvl8pPr>
            <a:lvl9pPr marL="4114800" lvl="8" indent="-317500" rtl="0">
              <a:spcBef>
                <a:spcPts val="400"/>
              </a:spcBef>
              <a:spcAft>
                <a:spcPts val="0"/>
              </a:spcAft>
              <a:buSzPts val="1400"/>
              <a:buFont typeface="Georgia"/>
              <a:buChar char="•"/>
              <a:defRPr>
                <a:latin typeface="Georgia"/>
                <a:ea typeface="Georgia"/>
                <a:cs typeface="Georgia"/>
                <a:sym typeface="Georgia"/>
              </a:defRPr>
            </a:lvl9pPr>
          </a:lstStyle>
          <a:p>
            <a:endParaRPr/>
          </a:p>
        </p:txBody>
      </p:sp>
      <p:sp>
        <p:nvSpPr>
          <p:cNvPr id="58" name="Google Shape;5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lvl1pPr lvl="0" algn="ctr" rtl="0">
              <a:spcBef>
                <a:spcPts val="0"/>
              </a:spcBef>
              <a:spcAft>
                <a:spcPts val="0"/>
              </a:spcAft>
              <a:buSzPts val="3600"/>
              <a:buFont typeface="Georgia"/>
              <a:buNone/>
              <a:defRPr sz="3600">
                <a:latin typeface="Georgia"/>
                <a:ea typeface="Georgia"/>
                <a:cs typeface="Georgia"/>
                <a:sym typeface="Georgi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1100"/>
              <a:buFont typeface="Georgia"/>
              <a:buNone/>
              <a:defRPr>
                <a:latin typeface="Georgia"/>
                <a:ea typeface="Georgia"/>
                <a:cs typeface="Georgia"/>
                <a:sym typeface="Georgi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4"/>
          <p:cNvSpPr txBox="1">
            <a:spLocks noGrp="1"/>
          </p:cNvSpPr>
          <p:nvPr>
            <p:ph type="body" idx="1"/>
          </p:nvPr>
        </p:nvSpPr>
        <p:spPr>
          <a:xfrm>
            <a:off x="311700" y="1152475"/>
            <a:ext cx="3999900" cy="3416400"/>
          </a:xfrm>
          <a:prstGeom prst="rect">
            <a:avLst/>
          </a:prstGeom>
        </p:spPr>
        <p:txBody>
          <a:bodyPr spcFirstLastPara="1" wrap="square" lIns="68575" tIns="34275" rIns="68575" bIns="34275" anchor="t" anchorCtr="0">
            <a:noAutofit/>
          </a:bodyPr>
          <a:lstStyle>
            <a:lvl1pPr marL="457200" lvl="0" indent="-317500" rtl="0">
              <a:spcBef>
                <a:spcPts val="800"/>
              </a:spcBef>
              <a:spcAft>
                <a:spcPts val="0"/>
              </a:spcAft>
              <a:buSzPts val="1400"/>
              <a:buFont typeface="Georgia"/>
              <a:buChar char="•"/>
              <a:defRPr sz="1400">
                <a:latin typeface="Georgia"/>
                <a:ea typeface="Georgia"/>
                <a:cs typeface="Georgia"/>
                <a:sym typeface="Georgia"/>
              </a:defRPr>
            </a:lvl1pPr>
            <a:lvl2pPr marL="914400" lvl="1" indent="-304800" rtl="0">
              <a:spcBef>
                <a:spcPts val="400"/>
              </a:spcBef>
              <a:spcAft>
                <a:spcPts val="0"/>
              </a:spcAft>
              <a:buSzPts val="1200"/>
              <a:buFont typeface="Georgia"/>
              <a:buChar char="•"/>
              <a:defRPr sz="1200">
                <a:latin typeface="Georgia"/>
                <a:ea typeface="Georgia"/>
                <a:cs typeface="Georgia"/>
                <a:sym typeface="Georgia"/>
              </a:defRPr>
            </a:lvl2pPr>
            <a:lvl3pPr marL="1371600" lvl="2" indent="-304800" rtl="0">
              <a:spcBef>
                <a:spcPts val="400"/>
              </a:spcBef>
              <a:spcAft>
                <a:spcPts val="0"/>
              </a:spcAft>
              <a:buSzPts val="1200"/>
              <a:buFont typeface="Georgia"/>
              <a:buChar char="•"/>
              <a:defRPr sz="1200">
                <a:latin typeface="Georgia"/>
                <a:ea typeface="Georgia"/>
                <a:cs typeface="Georgia"/>
                <a:sym typeface="Georgia"/>
              </a:defRPr>
            </a:lvl3pPr>
            <a:lvl4pPr marL="1828800" lvl="3" indent="-304800" rtl="0">
              <a:spcBef>
                <a:spcPts val="400"/>
              </a:spcBef>
              <a:spcAft>
                <a:spcPts val="0"/>
              </a:spcAft>
              <a:buSzPts val="1200"/>
              <a:buFont typeface="Georgia"/>
              <a:buChar char="•"/>
              <a:defRPr sz="1200">
                <a:latin typeface="Georgia"/>
                <a:ea typeface="Georgia"/>
                <a:cs typeface="Georgia"/>
                <a:sym typeface="Georgia"/>
              </a:defRPr>
            </a:lvl4pPr>
            <a:lvl5pPr marL="2286000" lvl="4" indent="-304800" rtl="0">
              <a:spcBef>
                <a:spcPts val="400"/>
              </a:spcBef>
              <a:spcAft>
                <a:spcPts val="0"/>
              </a:spcAft>
              <a:buSzPts val="1200"/>
              <a:buFont typeface="Georgia"/>
              <a:buChar char="•"/>
              <a:defRPr sz="1200">
                <a:latin typeface="Georgia"/>
                <a:ea typeface="Georgia"/>
                <a:cs typeface="Georgia"/>
                <a:sym typeface="Georgia"/>
              </a:defRPr>
            </a:lvl5pPr>
            <a:lvl6pPr marL="2743200" lvl="5" indent="-304800" rtl="0">
              <a:spcBef>
                <a:spcPts val="400"/>
              </a:spcBef>
              <a:spcAft>
                <a:spcPts val="0"/>
              </a:spcAft>
              <a:buSzPts val="1200"/>
              <a:buFont typeface="Georgia"/>
              <a:buChar char="•"/>
              <a:defRPr sz="1200">
                <a:latin typeface="Georgia"/>
                <a:ea typeface="Georgia"/>
                <a:cs typeface="Georgia"/>
                <a:sym typeface="Georgia"/>
              </a:defRPr>
            </a:lvl6pPr>
            <a:lvl7pPr marL="3200400" lvl="6" indent="-304800" rtl="0">
              <a:spcBef>
                <a:spcPts val="400"/>
              </a:spcBef>
              <a:spcAft>
                <a:spcPts val="0"/>
              </a:spcAft>
              <a:buSzPts val="1200"/>
              <a:buFont typeface="Georgia"/>
              <a:buChar char="•"/>
              <a:defRPr sz="1200">
                <a:latin typeface="Georgia"/>
                <a:ea typeface="Georgia"/>
                <a:cs typeface="Georgia"/>
                <a:sym typeface="Georgia"/>
              </a:defRPr>
            </a:lvl7pPr>
            <a:lvl8pPr marL="3657600" lvl="7" indent="-304800" rtl="0">
              <a:spcBef>
                <a:spcPts val="400"/>
              </a:spcBef>
              <a:spcAft>
                <a:spcPts val="0"/>
              </a:spcAft>
              <a:buSzPts val="1200"/>
              <a:buFont typeface="Georgia"/>
              <a:buChar char="•"/>
              <a:defRPr sz="1200">
                <a:latin typeface="Georgia"/>
                <a:ea typeface="Georgia"/>
                <a:cs typeface="Georgia"/>
                <a:sym typeface="Georgia"/>
              </a:defRPr>
            </a:lvl8pPr>
            <a:lvl9pPr marL="4114800" lvl="8" indent="-304800" rtl="0">
              <a:spcBef>
                <a:spcPts val="400"/>
              </a:spcBef>
              <a:spcAft>
                <a:spcPts val="0"/>
              </a:spcAft>
              <a:buSzPts val="1200"/>
              <a:buFont typeface="Georgia"/>
              <a:buChar char="•"/>
              <a:defRPr sz="1200">
                <a:latin typeface="Georgia"/>
                <a:ea typeface="Georgia"/>
                <a:cs typeface="Georgia"/>
                <a:sym typeface="Georgia"/>
              </a:defRPr>
            </a:lvl9pPr>
          </a:lstStyle>
          <a:p>
            <a:endParaRPr/>
          </a:p>
        </p:txBody>
      </p:sp>
      <p:sp>
        <p:nvSpPr>
          <p:cNvPr id="65" name="Google Shape;65;p14"/>
          <p:cNvSpPr txBox="1">
            <a:spLocks noGrp="1"/>
          </p:cNvSpPr>
          <p:nvPr>
            <p:ph type="body" idx="2"/>
          </p:nvPr>
        </p:nvSpPr>
        <p:spPr>
          <a:xfrm>
            <a:off x="4832400" y="1152475"/>
            <a:ext cx="3999900" cy="3416400"/>
          </a:xfrm>
          <a:prstGeom prst="rect">
            <a:avLst/>
          </a:prstGeom>
        </p:spPr>
        <p:txBody>
          <a:bodyPr spcFirstLastPara="1" wrap="square" lIns="68575" tIns="34275" rIns="68575" bIns="34275" anchor="t" anchorCtr="0">
            <a:noAutofit/>
          </a:bodyPr>
          <a:lstStyle>
            <a:lvl1pPr marL="457200" lvl="0" indent="-317500" rtl="0">
              <a:spcBef>
                <a:spcPts val="800"/>
              </a:spcBef>
              <a:spcAft>
                <a:spcPts val="0"/>
              </a:spcAft>
              <a:buSzPts val="1400"/>
              <a:buFont typeface="Georgia"/>
              <a:buChar char="•"/>
              <a:defRPr sz="1400">
                <a:latin typeface="Georgia"/>
                <a:ea typeface="Georgia"/>
                <a:cs typeface="Georgia"/>
                <a:sym typeface="Georgia"/>
              </a:defRPr>
            </a:lvl1pPr>
            <a:lvl2pPr marL="914400" lvl="1" indent="-304800" rtl="0">
              <a:spcBef>
                <a:spcPts val="400"/>
              </a:spcBef>
              <a:spcAft>
                <a:spcPts val="0"/>
              </a:spcAft>
              <a:buSzPts val="1200"/>
              <a:buFont typeface="Georgia"/>
              <a:buChar char="•"/>
              <a:defRPr sz="1200">
                <a:latin typeface="Georgia"/>
                <a:ea typeface="Georgia"/>
                <a:cs typeface="Georgia"/>
                <a:sym typeface="Georgia"/>
              </a:defRPr>
            </a:lvl2pPr>
            <a:lvl3pPr marL="1371600" lvl="2" indent="-304800" rtl="0">
              <a:spcBef>
                <a:spcPts val="400"/>
              </a:spcBef>
              <a:spcAft>
                <a:spcPts val="0"/>
              </a:spcAft>
              <a:buSzPts val="1200"/>
              <a:buFont typeface="Georgia"/>
              <a:buChar char="•"/>
              <a:defRPr sz="1200">
                <a:latin typeface="Georgia"/>
                <a:ea typeface="Georgia"/>
                <a:cs typeface="Georgia"/>
                <a:sym typeface="Georgia"/>
              </a:defRPr>
            </a:lvl3pPr>
            <a:lvl4pPr marL="1828800" lvl="3" indent="-304800" rtl="0">
              <a:spcBef>
                <a:spcPts val="400"/>
              </a:spcBef>
              <a:spcAft>
                <a:spcPts val="0"/>
              </a:spcAft>
              <a:buSzPts val="1200"/>
              <a:buFont typeface="Georgia"/>
              <a:buChar char="•"/>
              <a:defRPr sz="1200">
                <a:latin typeface="Georgia"/>
                <a:ea typeface="Georgia"/>
                <a:cs typeface="Georgia"/>
                <a:sym typeface="Georgia"/>
              </a:defRPr>
            </a:lvl4pPr>
            <a:lvl5pPr marL="2286000" lvl="4" indent="-304800" rtl="0">
              <a:spcBef>
                <a:spcPts val="400"/>
              </a:spcBef>
              <a:spcAft>
                <a:spcPts val="0"/>
              </a:spcAft>
              <a:buSzPts val="1200"/>
              <a:buFont typeface="Georgia"/>
              <a:buChar char="•"/>
              <a:defRPr sz="1200">
                <a:latin typeface="Georgia"/>
                <a:ea typeface="Georgia"/>
                <a:cs typeface="Georgia"/>
                <a:sym typeface="Georgia"/>
              </a:defRPr>
            </a:lvl5pPr>
            <a:lvl6pPr marL="2743200" lvl="5" indent="-304800" rtl="0">
              <a:spcBef>
                <a:spcPts val="400"/>
              </a:spcBef>
              <a:spcAft>
                <a:spcPts val="0"/>
              </a:spcAft>
              <a:buSzPts val="1200"/>
              <a:buFont typeface="Georgia"/>
              <a:buChar char="•"/>
              <a:defRPr sz="1200">
                <a:latin typeface="Georgia"/>
                <a:ea typeface="Georgia"/>
                <a:cs typeface="Georgia"/>
                <a:sym typeface="Georgia"/>
              </a:defRPr>
            </a:lvl6pPr>
            <a:lvl7pPr marL="3200400" lvl="6" indent="-304800" rtl="0">
              <a:spcBef>
                <a:spcPts val="400"/>
              </a:spcBef>
              <a:spcAft>
                <a:spcPts val="0"/>
              </a:spcAft>
              <a:buSzPts val="1200"/>
              <a:buFont typeface="Georgia"/>
              <a:buChar char="•"/>
              <a:defRPr sz="1200">
                <a:latin typeface="Georgia"/>
                <a:ea typeface="Georgia"/>
                <a:cs typeface="Georgia"/>
                <a:sym typeface="Georgia"/>
              </a:defRPr>
            </a:lvl7pPr>
            <a:lvl8pPr marL="3657600" lvl="7" indent="-304800" rtl="0">
              <a:spcBef>
                <a:spcPts val="400"/>
              </a:spcBef>
              <a:spcAft>
                <a:spcPts val="0"/>
              </a:spcAft>
              <a:buSzPts val="1200"/>
              <a:buFont typeface="Georgia"/>
              <a:buChar char="•"/>
              <a:defRPr sz="1200">
                <a:latin typeface="Georgia"/>
                <a:ea typeface="Georgia"/>
                <a:cs typeface="Georgia"/>
                <a:sym typeface="Georgia"/>
              </a:defRPr>
            </a:lvl8pPr>
            <a:lvl9pPr marL="4114800" lvl="8" indent="-304800" rtl="0">
              <a:spcBef>
                <a:spcPts val="400"/>
              </a:spcBef>
              <a:spcAft>
                <a:spcPts val="0"/>
              </a:spcAft>
              <a:buSzPts val="1200"/>
              <a:buFont typeface="Georgia"/>
              <a:buChar char="•"/>
              <a:defRPr sz="1200">
                <a:latin typeface="Georgia"/>
                <a:ea typeface="Georgia"/>
                <a:cs typeface="Georgia"/>
                <a:sym typeface="Georgia"/>
              </a:defRPr>
            </a:lvl9pPr>
          </a:lstStyle>
          <a:p>
            <a:endParaRPr/>
          </a:p>
        </p:txBody>
      </p:sp>
      <p:sp>
        <p:nvSpPr>
          <p:cNvPr id="66" name="Google Shape;66;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urinys: Antraštė ir tekstai 1">
  <p:cSld name="Turinys: Antraštė ir tekstai 1">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a:stretch/>
        </p:blipFill>
        <p:spPr>
          <a:xfrm>
            <a:off x="7935516" y="3562350"/>
            <a:ext cx="1159667" cy="1227533"/>
          </a:xfrm>
          <a:prstGeom prst="rect">
            <a:avLst/>
          </a:prstGeom>
          <a:noFill/>
          <a:ln>
            <a:noFill/>
          </a:ln>
        </p:spPr>
      </p:pic>
      <p:sp>
        <p:nvSpPr>
          <p:cNvPr id="21" name="Google Shape;21;p3"/>
          <p:cNvSpPr txBox="1">
            <a:spLocks noGrp="1"/>
          </p:cNvSpPr>
          <p:nvPr>
            <p:ph type="title"/>
          </p:nvPr>
        </p:nvSpPr>
        <p:spPr>
          <a:xfrm>
            <a:off x="628650" y="273844"/>
            <a:ext cx="7886700" cy="994200"/>
          </a:xfrm>
          <a:prstGeom prst="rect">
            <a:avLst/>
          </a:prstGeom>
          <a:noFill/>
          <a:ln>
            <a:noFill/>
          </a:ln>
          <a:effectLst>
            <a:outerShdw blurRad="50800" dist="38100" dir="2700000" algn="tl" rotWithShape="0">
              <a:srgbClr val="D8D8D8"/>
            </a:outerShdw>
          </a:effectLst>
        </p:spPr>
        <p:txBody>
          <a:bodyPr spcFirstLastPara="1" wrap="square" lIns="68575" tIns="34275" rIns="68575" bIns="34275" anchor="ctr" anchorCtr="0">
            <a:normAutofit/>
          </a:bodyPr>
          <a:lstStyle>
            <a:lvl1pPr lvl="0" algn="l">
              <a:lnSpc>
                <a:spcPct val="90000"/>
              </a:lnSpc>
              <a:spcBef>
                <a:spcPts val="0"/>
              </a:spcBef>
              <a:spcAft>
                <a:spcPts val="0"/>
              </a:spcAft>
              <a:buSzPts val="1100"/>
              <a:buNone/>
              <a:defRPr sz="2700" b="0">
                <a:solidFill>
                  <a:srgbClr val="073B3A"/>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22" name="Google Shape;22;p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accent1"/>
              </a:buClr>
              <a:buSzPts val="1800"/>
              <a:buChar char="•"/>
              <a:defRPr>
                <a:solidFill>
                  <a:schemeClr val="accent1"/>
                </a:solidFill>
              </a:defRPr>
            </a:lvl2pPr>
            <a:lvl3pPr marL="1371600" lvl="2" indent="-323850" algn="l">
              <a:lnSpc>
                <a:spcPct val="90000"/>
              </a:lnSpc>
              <a:spcBef>
                <a:spcPts val="400"/>
              </a:spcBef>
              <a:spcAft>
                <a:spcPts val="0"/>
              </a:spcAft>
              <a:buClr>
                <a:schemeClr val="accent1"/>
              </a:buClr>
              <a:buSzPts val="1500"/>
              <a:buChar char="•"/>
              <a:defRPr>
                <a:solidFill>
                  <a:schemeClr val="accent1"/>
                </a:solidFill>
              </a:defRPr>
            </a:lvl3pPr>
            <a:lvl4pPr marL="1828800" lvl="3" indent="-317500" algn="l">
              <a:lnSpc>
                <a:spcPct val="90000"/>
              </a:lnSpc>
              <a:spcBef>
                <a:spcPts val="400"/>
              </a:spcBef>
              <a:spcAft>
                <a:spcPts val="0"/>
              </a:spcAft>
              <a:buClr>
                <a:schemeClr val="accent1"/>
              </a:buClr>
              <a:buSzPts val="1400"/>
              <a:buChar char="•"/>
              <a:defRPr>
                <a:solidFill>
                  <a:schemeClr val="accent1"/>
                </a:solidFill>
              </a:defRPr>
            </a:lvl4pPr>
            <a:lvl5pPr marL="2286000" lvl="4" indent="-317500" algn="l">
              <a:lnSpc>
                <a:spcPct val="90000"/>
              </a:lnSpc>
              <a:spcBef>
                <a:spcPts val="400"/>
              </a:spcBef>
              <a:spcAft>
                <a:spcPts val="0"/>
              </a:spcAft>
              <a:buClr>
                <a:schemeClr val="accent1"/>
              </a:buClr>
              <a:buSzPts val="1400"/>
              <a:buChar char="•"/>
              <a:defRPr>
                <a:solidFill>
                  <a:schemeClr val="accen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urinys: Antraštė, tekstai, paveikslėlis">
  <p:cSld name="Turinys: Antraštė, tekstai, paveikslėlis">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a:off x="8434388" y="3731419"/>
            <a:ext cx="541736" cy="1091804"/>
          </a:xfrm>
          <a:prstGeom prst="rect">
            <a:avLst/>
          </a:prstGeom>
          <a:noFill/>
          <a:ln>
            <a:noFill/>
          </a:ln>
        </p:spPr>
      </p:pic>
      <p:sp>
        <p:nvSpPr>
          <p:cNvPr id="25" name="Google Shape;25;p4"/>
          <p:cNvSpPr txBox="1">
            <a:spLocks noGrp="1"/>
          </p:cNvSpPr>
          <p:nvPr>
            <p:ph type="title"/>
          </p:nvPr>
        </p:nvSpPr>
        <p:spPr>
          <a:xfrm>
            <a:off x="4471307" y="417739"/>
            <a:ext cx="4457700" cy="994200"/>
          </a:xfrm>
          <a:prstGeom prst="rect">
            <a:avLst/>
          </a:prstGeom>
          <a:noFill/>
          <a:ln>
            <a:noFill/>
          </a:ln>
          <a:effectLst>
            <a:outerShdw blurRad="50800" dist="38100" dir="2700000" algn="tl" rotWithShape="0">
              <a:srgbClr val="D8D8D8"/>
            </a:outerShdw>
          </a:effectLst>
        </p:spPr>
        <p:txBody>
          <a:bodyPr spcFirstLastPara="1" wrap="square" lIns="68575" tIns="34275" rIns="68575" bIns="34275" anchor="t" anchorCtr="0">
            <a:normAutofit/>
          </a:bodyPr>
          <a:lstStyle>
            <a:lvl1pPr lvl="0" algn="l">
              <a:lnSpc>
                <a:spcPct val="90000"/>
              </a:lnSpc>
              <a:spcBef>
                <a:spcPts val="0"/>
              </a:spcBef>
              <a:spcAft>
                <a:spcPts val="0"/>
              </a:spcAft>
              <a:buSzPts val="1100"/>
              <a:buNone/>
              <a:defRPr sz="2700" b="0">
                <a:solidFill>
                  <a:schemeClr val="dk2"/>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26" name="Google Shape;26;p4"/>
          <p:cNvSpPr txBox="1">
            <a:spLocks noGrp="1"/>
          </p:cNvSpPr>
          <p:nvPr>
            <p:ph type="body" idx="1"/>
          </p:nvPr>
        </p:nvSpPr>
        <p:spPr>
          <a:xfrm>
            <a:off x="4471307" y="1390991"/>
            <a:ext cx="4457700" cy="32634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rgbClr val="08245F"/>
              </a:buClr>
              <a:buSzPts val="1800"/>
              <a:buChar char="•"/>
              <a:defRPr>
                <a:solidFill>
                  <a:srgbClr val="08245F"/>
                </a:solidFill>
              </a:defRPr>
            </a:lvl2pPr>
            <a:lvl3pPr marL="1371600" lvl="2" indent="-323850" algn="l">
              <a:lnSpc>
                <a:spcPct val="90000"/>
              </a:lnSpc>
              <a:spcBef>
                <a:spcPts val="400"/>
              </a:spcBef>
              <a:spcAft>
                <a:spcPts val="0"/>
              </a:spcAft>
              <a:buClr>
                <a:srgbClr val="08245F"/>
              </a:buClr>
              <a:buSzPts val="1500"/>
              <a:buChar char="•"/>
              <a:defRPr>
                <a:solidFill>
                  <a:srgbClr val="08245F"/>
                </a:solidFill>
              </a:defRPr>
            </a:lvl3pPr>
            <a:lvl4pPr marL="1828800" lvl="3" indent="-317500" algn="l">
              <a:lnSpc>
                <a:spcPct val="90000"/>
              </a:lnSpc>
              <a:spcBef>
                <a:spcPts val="400"/>
              </a:spcBef>
              <a:spcAft>
                <a:spcPts val="0"/>
              </a:spcAft>
              <a:buClr>
                <a:srgbClr val="08245F"/>
              </a:buClr>
              <a:buSzPts val="1400"/>
              <a:buChar char="•"/>
              <a:defRPr>
                <a:solidFill>
                  <a:srgbClr val="08245F"/>
                </a:solidFill>
              </a:defRPr>
            </a:lvl4pPr>
            <a:lvl5pPr marL="2286000" lvl="4" indent="-317500" algn="l">
              <a:lnSpc>
                <a:spcPct val="90000"/>
              </a:lnSpc>
              <a:spcBef>
                <a:spcPts val="400"/>
              </a:spcBef>
              <a:spcAft>
                <a:spcPts val="0"/>
              </a:spcAft>
              <a:buClr>
                <a:srgbClr val="08245F"/>
              </a:buClr>
              <a:buSzPts val="1400"/>
              <a:buChar char="•"/>
              <a:defRPr>
                <a:solidFill>
                  <a:srgbClr val="08245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 name="Google Shape;27;p4"/>
          <p:cNvSpPr>
            <a:spLocks noGrp="1"/>
          </p:cNvSpPr>
          <p:nvPr>
            <p:ph type="pic" idx="2"/>
          </p:nvPr>
        </p:nvSpPr>
        <p:spPr>
          <a:xfrm>
            <a:off x="214993" y="419440"/>
            <a:ext cx="4019700" cy="2988600"/>
          </a:xfrm>
          <a:prstGeom prst="rect">
            <a:avLst/>
          </a:prstGeom>
          <a:noFill/>
          <a:ln>
            <a:noFill/>
          </a:ln>
        </p:spPr>
      </p:sp>
      <p:sp>
        <p:nvSpPr>
          <p:cNvPr id="28" name="Google Shape;28;p4"/>
          <p:cNvSpPr txBox="1">
            <a:spLocks noGrp="1"/>
          </p:cNvSpPr>
          <p:nvPr>
            <p:ph type="body" idx="3"/>
          </p:nvPr>
        </p:nvSpPr>
        <p:spPr>
          <a:xfrm>
            <a:off x="214993" y="3581060"/>
            <a:ext cx="4019700" cy="566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228600" algn="l">
              <a:lnSpc>
                <a:spcPct val="90000"/>
              </a:lnSpc>
              <a:spcBef>
                <a:spcPts val="400"/>
              </a:spcBef>
              <a:spcAft>
                <a:spcPts val="0"/>
              </a:spcAft>
              <a:buClr>
                <a:schemeClr val="accent1"/>
              </a:buClr>
              <a:buSzPts val="1500"/>
              <a:buNone/>
              <a:defRPr sz="1500">
                <a:solidFill>
                  <a:schemeClr val="accent1"/>
                </a:solidFill>
              </a:defRPr>
            </a:lvl2pPr>
            <a:lvl3pPr marL="1371600" lvl="2" indent="-317500" algn="l">
              <a:lnSpc>
                <a:spcPct val="90000"/>
              </a:lnSpc>
              <a:spcBef>
                <a:spcPts val="400"/>
              </a:spcBef>
              <a:spcAft>
                <a:spcPts val="0"/>
              </a:spcAft>
              <a:buClr>
                <a:srgbClr val="6B5E62"/>
              </a:buClr>
              <a:buSzPts val="1400"/>
              <a:buChar char="•"/>
              <a:defRPr/>
            </a:lvl3pPr>
            <a:lvl4pPr marL="1828800" lvl="3" indent="-317500" algn="l">
              <a:lnSpc>
                <a:spcPct val="90000"/>
              </a:lnSpc>
              <a:spcBef>
                <a:spcPts val="400"/>
              </a:spcBef>
              <a:spcAft>
                <a:spcPts val="0"/>
              </a:spcAft>
              <a:buClr>
                <a:srgbClr val="6B5E62"/>
              </a:buClr>
              <a:buSzPts val="1400"/>
              <a:buChar char="•"/>
              <a:defRPr/>
            </a:lvl4pPr>
            <a:lvl5pPr marL="2286000" lvl="4" indent="-317500" algn="l">
              <a:lnSpc>
                <a:spcPct val="90000"/>
              </a:lnSpc>
              <a:spcBef>
                <a:spcPts val="400"/>
              </a:spcBef>
              <a:spcAft>
                <a:spcPts val="0"/>
              </a:spcAft>
              <a:buClr>
                <a:srgbClr val="6B5E6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urinys: Antraštė ir pav.">
  <p:cSld name="Turinys: Antraštė ir pav.">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a:stretch/>
        </p:blipFill>
        <p:spPr>
          <a:xfrm>
            <a:off x="8434388" y="3731419"/>
            <a:ext cx="541736" cy="1091804"/>
          </a:xfrm>
          <a:prstGeom prst="rect">
            <a:avLst/>
          </a:prstGeom>
          <a:noFill/>
          <a:ln>
            <a:noFill/>
          </a:ln>
        </p:spPr>
      </p:pic>
      <p:sp>
        <p:nvSpPr>
          <p:cNvPr id="31" name="Google Shape;31;p5"/>
          <p:cNvSpPr>
            <a:spLocks noGrp="1"/>
          </p:cNvSpPr>
          <p:nvPr>
            <p:ph type="pic" idx="2"/>
          </p:nvPr>
        </p:nvSpPr>
        <p:spPr>
          <a:xfrm>
            <a:off x="628650" y="1008830"/>
            <a:ext cx="5826600" cy="3827400"/>
          </a:xfrm>
          <a:prstGeom prst="rect">
            <a:avLst/>
          </a:prstGeom>
          <a:noFill/>
          <a:ln>
            <a:noFill/>
          </a:ln>
        </p:spPr>
      </p:sp>
      <p:sp>
        <p:nvSpPr>
          <p:cNvPr id="32" name="Google Shape;32;p5"/>
          <p:cNvSpPr txBox="1">
            <a:spLocks noGrp="1"/>
          </p:cNvSpPr>
          <p:nvPr>
            <p:ph type="title"/>
          </p:nvPr>
        </p:nvSpPr>
        <p:spPr>
          <a:xfrm>
            <a:off x="628650" y="273844"/>
            <a:ext cx="7459500" cy="662400"/>
          </a:xfrm>
          <a:prstGeom prst="rect">
            <a:avLst/>
          </a:prstGeom>
          <a:noFill/>
          <a:ln>
            <a:noFill/>
          </a:ln>
          <a:effectLst>
            <a:outerShdw blurRad="50800" dist="38100" dir="2700000" algn="tl" rotWithShape="0">
              <a:srgbClr val="D8D8D8"/>
            </a:outerShdw>
          </a:effectLst>
        </p:spPr>
        <p:txBody>
          <a:bodyPr spcFirstLastPara="1" wrap="square" lIns="68575" tIns="34275" rIns="68575" bIns="34275" anchor="ctr" anchorCtr="0">
            <a:normAutofit/>
          </a:bodyPr>
          <a:lstStyle>
            <a:lvl1pPr lvl="0" algn="l">
              <a:lnSpc>
                <a:spcPct val="90000"/>
              </a:lnSpc>
              <a:spcBef>
                <a:spcPts val="0"/>
              </a:spcBef>
              <a:spcAft>
                <a:spcPts val="0"/>
              </a:spcAft>
              <a:buSzPts val="1100"/>
              <a:buNone/>
              <a:defRPr sz="2700" b="0">
                <a:solidFill>
                  <a:schemeClr val="dk2"/>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uja tema" type="secHead">
  <p:cSld name="SECTION_HEADER">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2">
            <a:alphaModFix/>
          </a:blip>
          <a:srcRect/>
          <a:stretch/>
        </p:blipFill>
        <p:spPr>
          <a:xfrm>
            <a:off x="7667625" y="1828800"/>
            <a:ext cx="1476376" cy="2969417"/>
          </a:xfrm>
          <a:prstGeom prst="rect">
            <a:avLst/>
          </a:prstGeom>
          <a:noFill/>
          <a:ln>
            <a:noFill/>
          </a:ln>
        </p:spPr>
      </p:pic>
      <p:sp>
        <p:nvSpPr>
          <p:cNvPr id="35" name="Google Shape;35;p6"/>
          <p:cNvSpPr txBox="1">
            <a:spLocks noGrp="1"/>
          </p:cNvSpPr>
          <p:nvPr>
            <p:ph type="title"/>
          </p:nvPr>
        </p:nvSpPr>
        <p:spPr>
          <a:xfrm>
            <a:off x="623888" y="576263"/>
            <a:ext cx="7886700" cy="2139600"/>
          </a:xfrm>
          <a:prstGeom prst="rect">
            <a:avLst/>
          </a:prstGeom>
          <a:noFill/>
          <a:ln>
            <a:noFill/>
          </a:ln>
          <a:effectLst>
            <a:outerShdw blurRad="50800" dist="38100" dir="2700000" algn="tl" rotWithShape="0">
              <a:srgbClr val="D8D8D8"/>
            </a:outerShdw>
          </a:effectLst>
        </p:spPr>
        <p:txBody>
          <a:bodyPr spcFirstLastPara="1" wrap="square" lIns="68575" tIns="34275" rIns="68575" bIns="34275" anchor="b" anchorCtr="0">
            <a:normAutofit/>
          </a:bodyPr>
          <a:lstStyle>
            <a:lvl1pPr lvl="0" algn="l">
              <a:lnSpc>
                <a:spcPct val="90000"/>
              </a:lnSpc>
              <a:spcBef>
                <a:spcPts val="0"/>
              </a:spcBef>
              <a:spcAft>
                <a:spcPts val="0"/>
              </a:spcAft>
              <a:buSzPts val="1100"/>
              <a:buNone/>
              <a:defRPr sz="4500"/>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36" name="Google Shape;36;p6"/>
          <p:cNvSpPr txBox="1">
            <a:spLocks noGrp="1"/>
          </p:cNvSpPr>
          <p:nvPr>
            <p:ph type="body" idx="1"/>
          </p:nvPr>
        </p:nvSpPr>
        <p:spPr>
          <a:xfrm>
            <a:off x="623888" y="292774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400"/>
              <a:buNone/>
              <a:defRPr sz="2400">
                <a:solidFill>
                  <a:schemeClr val="accent1"/>
                </a:solidFill>
              </a:defRPr>
            </a:lvl1pPr>
            <a:lvl2pPr marL="914400" lvl="1" indent="-228600" algn="l">
              <a:lnSpc>
                <a:spcPct val="90000"/>
              </a:lnSpc>
              <a:spcBef>
                <a:spcPts val="400"/>
              </a:spcBef>
              <a:spcAft>
                <a:spcPts val="0"/>
              </a:spcAft>
              <a:buClr>
                <a:srgbClr val="969494"/>
              </a:buClr>
              <a:buSzPts val="1500"/>
              <a:buNone/>
              <a:defRPr sz="1500">
                <a:solidFill>
                  <a:srgbClr val="969494"/>
                </a:solidFill>
              </a:defRPr>
            </a:lvl2pPr>
            <a:lvl3pPr marL="1371600" lvl="2" indent="-228600" algn="l">
              <a:lnSpc>
                <a:spcPct val="90000"/>
              </a:lnSpc>
              <a:spcBef>
                <a:spcPts val="400"/>
              </a:spcBef>
              <a:spcAft>
                <a:spcPts val="0"/>
              </a:spcAft>
              <a:buClr>
                <a:srgbClr val="969494"/>
              </a:buClr>
              <a:buSzPts val="1400"/>
              <a:buNone/>
              <a:defRPr sz="1400">
                <a:solidFill>
                  <a:srgbClr val="969494"/>
                </a:solidFill>
              </a:defRPr>
            </a:lvl3pPr>
            <a:lvl4pPr marL="1828800" lvl="3" indent="-228600" algn="l">
              <a:lnSpc>
                <a:spcPct val="90000"/>
              </a:lnSpc>
              <a:spcBef>
                <a:spcPts val="400"/>
              </a:spcBef>
              <a:spcAft>
                <a:spcPts val="0"/>
              </a:spcAft>
              <a:buClr>
                <a:srgbClr val="969494"/>
              </a:buClr>
              <a:buSzPts val="1200"/>
              <a:buNone/>
              <a:defRPr sz="1200">
                <a:solidFill>
                  <a:srgbClr val="969494"/>
                </a:solidFill>
              </a:defRPr>
            </a:lvl4pPr>
            <a:lvl5pPr marL="2286000" lvl="4" indent="-228600" algn="l">
              <a:lnSpc>
                <a:spcPct val="90000"/>
              </a:lnSpc>
              <a:spcBef>
                <a:spcPts val="400"/>
              </a:spcBef>
              <a:spcAft>
                <a:spcPts val="0"/>
              </a:spcAft>
              <a:buClr>
                <a:srgbClr val="969494"/>
              </a:buClr>
              <a:buSzPts val="1200"/>
              <a:buNone/>
              <a:defRPr sz="1200">
                <a:solidFill>
                  <a:srgbClr val="969494"/>
                </a:solidFill>
              </a:defRPr>
            </a:lvl5pPr>
            <a:lvl6pPr marL="2743200" lvl="5" indent="-228600" algn="l">
              <a:lnSpc>
                <a:spcPct val="90000"/>
              </a:lnSpc>
              <a:spcBef>
                <a:spcPts val="400"/>
              </a:spcBef>
              <a:spcAft>
                <a:spcPts val="0"/>
              </a:spcAft>
              <a:buClr>
                <a:srgbClr val="969494"/>
              </a:buClr>
              <a:buSzPts val="1200"/>
              <a:buNone/>
              <a:defRPr sz="1200">
                <a:solidFill>
                  <a:srgbClr val="969494"/>
                </a:solidFill>
              </a:defRPr>
            </a:lvl6pPr>
            <a:lvl7pPr marL="3200400" lvl="6" indent="-228600" algn="l">
              <a:lnSpc>
                <a:spcPct val="90000"/>
              </a:lnSpc>
              <a:spcBef>
                <a:spcPts val="400"/>
              </a:spcBef>
              <a:spcAft>
                <a:spcPts val="0"/>
              </a:spcAft>
              <a:buClr>
                <a:srgbClr val="969494"/>
              </a:buClr>
              <a:buSzPts val="1200"/>
              <a:buNone/>
              <a:defRPr sz="1200">
                <a:solidFill>
                  <a:srgbClr val="969494"/>
                </a:solidFill>
              </a:defRPr>
            </a:lvl7pPr>
            <a:lvl8pPr marL="3657600" lvl="7" indent="-228600" algn="l">
              <a:lnSpc>
                <a:spcPct val="90000"/>
              </a:lnSpc>
              <a:spcBef>
                <a:spcPts val="400"/>
              </a:spcBef>
              <a:spcAft>
                <a:spcPts val="0"/>
              </a:spcAft>
              <a:buClr>
                <a:srgbClr val="969494"/>
              </a:buClr>
              <a:buSzPts val="1200"/>
              <a:buNone/>
              <a:defRPr sz="1200">
                <a:solidFill>
                  <a:srgbClr val="969494"/>
                </a:solidFill>
              </a:defRPr>
            </a:lvl8pPr>
            <a:lvl9pPr marL="4114800" lvl="8" indent="-228600" algn="l">
              <a:lnSpc>
                <a:spcPct val="90000"/>
              </a:lnSpc>
              <a:spcBef>
                <a:spcPts val="400"/>
              </a:spcBef>
              <a:spcAft>
                <a:spcPts val="0"/>
              </a:spcAft>
              <a:buClr>
                <a:srgbClr val="969494"/>
              </a:buClr>
              <a:buSzPts val="1200"/>
              <a:buNone/>
              <a:defRPr sz="1200">
                <a:solidFill>
                  <a:srgbClr val="96949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urinys: Antraštė ir tekstai" type="twoObj">
  <p:cSld name="TWO_OBJECT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628650" y="273844"/>
            <a:ext cx="7886700" cy="994200"/>
          </a:xfrm>
          <a:prstGeom prst="rect">
            <a:avLst/>
          </a:prstGeom>
          <a:noFill/>
          <a:ln>
            <a:noFill/>
          </a:ln>
          <a:effectLst>
            <a:outerShdw blurRad="50800" dist="38100" dir="2700000" algn="tl" rotWithShape="0">
              <a:srgbClr val="D8D8D8"/>
            </a:outerShdw>
          </a:effectLst>
        </p:spPr>
        <p:txBody>
          <a:bodyPr spcFirstLastPara="1" wrap="square" lIns="68575" tIns="34275" rIns="68575" bIns="34275" anchor="ctr" anchorCtr="0">
            <a:norm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39" name="Google Shape;39;p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rgbClr val="6B5E62"/>
              </a:buClr>
              <a:buSzPts val="1400"/>
              <a:buChar char="•"/>
              <a:defRPr/>
            </a:lvl2pPr>
            <a:lvl3pPr marL="1371600" lvl="2" indent="-317500" algn="l">
              <a:lnSpc>
                <a:spcPct val="90000"/>
              </a:lnSpc>
              <a:spcBef>
                <a:spcPts val="400"/>
              </a:spcBef>
              <a:spcAft>
                <a:spcPts val="0"/>
              </a:spcAft>
              <a:buClr>
                <a:srgbClr val="6B5E62"/>
              </a:buClr>
              <a:buSzPts val="1400"/>
              <a:buChar char="•"/>
              <a:defRPr/>
            </a:lvl3pPr>
            <a:lvl4pPr marL="1828800" lvl="3" indent="-317500" algn="l">
              <a:lnSpc>
                <a:spcPct val="90000"/>
              </a:lnSpc>
              <a:spcBef>
                <a:spcPts val="400"/>
              </a:spcBef>
              <a:spcAft>
                <a:spcPts val="0"/>
              </a:spcAft>
              <a:buClr>
                <a:srgbClr val="6B5E62"/>
              </a:buClr>
              <a:buSzPts val="1400"/>
              <a:buChar char="•"/>
              <a:defRPr/>
            </a:lvl4pPr>
            <a:lvl5pPr marL="2286000" lvl="4" indent="-317500" algn="l">
              <a:lnSpc>
                <a:spcPct val="90000"/>
              </a:lnSpc>
              <a:spcBef>
                <a:spcPts val="400"/>
              </a:spcBef>
              <a:spcAft>
                <a:spcPts val="0"/>
              </a:spcAft>
              <a:buClr>
                <a:srgbClr val="6B5E6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 name="Google Shape;40;p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rgbClr val="6B5E62"/>
              </a:buClr>
              <a:buSzPts val="1400"/>
              <a:buChar char="•"/>
              <a:defRPr/>
            </a:lvl2pPr>
            <a:lvl3pPr marL="1371600" lvl="2" indent="-317500" algn="l">
              <a:lnSpc>
                <a:spcPct val="90000"/>
              </a:lnSpc>
              <a:spcBef>
                <a:spcPts val="400"/>
              </a:spcBef>
              <a:spcAft>
                <a:spcPts val="0"/>
              </a:spcAft>
              <a:buClr>
                <a:srgbClr val="6B5E62"/>
              </a:buClr>
              <a:buSzPts val="1400"/>
              <a:buChar char="•"/>
              <a:defRPr/>
            </a:lvl3pPr>
            <a:lvl4pPr marL="1828800" lvl="3" indent="-317500" algn="l">
              <a:lnSpc>
                <a:spcPct val="90000"/>
              </a:lnSpc>
              <a:spcBef>
                <a:spcPts val="400"/>
              </a:spcBef>
              <a:spcAft>
                <a:spcPts val="0"/>
              </a:spcAft>
              <a:buClr>
                <a:srgbClr val="6B5E62"/>
              </a:buClr>
              <a:buSzPts val="1400"/>
              <a:buChar char="•"/>
              <a:defRPr/>
            </a:lvl4pPr>
            <a:lvl5pPr marL="2286000" lvl="4" indent="-317500" algn="l">
              <a:lnSpc>
                <a:spcPct val="90000"/>
              </a:lnSpc>
              <a:spcBef>
                <a:spcPts val="400"/>
              </a:spcBef>
              <a:spcAft>
                <a:spcPts val="0"/>
              </a:spcAft>
              <a:buClr>
                <a:srgbClr val="6B5E6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as" type="blank">
  <p:cSld name="BLANK">
    <p:spTree>
      <p:nvGrpSpPr>
        <p:cNvPr id="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a:stretch/>
        </p:blipFill>
        <p:spPr>
          <a:xfrm>
            <a:off x="7667625" y="1828800"/>
            <a:ext cx="1476376" cy="296941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čiū">
  <p:cSld name="Ačiū">
    <p:spTree>
      <p:nvGrpSpPr>
        <p:cNvPr id="1" name="Shape 43"/>
        <p:cNvGrpSpPr/>
        <p:nvPr/>
      </p:nvGrpSpPr>
      <p:grpSpPr>
        <a:xfrm>
          <a:off x="0" y="0"/>
          <a:ext cx="0" cy="0"/>
          <a:chOff x="0" y="0"/>
          <a:chExt cx="0" cy="0"/>
        </a:xfrm>
      </p:grpSpPr>
      <p:pic>
        <p:nvPicPr>
          <p:cNvPr id="44" name="Google Shape;44;p9"/>
          <p:cNvPicPr preferRelativeResize="0"/>
          <p:nvPr/>
        </p:nvPicPr>
        <p:blipFill rotWithShape="1">
          <a:blip r:embed="rId2">
            <a:alphaModFix/>
          </a:blip>
          <a:srcRect/>
          <a:stretch/>
        </p:blipFill>
        <p:spPr>
          <a:xfrm>
            <a:off x="927497" y="1931194"/>
            <a:ext cx="2225278" cy="1282303"/>
          </a:xfrm>
          <a:prstGeom prst="rect">
            <a:avLst/>
          </a:prstGeom>
          <a:noFill/>
          <a:ln>
            <a:noFill/>
          </a:ln>
        </p:spPr>
      </p:pic>
      <p:pic>
        <p:nvPicPr>
          <p:cNvPr id="45" name="Google Shape;45;p9"/>
          <p:cNvPicPr preferRelativeResize="0"/>
          <p:nvPr/>
        </p:nvPicPr>
        <p:blipFill rotWithShape="1">
          <a:blip r:embed="rId3">
            <a:alphaModFix/>
          </a:blip>
          <a:srcRect/>
          <a:stretch/>
        </p:blipFill>
        <p:spPr>
          <a:xfrm>
            <a:off x="927497" y="322660"/>
            <a:ext cx="2041921" cy="2162174"/>
          </a:xfrm>
          <a:prstGeom prst="rect">
            <a:avLst/>
          </a:prstGeom>
          <a:noFill/>
          <a:ln>
            <a:noFill/>
          </a:ln>
        </p:spPr>
      </p:pic>
      <p:sp>
        <p:nvSpPr>
          <p:cNvPr id="46" name="Google Shape;46;p9"/>
          <p:cNvSpPr txBox="1">
            <a:spLocks noGrp="1"/>
          </p:cNvSpPr>
          <p:nvPr>
            <p:ph type="title"/>
          </p:nvPr>
        </p:nvSpPr>
        <p:spPr>
          <a:xfrm>
            <a:off x="3352093" y="2012138"/>
            <a:ext cx="2439900" cy="1119300"/>
          </a:xfrm>
          <a:prstGeom prst="rect">
            <a:avLst/>
          </a:prstGeom>
          <a:noFill/>
          <a:ln>
            <a:noFill/>
          </a:ln>
          <a:effectLst>
            <a:outerShdw blurRad="50800" dist="38100" dir="2700000" algn="tl" rotWithShape="0">
              <a:srgbClr val="A89B9E"/>
            </a:outerShdw>
          </a:effectLst>
        </p:spPr>
        <p:txBody>
          <a:bodyPr spcFirstLastPara="1" wrap="square" lIns="68575" tIns="34275" rIns="68575" bIns="34275" anchor="ctr" anchorCtr="0">
            <a:noAutofit/>
          </a:bodyPr>
          <a:lstStyle>
            <a:lvl1pPr lvl="0" algn="ctr">
              <a:lnSpc>
                <a:spcPct val="90000"/>
              </a:lnSpc>
              <a:spcBef>
                <a:spcPts val="0"/>
              </a:spcBef>
              <a:spcAft>
                <a:spcPts val="0"/>
              </a:spcAft>
              <a:buSzPts val="1100"/>
              <a:buNone/>
              <a:defRPr sz="6900"/>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47" name="Google Shape;47;p9"/>
          <p:cNvSpPr txBox="1">
            <a:spLocks noGrp="1"/>
          </p:cNvSpPr>
          <p:nvPr>
            <p:ph type="body" idx="1"/>
          </p:nvPr>
        </p:nvSpPr>
        <p:spPr>
          <a:xfrm>
            <a:off x="3352093" y="3293305"/>
            <a:ext cx="3533700" cy="1270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800"/>
              <a:buNone/>
              <a:defRPr sz="1800"/>
            </a:lvl1pPr>
            <a:lvl2pPr marL="914400" lvl="1" indent="-228600" algn="l">
              <a:lnSpc>
                <a:spcPct val="90000"/>
              </a:lnSpc>
              <a:spcBef>
                <a:spcPts val="400"/>
              </a:spcBef>
              <a:spcAft>
                <a:spcPts val="0"/>
              </a:spcAft>
              <a:buClr>
                <a:srgbClr val="6B5E62"/>
              </a:buClr>
              <a:buSzPts val="1800"/>
              <a:buNone/>
              <a:defRPr/>
            </a:lvl2pPr>
            <a:lvl3pPr marL="1371600" lvl="2" indent="-317500" algn="l">
              <a:lnSpc>
                <a:spcPct val="90000"/>
              </a:lnSpc>
              <a:spcBef>
                <a:spcPts val="400"/>
              </a:spcBef>
              <a:spcAft>
                <a:spcPts val="0"/>
              </a:spcAft>
              <a:buClr>
                <a:srgbClr val="6B5E62"/>
              </a:buClr>
              <a:buSzPts val="1400"/>
              <a:buChar char="•"/>
              <a:defRPr/>
            </a:lvl3pPr>
            <a:lvl4pPr marL="1828800" lvl="3" indent="-317500" algn="l">
              <a:lnSpc>
                <a:spcPct val="90000"/>
              </a:lnSpc>
              <a:spcBef>
                <a:spcPts val="400"/>
              </a:spcBef>
              <a:spcAft>
                <a:spcPts val="0"/>
              </a:spcAft>
              <a:buClr>
                <a:srgbClr val="6B5E62"/>
              </a:buClr>
              <a:buSzPts val="1400"/>
              <a:buChar char="•"/>
              <a:defRPr/>
            </a:lvl4pPr>
            <a:lvl5pPr marL="2286000" lvl="4" indent="-317500" algn="l">
              <a:lnSpc>
                <a:spcPct val="90000"/>
              </a:lnSpc>
              <a:spcBef>
                <a:spcPts val="400"/>
              </a:spcBef>
              <a:spcAft>
                <a:spcPts val="0"/>
              </a:spcAft>
              <a:buClr>
                <a:srgbClr val="6B5E6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urinys: Paveiksl. ir poraštė">
  <p:cSld name="Turinys: Paveiksl. ir poraštė">
    <p:spTree>
      <p:nvGrpSpPr>
        <p:cNvPr id="1" name="Shape 48"/>
        <p:cNvGrpSpPr/>
        <p:nvPr/>
      </p:nvGrpSpPr>
      <p:grpSpPr>
        <a:xfrm>
          <a:off x="0" y="0"/>
          <a:ext cx="0" cy="0"/>
          <a:chOff x="0" y="0"/>
          <a:chExt cx="0" cy="0"/>
        </a:xfrm>
      </p:grpSpPr>
      <p:sp>
        <p:nvSpPr>
          <p:cNvPr id="49" name="Google Shape;49;p10"/>
          <p:cNvSpPr>
            <a:spLocks noGrp="1"/>
          </p:cNvSpPr>
          <p:nvPr>
            <p:ph type="pic" idx="2"/>
          </p:nvPr>
        </p:nvSpPr>
        <p:spPr>
          <a:xfrm>
            <a:off x="1288597" y="106947"/>
            <a:ext cx="6566700" cy="4210800"/>
          </a:xfrm>
          <a:prstGeom prst="rect">
            <a:avLst/>
          </a:prstGeom>
          <a:noFill/>
          <a:ln>
            <a:noFill/>
          </a:ln>
        </p:spPr>
      </p:sp>
      <p:sp>
        <p:nvSpPr>
          <p:cNvPr id="50" name="Google Shape;50;p10"/>
          <p:cNvSpPr txBox="1">
            <a:spLocks noGrp="1"/>
          </p:cNvSpPr>
          <p:nvPr>
            <p:ph type="body" idx="1"/>
          </p:nvPr>
        </p:nvSpPr>
        <p:spPr>
          <a:xfrm>
            <a:off x="1288595" y="4317887"/>
            <a:ext cx="6566700" cy="460500"/>
          </a:xfrm>
          <a:prstGeom prst="rect">
            <a:avLst/>
          </a:prstGeom>
          <a:noFill/>
          <a:ln>
            <a:noFill/>
          </a:ln>
        </p:spPr>
        <p:txBody>
          <a:bodyPr spcFirstLastPara="1" wrap="square" lIns="68575" tIns="34275" rIns="68575" bIns="34275" anchor="ctr" anchorCtr="1">
            <a:normAutofit/>
          </a:bodyPr>
          <a:lstStyle>
            <a:lvl1pPr marL="457200" lvl="0" indent="-317500" algn="l">
              <a:lnSpc>
                <a:spcPct val="90000"/>
              </a:lnSpc>
              <a:spcBef>
                <a:spcPts val="800"/>
              </a:spcBef>
              <a:spcAft>
                <a:spcPts val="0"/>
              </a:spcAft>
              <a:buClr>
                <a:schemeClr val="dk1"/>
              </a:buClr>
              <a:buSzPts val="1400"/>
              <a:buChar char="•"/>
              <a:defRPr/>
            </a:lvl1pPr>
            <a:lvl2pPr marL="914400" lvl="1" indent="-228600" algn="ctr">
              <a:lnSpc>
                <a:spcPct val="90000"/>
              </a:lnSpc>
              <a:spcBef>
                <a:spcPts val="400"/>
              </a:spcBef>
              <a:spcAft>
                <a:spcPts val="0"/>
              </a:spcAft>
              <a:buClr>
                <a:schemeClr val="accent1"/>
              </a:buClr>
              <a:buSzPts val="1500"/>
              <a:buNone/>
              <a:defRPr sz="1500">
                <a:solidFill>
                  <a:schemeClr val="accent1"/>
                </a:solidFill>
              </a:defRPr>
            </a:lvl2pPr>
            <a:lvl3pPr marL="1371600" lvl="2" indent="-317500" algn="l">
              <a:lnSpc>
                <a:spcPct val="90000"/>
              </a:lnSpc>
              <a:spcBef>
                <a:spcPts val="400"/>
              </a:spcBef>
              <a:spcAft>
                <a:spcPts val="0"/>
              </a:spcAft>
              <a:buClr>
                <a:srgbClr val="6B5E62"/>
              </a:buClr>
              <a:buSzPts val="1400"/>
              <a:buChar char="•"/>
              <a:defRPr/>
            </a:lvl3pPr>
            <a:lvl4pPr marL="1828800" lvl="3" indent="-317500" algn="l">
              <a:lnSpc>
                <a:spcPct val="90000"/>
              </a:lnSpc>
              <a:spcBef>
                <a:spcPts val="400"/>
              </a:spcBef>
              <a:spcAft>
                <a:spcPts val="0"/>
              </a:spcAft>
              <a:buClr>
                <a:srgbClr val="6B5E62"/>
              </a:buClr>
              <a:buSzPts val="1400"/>
              <a:buChar char="•"/>
              <a:defRPr/>
            </a:lvl4pPr>
            <a:lvl5pPr marL="2286000" lvl="4" indent="-317500" algn="l">
              <a:lnSpc>
                <a:spcPct val="90000"/>
              </a:lnSpc>
              <a:spcBef>
                <a:spcPts val="400"/>
              </a:spcBef>
              <a:spcAft>
                <a:spcPts val="0"/>
              </a:spcAft>
              <a:buClr>
                <a:srgbClr val="6B5E62"/>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71000">
              <a:srgbClr val="FFF9EA"/>
            </a:gs>
            <a:gs pos="86000">
              <a:srgbClr val="D7F8E7"/>
            </a:gs>
            <a:gs pos="96000">
              <a:srgbClr val="FFDED0"/>
            </a:gs>
            <a:gs pos="100000">
              <a:srgbClr val="FFDED0"/>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a:effectLst>
            <a:outerShdw blurRad="50800" dist="38100" dir="2700000" algn="tl" rotWithShape="0">
              <a:srgbClr val="D8D8D8"/>
            </a:outerShdw>
          </a:effectLst>
        </p:spPr>
        <p:txBody>
          <a:bodyPr spcFirstLastPara="1" wrap="square" lIns="68575" tIns="34275" rIns="68575" bIns="34275" anchor="ctr" anchorCtr="0">
            <a:normAutofit/>
          </a:bodyPr>
          <a:lstStyle>
            <a:lvl1pPr marR="0" lvl="0"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1pPr>
            <a:lvl2pPr marR="0" lvl="1"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2pPr>
            <a:lvl3pPr marR="0" lvl="2"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3pPr>
            <a:lvl4pPr marR="0" lvl="3"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4pPr>
            <a:lvl5pPr marR="0" lvl="4"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5pPr>
            <a:lvl6pPr marR="0" lvl="5"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6pPr>
            <a:lvl7pPr marR="0" lvl="6"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7pPr>
            <a:lvl8pPr marR="0" lvl="7"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8pPr>
            <a:lvl9pPr marR="0" lvl="8" algn="l" rtl="0">
              <a:lnSpc>
                <a:spcPct val="90000"/>
              </a:lnSpc>
              <a:spcBef>
                <a:spcPts val="0"/>
              </a:spcBef>
              <a:spcAft>
                <a:spcPts val="0"/>
              </a:spcAft>
              <a:buSzPts val="1100"/>
              <a:buNone/>
              <a:defRPr sz="3900" b="0" i="0" u="none" strike="noStrike" cap="none">
                <a:solidFill>
                  <a:srgbClr val="073B3A"/>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rgbClr val="6B5E62"/>
              </a:buClr>
              <a:buSzPts val="1800"/>
              <a:buFont typeface="Arial"/>
              <a:buChar char="•"/>
              <a:defRPr sz="1800" b="0" i="0" u="none" strike="noStrike" cap="none">
                <a:solidFill>
                  <a:srgbClr val="6B5E62"/>
                </a:solidFill>
                <a:latin typeface="Calibri"/>
                <a:ea typeface="Calibri"/>
                <a:cs typeface="Calibri"/>
                <a:sym typeface="Calibri"/>
              </a:defRPr>
            </a:lvl2pPr>
            <a:lvl3pPr marL="1371600" marR="0" lvl="2" indent="-323850" algn="l" rtl="0">
              <a:lnSpc>
                <a:spcPct val="90000"/>
              </a:lnSpc>
              <a:spcBef>
                <a:spcPts val="400"/>
              </a:spcBef>
              <a:spcAft>
                <a:spcPts val="0"/>
              </a:spcAft>
              <a:buClr>
                <a:srgbClr val="6B5E62"/>
              </a:buClr>
              <a:buSzPts val="1500"/>
              <a:buFont typeface="Arial"/>
              <a:buChar char="•"/>
              <a:defRPr sz="1500" b="0" i="0" u="none" strike="noStrike" cap="none">
                <a:solidFill>
                  <a:srgbClr val="6B5E62"/>
                </a:solidFill>
                <a:latin typeface="Calibri"/>
                <a:ea typeface="Calibri"/>
                <a:cs typeface="Calibri"/>
                <a:sym typeface="Calibri"/>
              </a:defRPr>
            </a:lvl3pPr>
            <a:lvl4pPr marL="1828800" marR="0" lvl="3" indent="-317500" algn="l" rtl="0">
              <a:lnSpc>
                <a:spcPct val="90000"/>
              </a:lnSpc>
              <a:spcBef>
                <a:spcPts val="400"/>
              </a:spcBef>
              <a:spcAft>
                <a:spcPts val="0"/>
              </a:spcAft>
              <a:buClr>
                <a:srgbClr val="6B5E62"/>
              </a:buClr>
              <a:buSzPts val="1400"/>
              <a:buFont typeface="Arial"/>
              <a:buChar char="•"/>
              <a:defRPr sz="1400" b="0" i="0" u="none" strike="noStrike" cap="none">
                <a:solidFill>
                  <a:srgbClr val="6B5E62"/>
                </a:solidFill>
                <a:latin typeface="Calibri"/>
                <a:ea typeface="Calibri"/>
                <a:cs typeface="Calibri"/>
                <a:sym typeface="Calibri"/>
              </a:defRPr>
            </a:lvl4pPr>
            <a:lvl5pPr marL="2286000" marR="0" lvl="4" indent="-317500" algn="l" rtl="0">
              <a:lnSpc>
                <a:spcPct val="90000"/>
              </a:lnSpc>
              <a:spcBef>
                <a:spcPts val="400"/>
              </a:spcBef>
              <a:spcAft>
                <a:spcPts val="0"/>
              </a:spcAft>
              <a:buClr>
                <a:srgbClr val="6B5E62"/>
              </a:buClr>
              <a:buSzPts val="1400"/>
              <a:buFont typeface="Arial"/>
              <a:buChar char="•"/>
              <a:defRPr sz="1400" b="0" i="0" u="none" strike="noStrike" cap="none">
                <a:solidFill>
                  <a:srgbClr val="6B5E62"/>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p:nvPr/>
        </p:nvSpPr>
        <p:spPr>
          <a:xfrm>
            <a:off x="2286000" y="2433638"/>
            <a:ext cx="4572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9" name="Google Shape;9;p1"/>
          <p:cNvSpPr txBox="1"/>
          <p:nvPr/>
        </p:nvSpPr>
        <p:spPr>
          <a:xfrm>
            <a:off x="2286000" y="2433638"/>
            <a:ext cx="4572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grpSp>
        <p:nvGrpSpPr>
          <p:cNvPr id="10" name="Google Shape;10;p1"/>
          <p:cNvGrpSpPr/>
          <p:nvPr/>
        </p:nvGrpSpPr>
        <p:grpSpPr>
          <a:xfrm>
            <a:off x="456022" y="4851600"/>
            <a:ext cx="8688419" cy="214232"/>
            <a:chOff x="430212" y="6527800"/>
            <a:chExt cx="11787300" cy="136898"/>
          </a:xfrm>
        </p:grpSpPr>
        <p:sp>
          <p:nvSpPr>
            <p:cNvPr id="11" name="Google Shape;11;p1"/>
            <p:cNvSpPr/>
            <p:nvPr/>
          </p:nvSpPr>
          <p:spPr>
            <a:xfrm>
              <a:off x="430212" y="6527800"/>
              <a:ext cx="11787300" cy="45600"/>
            </a:xfrm>
            <a:prstGeom prst="rect">
              <a:avLst/>
            </a:prstGeom>
            <a:solidFill>
              <a:srgbClr val="FBBD1A">
                <a:alpha val="6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Google Shape;12;p1"/>
            <p:cNvSpPr/>
            <p:nvPr/>
          </p:nvSpPr>
          <p:spPr>
            <a:xfrm>
              <a:off x="430212" y="6573449"/>
              <a:ext cx="11787300" cy="45600"/>
            </a:xfrm>
            <a:prstGeom prst="rect">
              <a:avLst/>
            </a:prstGeom>
            <a:solidFill>
              <a:srgbClr val="006633">
                <a:alpha val="6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1"/>
            <p:cNvSpPr/>
            <p:nvPr/>
          </p:nvSpPr>
          <p:spPr>
            <a:xfrm>
              <a:off x="430212" y="6619098"/>
              <a:ext cx="11787300" cy="45600"/>
            </a:xfrm>
            <a:prstGeom prst="rect">
              <a:avLst/>
            </a:prstGeom>
            <a:solidFill>
              <a:srgbClr val="D54D13">
                <a:alpha val="6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comments" Target="../comments/commen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comments" Target="../comments/commen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comments" Target="../comments/commen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comments" Target="../comments/commen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comments" Target="../comments/commen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comments" Target="../comments/commen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comments" Target="../comments/commen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comments" Target="../comments/commen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comments" Target="../comments/comment1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comments" Target="../comments/commen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comments" Target="../comments/commen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comments" Target="../comments/commen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comments" Target="../comments/commen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comments" Target="../comments/commen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comments" Target="../comments/commen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comments" Target="../comments/commen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comments" Target="../comments/commen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comments" Target="../comments/commen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hyperlink" Target="https://www.ecb.europa.eu/ecb/history/ec/html/index.lt.html" TargetMode="External"/><Relationship Id="rId7" Type="http://schemas.openxmlformats.org/officeDocument/2006/relationships/hyperlink" Target="https://en.wikipedia.org/wiki/Decolonization" TargetMode="External"/><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hyperlink" Target="https://en.wikipedia.org/wiki/Politics_of_the_European_Union" TargetMode="External"/><Relationship Id="rId5" Type="http://schemas.openxmlformats.org/officeDocument/2006/relationships/hyperlink" Target="https://op.europa.eu/webpub/com/eu-what-it-is/lt/" TargetMode="External"/><Relationship Id="rId4" Type="http://schemas.openxmlformats.org/officeDocument/2006/relationships/hyperlink" Target="https://european-union.europa.eu/principles-countries-history/history-eu/1990-99_l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comments" Target="../comments/commen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352104" y="2012150"/>
            <a:ext cx="3805200" cy="1119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600"/>
              <a:t>Europos integracija ir dekolonizacija</a:t>
            </a:r>
            <a:endParaRPr sz="3600"/>
          </a:p>
        </p:txBody>
      </p:sp>
      <p:sp>
        <p:nvSpPr>
          <p:cNvPr id="72" name="Google Shape;72;p15"/>
          <p:cNvSpPr txBox="1">
            <a:spLocks noGrp="1"/>
          </p:cNvSpPr>
          <p:nvPr>
            <p:ph type="body" idx="1"/>
          </p:nvPr>
        </p:nvSpPr>
        <p:spPr>
          <a:xfrm>
            <a:off x="3499750" y="1489850"/>
            <a:ext cx="1785900" cy="522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900"/>
              <a:t>Antanas Jonušas</a:t>
            </a:r>
            <a:endParaRPr sz="1900"/>
          </a:p>
        </p:txBody>
      </p:sp>
      <p:pic>
        <p:nvPicPr>
          <p:cNvPr id="3" name="Paveikslėlis 2" descr="Paveikslėlis, kuriame yra tekstas, Šriftas, ekrano kopija, Grafika&#10;&#10;Automatiškai sugeneruotas aprašymas">
            <a:extLst>
              <a:ext uri="{FF2B5EF4-FFF2-40B4-BE49-F238E27FC236}">
                <a16:creationId xmlns:a16="http://schemas.microsoft.com/office/drawing/2014/main" id="{A8AA2231-E193-4B55-348F-A61ADC67B59E}"/>
              </a:ext>
            </a:extLst>
          </p:cNvPr>
          <p:cNvPicPr>
            <a:picLocks noChangeAspect="1"/>
          </p:cNvPicPr>
          <p:nvPr/>
        </p:nvPicPr>
        <p:blipFill>
          <a:blip r:embed="rId3"/>
          <a:stretch>
            <a:fillRect/>
          </a:stretch>
        </p:blipFill>
        <p:spPr>
          <a:xfrm>
            <a:off x="585586" y="3529853"/>
            <a:ext cx="1700413" cy="10445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891"/>
              <a:buFont typeface="Arial"/>
              <a:buNone/>
            </a:pPr>
            <a:r>
              <a:rPr lang="en" sz="2800"/>
              <a:t>Europa po Antrojo pasaulinio karo</a:t>
            </a:r>
            <a:endParaRPr sz="2800"/>
          </a:p>
          <a:p>
            <a:pPr marL="0" lvl="0" indent="0" algn="l" rtl="0">
              <a:spcBef>
                <a:spcPts val="0"/>
              </a:spcBef>
              <a:spcAft>
                <a:spcPts val="0"/>
              </a:spcAft>
              <a:buSzPts val="990"/>
              <a:buNone/>
            </a:pPr>
            <a:endParaRPr sz="3509"/>
          </a:p>
        </p:txBody>
      </p:sp>
      <p:sp>
        <p:nvSpPr>
          <p:cNvPr id="133" name="Google Shape;133;p2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Neregėto masto </a:t>
            </a:r>
            <a:r>
              <a:rPr lang="en" sz="1800" b="1"/>
              <a:t>fiziniai sugriovimai</a:t>
            </a:r>
            <a:r>
              <a:rPr lang="en" sz="1800"/>
              <a:t> (strateginio bombardavimo sugriauti miestai; prarasti dirbamos žemės plotai; sugriauta infrastruktūra ir pramonė).</a:t>
            </a:r>
            <a:endParaRPr sz="1800"/>
          </a:p>
          <a:p>
            <a:pPr marL="457200" lvl="0" indent="-342900" algn="l" rtl="0">
              <a:spcBef>
                <a:spcPts val="800"/>
              </a:spcBef>
              <a:spcAft>
                <a:spcPts val="0"/>
              </a:spcAft>
              <a:buSzPts val="1800"/>
              <a:buChar char="➔"/>
            </a:pPr>
            <a:r>
              <a:rPr lang="en" sz="1800" b="1"/>
              <a:t>Žmonių netektys</a:t>
            </a:r>
            <a:r>
              <a:rPr lang="en" sz="1800"/>
              <a:t> (apie 50 mln. žuvusių ir dukart tiek sužeistų).</a:t>
            </a:r>
            <a:endParaRPr sz="1800"/>
          </a:p>
          <a:p>
            <a:pPr marL="457200" lvl="0" indent="-342900" algn="l" rtl="0">
              <a:spcBef>
                <a:spcPts val="800"/>
              </a:spcBef>
              <a:spcAft>
                <a:spcPts val="0"/>
              </a:spcAft>
              <a:buSzPts val="1800"/>
              <a:buChar char="➔"/>
            </a:pPr>
            <a:r>
              <a:rPr lang="en" sz="1800"/>
              <a:t>Didžiausio masto </a:t>
            </a:r>
            <a:r>
              <a:rPr lang="en" sz="1800" b="1"/>
              <a:t>žmonių perkėlimas</a:t>
            </a:r>
            <a:r>
              <a:rPr lang="en" sz="1800"/>
              <a:t> žemyno istorijoje (po karo perkelta virš 10 mln. europiečių).</a:t>
            </a:r>
            <a:endParaRPr sz="1800"/>
          </a:p>
          <a:p>
            <a:pPr marL="457200" lvl="0" indent="-342900" algn="l" rtl="0">
              <a:spcBef>
                <a:spcPts val="800"/>
              </a:spcBef>
              <a:spcAft>
                <a:spcPts val="0"/>
              </a:spcAft>
              <a:buSzPts val="1800"/>
              <a:buChar char="➔"/>
            </a:pPr>
            <a:r>
              <a:rPr lang="en" sz="1800"/>
              <a:t>Pokario </a:t>
            </a:r>
            <a:r>
              <a:rPr lang="en" sz="1800" b="1"/>
              <a:t>badas </a:t>
            </a:r>
            <a:r>
              <a:rPr lang="en" sz="1800"/>
              <a:t>(žmonių ir pasėlių praradimas pokariu lėmė seniai Europoje neregėtą tikrą badą).</a:t>
            </a:r>
            <a:endParaRPr sz="1800"/>
          </a:p>
          <a:p>
            <a:pPr marL="457200" lvl="0" indent="-342900" algn="l" rtl="0">
              <a:spcBef>
                <a:spcPts val="800"/>
              </a:spcBef>
              <a:spcAft>
                <a:spcPts val="0"/>
              </a:spcAft>
              <a:buSzPts val="1800"/>
              <a:buChar char="➔"/>
            </a:pPr>
            <a:r>
              <a:rPr lang="en" sz="1800" b="1"/>
              <a:t>Denacifikacija </a:t>
            </a:r>
            <a:r>
              <a:rPr lang="en" sz="1800"/>
              <a:t>(ką daryti su milijonais su naciais ar jų sąjungininkais kolaboravusių žmonių, buvo didžiulis iššūkis Europos šalyse).</a:t>
            </a:r>
            <a:endParaRPr sz="1800"/>
          </a:p>
          <a:p>
            <a:pPr marL="457200" lvl="0" indent="-342900" algn="l" rtl="0">
              <a:spcBef>
                <a:spcPts val="800"/>
              </a:spcBef>
              <a:spcAft>
                <a:spcPts val="0"/>
              </a:spcAft>
              <a:buSzPts val="1800"/>
              <a:buChar char="➔"/>
            </a:pPr>
            <a:r>
              <a:rPr lang="en" sz="1800" b="1"/>
              <a:t>Šaltasis karas</a:t>
            </a:r>
            <a:r>
              <a:rPr lang="en" sz="1800"/>
              <a:t> - geležinė uždanga perskyrė Europą į SSRS įtakos sferą rytuose ir demokratinę vakarų Europą.</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Šaltojo karo pradžia</a:t>
            </a:r>
            <a:endParaRPr sz="2810"/>
          </a:p>
        </p:txBody>
      </p:sp>
      <p:sp>
        <p:nvSpPr>
          <p:cNvPr id="139" name="Google Shape;139;p2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Dar karui nepasibaigus buvo aišku, kad ne tik sąjungininkų vertybės bei politiniai režimai, bet ir interesai pokariu stipriai skyrėsi.</a:t>
            </a:r>
            <a:endParaRPr sz="1800"/>
          </a:p>
          <a:p>
            <a:pPr marL="457200" lvl="0" indent="-342900" algn="l" rtl="0">
              <a:spcBef>
                <a:spcPts val="800"/>
              </a:spcBef>
              <a:spcAft>
                <a:spcPts val="0"/>
              </a:spcAft>
              <a:buSzPts val="1800"/>
              <a:buChar char="➔"/>
            </a:pPr>
            <a:r>
              <a:rPr lang="en" sz="1800"/>
              <a:t>SSRS neužtikrino laisvų rinkimų savo nuo nacių išlaisvintose šalyse, rytų Europoje įtvirtino savo įtaką -</a:t>
            </a:r>
            <a:r>
              <a:rPr lang="en" sz="1800" b="1"/>
              <a:t> susikūrė “sovietinis blokas”</a:t>
            </a:r>
            <a:r>
              <a:rPr lang="en" sz="1800"/>
              <a:t>.</a:t>
            </a:r>
            <a:endParaRPr sz="1800"/>
          </a:p>
          <a:p>
            <a:pPr marL="457200" lvl="0" indent="-342900" algn="l" rtl="0">
              <a:spcBef>
                <a:spcPts val="800"/>
              </a:spcBef>
              <a:spcAft>
                <a:spcPts val="0"/>
              </a:spcAft>
              <a:buSzPts val="1800"/>
              <a:buChar char="➔"/>
            </a:pPr>
            <a:r>
              <a:rPr lang="en" sz="1800"/>
              <a:t>Čerčilio kalba Fultone 1946 m. - “geležinė uždanga”.</a:t>
            </a:r>
            <a:endParaRPr sz="1800"/>
          </a:p>
          <a:p>
            <a:pPr marL="457200" lvl="0" indent="-342900" algn="l" rtl="0">
              <a:spcBef>
                <a:spcPts val="800"/>
              </a:spcBef>
              <a:spcAft>
                <a:spcPts val="0"/>
              </a:spcAft>
              <a:buSzPts val="1800"/>
              <a:buChar char="➔"/>
            </a:pPr>
            <a:r>
              <a:rPr lang="en" sz="1800"/>
              <a:t>Pilietinis karas Graikijoje - Trumenas paskelbė “Trumeno doktriną”, kuria pradėjo “sulaikymo” politiką.</a:t>
            </a:r>
            <a:endParaRPr sz="1800"/>
          </a:p>
          <a:p>
            <a:pPr marL="457200" lvl="0" indent="-342900" algn="l" rtl="0">
              <a:spcBef>
                <a:spcPts val="800"/>
              </a:spcBef>
              <a:spcAft>
                <a:spcPts val="0"/>
              </a:spcAft>
              <a:buSzPts val="1800"/>
              <a:buChar char="➔"/>
            </a:pPr>
            <a:r>
              <a:rPr lang="en" sz="1800" b="1"/>
              <a:t>1947 m.</a:t>
            </a:r>
            <a:r>
              <a:rPr lang="en" sz="1800"/>
              <a:t> laikomi lūžio tašku, kuomet </a:t>
            </a:r>
            <a:r>
              <a:rPr lang="en" sz="1800" b="1"/>
              <a:t>europiečiai turėjo pasirinkti</a:t>
            </a:r>
            <a:r>
              <a:rPr lang="en" sz="1800"/>
              <a:t>: žlugti ir patekti į sovietų įtakos sferą ar kibtis pagalbos į JAV.</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Maršalo planas</a:t>
            </a:r>
            <a:endParaRPr sz="2810"/>
          </a:p>
        </p:txBody>
      </p:sp>
      <p:sp>
        <p:nvSpPr>
          <p:cNvPr id="145" name="Google Shape;145;p2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Milžiniškas poreikis atstatyti po karo suniokotą Europą.</a:t>
            </a:r>
            <a:endParaRPr sz="1800"/>
          </a:p>
          <a:p>
            <a:pPr marL="457200" lvl="0" indent="-342900" algn="l" rtl="0">
              <a:spcBef>
                <a:spcPts val="800"/>
              </a:spcBef>
              <a:spcAft>
                <a:spcPts val="0"/>
              </a:spcAft>
              <a:buSzPts val="1800"/>
              <a:buChar char="➔"/>
            </a:pPr>
            <a:r>
              <a:rPr lang="en" sz="1800"/>
              <a:t>JAV teikė dvišalę paramą sąjungininkams, bet tai buvo veikiau “spragų kaišymas”, o ne tvarus žemyno atstatymo planas.</a:t>
            </a:r>
            <a:endParaRPr sz="1800"/>
          </a:p>
          <a:p>
            <a:pPr marL="457200" lvl="0" indent="-342900" algn="l" rtl="0">
              <a:spcBef>
                <a:spcPts val="800"/>
              </a:spcBef>
              <a:spcAft>
                <a:spcPts val="0"/>
              </a:spcAft>
              <a:buSzPts val="1800"/>
              <a:buChar char="➔"/>
            </a:pPr>
            <a:r>
              <a:rPr lang="en" sz="1800"/>
              <a:t>1947 m. liepą tuometinis JAV valstybės sekretorius </a:t>
            </a:r>
            <a:r>
              <a:rPr lang="en" sz="1800" b="1"/>
              <a:t>Džordžas Ketletas Maršalas </a:t>
            </a:r>
            <a:r>
              <a:rPr lang="en" sz="1800"/>
              <a:t>savo kalboje Harvardo universitete pristatė Europos atstatymo plano idėją.</a:t>
            </a:r>
            <a:endParaRPr sz="1800"/>
          </a:p>
          <a:p>
            <a:pPr marL="457200" lvl="0" indent="-342900" algn="l" rtl="0">
              <a:spcBef>
                <a:spcPts val="800"/>
              </a:spcBef>
              <a:spcAft>
                <a:spcPts val="0"/>
              </a:spcAft>
              <a:buSzPts val="1800"/>
              <a:buChar char="➔"/>
            </a:pPr>
            <a:r>
              <a:rPr lang="en" sz="1800"/>
              <a:t>Savo kalboje Maršalas sakė, kad “mūsų politika nėra nukreipta prieš kurią nors šalį ar doktriną, bet prieš badą, skurdą ir chaosą”. Tačiau istorikai teigia, kad Maršalo plano </a:t>
            </a:r>
            <a:r>
              <a:rPr lang="en" sz="1800" u="sng"/>
              <a:t>tikslai buvo ir Europos atstatymas, ir JAV įtakos Europoje įtvirtinimas, komunizmo plėtros sustabdymas</a:t>
            </a:r>
            <a:r>
              <a:rPr lang="en" sz="1800"/>
              <a:t>.</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Maršalo planas</a:t>
            </a:r>
            <a:endParaRPr sz="2810"/>
          </a:p>
        </p:txBody>
      </p:sp>
      <p:sp>
        <p:nvSpPr>
          <p:cNvPr id="151" name="Google Shape;151;p27"/>
          <p:cNvSpPr txBox="1">
            <a:spLocks noGrp="1"/>
          </p:cNvSpPr>
          <p:nvPr>
            <p:ph type="body" idx="1"/>
          </p:nvPr>
        </p:nvSpPr>
        <p:spPr>
          <a:xfrm>
            <a:off x="311700" y="1152475"/>
            <a:ext cx="8377800" cy="3201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152" name="Google Shape;152;p27"/>
          <p:cNvPicPr preferRelativeResize="0"/>
          <p:nvPr/>
        </p:nvPicPr>
        <p:blipFill>
          <a:blip r:embed="rId3">
            <a:alphaModFix/>
          </a:blip>
          <a:stretch>
            <a:fillRect/>
          </a:stretch>
        </p:blipFill>
        <p:spPr>
          <a:xfrm>
            <a:off x="5011350" y="445027"/>
            <a:ext cx="3820950" cy="3788175"/>
          </a:xfrm>
          <a:prstGeom prst="rect">
            <a:avLst/>
          </a:prstGeom>
          <a:noFill/>
          <a:ln>
            <a:noFill/>
          </a:ln>
        </p:spPr>
      </p:pic>
      <p:pic>
        <p:nvPicPr>
          <p:cNvPr id="153" name="Google Shape;153;p27"/>
          <p:cNvPicPr preferRelativeResize="0"/>
          <p:nvPr/>
        </p:nvPicPr>
        <p:blipFill>
          <a:blip r:embed="rId4">
            <a:alphaModFix/>
          </a:blip>
          <a:stretch>
            <a:fillRect/>
          </a:stretch>
        </p:blipFill>
        <p:spPr>
          <a:xfrm>
            <a:off x="311700" y="1152475"/>
            <a:ext cx="3286973" cy="3201400"/>
          </a:xfrm>
          <a:prstGeom prst="rect">
            <a:avLst/>
          </a:prstGeom>
          <a:noFill/>
          <a:ln>
            <a:noFill/>
          </a:ln>
        </p:spPr>
      </p:pic>
      <p:sp>
        <p:nvSpPr>
          <p:cNvPr id="154" name="Google Shape;154;p27"/>
          <p:cNvSpPr txBox="1"/>
          <p:nvPr/>
        </p:nvSpPr>
        <p:spPr>
          <a:xfrm>
            <a:off x="311700" y="4353875"/>
            <a:ext cx="8520600" cy="3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Pagal ketverius Maršalo plano įgyvendinimo planus Europos šalis pasiekė 231 milijardų dolerių šiandien atitinkanti suma.</a:t>
            </a:r>
            <a:endParaRPr>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10"/>
              <a:t>Maršalo planas ir Europos ekonominė integracija</a:t>
            </a:r>
            <a:endParaRPr sz="2810"/>
          </a:p>
        </p:txBody>
      </p:sp>
      <p:sp>
        <p:nvSpPr>
          <p:cNvPr id="160" name="Google Shape;160;p2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61950" algn="l" rtl="0">
              <a:spcBef>
                <a:spcPts val="800"/>
              </a:spcBef>
              <a:spcAft>
                <a:spcPts val="0"/>
              </a:spcAft>
              <a:buSzPts val="2100"/>
              <a:buChar char="➔"/>
            </a:pPr>
            <a:r>
              <a:rPr lang="en" sz="2100" b="1"/>
              <a:t>Maršalo planas turėjo didžiulės įtakos Europos integracijai</a:t>
            </a:r>
            <a:r>
              <a:rPr lang="en" sz="2100"/>
              <a:t>: paramai teikti reikėjo naikinti ekonominius barjerus ir steigti paramą koordinuojančias institucijas.</a:t>
            </a:r>
            <a:endParaRPr sz="2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Žanas Monė ir “Europietiška būtis”</a:t>
            </a:r>
            <a:endParaRPr sz="2810"/>
          </a:p>
        </p:txBody>
      </p:sp>
      <p:sp>
        <p:nvSpPr>
          <p:cNvPr id="166" name="Google Shape;166;p29"/>
          <p:cNvSpPr txBox="1">
            <a:spLocks noGrp="1"/>
          </p:cNvSpPr>
          <p:nvPr>
            <p:ph type="body" idx="1"/>
          </p:nvPr>
        </p:nvSpPr>
        <p:spPr>
          <a:xfrm>
            <a:off x="311700" y="1152475"/>
            <a:ext cx="5574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Prancūzų valstybės veikėjas </a:t>
            </a:r>
            <a:r>
              <a:rPr lang="en" sz="1800" b="1"/>
              <a:t>Žanas Monė</a:t>
            </a:r>
            <a:r>
              <a:rPr lang="en" sz="1800"/>
              <a:t> vadinamas vienu “Europos tėvų”, dar 1943 m. kalbėjo apie Europos vienybės būtinybę:</a:t>
            </a:r>
            <a:endParaRPr sz="1800"/>
          </a:p>
          <a:p>
            <a:pPr marL="0" lvl="0" indent="0" algn="l" rtl="0">
              <a:spcBef>
                <a:spcPts val="800"/>
              </a:spcBef>
              <a:spcAft>
                <a:spcPts val="0"/>
              </a:spcAft>
              <a:buNone/>
            </a:pPr>
            <a:r>
              <a:rPr lang="en" sz="1800"/>
              <a:t>“Europoje nebus taikos, jei valstybės atsikurs remdamosi nacionaliniu suverenitetu, kuris susijęs su prestižo politika ir ekonomine protekcija. Europos šalys nėra pakankamai stiprios, kad galėtų užtikrinti savo tautų gerovę ir socialinį vystymąsi. Todėl Europos valstybės turi sukurti federaciją arba Europos subjektą, kuris paverstų jas bendru ekonominiu vienetu.”</a:t>
            </a:r>
            <a:endParaRPr sz="1800"/>
          </a:p>
        </p:txBody>
      </p:sp>
      <p:pic>
        <p:nvPicPr>
          <p:cNvPr id="167" name="Google Shape;167;p29"/>
          <p:cNvPicPr preferRelativeResize="0"/>
          <p:nvPr/>
        </p:nvPicPr>
        <p:blipFill>
          <a:blip r:embed="rId3">
            <a:alphaModFix/>
          </a:blip>
          <a:stretch>
            <a:fillRect/>
          </a:stretch>
        </p:blipFill>
        <p:spPr>
          <a:xfrm>
            <a:off x="5980950" y="950188"/>
            <a:ext cx="2759128"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10"/>
              <a:t>Winston Churchill “Jungtinės Europos Valstijos”</a:t>
            </a:r>
            <a:endParaRPr sz="2810"/>
          </a:p>
        </p:txBody>
      </p:sp>
      <p:sp>
        <p:nvSpPr>
          <p:cNvPr id="173" name="Google Shape;173;p30"/>
          <p:cNvSpPr txBox="1">
            <a:spLocks noGrp="1"/>
          </p:cNvSpPr>
          <p:nvPr>
            <p:ph type="body" idx="1"/>
          </p:nvPr>
        </p:nvSpPr>
        <p:spPr>
          <a:xfrm>
            <a:off x="311700" y="1152475"/>
            <a:ext cx="54405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Britų ministras pirmininkas ir vienas “Europos tėvų” </a:t>
            </a:r>
            <a:r>
              <a:rPr lang="en" sz="1800" b="1"/>
              <a:t>Winston Churchill </a:t>
            </a:r>
            <a:r>
              <a:rPr lang="en" sz="1800"/>
              <a:t>Europos vienybės idėjas skelbė ir karo metu, ir jam pasibaigus. </a:t>
            </a:r>
            <a:endParaRPr sz="1800"/>
          </a:p>
          <a:p>
            <a:pPr marL="0" lvl="0" indent="0" algn="l" rtl="0">
              <a:spcBef>
                <a:spcPts val="800"/>
              </a:spcBef>
              <a:spcAft>
                <a:spcPts val="0"/>
              </a:spcAft>
              <a:buNone/>
            </a:pPr>
            <a:r>
              <a:rPr lang="en" sz="1800"/>
              <a:t>Savo kalboje Ciuriche </a:t>
            </a:r>
            <a:r>
              <a:rPr lang="en" sz="1800" b="1"/>
              <a:t>1946 </a:t>
            </a:r>
            <a:r>
              <a:rPr lang="en" sz="1800"/>
              <a:t>m. Churchill ragino kurti „sukurti kažką panašaus į </a:t>
            </a:r>
            <a:r>
              <a:rPr lang="en" sz="1800" b="1"/>
              <a:t>Jungtines Europos Valstijas</a:t>
            </a:r>
            <a:r>
              <a:rPr lang="en" sz="1800"/>
              <a:t>. Tik taip šimtai milijonų sunkiai dirbančių žmonių galės atgauti paprastus džiaugsmus ir viltis, dėl kurių verta gyventi.“</a:t>
            </a:r>
            <a:endParaRPr sz="1800"/>
          </a:p>
        </p:txBody>
      </p:sp>
      <p:pic>
        <p:nvPicPr>
          <p:cNvPr id="174" name="Google Shape;174;p30"/>
          <p:cNvPicPr preferRelativeResize="0"/>
          <p:nvPr/>
        </p:nvPicPr>
        <p:blipFill>
          <a:blip r:embed="rId3">
            <a:alphaModFix/>
          </a:blip>
          <a:stretch>
            <a:fillRect/>
          </a:stretch>
        </p:blipFill>
        <p:spPr>
          <a:xfrm>
            <a:off x="5918518" y="1152475"/>
            <a:ext cx="2913782" cy="3708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10"/>
              <a:t>Pirmosios pokario Europos integracijos iniciatyvos</a:t>
            </a:r>
            <a:endParaRPr sz="2810"/>
          </a:p>
        </p:txBody>
      </p:sp>
      <p:sp>
        <p:nvSpPr>
          <p:cNvPr id="180" name="Google Shape;180;p31"/>
          <p:cNvSpPr txBox="1">
            <a:spLocks noGrp="1"/>
          </p:cNvSpPr>
          <p:nvPr>
            <p:ph type="body" idx="1"/>
          </p:nvPr>
        </p:nvSpPr>
        <p:spPr>
          <a:xfrm>
            <a:off x="311700" y="1152475"/>
            <a:ext cx="8520600" cy="18129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1947 m. Churchill iniciatyva įkurta organizacija </a:t>
            </a:r>
            <a:r>
              <a:rPr lang="en" sz="1800" b="1"/>
              <a:t>Judėjimas už vieningą Europą</a:t>
            </a:r>
            <a:r>
              <a:rPr lang="en" sz="1800"/>
              <a:t>.</a:t>
            </a:r>
            <a:endParaRPr sz="1800"/>
          </a:p>
          <a:p>
            <a:pPr marL="0" lvl="0" indent="0" algn="l" rtl="0">
              <a:spcBef>
                <a:spcPts val="800"/>
              </a:spcBef>
              <a:spcAft>
                <a:spcPts val="0"/>
              </a:spcAft>
              <a:buNone/>
            </a:pPr>
            <a:r>
              <a:rPr lang="en" sz="1800"/>
              <a:t>1948 m. gegužę Hagoje įvyko šios organizacijos kongresas.</a:t>
            </a:r>
            <a:endParaRPr sz="1800"/>
          </a:p>
          <a:p>
            <a:pPr marL="0" lvl="0" indent="0" algn="l" rtl="0">
              <a:spcBef>
                <a:spcPts val="800"/>
              </a:spcBef>
              <a:spcAft>
                <a:spcPts val="0"/>
              </a:spcAft>
              <a:buNone/>
            </a:pPr>
            <a:r>
              <a:rPr lang="en" sz="1800"/>
              <a:t>Iniciatyva išaugo į </a:t>
            </a:r>
            <a:r>
              <a:rPr lang="en" sz="1800" b="1"/>
              <a:t>Europos Tarybą</a:t>
            </a:r>
            <a:r>
              <a:rPr lang="en" sz="1800"/>
              <a:t>, įsteigtą 1949 m. gegužę Strasbūre.</a:t>
            </a:r>
            <a:endParaRPr sz="1800"/>
          </a:p>
          <a:p>
            <a:pPr marL="0" lvl="0" indent="0" algn="l" rtl="0">
              <a:spcBef>
                <a:spcPts val="800"/>
              </a:spcBef>
              <a:spcAft>
                <a:spcPts val="0"/>
              </a:spcAft>
              <a:buNone/>
            </a:pPr>
            <a:r>
              <a:rPr lang="en" sz="1800"/>
              <a:t>Europos Taryboje - atstovai iš Didžiosios Britanijos, Airijos, Beniliukso šalių, Italijos, Švedijos, Danijos, Norvegijos. </a:t>
            </a:r>
            <a:endParaRPr sz="1800"/>
          </a:p>
          <a:p>
            <a:pPr marL="0" lvl="0" indent="0" algn="l" rtl="0">
              <a:spcBef>
                <a:spcPts val="800"/>
              </a:spcBef>
              <a:spcAft>
                <a:spcPts val="0"/>
              </a:spcAft>
              <a:buNone/>
            </a:pPr>
            <a:r>
              <a:rPr lang="en" sz="1800"/>
              <a:t>Tiesa, </a:t>
            </a:r>
            <a:r>
              <a:rPr lang="en" sz="1800" b="1"/>
              <a:t>taryba neturėjo jokių galių ir valdžios</a:t>
            </a:r>
            <a:r>
              <a:rPr lang="en" sz="1800"/>
              <a:t>.</a:t>
            </a:r>
            <a:endParaRPr sz="1800"/>
          </a:p>
        </p:txBody>
      </p:sp>
      <p:pic>
        <p:nvPicPr>
          <p:cNvPr id="181" name="Google Shape;181;p31"/>
          <p:cNvPicPr preferRelativeResize="0"/>
          <p:nvPr/>
        </p:nvPicPr>
        <p:blipFill>
          <a:blip r:embed="rId3">
            <a:alphaModFix/>
          </a:blip>
          <a:stretch>
            <a:fillRect/>
          </a:stretch>
        </p:blipFill>
        <p:spPr>
          <a:xfrm>
            <a:off x="1374550" y="3628426"/>
            <a:ext cx="2600899" cy="1131124"/>
          </a:xfrm>
          <a:prstGeom prst="rect">
            <a:avLst/>
          </a:prstGeom>
          <a:noFill/>
          <a:ln>
            <a:noFill/>
          </a:ln>
        </p:spPr>
      </p:pic>
      <p:pic>
        <p:nvPicPr>
          <p:cNvPr id="182" name="Google Shape;182;p31"/>
          <p:cNvPicPr preferRelativeResize="0"/>
          <p:nvPr/>
        </p:nvPicPr>
        <p:blipFill>
          <a:blip r:embed="rId4">
            <a:alphaModFix/>
          </a:blip>
          <a:stretch>
            <a:fillRect/>
          </a:stretch>
        </p:blipFill>
        <p:spPr>
          <a:xfrm>
            <a:off x="6307650" y="3572527"/>
            <a:ext cx="1219625" cy="1219625"/>
          </a:xfrm>
          <a:prstGeom prst="rect">
            <a:avLst/>
          </a:prstGeom>
          <a:noFill/>
          <a:ln>
            <a:noFill/>
          </a:ln>
        </p:spPr>
      </p:pic>
      <p:cxnSp>
        <p:nvCxnSpPr>
          <p:cNvPr id="183" name="Google Shape;183;p31"/>
          <p:cNvCxnSpPr>
            <a:stCxn id="181" idx="3"/>
            <a:endCxn id="182" idx="1"/>
          </p:cNvCxnSpPr>
          <p:nvPr/>
        </p:nvCxnSpPr>
        <p:spPr>
          <a:xfrm rot="10800000" flipH="1">
            <a:off x="3975449" y="4182288"/>
            <a:ext cx="2332200" cy="11700"/>
          </a:xfrm>
          <a:prstGeom prst="straightConnector1">
            <a:avLst/>
          </a:prstGeom>
          <a:noFill/>
          <a:ln w="76200" cap="flat" cmpd="sng">
            <a:solidFill>
              <a:schemeClr val="accent4"/>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Beniliukso sąjunga</a:t>
            </a:r>
            <a:endParaRPr sz="2810"/>
          </a:p>
        </p:txBody>
      </p:sp>
      <p:sp>
        <p:nvSpPr>
          <p:cNvPr id="189" name="Google Shape;189;p32"/>
          <p:cNvSpPr txBox="1">
            <a:spLocks noGrp="1"/>
          </p:cNvSpPr>
          <p:nvPr>
            <p:ph type="body" idx="1"/>
          </p:nvPr>
        </p:nvSpPr>
        <p:spPr>
          <a:xfrm>
            <a:off x="311700" y="1152475"/>
            <a:ext cx="42603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1948 m. sausio 1 d. Belgija, Nyderlandai ir Liuksemburgas įkūrė “</a:t>
            </a:r>
            <a:r>
              <a:rPr lang="en" sz="1800" b="1"/>
              <a:t>Beniliukso sąjungą</a:t>
            </a:r>
            <a:r>
              <a:rPr lang="en" sz="1800"/>
              <a:t>” - sutarta dėl muitų panaikinimo, laisvo kapitalo, darbo jėgos, paslaugų judėjimo.</a:t>
            </a:r>
            <a:endParaRPr sz="1800"/>
          </a:p>
          <a:p>
            <a:pPr marL="0" lvl="0" indent="0" algn="l" rtl="0">
              <a:spcBef>
                <a:spcPts val="800"/>
              </a:spcBef>
              <a:spcAft>
                <a:spcPts val="0"/>
              </a:spcAft>
              <a:buNone/>
            </a:pPr>
            <a:r>
              <a:rPr lang="en" sz="1800"/>
              <a:t>Tai buvo reikšminga regioninė ekonominė sąjunga, </a:t>
            </a:r>
            <a:r>
              <a:rPr lang="en" sz="1800" b="1"/>
              <a:t>bet Europos integracija be Vokietijos nebuvo įmanoma</a:t>
            </a:r>
            <a:r>
              <a:rPr lang="en" sz="1800"/>
              <a:t> - tą suprato ir aiškiai įvardijo Europos integracijos šalininkai.</a:t>
            </a:r>
            <a:endParaRPr sz="1800"/>
          </a:p>
        </p:txBody>
      </p:sp>
      <p:pic>
        <p:nvPicPr>
          <p:cNvPr id="190" name="Google Shape;190;p32"/>
          <p:cNvPicPr preferRelativeResize="0"/>
          <p:nvPr/>
        </p:nvPicPr>
        <p:blipFill>
          <a:blip r:embed="rId3">
            <a:alphaModFix/>
          </a:blip>
          <a:stretch>
            <a:fillRect/>
          </a:stretch>
        </p:blipFill>
        <p:spPr>
          <a:xfrm>
            <a:off x="4674150" y="445025"/>
            <a:ext cx="4267200" cy="3766495"/>
          </a:xfrm>
          <a:prstGeom prst="rect">
            <a:avLst/>
          </a:prstGeom>
          <a:noFill/>
          <a:ln>
            <a:noFill/>
          </a:ln>
        </p:spPr>
      </p:pic>
      <p:sp>
        <p:nvSpPr>
          <p:cNvPr id="191" name="Google Shape;191;p32"/>
          <p:cNvSpPr txBox="1"/>
          <p:nvPr/>
        </p:nvSpPr>
        <p:spPr>
          <a:xfrm>
            <a:off x="4815300" y="4272225"/>
            <a:ext cx="3984900" cy="4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Vietinis Liuksemburgo dienraštis išjuokia Beniliukso sąjungą karikatūra “Po Beniliukso ženklu”.</a:t>
            </a:r>
            <a:endParaRPr sz="1200">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Šumano planas</a:t>
            </a:r>
            <a:endParaRPr sz="2810"/>
          </a:p>
        </p:txBody>
      </p:sp>
      <p:sp>
        <p:nvSpPr>
          <p:cNvPr id="197" name="Google Shape;197;p33"/>
          <p:cNvSpPr txBox="1">
            <a:spLocks noGrp="1"/>
          </p:cNvSpPr>
          <p:nvPr>
            <p:ph type="body" idx="1"/>
          </p:nvPr>
        </p:nvSpPr>
        <p:spPr>
          <a:xfrm>
            <a:off x="311700" y="1152475"/>
            <a:ext cx="5609400" cy="37008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Prancūzijos politikas, tuometinis užsienio reikalų ministras ir vienu “Europos tėvų” laikomas </a:t>
            </a:r>
            <a:r>
              <a:rPr lang="en" sz="1800" b="1"/>
              <a:t>Robert Schuman</a:t>
            </a:r>
            <a:r>
              <a:rPr lang="en" sz="1800"/>
              <a:t> 1950 m. gegužės 9 d. Paryžiuje paskelbė </a:t>
            </a:r>
            <a:r>
              <a:rPr lang="en" sz="1800" b="1"/>
              <a:t>deklaraciją</a:t>
            </a:r>
            <a:r>
              <a:rPr lang="en" sz="1800"/>
              <a:t> - detalų Europos integracijos pasiūlymą.</a:t>
            </a:r>
            <a:endParaRPr sz="1800"/>
          </a:p>
          <a:p>
            <a:pPr marL="0" lvl="0" indent="0" algn="l" rtl="0">
              <a:spcBef>
                <a:spcPts val="800"/>
              </a:spcBef>
              <a:spcAft>
                <a:spcPts val="0"/>
              </a:spcAft>
              <a:buNone/>
            </a:pPr>
            <a:r>
              <a:rPr lang="en" sz="1800"/>
              <a:t>Šumano idėja - sutaikyti prancūzus su vokiečiais, integruoti Vakarų Europos ekonomiką ir sukurti viršnacionalinę Europos instituciją. </a:t>
            </a:r>
            <a:endParaRPr sz="1800"/>
          </a:p>
          <a:p>
            <a:pPr marL="0" lvl="0" indent="0" algn="l" rtl="0">
              <a:spcBef>
                <a:spcPts val="800"/>
              </a:spcBef>
              <a:spcAft>
                <a:spcPts val="0"/>
              </a:spcAft>
              <a:buNone/>
            </a:pPr>
            <a:r>
              <a:rPr lang="en" sz="1800"/>
              <a:t>Šumanas siūlė pradėti nuo </a:t>
            </a:r>
            <a:r>
              <a:rPr lang="en" sz="1800" b="1"/>
              <a:t>bendros anglių ir plieno rinkos</a:t>
            </a:r>
            <a:r>
              <a:rPr lang="en" sz="1800"/>
              <a:t> - tai buvo strateginės karo žaliavos ir vienas ilgametės vokiečių ir prancūzų nesantaikos šaltinių.</a:t>
            </a:r>
            <a:endParaRPr sz="1800"/>
          </a:p>
          <a:p>
            <a:pPr marL="0" lvl="0" indent="0" algn="l" rtl="0">
              <a:spcBef>
                <a:spcPts val="800"/>
              </a:spcBef>
              <a:spcAft>
                <a:spcPts val="0"/>
              </a:spcAft>
              <a:buNone/>
            </a:pPr>
            <a:r>
              <a:rPr lang="en" sz="1800"/>
              <a:t>Šumano deklaracijos paskelbimo diena švenčiama kaip “Europos diena”.</a:t>
            </a:r>
            <a:endParaRPr sz="1800"/>
          </a:p>
        </p:txBody>
      </p:sp>
      <p:pic>
        <p:nvPicPr>
          <p:cNvPr id="198" name="Google Shape;198;p33"/>
          <p:cNvPicPr preferRelativeResize="0"/>
          <p:nvPr/>
        </p:nvPicPr>
        <p:blipFill>
          <a:blip r:embed="rId3">
            <a:alphaModFix/>
          </a:blip>
          <a:stretch>
            <a:fillRect/>
          </a:stretch>
        </p:blipFill>
        <p:spPr>
          <a:xfrm>
            <a:off x="6222875" y="661263"/>
            <a:ext cx="2434212" cy="3820975"/>
          </a:xfrm>
          <a:prstGeom prst="rect">
            <a:avLst/>
          </a:prstGeom>
          <a:noFill/>
          <a:ln>
            <a:noFill/>
          </a:ln>
        </p:spPr>
      </p:pic>
      <p:sp>
        <p:nvSpPr>
          <p:cNvPr id="199" name="Google Shape;199;p33"/>
          <p:cNvSpPr txBox="1"/>
          <p:nvPr/>
        </p:nvSpPr>
        <p:spPr>
          <a:xfrm>
            <a:off x="6321875" y="4484500"/>
            <a:ext cx="2335200" cy="3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Georgia"/>
                <a:ea typeface="Georgia"/>
                <a:cs typeface="Georgia"/>
                <a:sym typeface="Georgia"/>
              </a:rPr>
              <a:t>Robert Schuman</a:t>
            </a:r>
            <a:endParaRPr sz="1200">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Temos aktualumas - Europos integracija</a:t>
            </a:r>
            <a:endParaRPr sz="2810"/>
          </a:p>
        </p:txBody>
      </p:sp>
      <p:sp>
        <p:nvSpPr>
          <p:cNvPr id="78" name="Google Shape;78;p16"/>
          <p:cNvSpPr txBox="1">
            <a:spLocks noGrp="1"/>
          </p:cNvSpPr>
          <p:nvPr>
            <p:ph type="body" idx="1"/>
          </p:nvPr>
        </p:nvSpPr>
        <p:spPr>
          <a:xfrm>
            <a:off x="311700" y="1152475"/>
            <a:ext cx="8520600" cy="36765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Pasibaigus Antrajam pasauliniam karui ir Europą padalijus “geležinei uždangai”, Vakarų šalių lyderiai ir intelektualai ėmė kelti idėją, kad </a:t>
            </a:r>
            <a:r>
              <a:rPr lang="en" sz="1800" u="sng"/>
              <a:t>Vakarų šalys įtvirtins taiką ir apskritai išliks tik bendradarbiaudamos. </a:t>
            </a:r>
            <a:endParaRPr sz="1800" u="sng"/>
          </a:p>
          <a:p>
            <a:pPr marL="457200" lvl="0" indent="-342900" algn="l" rtl="0">
              <a:spcBef>
                <a:spcPts val="800"/>
              </a:spcBef>
              <a:spcAft>
                <a:spcPts val="0"/>
              </a:spcAft>
              <a:buSzPts val="1800"/>
              <a:buChar char="➔"/>
            </a:pPr>
            <a:r>
              <a:rPr lang="en" sz="1800"/>
              <a:t>Europos integracijos iniciatyvos pasiteisino, įgavo pagreitį ir išaugo į dabartines struktūras kaip Europos Taryba ir Europos Sąjunga. Europos </a:t>
            </a:r>
            <a:r>
              <a:rPr lang="en" sz="1800" u="sng"/>
              <a:t>integracija</a:t>
            </a:r>
            <a:r>
              <a:rPr lang="en" sz="1800"/>
              <a:t> pokariu pirmąkart žemyno istorijoje </a:t>
            </a:r>
            <a:r>
              <a:rPr lang="en" sz="1800" u="sng"/>
              <a:t>įtvirtino ilgalaikę taiką</a:t>
            </a:r>
            <a:r>
              <a:rPr lang="en" sz="1800"/>
              <a:t> tarp susivienijusių šalių. Dabar jų - įskaitant ir Lietuvą - kaip niekad daug.</a:t>
            </a:r>
            <a:endParaRPr sz="1800"/>
          </a:p>
          <a:p>
            <a:pPr marL="457200" lvl="0" indent="-342900" algn="l" rtl="0">
              <a:spcBef>
                <a:spcPts val="800"/>
              </a:spcBef>
              <a:spcAft>
                <a:spcPts val="0"/>
              </a:spcAft>
              <a:buSzPts val="1800"/>
              <a:buChar char="➔"/>
            </a:pPr>
            <a:r>
              <a:rPr lang="en" sz="1800"/>
              <a:t>Europos integracija yra vis dar vykstantis ir </a:t>
            </a:r>
            <a:r>
              <a:rPr lang="en" sz="1800" u="sng"/>
              <a:t>daugybę iššūkių keliantis procesas</a:t>
            </a:r>
            <a:r>
              <a:rPr lang="en" sz="1800"/>
              <a:t>: šalys nesutaria, kuria kryptimi turėtų judėti Europos Sąjunga; ką daryti, jei šalys narės nesilaiko ES principų; grėsmingu precedentu tapo Jungtinės Karalystės pasitraukimas iš ES; euroskepticizmas yra galingas ginklas kraštutinių politinių jėgų politinėje darbotvarkėje.</a:t>
            </a:r>
            <a:endParaRPr sz="1800" b="1" u="sng"/>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Iš Šumano deklaracijos</a:t>
            </a:r>
            <a:endParaRPr sz="2810"/>
          </a:p>
        </p:txBody>
      </p:sp>
      <p:sp>
        <p:nvSpPr>
          <p:cNvPr id="205" name="Google Shape;205;p3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“Organizuotos ir aktyvios Europos indėlis į civilizaciją yra būtinas norint išlaikyti taikius santykius. Daugiau kaip 20 metų aktyviausiai kovojusi dėl vieningos Europos Prancūzija visuomet svarbiausiu savo tikslu laikė tarnavimą taikai. Nesukūrus vieningos Europos kilo karas.”</a:t>
            </a:r>
            <a:endParaRPr sz="1800"/>
          </a:p>
          <a:p>
            <a:pPr marL="0" lvl="0" indent="0" algn="l" rtl="0">
              <a:spcBef>
                <a:spcPts val="800"/>
              </a:spcBef>
              <a:spcAft>
                <a:spcPts val="0"/>
              </a:spcAft>
              <a:buNone/>
            </a:pPr>
            <a:endParaRPr sz="1800"/>
          </a:p>
          <a:p>
            <a:pPr marL="0" lvl="0" indent="0" algn="l" rtl="0">
              <a:spcBef>
                <a:spcPts val="800"/>
              </a:spcBef>
              <a:spcAft>
                <a:spcPts val="0"/>
              </a:spcAft>
              <a:buNone/>
            </a:pPr>
            <a:r>
              <a:rPr lang="en" sz="1800"/>
              <a:t>“Norint suartinti Europos tautas, reikia panaikinti nuo amžių tarp Prancūzijos ir Vokietijos egzistuojančias priešybes. Kad ir kokie būtų veiksmai, visų pirma jie turi būti susiję su šiomis dviem valstybėmis.”</a:t>
            </a:r>
            <a:endParaRPr sz="1800"/>
          </a:p>
          <a:p>
            <a:pPr marL="0" lvl="0" indent="0" algn="l" rtl="0">
              <a:spcBef>
                <a:spcPts val="800"/>
              </a:spcBef>
              <a:spcAft>
                <a:spcPts val="0"/>
              </a:spcAft>
              <a:buNone/>
            </a:pPr>
            <a:endParaRPr sz="1800"/>
          </a:p>
          <a:p>
            <a:pPr marL="0" lvl="0" indent="0" algn="l" rtl="0">
              <a:spcBef>
                <a:spcPts val="800"/>
              </a:spcBef>
              <a:spcAft>
                <a:spcPts val="0"/>
              </a:spcAft>
              <a:buNone/>
            </a:pPr>
            <a:r>
              <a:rPr lang="en" sz="1800"/>
              <a:t>“Anglių ir plieno gamybos sutelkimas turėtų [...] pakeisti regionų, kurie ilgą laiką gamino karinę amuniciją ir nuolat tapdavo karų aukomis, likimą.”</a:t>
            </a:r>
            <a:endParaRPr sz="900">
              <a:solidFill>
                <a:srgbClr val="51556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5"/>
          <p:cNvSpPr txBox="1">
            <a:spLocks noGrp="1"/>
          </p:cNvSpPr>
          <p:nvPr>
            <p:ph type="title"/>
          </p:nvPr>
        </p:nvSpPr>
        <p:spPr>
          <a:xfrm>
            <a:off x="311700" y="445025"/>
            <a:ext cx="55653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10"/>
              <a:t>Sudėtingi prancūzų ir vokiečių santykiai</a:t>
            </a:r>
            <a:endParaRPr sz="2810"/>
          </a:p>
        </p:txBody>
      </p:sp>
      <p:sp>
        <p:nvSpPr>
          <p:cNvPr id="211" name="Google Shape;211;p35"/>
          <p:cNvSpPr txBox="1">
            <a:spLocks noGrp="1"/>
          </p:cNvSpPr>
          <p:nvPr>
            <p:ph type="body" idx="1"/>
          </p:nvPr>
        </p:nvSpPr>
        <p:spPr>
          <a:xfrm>
            <a:off x="311700" y="1334750"/>
            <a:ext cx="5188500" cy="32340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Prancūzai nedegė noru bendradarbiauti su savo vakarykščiais priešais vokiečiais.</a:t>
            </a:r>
            <a:endParaRPr sz="1800"/>
          </a:p>
          <a:p>
            <a:pPr marL="457200" lvl="0" indent="-342900" algn="l" rtl="0">
              <a:spcBef>
                <a:spcPts val="800"/>
              </a:spcBef>
              <a:spcAft>
                <a:spcPts val="0"/>
              </a:spcAft>
              <a:buSzPts val="1800"/>
              <a:buChar char="➔"/>
            </a:pPr>
            <a:r>
              <a:rPr lang="en" sz="1800"/>
              <a:t>1944-1946 m. laikinajai išlaisvintos Prancūzijos vyriausybei vadovavęs generolas </a:t>
            </a:r>
            <a:r>
              <a:rPr lang="en" sz="1800" b="1"/>
              <a:t>Charles de Gaulle</a:t>
            </a:r>
            <a:r>
              <a:rPr lang="en" sz="1800"/>
              <a:t> buvo Europos integracijos priešininkas: Europą jis įsivaizdavo kaip suverenių tautų kontinentą.</a:t>
            </a:r>
            <a:endParaRPr sz="1800"/>
          </a:p>
          <a:p>
            <a:pPr marL="0" lvl="0" indent="0" algn="l" rtl="0">
              <a:spcBef>
                <a:spcPts val="800"/>
              </a:spcBef>
              <a:spcAft>
                <a:spcPts val="0"/>
              </a:spcAft>
              <a:buSzPts val="605"/>
              <a:buNone/>
            </a:pPr>
            <a:r>
              <a:rPr lang="en"/>
              <a:t> </a:t>
            </a:r>
            <a:endParaRPr/>
          </a:p>
        </p:txBody>
      </p:sp>
      <p:pic>
        <p:nvPicPr>
          <p:cNvPr id="212" name="Google Shape;212;p35"/>
          <p:cNvPicPr preferRelativeResize="0"/>
          <p:nvPr/>
        </p:nvPicPr>
        <p:blipFill>
          <a:blip r:embed="rId3">
            <a:alphaModFix/>
          </a:blip>
          <a:stretch>
            <a:fillRect/>
          </a:stretch>
        </p:blipFill>
        <p:spPr>
          <a:xfrm>
            <a:off x="5876996" y="445025"/>
            <a:ext cx="2591327" cy="3989100"/>
          </a:xfrm>
          <a:prstGeom prst="rect">
            <a:avLst/>
          </a:prstGeom>
          <a:noFill/>
          <a:ln>
            <a:noFill/>
          </a:ln>
        </p:spPr>
      </p:pic>
      <p:sp>
        <p:nvSpPr>
          <p:cNvPr id="213" name="Google Shape;213;p35"/>
          <p:cNvSpPr txBox="1"/>
          <p:nvPr/>
        </p:nvSpPr>
        <p:spPr>
          <a:xfrm>
            <a:off x="6288350" y="4518025"/>
            <a:ext cx="22194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Charles De Gaulle</a:t>
            </a:r>
            <a:endParaRPr sz="1200">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Besikeičianti tarptautinė padėtis</a:t>
            </a:r>
            <a:endParaRPr sz="2810"/>
          </a:p>
        </p:txBody>
      </p:sp>
      <p:sp>
        <p:nvSpPr>
          <p:cNvPr id="219" name="Google Shape;219;p3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605"/>
              <a:buFont typeface="Arial"/>
              <a:buNone/>
            </a:pPr>
            <a:r>
              <a:rPr lang="en" sz="1800" i="1"/>
              <a:t>“</a:t>
            </a:r>
            <a:r>
              <a:rPr lang="en" sz="1800" i="1" u="sng"/>
              <a:t>Tarptautiniai 1948-1949 m. įvykiai išvedė iš šios aklavietės.</a:t>
            </a:r>
            <a:r>
              <a:rPr lang="en" sz="1800" i="1"/>
              <a:t> Prahos sukilimas, susitarimas dėl Vakarų Vokietijos valstybės, Berlyno blokada ir NATO planai paskatino prancūzų valstybininkus, tokius kaip George’ą Bidault ir Robert’ą Schumaną suvokti, kad Prancūzija privalo iš naujo permąstyti savo požiūrį į Vokietiją.” (Judt, p. 176)</a:t>
            </a:r>
            <a:endParaRPr sz="1800" i="1"/>
          </a:p>
          <a:p>
            <a:pPr marL="0" lvl="0" indent="0" algn="l" rtl="0">
              <a:spcBef>
                <a:spcPts val="800"/>
              </a:spcBef>
              <a:spcAft>
                <a:spcPts val="0"/>
              </a:spcAft>
              <a:buClr>
                <a:schemeClr val="dk1"/>
              </a:buClr>
              <a:buSzPts val="605"/>
              <a:buFont typeface="Arial"/>
              <a:buNone/>
            </a:pPr>
            <a:endParaRPr sz="1800"/>
          </a:p>
          <a:p>
            <a:pPr marL="0" lvl="0" indent="0" algn="l" rtl="0">
              <a:spcBef>
                <a:spcPts val="800"/>
              </a:spcBef>
              <a:spcAft>
                <a:spcPts val="0"/>
              </a:spcAft>
              <a:buClr>
                <a:schemeClr val="dk1"/>
              </a:buClr>
              <a:buSzPts val="605"/>
              <a:buFont typeface="Arial"/>
              <a:buNone/>
            </a:pPr>
            <a:r>
              <a:rPr lang="en" sz="1800"/>
              <a:t>Prancūzus “švelninti” savo poziciją Vokietijos atžvilgiu skatino ir sparčiai </a:t>
            </a:r>
            <a:r>
              <a:rPr lang="en" sz="1800" b="1"/>
              <a:t>atsigaunančios Vokietijos pramonės konkurencijos baimė</a:t>
            </a:r>
            <a:r>
              <a:rPr lang="en" sz="1800"/>
              <a:t> - Prancūzija nebegalėjo sau leisti konfrontuoti su vokiečiais.</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Europos anglių ir plieno bendrija (EAPB)</a:t>
            </a:r>
            <a:endParaRPr sz="2810"/>
          </a:p>
        </p:txBody>
      </p:sp>
      <p:sp>
        <p:nvSpPr>
          <p:cNvPr id="225" name="Google Shape;225;p37"/>
          <p:cNvSpPr txBox="1">
            <a:spLocks noGrp="1"/>
          </p:cNvSpPr>
          <p:nvPr>
            <p:ph type="body" idx="1"/>
          </p:nvPr>
        </p:nvSpPr>
        <p:spPr>
          <a:xfrm>
            <a:off x="311700" y="1152475"/>
            <a:ext cx="50553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Remiantis Šumano deklaracijos idėjomis, 1951 m. Paryžiaus sutartimi buvo įkurta “</a:t>
            </a:r>
            <a:r>
              <a:rPr lang="en" sz="1800" b="1"/>
              <a:t>Europos anglių ir plieno bendrija</a:t>
            </a:r>
            <a:r>
              <a:rPr lang="en" sz="1800"/>
              <a:t>”.</a:t>
            </a:r>
            <a:endParaRPr sz="1800"/>
          </a:p>
          <a:p>
            <a:pPr marL="0" lvl="0" indent="0" algn="l" rtl="0">
              <a:spcBef>
                <a:spcPts val="800"/>
              </a:spcBef>
              <a:spcAft>
                <a:spcPts val="0"/>
              </a:spcAft>
              <a:buNone/>
            </a:pPr>
            <a:r>
              <a:rPr lang="en" sz="1800"/>
              <a:t>Vokietijos federacinė respublika, Prancūzija, Italija, Nyderlandai, Liuksemburgas ir Belgija sutarė dėl bendros anglių ir plieno rinkos sukūrimo kaip pirmojo žingsnio tolesnės integracijos link.</a:t>
            </a:r>
            <a:endParaRPr sz="1800"/>
          </a:p>
        </p:txBody>
      </p:sp>
      <p:pic>
        <p:nvPicPr>
          <p:cNvPr id="226" name="Google Shape;226;p37"/>
          <p:cNvPicPr preferRelativeResize="0"/>
          <p:nvPr/>
        </p:nvPicPr>
        <p:blipFill>
          <a:blip r:embed="rId3">
            <a:alphaModFix/>
          </a:blip>
          <a:stretch>
            <a:fillRect/>
          </a:stretch>
        </p:blipFill>
        <p:spPr>
          <a:xfrm>
            <a:off x="5689050" y="1152475"/>
            <a:ext cx="3143250" cy="3209925"/>
          </a:xfrm>
          <a:prstGeom prst="rect">
            <a:avLst/>
          </a:prstGeom>
          <a:noFill/>
          <a:ln>
            <a:noFill/>
          </a:ln>
        </p:spPr>
      </p:pic>
      <p:sp>
        <p:nvSpPr>
          <p:cNvPr id="227" name="Google Shape;227;p37"/>
          <p:cNvSpPr txBox="1"/>
          <p:nvPr/>
        </p:nvSpPr>
        <p:spPr>
          <a:xfrm>
            <a:off x="5688975" y="4362400"/>
            <a:ext cx="3143400" cy="33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Georgia"/>
                <a:ea typeface="Georgia"/>
                <a:cs typeface="Georgia"/>
                <a:sym typeface="Georgia"/>
              </a:rPr>
              <a:t>EAPB šalys steigėjos</a:t>
            </a:r>
            <a:endParaRPr sz="1200">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EAPB vertinimas</a:t>
            </a:r>
            <a:endParaRPr sz="2810"/>
          </a:p>
        </p:txBody>
      </p:sp>
      <p:sp>
        <p:nvSpPr>
          <p:cNvPr id="233" name="Google Shape;233;p38"/>
          <p:cNvSpPr txBox="1">
            <a:spLocks noGrp="1"/>
          </p:cNvSpPr>
          <p:nvPr>
            <p:ph type="body" idx="1"/>
          </p:nvPr>
        </p:nvSpPr>
        <p:spPr>
          <a:xfrm>
            <a:off x="311700" y="1152475"/>
            <a:ext cx="48039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Vis tik EAPB reikšmė daugiausiai buvo psichologinė: EAPB neįgijo tokios galios, kokios iš jos tikėtasi; “problemos, į kurias buvo nukreipta EAPB, ėmė spręstis pačios” (Judt, 179). </a:t>
            </a:r>
            <a:endParaRPr sz="1800"/>
          </a:p>
          <a:p>
            <a:pPr marL="0" lvl="0" indent="0" algn="l" rtl="0">
              <a:spcBef>
                <a:spcPts val="800"/>
              </a:spcBef>
              <a:spcAft>
                <a:spcPts val="0"/>
              </a:spcAft>
              <a:buNone/>
            </a:pPr>
            <a:r>
              <a:rPr lang="en" sz="1800"/>
              <a:t>EAPB istorikų vertinama kaip sėkmingas įrankis įveikti Prancūzijos ir Vokietijos priešiškumą.</a:t>
            </a:r>
            <a:endParaRPr sz="1800"/>
          </a:p>
          <a:p>
            <a:pPr marL="0" lvl="0" indent="0" algn="l" rtl="0">
              <a:spcBef>
                <a:spcPts val="800"/>
              </a:spcBef>
              <a:spcAft>
                <a:spcPts val="0"/>
              </a:spcAft>
              <a:buNone/>
            </a:pPr>
            <a:endParaRPr sz="1800"/>
          </a:p>
        </p:txBody>
      </p:sp>
      <p:pic>
        <p:nvPicPr>
          <p:cNvPr id="234" name="Google Shape;234;p38"/>
          <p:cNvPicPr preferRelativeResize="0"/>
          <p:nvPr/>
        </p:nvPicPr>
        <p:blipFill>
          <a:blip r:embed="rId3">
            <a:alphaModFix/>
          </a:blip>
          <a:stretch>
            <a:fillRect/>
          </a:stretch>
        </p:blipFill>
        <p:spPr>
          <a:xfrm>
            <a:off x="5949576" y="371963"/>
            <a:ext cx="3123700" cy="4399575"/>
          </a:xfrm>
          <a:prstGeom prst="rect">
            <a:avLst/>
          </a:prstGeom>
          <a:noFill/>
          <a:ln>
            <a:noFill/>
          </a:ln>
        </p:spPr>
      </p:pic>
      <p:sp>
        <p:nvSpPr>
          <p:cNvPr id="235" name="Google Shape;235;p38"/>
          <p:cNvSpPr txBox="1"/>
          <p:nvPr/>
        </p:nvSpPr>
        <p:spPr>
          <a:xfrm>
            <a:off x="2501075" y="3834050"/>
            <a:ext cx="3312300" cy="937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latin typeface="Georgia"/>
                <a:ea typeface="Georgia"/>
                <a:cs typeface="Georgia"/>
                <a:sym typeface="Georgia"/>
              </a:rPr>
              <a:t>“Išradėjo pasididžiavimas ir džiaugsmas: tikėkimės, kad jis laikys daiktus geriau nei smeigtukai.” </a:t>
            </a:r>
            <a:r>
              <a:rPr lang="en">
                <a:solidFill>
                  <a:schemeClr val="dk1"/>
                </a:solidFill>
                <a:latin typeface="Georgia"/>
                <a:ea typeface="Georgia"/>
                <a:cs typeface="Georgia"/>
                <a:sym typeface="Georgia"/>
              </a:rPr>
              <a:t>1950 m. </a:t>
            </a:r>
            <a:r>
              <a:rPr lang="en">
                <a:latin typeface="Georgia"/>
                <a:ea typeface="Georgia"/>
                <a:cs typeface="Georgia"/>
                <a:sym typeface="Georgia"/>
              </a:rPr>
              <a:t>Klaus Pielert karikatūra</a:t>
            </a:r>
            <a:endParaRPr>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990"/>
              <a:buFont typeface="Arial"/>
              <a:buNone/>
            </a:pPr>
            <a:r>
              <a:rPr lang="en" sz="2810"/>
              <a:t>Europos ekonominė bendrija</a:t>
            </a:r>
            <a:endParaRPr sz="2810"/>
          </a:p>
        </p:txBody>
      </p:sp>
      <p:sp>
        <p:nvSpPr>
          <p:cNvPr id="241" name="Google Shape;241;p39"/>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EAPB buvo ekonominė organizacija - </a:t>
            </a:r>
            <a:r>
              <a:rPr lang="en" sz="1800" b="1"/>
              <a:t>ekonominės</a:t>
            </a:r>
            <a:r>
              <a:rPr lang="en" sz="1800"/>
              <a:t>, o ne politinės, </a:t>
            </a:r>
            <a:r>
              <a:rPr lang="en" sz="1800" b="1"/>
              <a:t>integracijos kryptis </a:t>
            </a:r>
            <a:r>
              <a:rPr lang="en" sz="1800"/>
              <a:t>Europos lyderių buvo dar kartą įtvirtinta Mesinos konferencijoje 1955 m.</a:t>
            </a:r>
            <a:endParaRPr sz="1800"/>
          </a:p>
          <a:p>
            <a:pPr marL="457200" lvl="0" indent="-342900" algn="l" rtl="0">
              <a:spcBef>
                <a:spcPts val="800"/>
              </a:spcBef>
              <a:spcAft>
                <a:spcPts val="0"/>
              </a:spcAft>
              <a:buSzPts val="1800"/>
              <a:buChar char="➔"/>
            </a:pPr>
            <a:r>
              <a:rPr lang="en" sz="1800"/>
              <a:t>To pagrindu </a:t>
            </a:r>
            <a:r>
              <a:rPr lang="en" sz="1800" b="1"/>
              <a:t>1957 m. Romos sutartimi</a:t>
            </a:r>
            <a:r>
              <a:rPr lang="en" sz="1800"/>
              <a:t> buvo sukurta </a:t>
            </a:r>
            <a:r>
              <a:rPr lang="en" sz="1800" b="1"/>
              <a:t>Europos ekonominė bendrija (EEB)</a:t>
            </a:r>
            <a:r>
              <a:rPr lang="en" sz="1800"/>
              <a:t>, kurią sudarė tos pačios šešios EAPB narės.</a:t>
            </a:r>
            <a:endParaRPr sz="1800"/>
          </a:p>
          <a:p>
            <a:pPr marL="457200" lvl="0" indent="-342900" algn="l" rtl="0">
              <a:spcBef>
                <a:spcPts val="800"/>
              </a:spcBef>
              <a:spcAft>
                <a:spcPts val="0"/>
              </a:spcAft>
              <a:buSzPts val="1800"/>
              <a:buChar char="➔"/>
            </a:pPr>
            <a:r>
              <a:rPr lang="en" sz="1800"/>
              <a:t>Romos sutartyje išdėstyti pagrindiniai </a:t>
            </a:r>
            <a:r>
              <a:rPr lang="en" sz="1800" b="1"/>
              <a:t>EEB principai: laisvas prekių, paslaugų, asmenų ir kapitalo judėjimas</a:t>
            </a:r>
            <a:r>
              <a:rPr lang="en" sz="1800"/>
              <a:t>.</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Tolesnė EEB plėtra</a:t>
            </a:r>
            <a:endParaRPr sz="2810"/>
          </a:p>
        </p:txBody>
      </p:sp>
      <p:sp>
        <p:nvSpPr>
          <p:cNvPr id="247" name="Google Shape;247;p40"/>
          <p:cNvSpPr txBox="1">
            <a:spLocks noGrp="1"/>
          </p:cNvSpPr>
          <p:nvPr>
            <p:ph type="body" idx="1"/>
          </p:nvPr>
        </p:nvSpPr>
        <p:spPr>
          <a:xfrm>
            <a:off x="311700" y="1152475"/>
            <a:ext cx="42603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a:t>
            </a:r>
            <a:r>
              <a:rPr lang="en" sz="1800"/>
              <a:t>EEB ekonominė sėkmė buvo tokia didelė, kad prašymai į ją stoti plūdo be perstojo” (Davies, 2008).</a:t>
            </a:r>
            <a:endParaRPr sz="1800"/>
          </a:p>
          <a:p>
            <a:pPr marL="0" lvl="0" indent="0" algn="l" rtl="0">
              <a:spcBef>
                <a:spcPts val="800"/>
              </a:spcBef>
              <a:spcAft>
                <a:spcPts val="0"/>
              </a:spcAft>
              <a:buNone/>
            </a:pPr>
            <a:r>
              <a:rPr lang="en" sz="1800"/>
              <a:t>Prie EEB iki 1992 m. prisijungė:</a:t>
            </a:r>
            <a:endParaRPr sz="1800"/>
          </a:p>
          <a:p>
            <a:pPr marL="457200" lvl="0" indent="-342900" algn="l" rtl="0">
              <a:spcBef>
                <a:spcPts val="800"/>
              </a:spcBef>
              <a:spcAft>
                <a:spcPts val="0"/>
              </a:spcAft>
              <a:buSzPts val="1800"/>
              <a:buAutoNum type="arabicPeriod"/>
            </a:pPr>
            <a:r>
              <a:rPr lang="en" sz="1800"/>
              <a:t>1973 m. Jungtinė Karalystė, Danija, Airija</a:t>
            </a:r>
            <a:endParaRPr sz="1800"/>
          </a:p>
          <a:p>
            <a:pPr marL="457200" lvl="0" indent="-342900" algn="l" rtl="0">
              <a:spcBef>
                <a:spcPts val="800"/>
              </a:spcBef>
              <a:spcAft>
                <a:spcPts val="0"/>
              </a:spcAft>
              <a:buSzPts val="1800"/>
              <a:buAutoNum type="arabicPeriod"/>
            </a:pPr>
            <a:r>
              <a:rPr lang="en" sz="1800"/>
              <a:t>1981 m. Graikija</a:t>
            </a:r>
            <a:endParaRPr sz="1800"/>
          </a:p>
          <a:p>
            <a:pPr marL="457200" lvl="0" indent="-342900" algn="l" rtl="0">
              <a:spcBef>
                <a:spcPts val="800"/>
              </a:spcBef>
              <a:spcAft>
                <a:spcPts val="0"/>
              </a:spcAft>
              <a:buSzPts val="1800"/>
              <a:buAutoNum type="arabicPeriod"/>
            </a:pPr>
            <a:r>
              <a:rPr lang="en" sz="1800"/>
              <a:t>1986 m. Ispanija, Portugalija</a:t>
            </a:r>
            <a:endParaRPr sz="1800"/>
          </a:p>
        </p:txBody>
      </p:sp>
      <p:pic>
        <p:nvPicPr>
          <p:cNvPr id="248" name="Google Shape;248;p40"/>
          <p:cNvPicPr preferRelativeResize="0"/>
          <p:nvPr/>
        </p:nvPicPr>
        <p:blipFill>
          <a:blip r:embed="rId3">
            <a:alphaModFix/>
          </a:blip>
          <a:stretch>
            <a:fillRect/>
          </a:stretch>
        </p:blipFill>
        <p:spPr>
          <a:xfrm>
            <a:off x="4681925" y="445025"/>
            <a:ext cx="4150376" cy="3797600"/>
          </a:xfrm>
          <a:prstGeom prst="rect">
            <a:avLst/>
          </a:prstGeom>
          <a:noFill/>
          <a:ln>
            <a:noFill/>
          </a:ln>
        </p:spPr>
      </p:pic>
      <p:sp>
        <p:nvSpPr>
          <p:cNvPr id="249" name="Google Shape;249;p40"/>
          <p:cNvSpPr txBox="1"/>
          <p:nvPr/>
        </p:nvSpPr>
        <p:spPr>
          <a:xfrm>
            <a:off x="5082000" y="4242625"/>
            <a:ext cx="3750300" cy="7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Žalia spalva - EEB (ir EAPB) šalys-steigėjos. </a:t>
            </a:r>
            <a:endParaRPr sz="1200">
              <a:latin typeface="Georgia"/>
              <a:ea typeface="Georgia"/>
              <a:cs typeface="Georgia"/>
              <a:sym typeface="Georgia"/>
            </a:endParaRPr>
          </a:p>
          <a:p>
            <a:pPr marL="0" lvl="0" indent="0" algn="l" rtl="0">
              <a:spcBef>
                <a:spcPts val="0"/>
              </a:spcBef>
              <a:spcAft>
                <a:spcPts val="0"/>
              </a:spcAft>
              <a:buNone/>
            </a:pPr>
            <a:r>
              <a:rPr lang="en" sz="1200">
                <a:latin typeface="Georgia"/>
                <a:ea typeface="Georgia"/>
                <a:cs typeface="Georgia"/>
                <a:sym typeface="Georgia"/>
              </a:rPr>
              <a:t>Mėlyna - iki 1992 m. prisijungusios šalys.</a:t>
            </a:r>
            <a:endParaRPr sz="1200">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Eliziejaus sutartis</a:t>
            </a:r>
            <a:endParaRPr sz="2810"/>
          </a:p>
        </p:txBody>
      </p:sp>
      <p:sp>
        <p:nvSpPr>
          <p:cNvPr id="255" name="Google Shape;255;p41"/>
          <p:cNvSpPr txBox="1">
            <a:spLocks noGrp="1"/>
          </p:cNvSpPr>
          <p:nvPr>
            <p:ph type="body" idx="1"/>
          </p:nvPr>
        </p:nvSpPr>
        <p:spPr>
          <a:xfrm>
            <a:off x="4847500" y="1152475"/>
            <a:ext cx="3984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Vokietijos ir Prancūzijos susitaikymo kulminacija pasiekta 1963 m. tarp šalių pasirašius </a:t>
            </a:r>
            <a:r>
              <a:rPr lang="en" sz="1800" b="1"/>
              <a:t>Eliziejaus sutartį</a:t>
            </a:r>
            <a:r>
              <a:rPr lang="en" sz="1800"/>
              <a:t>.</a:t>
            </a:r>
            <a:endParaRPr sz="1800"/>
          </a:p>
          <a:p>
            <a:pPr marL="0" lvl="0" indent="0" algn="l" rtl="0">
              <a:spcBef>
                <a:spcPts val="800"/>
              </a:spcBef>
              <a:spcAft>
                <a:spcPts val="0"/>
              </a:spcAft>
              <a:buNone/>
            </a:pPr>
            <a:r>
              <a:rPr lang="en" sz="1800"/>
              <a:t>Savo parašus ant sutarties sudėjo pirmasis Vokietijos federacinės respublikos kancleris ir eurointegracijos šalininkas </a:t>
            </a:r>
            <a:r>
              <a:rPr lang="en" sz="1800" b="1"/>
              <a:t>Konrad Adenauer</a:t>
            </a:r>
            <a:r>
              <a:rPr lang="en" sz="1800"/>
              <a:t> ir į politiką grįžęs ir Prancūzijos Prezidento (1959-1969) pareigas ėjęs </a:t>
            </a:r>
            <a:r>
              <a:rPr lang="en" sz="1800" b="1"/>
              <a:t>Charles de Gaulle</a:t>
            </a:r>
            <a:r>
              <a:rPr lang="en" sz="1800"/>
              <a:t>.</a:t>
            </a:r>
            <a:endParaRPr sz="1800"/>
          </a:p>
          <a:p>
            <a:pPr marL="0" lvl="0" indent="0" algn="l" rtl="0">
              <a:spcBef>
                <a:spcPts val="800"/>
              </a:spcBef>
              <a:spcAft>
                <a:spcPts val="0"/>
              </a:spcAft>
              <a:buNone/>
            </a:pPr>
            <a:r>
              <a:rPr lang="en" sz="1800"/>
              <a:t>Sutartis laikoma simboline Prancūzijos ir Vokietijos priešiškumo pabaiga. </a:t>
            </a:r>
            <a:endParaRPr sz="1800"/>
          </a:p>
        </p:txBody>
      </p:sp>
      <p:pic>
        <p:nvPicPr>
          <p:cNvPr id="256" name="Google Shape;256;p41"/>
          <p:cNvPicPr preferRelativeResize="0"/>
          <p:nvPr/>
        </p:nvPicPr>
        <p:blipFill>
          <a:blip r:embed="rId3">
            <a:alphaModFix/>
          </a:blip>
          <a:stretch>
            <a:fillRect/>
          </a:stretch>
        </p:blipFill>
        <p:spPr>
          <a:xfrm>
            <a:off x="311700" y="1152475"/>
            <a:ext cx="4292475" cy="3233676"/>
          </a:xfrm>
          <a:prstGeom prst="rect">
            <a:avLst/>
          </a:prstGeom>
          <a:noFill/>
          <a:ln>
            <a:noFill/>
          </a:ln>
        </p:spPr>
      </p:pic>
      <p:sp>
        <p:nvSpPr>
          <p:cNvPr id="257" name="Google Shape;257;p41"/>
          <p:cNvSpPr txBox="1"/>
          <p:nvPr/>
        </p:nvSpPr>
        <p:spPr>
          <a:xfrm>
            <a:off x="340675" y="4484500"/>
            <a:ext cx="4292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Adenauer ir de Gaulle spaudžia rankas Eliziejaus rūmuose</a:t>
            </a:r>
            <a:endParaRPr sz="1200">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Gilėjanti EEB šalių integracija</a:t>
            </a:r>
            <a:endParaRPr sz="2810"/>
          </a:p>
        </p:txBody>
      </p:sp>
      <p:sp>
        <p:nvSpPr>
          <p:cNvPr id="263" name="Google Shape;263;p42"/>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1957 m. kartu su EEB įkurta ir Europos atominės energijos bendrija (Euratomas), skirta atominės energetikos saugumui ir mokslo tyrimams.</a:t>
            </a:r>
            <a:endParaRPr sz="1800"/>
          </a:p>
          <a:p>
            <a:pPr marL="457200" lvl="0" indent="-342900" algn="l" rtl="0">
              <a:spcBef>
                <a:spcPts val="800"/>
              </a:spcBef>
              <a:spcAft>
                <a:spcPts val="0"/>
              </a:spcAft>
              <a:buSzPts val="1800"/>
              <a:buChar char="➔"/>
            </a:pPr>
            <a:r>
              <a:rPr lang="en" sz="1800"/>
              <a:t>1967 m. EAPB, EEB ir Euratomo institucijos sujungtos į vieną sistemą. Suformuotos trys naujos institucijos: Europos Komisija, Ministrų Taryba ir Europos Parlamentas.</a:t>
            </a:r>
            <a:endParaRPr sz="1800"/>
          </a:p>
          <a:p>
            <a:pPr marL="457200" lvl="0" indent="-342900" algn="l" rtl="0">
              <a:spcBef>
                <a:spcPts val="800"/>
              </a:spcBef>
              <a:spcAft>
                <a:spcPts val="0"/>
              </a:spcAft>
              <a:buSzPts val="1800"/>
              <a:buChar char="➔"/>
            </a:pPr>
            <a:r>
              <a:rPr lang="en" sz="1800"/>
              <a:t>1979 m. įvyko pirmieji Europos Parlamento rinkimai.</a:t>
            </a:r>
            <a:endParaRPr sz="1800"/>
          </a:p>
          <a:p>
            <a:pPr marL="457200" lvl="0" indent="-342900" algn="l" rtl="0">
              <a:spcBef>
                <a:spcPts val="800"/>
              </a:spcBef>
              <a:spcAft>
                <a:spcPts val="0"/>
              </a:spcAft>
              <a:buSzPts val="1800"/>
              <a:buChar char="➔"/>
            </a:pPr>
            <a:r>
              <a:rPr lang="en" sz="1800"/>
              <a:t>1979 m. sukurta Europos pinigų sistemą (EPS), skirta derinti šalių valiutų keitimo kursus.</a:t>
            </a:r>
            <a:endParaRPr sz="1800"/>
          </a:p>
          <a:p>
            <a:pPr marL="457200" lvl="0" indent="-342900" algn="l" rtl="0">
              <a:spcBef>
                <a:spcPts val="800"/>
              </a:spcBef>
              <a:spcAft>
                <a:spcPts val="0"/>
              </a:spcAft>
              <a:buSzPts val="1800"/>
              <a:buChar char="➔"/>
            </a:pPr>
            <a:r>
              <a:rPr lang="en" sz="1800"/>
              <a:t>1986 m. pasirašytas Suvestinis Europos aktas, kuriuo įtvirtintas šalių narių politinis bendradarbiavimas.</a:t>
            </a:r>
            <a:endParaRPr sz="1800"/>
          </a:p>
          <a:p>
            <a:pPr marL="457200" lvl="0" indent="-342900" algn="l" rtl="0">
              <a:spcBef>
                <a:spcPts val="800"/>
              </a:spcBef>
              <a:spcAft>
                <a:spcPts val="0"/>
              </a:spcAft>
              <a:buSzPts val="1800"/>
              <a:buChar char="➔"/>
            </a:pPr>
            <a:r>
              <a:rPr lang="en" sz="1800"/>
              <a:t>1987 m. pradėta “Erasmus” studentų mainų programa.</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Mastrichto sutartis</a:t>
            </a:r>
            <a:endParaRPr sz="2810"/>
          </a:p>
        </p:txBody>
      </p:sp>
      <p:sp>
        <p:nvSpPr>
          <p:cNvPr id="269" name="Google Shape;269;p43"/>
          <p:cNvSpPr txBox="1">
            <a:spLocks noGrp="1"/>
          </p:cNvSpPr>
          <p:nvPr>
            <p:ph type="body" idx="1"/>
          </p:nvPr>
        </p:nvSpPr>
        <p:spPr>
          <a:xfrm>
            <a:off x="311700" y="1152475"/>
            <a:ext cx="86763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1993 m. </a:t>
            </a:r>
            <a:r>
              <a:rPr lang="en" sz="1800" b="1"/>
              <a:t>Mastrichte </a:t>
            </a:r>
            <a:r>
              <a:rPr lang="en" sz="1800"/>
              <a:t>12 šalių narių pasirašė </a:t>
            </a:r>
            <a:r>
              <a:rPr lang="en" sz="1800" b="1"/>
              <a:t>Europos Sąjungos sutartį</a:t>
            </a:r>
            <a:r>
              <a:rPr lang="en" sz="1800"/>
              <a:t>: sutarta dėl būsimos bendros valiutos, užsienio ir saugumo politikos.</a:t>
            </a:r>
            <a:endParaRPr sz="1800"/>
          </a:p>
          <a:p>
            <a:pPr marL="0" lvl="0" indent="0" algn="l" rtl="0">
              <a:spcBef>
                <a:spcPts val="800"/>
              </a:spcBef>
              <a:spcAft>
                <a:spcPts val="0"/>
              </a:spcAft>
              <a:buNone/>
            </a:pPr>
            <a:r>
              <a:rPr lang="en" sz="1800"/>
              <a:t>Sutarčiai įsigaliojus </a:t>
            </a:r>
            <a:r>
              <a:rPr lang="en" sz="1800" b="1"/>
              <a:t>1993 m. lapkričio 1 d. oficialiai įkurta Europos Sąjunga.</a:t>
            </a:r>
            <a:endParaRPr sz="1800" b="1"/>
          </a:p>
        </p:txBody>
      </p:sp>
      <p:sp>
        <p:nvSpPr>
          <p:cNvPr id="270" name="Google Shape;270;p43"/>
          <p:cNvSpPr txBox="1"/>
          <p:nvPr/>
        </p:nvSpPr>
        <p:spPr>
          <a:xfrm>
            <a:off x="4763725" y="4501025"/>
            <a:ext cx="1548900" cy="12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Mastrichto sutartis</a:t>
            </a:r>
            <a:endParaRPr sz="1200">
              <a:latin typeface="Georgia"/>
              <a:ea typeface="Georgia"/>
              <a:cs typeface="Georgia"/>
              <a:sym typeface="Georgia"/>
            </a:endParaRPr>
          </a:p>
        </p:txBody>
      </p:sp>
      <p:pic>
        <p:nvPicPr>
          <p:cNvPr id="271" name="Google Shape;271;p43"/>
          <p:cNvPicPr preferRelativeResize="0"/>
          <p:nvPr/>
        </p:nvPicPr>
        <p:blipFill>
          <a:blip r:embed="rId3">
            <a:alphaModFix/>
          </a:blip>
          <a:stretch>
            <a:fillRect/>
          </a:stretch>
        </p:blipFill>
        <p:spPr>
          <a:xfrm>
            <a:off x="4763725" y="2262375"/>
            <a:ext cx="4162452" cy="2089351"/>
          </a:xfrm>
          <a:prstGeom prst="rect">
            <a:avLst/>
          </a:prstGeom>
          <a:noFill/>
          <a:ln>
            <a:noFill/>
          </a:ln>
        </p:spPr>
      </p:pic>
      <p:pic>
        <p:nvPicPr>
          <p:cNvPr id="272" name="Google Shape;272;p43"/>
          <p:cNvPicPr preferRelativeResize="0"/>
          <p:nvPr/>
        </p:nvPicPr>
        <p:blipFill>
          <a:blip r:embed="rId4">
            <a:alphaModFix/>
          </a:blip>
          <a:stretch>
            <a:fillRect/>
          </a:stretch>
        </p:blipFill>
        <p:spPr>
          <a:xfrm>
            <a:off x="987845" y="2262363"/>
            <a:ext cx="2552451" cy="1700976"/>
          </a:xfrm>
          <a:prstGeom prst="rect">
            <a:avLst/>
          </a:prstGeom>
          <a:noFill/>
          <a:ln>
            <a:noFill/>
          </a:ln>
        </p:spPr>
      </p:pic>
      <p:sp>
        <p:nvSpPr>
          <p:cNvPr id="273" name="Google Shape;273;p43"/>
          <p:cNvSpPr txBox="1"/>
          <p:nvPr/>
        </p:nvSpPr>
        <p:spPr>
          <a:xfrm>
            <a:off x="987875" y="4022125"/>
            <a:ext cx="2552400" cy="2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Europos sąjungos vėliava, sukurta 1955 m. ir naudota kaip Europos Tarybos, EEB, Europos Parlamento simbolis</a:t>
            </a:r>
            <a:endParaRPr sz="1200">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a:p>
        </p:txBody>
      </p:sp>
      <p:sp>
        <p:nvSpPr>
          <p:cNvPr id="84" name="Google Shape;84;p17"/>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85" name="Google Shape;85;p17"/>
          <p:cNvPicPr preferRelativeResize="0"/>
          <p:nvPr/>
        </p:nvPicPr>
        <p:blipFill>
          <a:blip r:embed="rId3">
            <a:alphaModFix/>
          </a:blip>
          <a:stretch>
            <a:fillRect/>
          </a:stretch>
        </p:blipFill>
        <p:spPr>
          <a:xfrm>
            <a:off x="211175" y="375225"/>
            <a:ext cx="3899150" cy="2196525"/>
          </a:xfrm>
          <a:prstGeom prst="rect">
            <a:avLst/>
          </a:prstGeom>
          <a:noFill/>
          <a:ln>
            <a:noFill/>
          </a:ln>
        </p:spPr>
      </p:pic>
      <p:pic>
        <p:nvPicPr>
          <p:cNvPr id="86" name="Google Shape;86;p17"/>
          <p:cNvPicPr preferRelativeResize="0"/>
          <p:nvPr/>
        </p:nvPicPr>
        <p:blipFill>
          <a:blip r:embed="rId4">
            <a:alphaModFix/>
          </a:blip>
          <a:stretch>
            <a:fillRect/>
          </a:stretch>
        </p:blipFill>
        <p:spPr>
          <a:xfrm>
            <a:off x="3671552" y="791538"/>
            <a:ext cx="5163948" cy="3343325"/>
          </a:xfrm>
          <a:prstGeom prst="rect">
            <a:avLst/>
          </a:prstGeom>
          <a:noFill/>
          <a:ln>
            <a:noFill/>
          </a:ln>
        </p:spPr>
      </p:pic>
      <p:sp>
        <p:nvSpPr>
          <p:cNvPr id="87" name="Google Shape;87;p17"/>
          <p:cNvSpPr txBox="1"/>
          <p:nvPr/>
        </p:nvSpPr>
        <p:spPr>
          <a:xfrm>
            <a:off x="3674725" y="4134875"/>
            <a:ext cx="5157600" cy="7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Euroskepticizmas gali būti ir pamatuotas.</a:t>
            </a:r>
            <a:endParaRPr>
              <a:latin typeface="Georgia"/>
              <a:ea typeface="Georgia"/>
              <a:cs typeface="Georgia"/>
              <a:sym typeface="Georgia"/>
            </a:endParaRPr>
          </a:p>
        </p:txBody>
      </p:sp>
      <p:sp>
        <p:nvSpPr>
          <p:cNvPr id="88" name="Google Shape;88;p17"/>
          <p:cNvSpPr txBox="1"/>
          <p:nvPr/>
        </p:nvSpPr>
        <p:spPr>
          <a:xfrm>
            <a:off x="240150" y="2809100"/>
            <a:ext cx="3428100" cy="12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Jungtinė Karalystė tapo pirmąja Europos Sąjungą palikusia šalimi. </a:t>
            </a:r>
            <a:endParaRPr>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Po Mastrichto</a:t>
            </a:r>
            <a:endParaRPr sz="2810"/>
          </a:p>
        </p:txBody>
      </p:sp>
      <p:sp>
        <p:nvSpPr>
          <p:cNvPr id="279" name="Google Shape;279;p44"/>
          <p:cNvSpPr txBox="1">
            <a:spLocks noGrp="1"/>
          </p:cNvSpPr>
          <p:nvPr>
            <p:ph type="body" idx="1"/>
          </p:nvPr>
        </p:nvSpPr>
        <p:spPr>
          <a:xfrm>
            <a:off x="311700" y="1152475"/>
            <a:ext cx="3999900" cy="3990900"/>
          </a:xfrm>
          <a:prstGeom prst="rect">
            <a:avLst/>
          </a:prstGeom>
        </p:spPr>
        <p:txBody>
          <a:bodyPr spcFirstLastPara="1" wrap="square" lIns="68575" tIns="34275" rIns="68575" bIns="34275" anchor="t" anchorCtr="0">
            <a:noAutofit/>
          </a:bodyPr>
          <a:lstStyle/>
          <a:p>
            <a:pPr marL="0" lvl="0" indent="0" algn="l" rtl="0">
              <a:lnSpc>
                <a:spcPct val="95000"/>
              </a:lnSpc>
              <a:spcBef>
                <a:spcPts val="800"/>
              </a:spcBef>
              <a:spcAft>
                <a:spcPts val="0"/>
              </a:spcAft>
              <a:buSzPts val="935"/>
              <a:buNone/>
            </a:pPr>
            <a:r>
              <a:rPr lang="en" sz="1800" b="1"/>
              <a:t>Tolesnė plėtra:</a:t>
            </a:r>
            <a:endParaRPr sz="1800" b="1"/>
          </a:p>
          <a:p>
            <a:pPr marL="0" lvl="0" indent="0" algn="l" rtl="0">
              <a:lnSpc>
                <a:spcPct val="95000"/>
              </a:lnSpc>
              <a:spcBef>
                <a:spcPts val="800"/>
              </a:spcBef>
              <a:spcAft>
                <a:spcPts val="0"/>
              </a:spcAft>
              <a:buSzPts val="935"/>
              <a:buNone/>
            </a:pPr>
            <a:r>
              <a:rPr lang="en" sz="1800"/>
              <a:t>1995 m. Austrija, Suomija, Švedija</a:t>
            </a:r>
            <a:endParaRPr sz="1800"/>
          </a:p>
          <a:p>
            <a:pPr marL="0" lvl="0" indent="0" algn="l" rtl="0">
              <a:lnSpc>
                <a:spcPct val="95000"/>
              </a:lnSpc>
              <a:spcBef>
                <a:spcPts val="800"/>
              </a:spcBef>
              <a:spcAft>
                <a:spcPts val="0"/>
              </a:spcAft>
              <a:buSzPts val="935"/>
              <a:buNone/>
            </a:pPr>
            <a:r>
              <a:rPr lang="en" sz="1800"/>
              <a:t>2004 m. prisijungė 10 šalių, tarp jų - ir Lietuva.</a:t>
            </a:r>
            <a:endParaRPr sz="1800"/>
          </a:p>
          <a:p>
            <a:pPr marL="0" lvl="0" indent="0" algn="l" rtl="0">
              <a:lnSpc>
                <a:spcPct val="95000"/>
              </a:lnSpc>
              <a:spcBef>
                <a:spcPts val="800"/>
              </a:spcBef>
              <a:spcAft>
                <a:spcPts val="0"/>
              </a:spcAft>
              <a:buSzPts val="935"/>
              <a:buNone/>
            </a:pPr>
            <a:r>
              <a:rPr lang="en" sz="1800"/>
              <a:t>2007 m. Rumunija ir Bulgarija</a:t>
            </a:r>
            <a:endParaRPr sz="1800"/>
          </a:p>
          <a:p>
            <a:pPr marL="0" lvl="0" indent="0" algn="l" rtl="0">
              <a:lnSpc>
                <a:spcPct val="95000"/>
              </a:lnSpc>
              <a:spcBef>
                <a:spcPts val="800"/>
              </a:spcBef>
              <a:spcAft>
                <a:spcPts val="0"/>
              </a:spcAft>
              <a:buSzPts val="935"/>
              <a:buNone/>
            </a:pPr>
            <a:r>
              <a:rPr lang="en" sz="1800"/>
              <a:t>2013 m. Kroatija</a:t>
            </a:r>
            <a:endParaRPr sz="1800"/>
          </a:p>
          <a:p>
            <a:pPr marL="0" lvl="0" indent="0" algn="l" rtl="0">
              <a:lnSpc>
                <a:spcPct val="95000"/>
              </a:lnSpc>
              <a:spcBef>
                <a:spcPts val="800"/>
              </a:spcBef>
              <a:spcAft>
                <a:spcPts val="0"/>
              </a:spcAft>
              <a:buSzPts val="935"/>
              <a:buNone/>
            </a:pPr>
            <a:r>
              <a:rPr lang="en" sz="1800"/>
              <a:t>2016 m. Brexit referendumas Jungtinėje Karalystėje.</a:t>
            </a:r>
            <a:endParaRPr sz="1800"/>
          </a:p>
          <a:p>
            <a:pPr marL="0" lvl="0" indent="0" algn="l" rtl="0">
              <a:lnSpc>
                <a:spcPct val="95000"/>
              </a:lnSpc>
              <a:spcBef>
                <a:spcPts val="800"/>
              </a:spcBef>
              <a:spcAft>
                <a:spcPts val="0"/>
              </a:spcAft>
              <a:buSzPts val="935"/>
              <a:buNone/>
            </a:pPr>
            <a:r>
              <a:rPr lang="en" sz="1800"/>
              <a:t>2022 m. JK paliko ES.</a:t>
            </a:r>
            <a:endParaRPr sz="1800"/>
          </a:p>
          <a:p>
            <a:pPr marL="0" lvl="0" indent="0" algn="l" rtl="0">
              <a:lnSpc>
                <a:spcPct val="95000"/>
              </a:lnSpc>
              <a:spcBef>
                <a:spcPts val="800"/>
              </a:spcBef>
              <a:spcAft>
                <a:spcPts val="0"/>
              </a:spcAft>
              <a:buSzPts val="935"/>
              <a:buNone/>
            </a:pPr>
            <a:endParaRPr/>
          </a:p>
          <a:p>
            <a:pPr marL="0" lvl="0" indent="0" algn="l" rtl="0">
              <a:lnSpc>
                <a:spcPct val="95000"/>
              </a:lnSpc>
              <a:spcBef>
                <a:spcPts val="800"/>
              </a:spcBef>
              <a:spcAft>
                <a:spcPts val="0"/>
              </a:spcAft>
              <a:buSzPts val="935"/>
              <a:buNone/>
            </a:pPr>
            <a:endParaRPr/>
          </a:p>
          <a:p>
            <a:pPr marL="0" lvl="0" indent="0" algn="l" rtl="0">
              <a:lnSpc>
                <a:spcPct val="95000"/>
              </a:lnSpc>
              <a:spcBef>
                <a:spcPts val="800"/>
              </a:spcBef>
              <a:spcAft>
                <a:spcPts val="0"/>
              </a:spcAft>
              <a:buSzPts val="935"/>
              <a:buNone/>
            </a:pPr>
            <a:endParaRPr/>
          </a:p>
        </p:txBody>
      </p:sp>
      <p:sp>
        <p:nvSpPr>
          <p:cNvPr id="280" name="Google Shape;280;p44"/>
          <p:cNvSpPr txBox="1">
            <a:spLocks noGrp="1"/>
          </p:cNvSpPr>
          <p:nvPr>
            <p:ph type="body" idx="2"/>
          </p:nvPr>
        </p:nvSpPr>
        <p:spPr>
          <a:xfrm>
            <a:off x="4631650" y="1152475"/>
            <a:ext cx="4200600" cy="39909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b="1"/>
              <a:t>Reikšmingiausi įvykiai:</a:t>
            </a:r>
            <a:endParaRPr sz="1800" b="1"/>
          </a:p>
          <a:p>
            <a:pPr marL="0" lvl="0" indent="0" algn="l" rtl="0">
              <a:spcBef>
                <a:spcPts val="800"/>
              </a:spcBef>
              <a:spcAft>
                <a:spcPts val="0"/>
              </a:spcAft>
              <a:buNone/>
            </a:pPr>
            <a:r>
              <a:rPr lang="en" sz="1800"/>
              <a:t>1999 m. 11-oje šalių įvestas euras.</a:t>
            </a:r>
            <a:endParaRPr sz="1800"/>
          </a:p>
          <a:p>
            <a:pPr marL="0" lvl="0" indent="0" algn="l" rtl="0">
              <a:spcBef>
                <a:spcPts val="800"/>
              </a:spcBef>
              <a:spcAft>
                <a:spcPts val="0"/>
              </a:spcAft>
              <a:buNone/>
            </a:pPr>
            <a:r>
              <a:rPr lang="en" sz="1800"/>
              <a:t>2002 m. eurozonoje pradėjo cirkuliuoti euro monetos ir banknotai.</a:t>
            </a:r>
            <a:endParaRPr sz="1800"/>
          </a:p>
          <a:p>
            <a:pPr marL="0" lvl="0" indent="0" algn="l" rtl="0">
              <a:spcBef>
                <a:spcPts val="800"/>
              </a:spcBef>
              <a:spcAft>
                <a:spcPts val="0"/>
              </a:spcAft>
              <a:buNone/>
            </a:pPr>
            <a:r>
              <a:rPr lang="en" sz="1800"/>
              <a:t>2012 m. už ilgalaikį indėlį propaguojant taiką ir susitaikymą, žmogaus teises ir demokratija ES apdovanota Nobelio taikos premija.</a:t>
            </a:r>
            <a:endParaRPr sz="1800"/>
          </a:p>
          <a:p>
            <a:pPr marL="0" lvl="0" indent="0" algn="l" rtl="0">
              <a:spcBef>
                <a:spcPts val="800"/>
              </a:spcBef>
              <a:spcAft>
                <a:spcPts val="0"/>
              </a:spcAft>
              <a:buNone/>
            </a:pPr>
            <a:r>
              <a:rPr lang="en" sz="1800"/>
              <a:t>2015 m. Paryžiaus susitarimas dėl klimato kaitos.</a:t>
            </a:r>
            <a:endParaRPr sz="1800"/>
          </a:p>
          <a:p>
            <a:pPr marL="0" lvl="0" indent="0" algn="l" rtl="0">
              <a:spcBef>
                <a:spcPts val="800"/>
              </a:spcBef>
              <a:spcAft>
                <a:spcPts val="0"/>
              </a:spcAft>
              <a:buNone/>
            </a:pPr>
            <a:endParaRPr sz="1800"/>
          </a:p>
          <a:p>
            <a:pPr marL="0" lvl="0" indent="0" algn="l" rtl="0">
              <a:spcBef>
                <a:spcPts val="800"/>
              </a:spcBef>
              <a:spcAft>
                <a:spcPts val="0"/>
              </a:spcAft>
              <a:buNone/>
            </a:pP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ES žemėlapis</a:t>
            </a:r>
            <a:endParaRPr sz="2810"/>
          </a:p>
        </p:txBody>
      </p:sp>
      <p:sp>
        <p:nvSpPr>
          <p:cNvPr id="286" name="Google Shape;286;p45"/>
          <p:cNvSpPr txBox="1">
            <a:spLocks noGrp="1"/>
          </p:cNvSpPr>
          <p:nvPr>
            <p:ph type="body" idx="1"/>
          </p:nvPr>
        </p:nvSpPr>
        <p:spPr>
          <a:xfrm>
            <a:off x="311700" y="1152475"/>
            <a:ext cx="27810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Šiuo metu ES - 27 šalys.</a:t>
            </a:r>
            <a:endParaRPr sz="1800"/>
          </a:p>
          <a:p>
            <a:pPr marL="0" lvl="0" indent="0" algn="l" rtl="0">
              <a:spcBef>
                <a:spcPts val="800"/>
              </a:spcBef>
              <a:spcAft>
                <a:spcPts val="0"/>
              </a:spcAft>
              <a:buNone/>
            </a:pPr>
            <a:r>
              <a:rPr lang="en" sz="1800">
                <a:solidFill>
                  <a:schemeClr val="lt1"/>
                </a:solidFill>
                <a:highlight>
                  <a:srgbClr val="6D9EEB"/>
                </a:highlight>
              </a:rPr>
              <a:t>Mėlyna spalva - šalys narės.</a:t>
            </a:r>
            <a:endParaRPr sz="1800">
              <a:solidFill>
                <a:schemeClr val="lt1"/>
              </a:solidFill>
              <a:highlight>
                <a:srgbClr val="6D9EEB"/>
              </a:highlight>
            </a:endParaRPr>
          </a:p>
          <a:p>
            <a:pPr marL="0" lvl="0" indent="0" algn="l" rtl="0">
              <a:spcBef>
                <a:spcPts val="800"/>
              </a:spcBef>
              <a:spcAft>
                <a:spcPts val="0"/>
              </a:spcAft>
              <a:buNone/>
            </a:pPr>
            <a:r>
              <a:rPr lang="en" sz="1800">
                <a:solidFill>
                  <a:schemeClr val="lt1"/>
                </a:solidFill>
                <a:highlight>
                  <a:srgbClr val="6AA84F"/>
                </a:highlight>
              </a:rPr>
              <a:t>Žalia - kandidatės.</a:t>
            </a:r>
            <a:endParaRPr sz="1800">
              <a:solidFill>
                <a:schemeClr val="lt1"/>
              </a:solidFill>
              <a:highlight>
                <a:srgbClr val="6AA84F"/>
              </a:highlight>
            </a:endParaRPr>
          </a:p>
          <a:p>
            <a:pPr marL="0" lvl="0" indent="0" algn="l" rtl="0">
              <a:spcBef>
                <a:spcPts val="800"/>
              </a:spcBef>
              <a:spcAft>
                <a:spcPts val="0"/>
              </a:spcAft>
              <a:buNone/>
            </a:pPr>
            <a:r>
              <a:rPr lang="en" sz="1800">
                <a:solidFill>
                  <a:schemeClr val="lt1"/>
                </a:solidFill>
                <a:highlight>
                  <a:srgbClr val="E06666"/>
                </a:highlight>
              </a:rPr>
              <a:t>Raudona - potencialios kandidatės.</a:t>
            </a:r>
            <a:endParaRPr sz="1800"/>
          </a:p>
        </p:txBody>
      </p:sp>
      <p:pic>
        <p:nvPicPr>
          <p:cNvPr id="287" name="Google Shape;287;p45"/>
          <p:cNvPicPr preferRelativeResize="0"/>
          <p:nvPr/>
        </p:nvPicPr>
        <p:blipFill>
          <a:blip r:embed="rId3">
            <a:alphaModFix/>
          </a:blip>
          <a:stretch>
            <a:fillRect/>
          </a:stretch>
        </p:blipFill>
        <p:spPr>
          <a:xfrm>
            <a:off x="3092812" y="0"/>
            <a:ext cx="6051177"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10"/>
              <a:t>Ar ES - naujoji šalių narių valstybingumo forma?</a:t>
            </a:r>
            <a:endParaRPr sz="2810"/>
          </a:p>
        </p:txBody>
      </p:sp>
      <p:sp>
        <p:nvSpPr>
          <p:cNvPr id="293" name="Google Shape;293;p4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b="1"/>
              <a:t>Diskusija </a:t>
            </a:r>
            <a:r>
              <a:rPr lang="en" sz="1800"/>
              <a:t>apie tai, kiek “gili” turėtų būti Europos šalių integracija, t. y. ar šalys turėtų </a:t>
            </a:r>
            <a:r>
              <a:rPr lang="en" sz="1800" b="1"/>
              <a:t>apsijungti į federaciją, ar išlaikyti savo pilną suverenumą</a:t>
            </a:r>
            <a:r>
              <a:rPr lang="en" sz="1800"/>
              <a:t>, aktuali nuo pat integracijos pradžios.</a:t>
            </a:r>
            <a:endParaRPr sz="1800"/>
          </a:p>
          <a:p>
            <a:pPr marL="457200" lvl="0" indent="-342900" algn="l" rtl="0">
              <a:spcBef>
                <a:spcPts val="800"/>
              </a:spcBef>
              <a:spcAft>
                <a:spcPts val="0"/>
              </a:spcAft>
              <a:buSzPts val="1800"/>
              <a:buChar char="➔"/>
            </a:pPr>
            <a:r>
              <a:rPr lang="en" sz="1800" b="1"/>
              <a:t>ES yra unikali šalių bendrija</a:t>
            </a:r>
            <a:r>
              <a:rPr lang="en" sz="1800"/>
              <a:t>, turinti ir tarpvalstybės (viršnacionalinės) organizacijos, ir bendro suverenumo (federacijos) bruožų.</a:t>
            </a:r>
            <a:endParaRPr sz="1800"/>
          </a:p>
          <a:p>
            <a:pPr marL="457200" lvl="0" indent="-342900" algn="l" rtl="0">
              <a:spcBef>
                <a:spcPts val="800"/>
              </a:spcBef>
              <a:spcAft>
                <a:spcPts val="0"/>
              </a:spcAft>
              <a:buSzPts val="1800"/>
              <a:buChar char="➔"/>
            </a:pPr>
            <a:r>
              <a:rPr lang="en" sz="1800"/>
              <a:t>ES kartais vadinama ir </a:t>
            </a:r>
            <a:r>
              <a:rPr lang="en" sz="1800" b="1"/>
              <a:t>konfederacija</a:t>
            </a:r>
            <a:r>
              <a:rPr lang="en" sz="1800"/>
              <a:t>, nors šios etiketės taikymas ES politikos mokslininkų kritikuojamas.</a:t>
            </a:r>
            <a:endParaRPr sz="1800" b="1"/>
          </a:p>
          <a:p>
            <a:pPr marL="0" lvl="0" indent="0" algn="l" rtl="0">
              <a:spcBef>
                <a:spcPts val="800"/>
              </a:spcBef>
              <a:spcAft>
                <a:spcPts val="0"/>
              </a:spcAft>
              <a:buNone/>
            </a:pPr>
            <a:endParaRPr/>
          </a:p>
          <a:p>
            <a:pPr marL="0" lvl="0" indent="0" algn="l" rtl="0">
              <a:spcBef>
                <a:spcPts val="80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Dekolonizacija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Europos šalių kolonijos 1945 m.</a:t>
            </a:r>
            <a:endParaRPr sz="2810"/>
          </a:p>
        </p:txBody>
      </p:sp>
      <p:sp>
        <p:nvSpPr>
          <p:cNvPr id="304" name="Google Shape;304;p4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305" name="Google Shape;305;p48"/>
          <p:cNvPicPr preferRelativeResize="0"/>
          <p:nvPr/>
        </p:nvPicPr>
        <p:blipFill>
          <a:blip r:embed="rId3">
            <a:alphaModFix/>
          </a:blip>
          <a:stretch>
            <a:fillRect/>
          </a:stretch>
        </p:blipFill>
        <p:spPr>
          <a:xfrm>
            <a:off x="311700" y="1071909"/>
            <a:ext cx="8520600" cy="37810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Dekolonizacija iki Antrojo pasaulinio karo</a:t>
            </a:r>
            <a:endParaRPr sz="2810"/>
          </a:p>
        </p:txBody>
      </p:sp>
      <p:sp>
        <p:nvSpPr>
          <p:cNvPr id="311" name="Google Shape;311;p49"/>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Dekolonizacija - t. y. kolonijų atsiskyrimas nuo metropolijų - vyko ir iki Antrojo pasaulinio karo. Jungtinės Amerikos Valstijos buvo pirmoji nuo Jungtinės Karalystės atsiskyrusi šalis (1776 m.).</a:t>
            </a:r>
            <a:endParaRPr sz="1800"/>
          </a:p>
          <a:p>
            <a:pPr marL="457200" lvl="0" indent="-342900" algn="l" rtl="0">
              <a:spcBef>
                <a:spcPts val="800"/>
              </a:spcBef>
              <a:spcAft>
                <a:spcPts val="0"/>
              </a:spcAft>
              <a:buSzPts val="1800"/>
              <a:buChar char="➔"/>
            </a:pPr>
            <a:r>
              <a:rPr lang="en" sz="1800"/>
              <a:t>Vykstant Didžiajai Prancūzijos revoliucijai nepriklausomybę išsikovojo Prancūzijos kolonija Haitis.</a:t>
            </a:r>
            <a:endParaRPr sz="1800"/>
          </a:p>
          <a:p>
            <a:pPr marL="457200" lvl="0" indent="-342900" algn="l" rtl="0">
              <a:spcBef>
                <a:spcPts val="800"/>
              </a:spcBef>
              <a:spcAft>
                <a:spcPts val="0"/>
              </a:spcAft>
              <a:buSzPts val="1800"/>
              <a:buChar char="➔"/>
            </a:pPr>
            <a:r>
              <a:rPr lang="en" sz="1800"/>
              <a:t>XIX a. Pradžioje iš Ispanijos valdžios išsivadavo Lotynų Amerikos šalys, 1822 m. nuo Portugalijos atsiskyrė Brazilija.</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Europos šalių kolonijos ir karas</a:t>
            </a:r>
            <a:endParaRPr sz="2810"/>
          </a:p>
        </p:txBody>
      </p:sp>
      <p:sp>
        <p:nvSpPr>
          <p:cNvPr id="317" name="Google Shape;317;p50"/>
          <p:cNvSpPr txBox="1">
            <a:spLocks noGrp="1"/>
          </p:cNvSpPr>
          <p:nvPr>
            <p:ph type="body" idx="1"/>
          </p:nvPr>
        </p:nvSpPr>
        <p:spPr>
          <a:xfrm>
            <a:off x="311700" y="1152475"/>
            <a:ext cx="8608500" cy="39018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b="1" u="sng"/>
              <a:t>Antrasis pasaulinis karas turėjo milžiniškos įtakos tolesnei dekolonizacijai:</a:t>
            </a:r>
            <a:endParaRPr sz="1800" b="1" u="sng"/>
          </a:p>
          <a:p>
            <a:pPr marL="457200" lvl="0" indent="-323850" algn="l" rtl="0">
              <a:spcBef>
                <a:spcPts val="800"/>
              </a:spcBef>
              <a:spcAft>
                <a:spcPts val="0"/>
              </a:spcAft>
              <a:buSzPts val="1500"/>
              <a:buChar char="➔"/>
            </a:pPr>
            <a:r>
              <a:rPr lang="en" sz="1500"/>
              <a:t>Sąjungininkų skelbtos tautų apsisprendimo, laisvės, demokratijos ir žmogaus teisių </a:t>
            </a:r>
            <a:r>
              <a:rPr lang="en" sz="1500" b="1"/>
              <a:t>idėjos </a:t>
            </a:r>
            <a:r>
              <a:rPr lang="en" sz="1500"/>
              <a:t>akivaizdžiai nebederėjo su jų politika kolonijose.</a:t>
            </a:r>
            <a:endParaRPr sz="1500"/>
          </a:p>
          <a:p>
            <a:pPr marL="457200" lvl="0" indent="-323850" algn="l" rtl="0">
              <a:spcBef>
                <a:spcPts val="800"/>
              </a:spcBef>
              <a:spcAft>
                <a:spcPts val="0"/>
              </a:spcAft>
              <a:buSzPts val="1500"/>
              <a:buChar char="➔"/>
            </a:pPr>
            <a:r>
              <a:rPr lang="en" sz="1500"/>
              <a:t>Kolonijų gyventojai buvo </a:t>
            </a:r>
            <a:r>
              <a:rPr lang="en" sz="1500" b="1"/>
              <a:t>mobilizuoti </a:t>
            </a:r>
            <a:r>
              <a:rPr lang="en" sz="1500"/>
              <a:t>į savo metropolijų kolonijas - kovoję už tautų laisvę, po karo tos pačios laisvės jie reikalavo ir savo tautoms.</a:t>
            </a:r>
            <a:endParaRPr sz="1500"/>
          </a:p>
          <a:p>
            <a:pPr marL="457200" lvl="0" indent="-323850" algn="l" rtl="0">
              <a:spcBef>
                <a:spcPts val="800"/>
              </a:spcBef>
              <a:spcAft>
                <a:spcPts val="0"/>
              </a:spcAft>
              <a:buSzPts val="1500"/>
              <a:buChar char="➔"/>
            </a:pPr>
            <a:r>
              <a:rPr lang="en" sz="1500"/>
              <a:t>Dėl po karo išaugusio </a:t>
            </a:r>
            <a:r>
              <a:rPr lang="en" sz="1500" b="1"/>
              <a:t>tarptautinio dėmesio</a:t>
            </a:r>
            <a:r>
              <a:rPr lang="en" sz="1500"/>
              <a:t> žmogaus teisėms ir nusikaltimams žmogiškumui metropolijoms kilo didžiulis spaudimas dėl jų elgesio su savo kolonijomis.</a:t>
            </a:r>
            <a:endParaRPr sz="1500"/>
          </a:p>
          <a:p>
            <a:pPr marL="457200" lvl="0" indent="-323850" algn="l" rtl="0">
              <a:spcBef>
                <a:spcPts val="800"/>
              </a:spcBef>
              <a:spcAft>
                <a:spcPts val="0"/>
              </a:spcAft>
              <a:buSzPts val="1500"/>
              <a:buChar char="➔"/>
            </a:pPr>
            <a:r>
              <a:rPr lang="en" sz="1500"/>
              <a:t>Po karo įkurta </a:t>
            </a:r>
            <a:r>
              <a:rPr lang="en" sz="1500" b="1"/>
              <a:t>Jungtinių Tautų organizacija</a:t>
            </a:r>
            <a:r>
              <a:rPr lang="en" sz="1500"/>
              <a:t> tapo tinkama platforma išsivadavimo judėjimams gauti dėmesio ir pripažinimo.</a:t>
            </a:r>
            <a:endParaRPr sz="1500"/>
          </a:p>
          <a:p>
            <a:pPr marL="457200" lvl="0" indent="-323850" algn="l" rtl="0">
              <a:spcBef>
                <a:spcPts val="800"/>
              </a:spcBef>
              <a:spcAft>
                <a:spcPts val="0"/>
              </a:spcAft>
              <a:buSzPts val="1500"/>
              <a:buChar char="➔"/>
            </a:pPr>
            <a:r>
              <a:rPr lang="en" sz="1500"/>
              <a:t>Karo nualintos Europos šalys nebeturėjo pakankamai </a:t>
            </a:r>
            <a:r>
              <a:rPr lang="en" sz="1500" b="1"/>
              <a:t>resursų </a:t>
            </a:r>
            <a:r>
              <a:rPr lang="en" sz="1500"/>
              <a:t>kolonijoms išlaikyti, nepriklausomybėms judėjimams malšinti.</a:t>
            </a:r>
            <a:endParaRPr sz="1500"/>
          </a:p>
          <a:p>
            <a:pPr marL="457200" lvl="0" indent="-323850" algn="l" rtl="0">
              <a:spcBef>
                <a:spcPts val="800"/>
              </a:spcBef>
              <a:spcAft>
                <a:spcPts val="0"/>
              </a:spcAft>
              <a:buSzPts val="1500"/>
              <a:buChar char="➔"/>
            </a:pPr>
            <a:r>
              <a:rPr lang="en" sz="1500"/>
              <a:t>Šaltojo karo supervalstybės - </a:t>
            </a:r>
            <a:r>
              <a:rPr lang="en" sz="1500" b="1"/>
              <a:t>JAV ir SSRS</a:t>
            </a:r>
            <a:r>
              <a:rPr lang="en" sz="1500"/>
              <a:t> - siekdamos plėsti savo įtaką pasaulyje rėmė savo priešininkei nepalankias </a:t>
            </a:r>
            <a:r>
              <a:rPr lang="en" sz="1500" b="1"/>
              <a:t>išsivadavimo jėgas kolonijose</a:t>
            </a:r>
            <a:r>
              <a:rPr lang="en" sz="1500"/>
              <a:t>.</a:t>
            </a:r>
            <a:endParaRPr sz="15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Indija</a:t>
            </a:r>
            <a:endParaRPr sz="2810"/>
          </a:p>
        </p:txBody>
      </p:sp>
      <p:sp>
        <p:nvSpPr>
          <p:cNvPr id="323" name="Google Shape;323;p51"/>
          <p:cNvSpPr txBox="1">
            <a:spLocks noGrp="1"/>
          </p:cNvSpPr>
          <p:nvPr>
            <p:ph type="body" idx="1"/>
          </p:nvPr>
        </p:nvSpPr>
        <p:spPr>
          <a:xfrm>
            <a:off x="311700" y="1152475"/>
            <a:ext cx="4781400" cy="3868200"/>
          </a:xfrm>
          <a:prstGeom prst="rect">
            <a:avLst/>
          </a:prstGeom>
        </p:spPr>
        <p:txBody>
          <a:bodyPr spcFirstLastPara="1" wrap="square" lIns="68575" tIns="34275" rIns="68575" bIns="34275" anchor="t" anchorCtr="0">
            <a:noAutofit/>
          </a:bodyPr>
          <a:lstStyle/>
          <a:p>
            <a:pPr marL="457200" lvl="0" indent="-330200" algn="l" rtl="0">
              <a:spcBef>
                <a:spcPts val="800"/>
              </a:spcBef>
              <a:spcAft>
                <a:spcPts val="0"/>
              </a:spcAft>
              <a:buSzPts val="1600"/>
              <a:buChar char="➔"/>
            </a:pPr>
            <a:r>
              <a:rPr lang="en" sz="1600"/>
              <a:t>Britų valdomoje Indijoje išsivadavimo judėjimas prasidėjo dar XIX a.</a:t>
            </a:r>
            <a:endParaRPr sz="1600"/>
          </a:p>
          <a:p>
            <a:pPr marL="457200" lvl="0" indent="-330200" algn="l" rtl="0">
              <a:spcBef>
                <a:spcPts val="800"/>
              </a:spcBef>
              <a:spcAft>
                <a:spcPts val="0"/>
              </a:spcAft>
              <a:buSzPts val="1600"/>
              <a:buChar char="➔"/>
            </a:pPr>
            <a:r>
              <a:rPr lang="en" sz="1600"/>
              <a:t>Tarpukariu judėjimo lyderiu tapusiam </a:t>
            </a:r>
            <a:r>
              <a:rPr lang="en" sz="1600" b="1"/>
              <a:t>Mahatma Gandžiui </a:t>
            </a:r>
            <a:r>
              <a:rPr lang="en" sz="1600"/>
              <a:t>pavyko suburti masinį neginkluoto pasipriešinimo judėjimą ir didinti spaudimą Jungtinei Karalystei palikti Indiją.</a:t>
            </a:r>
            <a:endParaRPr sz="1600"/>
          </a:p>
          <a:p>
            <a:pPr marL="457200" lvl="0" indent="-330200" algn="l" rtl="0">
              <a:spcBef>
                <a:spcPts val="800"/>
              </a:spcBef>
              <a:spcAft>
                <a:spcPts val="0"/>
              </a:spcAft>
              <a:buSzPts val="1600"/>
              <a:buChar char="➔"/>
            </a:pPr>
            <a:r>
              <a:rPr lang="en" sz="1600"/>
              <a:t>1947 m. Pakistanas ir Indija tapo nepriklausomomis, nuo britų valdžios atsiskyrusios valstybėmis.</a:t>
            </a:r>
            <a:endParaRPr sz="1600"/>
          </a:p>
          <a:p>
            <a:pPr marL="457200" lvl="0" indent="-330200" algn="l" rtl="0">
              <a:spcBef>
                <a:spcPts val="800"/>
              </a:spcBef>
              <a:spcAft>
                <a:spcPts val="0"/>
              </a:spcAft>
              <a:buSzPts val="1600"/>
              <a:buChar char="➔"/>
            </a:pPr>
            <a:r>
              <a:rPr lang="en" sz="1600"/>
              <a:t>Pirmuoju Indijos ministru pirmininku tapo Gandžio bendražygis </a:t>
            </a:r>
            <a:r>
              <a:rPr lang="en" sz="1600" b="1"/>
              <a:t>Džavaharlalas Nehru.</a:t>
            </a:r>
            <a:endParaRPr sz="1600" b="1"/>
          </a:p>
          <a:p>
            <a:pPr marL="457200" lvl="0" indent="-330200" algn="l" rtl="0">
              <a:spcBef>
                <a:spcPts val="800"/>
              </a:spcBef>
              <a:spcAft>
                <a:spcPts val="0"/>
              </a:spcAft>
              <a:buSzPts val="1600"/>
              <a:buChar char="➔"/>
            </a:pPr>
            <a:r>
              <a:rPr lang="en" sz="1600"/>
              <a:t>Indijos nepriklausomybė tapo pavyzdžiu ir įkvėpimu kitoms kolonijoms.</a:t>
            </a:r>
            <a:endParaRPr sz="1600"/>
          </a:p>
        </p:txBody>
      </p:sp>
      <p:pic>
        <p:nvPicPr>
          <p:cNvPr id="324" name="Google Shape;324;p51"/>
          <p:cNvPicPr preferRelativeResize="0"/>
          <p:nvPr/>
        </p:nvPicPr>
        <p:blipFill>
          <a:blip r:embed="rId3">
            <a:alphaModFix/>
          </a:blip>
          <a:stretch>
            <a:fillRect/>
          </a:stretch>
        </p:blipFill>
        <p:spPr>
          <a:xfrm>
            <a:off x="5221650" y="851800"/>
            <a:ext cx="3610650" cy="2692975"/>
          </a:xfrm>
          <a:prstGeom prst="rect">
            <a:avLst/>
          </a:prstGeom>
          <a:noFill/>
          <a:ln>
            <a:noFill/>
          </a:ln>
        </p:spPr>
      </p:pic>
      <p:sp>
        <p:nvSpPr>
          <p:cNvPr id="325" name="Google Shape;325;p51"/>
          <p:cNvSpPr txBox="1"/>
          <p:nvPr/>
        </p:nvSpPr>
        <p:spPr>
          <a:xfrm>
            <a:off x="5221650" y="3703275"/>
            <a:ext cx="3359400" cy="4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Indijos išsivadavimo judėjimo ikonos - Džavaharlalas Nehru ir Mahatma Gandis</a:t>
            </a:r>
            <a:endParaRPr sz="1200">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Jungtinė Karalystė</a:t>
            </a:r>
            <a:endParaRPr sz="2810"/>
          </a:p>
        </p:txBody>
      </p:sp>
      <p:sp>
        <p:nvSpPr>
          <p:cNvPr id="331" name="Google Shape;331;p52"/>
          <p:cNvSpPr txBox="1">
            <a:spLocks noGrp="1"/>
          </p:cNvSpPr>
          <p:nvPr>
            <p:ph type="body" idx="1"/>
          </p:nvPr>
        </p:nvSpPr>
        <p:spPr>
          <a:xfrm>
            <a:off x="311700" y="1152475"/>
            <a:ext cx="47001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Europos šalys - kolonijinės imperijos - į savo užjūrio valdų nepriklausomybės norus reagavo labai skirtingai.</a:t>
            </a:r>
            <a:endParaRPr sz="1800"/>
          </a:p>
          <a:p>
            <a:pPr marL="457200" lvl="0" indent="-342900" algn="l" rtl="0">
              <a:spcBef>
                <a:spcPts val="800"/>
              </a:spcBef>
              <a:spcAft>
                <a:spcPts val="0"/>
              </a:spcAft>
              <a:buSzPts val="1800"/>
              <a:buChar char="➔"/>
            </a:pPr>
            <a:r>
              <a:rPr lang="en" sz="1800"/>
              <a:t>Jungtinė Karalystė, spaudžiama kolonijų nacionalistinių judėjimų. savo kolonijas “paleido” </a:t>
            </a:r>
            <a:r>
              <a:rPr lang="en" sz="1800" b="1"/>
              <a:t>daugiausiai taikiai</a:t>
            </a:r>
            <a:r>
              <a:rPr lang="en" sz="1800"/>
              <a:t> (pvz. Indija, Gana).</a:t>
            </a:r>
            <a:endParaRPr sz="1800"/>
          </a:p>
          <a:p>
            <a:pPr marL="457200" lvl="0" indent="-342900" algn="l" rtl="0">
              <a:spcBef>
                <a:spcPts val="800"/>
              </a:spcBef>
              <a:spcAft>
                <a:spcPts val="0"/>
              </a:spcAft>
              <a:buSzPts val="1800"/>
              <a:buChar char="➔"/>
            </a:pPr>
            <a:r>
              <a:rPr lang="en" sz="1800" b="1"/>
              <a:t>Kai kurios</a:t>
            </a:r>
            <a:r>
              <a:rPr lang="en" sz="1800"/>
              <a:t> Afrikos šalys - buvusios JK kolonijos - </a:t>
            </a:r>
            <a:r>
              <a:rPr lang="en" sz="1800" b="1"/>
              <a:t>nepriklausomybę atgavo tik po ginkluotos kovos</a:t>
            </a:r>
            <a:r>
              <a:rPr lang="en" sz="1800"/>
              <a:t> (pvz. </a:t>
            </a:r>
            <a:r>
              <a:rPr lang="en" sz="1800" b="1"/>
              <a:t>Kenija </a:t>
            </a:r>
            <a:r>
              <a:rPr lang="en" sz="1800"/>
              <a:t>po ginkluoto “</a:t>
            </a:r>
            <a:r>
              <a:rPr lang="en" sz="1800" b="1"/>
              <a:t>Mau Mau</a:t>
            </a:r>
            <a:r>
              <a:rPr lang="en" sz="1800"/>
              <a:t>” sukilimo 1960-1962 m.).</a:t>
            </a:r>
            <a:endParaRPr sz="1800"/>
          </a:p>
        </p:txBody>
      </p:sp>
      <p:pic>
        <p:nvPicPr>
          <p:cNvPr id="332" name="Google Shape;332;p52"/>
          <p:cNvPicPr preferRelativeResize="0"/>
          <p:nvPr/>
        </p:nvPicPr>
        <p:blipFill>
          <a:blip r:embed="rId3">
            <a:alphaModFix/>
          </a:blip>
          <a:stretch>
            <a:fillRect/>
          </a:stretch>
        </p:blipFill>
        <p:spPr>
          <a:xfrm>
            <a:off x="5188175" y="714850"/>
            <a:ext cx="3651025" cy="2436600"/>
          </a:xfrm>
          <a:prstGeom prst="rect">
            <a:avLst/>
          </a:prstGeom>
          <a:noFill/>
          <a:ln>
            <a:noFill/>
          </a:ln>
        </p:spPr>
      </p:pic>
      <p:sp>
        <p:nvSpPr>
          <p:cNvPr id="333" name="Google Shape;333;p52"/>
          <p:cNvSpPr txBox="1"/>
          <p:nvPr/>
        </p:nvSpPr>
        <p:spPr>
          <a:xfrm>
            <a:off x="5181425" y="3378750"/>
            <a:ext cx="3651000" cy="8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Kenijos lyderis Jomo Kenyatta laiko nepriklausomybės deklaraciją Nairobyje, 1963 m. gruodžio 13 d.</a:t>
            </a:r>
            <a:endParaRPr sz="1200">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Prancūzija</a:t>
            </a:r>
            <a:endParaRPr sz="2810"/>
          </a:p>
        </p:txBody>
      </p:sp>
      <p:sp>
        <p:nvSpPr>
          <p:cNvPr id="339" name="Google Shape;339;p53"/>
          <p:cNvSpPr txBox="1">
            <a:spLocks noGrp="1"/>
          </p:cNvSpPr>
          <p:nvPr>
            <p:ph type="body" idx="1"/>
          </p:nvPr>
        </p:nvSpPr>
        <p:spPr>
          <a:xfrm>
            <a:off x="311700" y="1152475"/>
            <a:ext cx="42603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Prancūzija bandė išlaikyti savo kolonijinę imperiją jėga malšindami nepriklausomybės judėjimus Pietryčių Azijoje (Vietname, Laose, Kambodžoje) ir Afrikoje (Alžyre).</a:t>
            </a:r>
            <a:endParaRPr sz="1800"/>
          </a:p>
          <a:p>
            <a:pPr marL="457200" lvl="0" indent="-342900" algn="l" rtl="0">
              <a:spcBef>
                <a:spcPts val="800"/>
              </a:spcBef>
              <a:spcAft>
                <a:spcPts val="0"/>
              </a:spcAft>
              <a:buSzPts val="1800"/>
              <a:buChar char="➔"/>
            </a:pPr>
            <a:r>
              <a:rPr lang="en" sz="1800"/>
              <a:t>Po ilgų ir nesėkmingų karų Indokinijoje (1946-1954 m.) ir Alžyre (1954-1962 m.) prancūzai buvo priversti pripažinti kolonijų nepriklausomybę.</a:t>
            </a:r>
            <a:endParaRPr sz="1800"/>
          </a:p>
        </p:txBody>
      </p:sp>
      <p:pic>
        <p:nvPicPr>
          <p:cNvPr id="340" name="Google Shape;340;p53"/>
          <p:cNvPicPr preferRelativeResize="0"/>
          <p:nvPr/>
        </p:nvPicPr>
        <p:blipFill>
          <a:blip r:embed="rId3">
            <a:alphaModFix/>
          </a:blip>
          <a:stretch>
            <a:fillRect/>
          </a:stretch>
        </p:blipFill>
        <p:spPr>
          <a:xfrm>
            <a:off x="4925925" y="335075"/>
            <a:ext cx="4115925" cy="4115925"/>
          </a:xfrm>
          <a:prstGeom prst="rect">
            <a:avLst/>
          </a:prstGeom>
          <a:noFill/>
          <a:ln>
            <a:noFill/>
          </a:ln>
        </p:spPr>
      </p:pic>
      <p:sp>
        <p:nvSpPr>
          <p:cNvPr id="341" name="Google Shape;341;p53"/>
          <p:cNvSpPr txBox="1"/>
          <p:nvPr/>
        </p:nvSpPr>
        <p:spPr>
          <a:xfrm>
            <a:off x="4939838" y="4451000"/>
            <a:ext cx="4088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Alžyro karo nuotraukų koliažas</a:t>
            </a:r>
            <a:endParaRPr>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Temos aktualumas - dekolonizacija</a:t>
            </a:r>
            <a:endParaRPr sz="2810"/>
          </a:p>
        </p:txBody>
      </p:sp>
      <p:sp>
        <p:nvSpPr>
          <p:cNvPr id="94" name="Google Shape;94;p1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Dekolonizacija vyko bangomis nuo pat XIX a., o Europos šalys savo kolonijas prarado po Antrojo pasaulinio karo.</a:t>
            </a:r>
            <a:endParaRPr sz="1800"/>
          </a:p>
          <a:p>
            <a:pPr marL="457200" lvl="0" indent="-342900" algn="l" rtl="0">
              <a:spcBef>
                <a:spcPts val="800"/>
              </a:spcBef>
              <a:spcAft>
                <a:spcPts val="0"/>
              </a:spcAft>
              <a:buSzPts val="1800"/>
              <a:buChar char="➔"/>
            </a:pPr>
            <a:r>
              <a:rPr lang="en" sz="1800"/>
              <a:t>Dekolonizacija sukūrė “Trečiojo (arba “besivystančio”) pasaulio” sąvokas, o jų vystymasis, santykiai su savo buvusiomis metropolijomis išlieka didžiuliai iššūkiai ir šiandien.</a:t>
            </a:r>
            <a:endParaRPr sz="1800"/>
          </a:p>
          <a:p>
            <a:pPr marL="457200" lvl="0" indent="-342900" algn="l" rtl="0">
              <a:spcBef>
                <a:spcPts val="800"/>
              </a:spcBef>
              <a:spcAft>
                <a:spcPts val="0"/>
              </a:spcAft>
              <a:buSzPts val="1800"/>
              <a:buChar char="➔"/>
            </a:pPr>
            <a:r>
              <a:rPr lang="en" sz="1800"/>
              <a:t>Dekolonizacijos sąvoka gerokai peržengia kolonijų atsiskyrimo nuo metropolijų istorinį procesą: žmonės skirtinguose pasaulio kraštuose reikalauja dekolonizuoti muziejus, viešąsias erdves; reflektuoja savo santykius su kolonijiniu palikimu ir jo paliestomis bendruomenėmis.</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Nyderlandai</a:t>
            </a:r>
            <a:endParaRPr sz="2810"/>
          </a:p>
        </p:txBody>
      </p:sp>
      <p:sp>
        <p:nvSpPr>
          <p:cNvPr id="347" name="Google Shape;347;p54"/>
          <p:cNvSpPr txBox="1">
            <a:spLocks noGrp="1"/>
          </p:cNvSpPr>
          <p:nvPr>
            <p:ph type="body" idx="1"/>
          </p:nvPr>
        </p:nvSpPr>
        <p:spPr>
          <a:xfrm>
            <a:off x="311700" y="1152475"/>
            <a:ext cx="45357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Didžiausia ir reikšmingiausia Nyderlandų kolonija - Indonezija - 1945 m. paskelbė nepriklausomybę.</a:t>
            </a:r>
            <a:endParaRPr sz="1800"/>
          </a:p>
          <a:p>
            <a:pPr marL="457200" lvl="0" indent="-342900" algn="l" rtl="0">
              <a:spcBef>
                <a:spcPts val="800"/>
              </a:spcBef>
              <a:spcAft>
                <a:spcPts val="0"/>
              </a:spcAft>
              <a:buSzPts val="1800"/>
              <a:buChar char="➔"/>
            </a:pPr>
            <a:r>
              <a:rPr lang="en" sz="1800"/>
              <a:t>Nyderlandai bandė išlaikyti savo valdžią Indonezijoje - tarp metropolijos ir nepriklausomybės judėjimo šalininkų vyko eilė diplomatinių ir ginkluotų susirėmimų.</a:t>
            </a:r>
            <a:endParaRPr sz="1800"/>
          </a:p>
          <a:p>
            <a:pPr marL="457200" lvl="0" indent="-342900" algn="l" rtl="0">
              <a:spcBef>
                <a:spcPts val="800"/>
              </a:spcBef>
              <a:spcAft>
                <a:spcPts val="0"/>
              </a:spcAft>
              <a:buSzPts val="1800"/>
              <a:buChar char="➔"/>
            </a:pPr>
            <a:r>
              <a:rPr lang="en" sz="1800"/>
              <a:t>Dėl didžiulio tarptautinio spaudimo, nesėkmių kovose ir JAV grasinimų atšaukti savo paramą atsistatant po karo, Nyderlandai pripažino Indonezijos nepriklausomybę 1949 m.</a:t>
            </a:r>
            <a:endParaRPr sz="1800"/>
          </a:p>
        </p:txBody>
      </p:sp>
      <p:pic>
        <p:nvPicPr>
          <p:cNvPr id="348" name="Google Shape;348;p54"/>
          <p:cNvPicPr preferRelativeResize="0"/>
          <p:nvPr/>
        </p:nvPicPr>
        <p:blipFill>
          <a:blip r:embed="rId3">
            <a:alphaModFix/>
          </a:blip>
          <a:stretch>
            <a:fillRect/>
          </a:stretch>
        </p:blipFill>
        <p:spPr>
          <a:xfrm>
            <a:off x="4847400" y="871875"/>
            <a:ext cx="3984902" cy="2613634"/>
          </a:xfrm>
          <a:prstGeom prst="rect">
            <a:avLst/>
          </a:prstGeom>
          <a:noFill/>
          <a:ln>
            <a:noFill/>
          </a:ln>
        </p:spPr>
      </p:pic>
      <p:sp>
        <p:nvSpPr>
          <p:cNvPr id="349" name="Google Shape;349;p54"/>
          <p:cNvSpPr txBox="1"/>
          <p:nvPr/>
        </p:nvSpPr>
        <p:spPr>
          <a:xfrm>
            <a:off x="4864200" y="3592500"/>
            <a:ext cx="3951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Indonezijos kovoje už nepriklausomybę naudotos ir smurtinės priemonės.</a:t>
            </a:r>
            <a:endParaRPr sz="1200">
              <a:latin typeface="Georgia"/>
              <a:ea typeface="Georgia"/>
              <a:cs typeface="Georgia"/>
              <a:sym typeface="Georgi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Portugalija</a:t>
            </a:r>
            <a:endParaRPr sz="2810"/>
          </a:p>
        </p:txBody>
      </p:sp>
      <p:sp>
        <p:nvSpPr>
          <p:cNvPr id="355" name="Google Shape;355;p55"/>
          <p:cNvSpPr txBox="1">
            <a:spLocks noGrp="1"/>
          </p:cNvSpPr>
          <p:nvPr>
            <p:ph type="body" idx="1"/>
          </p:nvPr>
        </p:nvSpPr>
        <p:spPr>
          <a:xfrm>
            <a:off x="311700" y="1152475"/>
            <a:ext cx="56247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Autoritarinio prezidento António de Oliveira Salazar valdoma Portugalija siekė išlaikyti savo kolonijas, ypač Afrikoje.</a:t>
            </a:r>
            <a:endParaRPr sz="1800"/>
          </a:p>
          <a:p>
            <a:pPr marL="457200" lvl="0" indent="-342900" algn="l" rtl="0">
              <a:spcBef>
                <a:spcPts val="800"/>
              </a:spcBef>
              <a:spcAft>
                <a:spcPts val="0"/>
              </a:spcAft>
              <a:buSzPts val="1800"/>
              <a:buChar char="➔"/>
            </a:pPr>
            <a:r>
              <a:rPr lang="en" sz="1800"/>
              <a:t>Mozambike ir Angoloje vyko ilgi nepriklausomybės karai (Mozambike 1964-1974 m.; Angoloje 1961-1974 m.), pasibaigę tik po demokratinės “Gvazdikų” revoliucijos pačioje Portugalijoje 1974 m. Šaliai pereinant prie demokratijos pasikeitė požiūris į kolonijas - Mozambikui ir Angolai buvo pripažinta nepriklausomybė.</a:t>
            </a:r>
            <a:endParaRPr sz="1800"/>
          </a:p>
        </p:txBody>
      </p:sp>
      <p:pic>
        <p:nvPicPr>
          <p:cNvPr id="356" name="Google Shape;356;p55"/>
          <p:cNvPicPr preferRelativeResize="0"/>
          <p:nvPr/>
        </p:nvPicPr>
        <p:blipFill>
          <a:blip r:embed="rId3">
            <a:alphaModFix/>
          </a:blip>
          <a:stretch>
            <a:fillRect/>
          </a:stretch>
        </p:blipFill>
        <p:spPr>
          <a:xfrm>
            <a:off x="6245975" y="596525"/>
            <a:ext cx="2681325" cy="3658974"/>
          </a:xfrm>
          <a:prstGeom prst="rect">
            <a:avLst/>
          </a:prstGeom>
          <a:noFill/>
          <a:ln>
            <a:noFill/>
          </a:ln>
        </p:spPr>
      </p:pic>
      <p:sp>
        <p:nvSpPr>
          <p:cNvPr id="357" name="Google Shape;357;p55"/>
          <p:cNvSpPr txBox="1"/>
          <p:nvPr/>
        </p:nvSpPr>
        <p:spPr>
          <a:xfrm>
            <a:off x="6245975" y="4187625"/>
            <a:ext cx="2811900" cy="7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1961 m. plakatas, vaizduojantis Portugaliją kaip Angolos saugotoją nuo komunizmo.</a:t>
            </a:r>
            <a:endParaRPr sz="1200">
              <a:latin typeface="Georgia"/>
              <a:ea typeface="Georgia"/>
              <a:cs typeface="Georgia"/>
              <a:sym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Belgija</a:t>
            </a:r>
            <a:endParaRPr sz="2810"/>
          </a:p>
        </p:txBody>
      </p:sp>
      <p:sp>
        <p:nvSpPr>
          <p:cNvPr id="363" name="Google Shape;363;p56"/>
          <p:cNvSpPr txBox="1">
            <a:spLocks noGrp="1"/>
          </p:cNvSpPr>
          <p:nvPr>
            <p:ph type="body" idx="1"/>
          </p:nvPr>
        </p:nvSpPr>
        <p:spPr>
          <a:xfrm>
            <a:off x="311700" y="1152475"/>
            <a:ext cx="49713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1960 m. Belgija taikiai pripažino nepriklausoma savo reikšmingiausią koloniją Kongą. </a:t>
            </a:r>
            <a:endParaRPr sz="1800"/>
          </a:p>
          <a:p>
            <a:pPr marL="457200" lvl="0" indent="-342900" algn="l" rtl="0">
              <a:spcBef>
                <a:spcPts val="800"/>
              </a:spcBef>
              <a:spcAft>
                <a:spcPts val="0"/>
              </a:spcAft>
              <a:buSzPts val="1800"/>
              <a:buChar char="➔"/>
            </a:pPr>
            <a:r>
              <a:rPr lang="en" sz="1800"/>
              <a:t>Belgija kritikuojama, kad po pusės amžiaus brutalaus Kongo valdymo, turėjusios ilgalaikių neigiamų pasekmių Kongo visuomenei, tiesiog “susikrovė lagaminus ir išėjo”: netrukus po nepriklausomybės paskelbimo Kongas paniro į pilietinį karą, į kurį įsitraukė ir kitos regiono valstybės, o savo įtaką šalyje per vad. “Kongo krizę” (1960-1965 m.) bandė įtvirtinti ir Šaltojo karo supervalstybės.</a:t>
            </a:r>
            <a:endParaRPr sz="1800"/>
          </a:p>
        </p:txBody>
      </p:sp>
      <p:pic>
        <p:nvPicPr>
          <p:cNvPr id="364" name="Google Shape;364;p56"/>
          <p:cNvPicPr preferRelativeResize="0"/>
          <p:nvPr/>
        </p:nvPicPr>
        <p:blipFill>
          <a:blip r:embed="rId3">
            <a:alphaModFix/>
          </a:blip>
          <a:stretch>
            <a:fillRect/>
          </a:stretch>
        </p:blipFill>
        <p:spPr>
          <a:xfrm>
            <a:off x="5587800" y="648600"/>
            <a:ext cx="3556200" cy="3356164"/>
          </a:xfrm>
          <a:prstGeom prst="rect">
            <a:avLst/>
          </a:prstGeom>
          <a:noFill/>
          <a:ln>
            <a:noFill/>
          </a:ln>
        </p:spPr>
      </p:pic>
      <p:sp>
        <p:nvSpPr>
          <p:cNvPr id="365" name="Google Shape;365;p56"/>
          <p:cNvSpPr txBox="1"/>
          <p:nvPr/>
        </p:nvSpPr>
        <p:spPr>
          <a:xfrm>
            <a:off x="5612100" y="4004775"/>
            <a:ext cx="3507600" cy="9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Raudonai pažymėta Kongo demokratinė respublika - buvęs “Belgijos Kongas”.</a:t>
            </a:r>
            <a:endParaRPr>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“Afrikos metai”</a:t>
            </a:r>
            <a:endParaRPr sz="2810"/>
          </a:p>
        </p:txBody>
      </p:sp>
      <p:sp>
        <p:nvSpPr>
          <p:cNvPr id="371" name="Google Shape;371;p57"/>
          <p:cNvSpPr txBox="1">
            <a:spLocks noGrp="1"/>
          </p:cNvSpPr>
          <p:nvPr>
            <p:ph type="body" idx="1"/>
          </p:nvPr>
        </p:nvSpPr>
        <p:spPr>
          <a:xfrm>
            <a:off x="311700" y="1152475"/>
            <a:ext cx="46029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1960 m. net 17 buvusių europiečių kolonijų Afrikoje paskelbė nepriklausomybę.</a:t>
            </a:r>
            <a:endParaRPr sz="1800"/>
          </a:p>
          <a:p>
            <a:pPr marL="457200" lvl="0" indent="-342900" algn="l" rtl="0">
              <a:spcBef>
                <a:spcPts val="800"/>
              </a:spcBef>
              <a:spcAft>
                <a:spcPts val="0"/>
              </a:spcAft>
              <a:buSzPts val="1800"/>
              <a:buChar char="➔"/>
            </a:pPr>
            <a:r>
              <a:rPr lang="en" sz="1800"/>
              <a:t>Šie metai laikomi nepriklausomybės judėjimų ir panafrikanizmo (afrikiečių solidarumo, bendradarbiavimo ir nediskriminavimo judėjimo) kulminacija.</a:t>
            </a:r>
            <a:endParaRPr sz="1800"/>
          </a:p>
          <a:p>
            <a:pPr marL="457200" lvl="0" indent="-342900" algn="l" rtl="0">
              <a:spcBef>
                <a:spcPts val="800"/>
              </a:spcBef>
              <a:spcAft>
                <a:spcPts val="0"/>
              </a:spcAft>
              <a:buSzPts val="1800"/>
              <a:buChar char="➔"/>
            </a:pPr>
            <a:r>
              <a:rPr lang="en" sz="1800"/>
              <a:t>Afrikos žemynas įgavo svarų balsą Jungtinėse Tautose - tai teikė daug vilties dėl žemyno ateities.</a:t>
            </a:r>
            <a:endParaRPr sz="1800"/>
          </a:p>
        </p:txBody>
      </p:sp>
      <p:pic>
        <p:nvPicPr>
          <p:cNvPr id="372" name="Google Shape;372;p57"/>
          <p:cNvPicPr preferRelativeResize="0"/>
          <p:nvPr/>
        </p:nvPicPr>
        <p:blipFill>
          <a:blip r:embed="rId3">
            <a:alphaModFix/>
          </a:blip>
          <a:stretch>
            <a:fillRect/>
          </a:stretch>
        </p:blipFill>
        <p:spPr>
          <a:xfrm>
            <a:off x="5236750" y="445025"/>
            <a:ext cx="3751100" cy="3699725"/>
          </a:xfrm>
          <a:prstGeom prst="rect">
            <a:avLst/>
          </a:prstGeom>
          <a:noFill/>
          <a:ln>
            <a:noFill/>
          </a:ln>
        </p:spPr>
      </p:pic>
      <p:sp>
        <p:nvSpPr>
          <p:cNvPr id="373" name="Google Shape;373;p57"/>
          <p:cNvSpPr txBox="1"/>
          <p:nvPr/>
        </p:nvSpPr>
        <p:spPr>
          <a:xfrm>
            <a:off x="5249600" y="4182925"/>
            <a:ext cx="3725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Georgia"/>
                <a:ea typeface="Georgia"/>
                <a:cs typeface="Georgia"/>
                <a:sym typeface="Georgia"/>
              </a:rPr>
              <a:t>Žemėlapyje datos žymi, kuriais metais Afrikos šalys tapo nepriklausomos.</a:t>
            </a:r>
            <a:endParaRPr sz="1200">
              <a:latin typeface="Georgia"/>
              <a:ea typeface="Georgia"/>
              <a:cs typeface="Georgia"/>
              <a:sym typeface="Georgi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10"/>
              <a:t>Dekolonizacijos reikšmė buvusioms kolonijoms</a:t>
            </a:r>
            <a:endParaRPr sz="2810"/>
          </a:p>
        </p:txBody>
      </p:sp>
      <p:sp>
        <p:nvSpPr>
          <p:cNvPr id="379" name="Google Shape;379;p5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Europos kolonijų imperijų valdomos užjūrio </a:t>
            </a:r>
            <a:r>
              <a:rPr lang="en" sz="1800" b="1"/>
              <a:t>dominijos</a:t>
            </a:r>
            <a:r>
              <a:rPr lang="en" sz="1800"/>
              <a:t>, </a:t>
            </a:r>
            <a:r>
              <a:rPr lang="en" sz="1800" b="1"/>
              <a:t>protektoratai </a:t>
            </a:r>
            <a:r>
              <a:rPr lang="en" sz="1800"/>
              <a:t>tapo pilnai nepriklausomi - gavo </a:t>
            </a:r>
            <a:r>
              <a:rPr lang="en" sz="1800" b="1"/>
              <a:t>suverenitetą</a:t>
            </a:r>
            <a:r>
              <a:rPr lang="en" sz="1800"/>
              <a:t>.</a:t>
            </a:r>
            <a:endParaRPr sz="1800"/>
          </a:p>
          <a:p>
            <a:pPr marL="457200" lvl="0" indent="-342900" algn="l" rtl="0">
              <a:spcBef>
                <a:spcPts val="800"/>
              </a:spcBef>
              <a:spcAft>
                <a:spcPts val="0"/>
              </a:spcAft>
              <a:buSzPts val="1800"/>
              <a:buChar char="➔"/>
            </a:pPr>
            <a:r>
              <a:rPr lang="en" sz="1800" b="1"/>
              <a:t>Autochtonai </a:t>
            </a:r>
            <a:r>
              <a:rPr lang="en" sz="1800"/>
              <a:t>daug kur pirmąkart gavo galimybę valdyti savo kraštą, kurti tautinį identitetą.</a:t>
            </a:r>
            <a:endParaRPr sz="1800"/>
          </a:p>
          <a:p>
            <a:pPr marL="457200" lvl="0" indent="-342900" algn="l" rtl="0">
              <a:spcBef>
                <a:spcPts val="800"/>
              </a:spcBef>
              <a:spcAft>
                <a:spcPts val="0"/>
              </a:spcAft>
              <a:buSzPts val="1800"/>
              <a:buChar char="➔"/>
            </a:pPr>
            <a:r>
              <a:rPr lang="en" sz="1800" b="1"/>
              <a:t>Trečiasis </a:t>
            </a:r>
            <a:r>
              <a:rPr lang="en" sz="1800"/>
              <a:t>arba </a:t>
            </a:r>
            <a:r>
              <a:rPr lang="en" sz="1800" b="1"/>
              <a:t>besivystantis pasaulis</a:t>
            </a:r>
            <a:r>
              <a:rPr lang="en" sz="1800"/>
              <a:t> - socialiniai ir ekonominiai iššūkiai, kai kuriose šalyse pilietiniai karai. Ilgalaikis kolonializmo palikimas: socialinė nelygybė, ekonominė priklausomybė ir t. t.</a:t>
            </a:r>
            <a:endParaRPr sz="1800"/>
          </a:p>
          <a:p>
            <a:pPr marL="457200" lvl="0" indent="-342900" algn="l" rtl="0">
              <a:spcBef>
                <a:spcPts val="800"/>
              </a:spcBef>
              <a:spcAft>
                <a:spcPts val="0"/>
              </a:spcAft>
              <a:buSzPts val="1800"/>
              <a:buChar char="➔"/>
            </a:pPr>
            <a:r>
              <a:rPr lang="en" sz="1800"/>
              <a:t>Naujai kurtos šalys bandytos įtrauktį į Šaltojo karo supervalstybių įtakos sferas.</a:t>
            </a:r>
            <a:endParaRPr sz="1800"/>
          </a:p>
          <a:p>
            <a:pPr marL="457200" lvl="0" indent="-342900" algn="l" rtl="0">
              <a:spcBef>
                <a:spcPts val="800"/>
              </a:spcBef>
              <a:spcAft>
                <a:spcPts val="0"/>
              </a:spcAft>
              <a:buSzPts val="1800"/>
              <a:buChar char="➔"/>
            </a:pPr>
            <a:r>
              <a:rPr lang="en" sz="1800"/>
              <a:t>Kaip alternatyvą Šaltojo karo priešpriešai naujosios šalys įnicijavo </a:t>
            </a:r>
            <a:r>
              <a:rPr lang="en" sz="1800" b="1"/>
              <a:t>Neprisijungimo judėjimą.</a:t>
            </a: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10"/>
              <a:t>Dekolonizacijos reikšmė buvusioms metropolijoms</a:t>
            </a:r>
            <a:endParaRPr sz="2810"/>
          </a:p>
        </p:txBody>
      </p:sp>
      <p:sp>
        <p:nvSpPr>
          <p:cNvPr id="385" name="Google Shape;385;p59"/>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b="1"/>
              <a:t>Pasikeitė galių pusiausvyra</a:t>
            </a:r>
            <a:r>
              <a:rPr lang="en" sz="1800"/>
              <a:t> - kolonijas praradusios Europos šalys prarado ir ženklią dalį savo politinės, karinės galios.</a:t>
            </a:r>
            <a:endParaRPr sz="1800"/>
          </a:p>
          <a:p>
            <a:pPr marL="457200" lvl="0" indent="-342900" algn="l" rtl="0">
              <a:spcBef>
                <a:spcPts val="800"/>
              </a:spcBef>
              <a:spcAft>
                <a:spcPts val="0"/>
              </a:spcAft>
              <a:buSzPts val="1800"/>
              <a:buChar char="➔"/>
            </a:pPr>
            <a:r>
              <a:rPr lang="en" sz="1800"/>
              <a:t>Metropolijos buvo priverstos iš esmės </a:t>
            </a:r>
            <a:r>
              <a:rPr lang="en" sz="1800" b="1"/>
              <a:t>keisti </a:t>
            </a:r>
            <a:r>
              <a:rPr lang="en" sz="1800"/>
              <a:t>savo </a:t>
            </a:r>
            <a:r>
              <a:rPr lang="en" sz="1800" b="1"/>
              <a:t>į ilgalaikį kolonijų išnaudojimą orientuotas ekonomikas.</a:t>
            </a:r>
            <a:endParaRPr sz="1800" b="1"/>
          </a:p>
          <a:p>
            <a:pPr marL="457200" lvl="0" indent="-342900" algn="l" rtl="0">
              <a:spcBef>
                <a:spcPts val="800"/>
              </a:spcBef>
              <a:spcAft>
                <a:spcPts val="0"/>
              </a:spcAft>
              <a:buSzPts val="1800"/>
              <a:buChar char="➔"/>
            </a:pPr>
            <a:r>
              <a:rPr lang="en" sz="1800"/>
              <a:t>Dekolonizacija buvo svari </a:t>
            </a:r>
            <a:r>
              <a:rPr lang="en" sz="1800" b="1"/>
              <a:t>imigracijos iš buvusių kolonijų priežastis</a:t>
            </a:r>
            <a:r>
              <a:rPr lang="en" sz="1800"/>
              <a:t>: gausybė buvusių kolonijų gyventojų vyko į Europos šalis ieškodami geresnių darbo ir gyvenimo sąlygų.</a:t>
            </a:r>
            <a:endParaRPr sz="1800"/>
          </a:p>
          <a:p>
            <a:pPr marL="457200" lvl="0" indent="-342900" algn="l" rtl="0">
              <a:spcBef>
                <a:spcPts val="800"/>
              </a:spcBef>
              <a:spcAft>
                <a:spcPts val="0"/>
              </a:spcAft>
              <a:buSzPts val="1800"/>
              <a:buChar char="➔"/>
            </a:pPr>
            <a:r>
              <a:rPr lang="en" sz="1800" b="1"/>
              <a:t>Naujo identiteto</a:t>
            </a:r>
            <a:r>
              <a:rPr lang="en" sz="1800"/>
              <a:t> paieškos; iki šiol besitęsianti kolonializmo laikotarpio ir po pasekmių refleksija.</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10"/>
              <a:t>Ar dekolonizacija skatino Europos integraciją?</a:t>
            </a:r>
            <a:endParaRPr sz="2810"/>
          </a:p>
        </p:txBody>
      </p:sp>
      <p:sp>
        <p:nvSpPr>
          <p:cNvPr id="391" name="Google Shape;391;p6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0" algn="l" rtl="0">
              <a:spcBef>
                <a:spcPts val="800"/>
              </a:spcBef>
              <a:spcAft>
                <a:spcPts val="0"/>
              </a:spcAft>
              <a:buNone/>
            </a:pPr>
            <a:r>
              <a:rPr lang="en" sz="1800"/>
              <a:t>Dekolonizacija ir Europos integracija yra glaudžiai tarpusavyje persipynę procesai, pavyzdžiui:</a:t>
            </a:r>
            <a:endParaRPr sz="1800"/>
          </a:p>
          <a:p>
            <a:pPr marL="457200" lvl="0" indent="-342900" algn="l" rtl="0">
              <a:spcBef>
                <a:spcPts val="800"/>
              </a:spcBef>
              <a:spcAft>
                <a:spcPts val="0"/>
              </a:spcAft>
              <a:buSzPts val="1800"/>
              <a:buChar char="➔"/>
            </a:pPr>
            <a:r>
              <a:rPr lang="en" sz="1800" b="1"/>
              <a:t>Politiškai </a:t>
            </a:r>
            <a:r>
              <a:rPr lang="en" sz="1800"/>
              <a:t>kolonijų praradimas skatino šalis ieškoti būdų išlaikyti savo tarptautinę įtaką - tai skatino Europos integraciją.</a:t>
            </a:r>
            <a:endParaRPr sz="1800"/>
          </a:p>
          <a:p>
            <a:pPr marL="457200" lvl="0" indent="-342900" algn="l" rtl="0">
              <a:spcBef>
                <a:spcPts val="800"/>
              </a:spcBef>
              <a:spcAft>
                <a:spcPts val="0"/>
              </a:spcAft>
              <a:buSzPts val="1800"/>
              <a:buChar char="➔"/>
            </a:pPr>
            <a:r>
              <a:rPr lang="en" sz="1800" b="1"/>
              <a:t>Ekonomiškai </a:t>
            </a:r>
            <a:r>
              <a:rPr lang="en" sz="1800"/>
              <a:t>integracija buvusioms metropolijoms padėjo kiek kompensuoti kolonijų praradimą kuriant naujus laisvos prekybos saitus.</a:t>
            </a:r>
            <a:endParaRPr sz="1800"/>
          </a:p>
          <a:p>
            <a:pPr marL="457200" lvl="0" indent="-342900" algn="l" rtl="0">
              <a:spcBef>
                <a:spcPts val="800"/>
              </a:spcBef>
              <a:spcAft>
                <a:spcPts val="0"/>
              </a:spcAft>
              <a:buSzPts val="1800"/>
              <a:buChar char="➔"/>
            </a:pPr>
            <a:r>
              <a:rPr lang="en" sz="1800"/>
              <a:t>Dekolonizacijos sukelti iššūkiai skatino permąstyti savo </a:t>
            </a:r>
            <a:r>
              <a:rPr lang="en" sz="1800" b="1"/>
              <a:t>identitetą </a:t>
            </a:r>
            <a:r>
              <a:rPr lang="en" sz="1800"/>
              <a:t>ir santykius su žemyno kaimynais.</a:t>
            </a:r>
            <a:endParaRPr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Diskusija temos apibendrinimui:</a:t>
            </a:r>
            <a:endParaRPr sz="2810"/>
          </a:p>
        </p:txBody>
      </p:sp>
      <p:sp>
        <p:nvSpPr>
          <p:cNvPr id="397" name="Google Shape;397;p61"/>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Kokius galėtumėte įvardyti dabartinius su eurointegracija ir dekolonizacija susijusius iššūkius?</a:t>
            </a:r>
            <a:endParaRPr sz="1800"/>
          </a:p>
          <a:p>
            <a:pPr marL="177800" lvl="0" indent="0" algn="l" rtl="0">
              <a:spcBef>
                <a:spcPts val="800"/>
              </a:spcBef>
              <a:spcAft>
                <a:spcPts val="0"/>
              </a:spcAft>
              <a:buNone/>
            </a:pPr>
            <a:endParaRPr sz="1800"/>
          </a:p>
          <a:p>
            <a:pPr marL="457200" lvl="0" indent="-342900" algn="l" rtl="0">
              <a:spcBef>
                <a:spcPts val="800"/>
              </a:spcBef>
              <a:spcAft>
                <a:spcPts val="0"/>
              </a:spcAft>
              <a:buSzPts val="1800"/>
              <a:buChar char="➔"/>
            </a:pPr>
            <a:r>
              <a:rPr lang="en" sz="1800"/>
              <a:t>Kaip žinios apie eurointegraciją ir dekolonizaciją pokariu padeda suprasti šiuos iššūkius?</a:t>
            </a:r>
            <a:endParaRPr sz="1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401"/>
        <p:cNvGrpSpPr/>
        <p:nvPr/>
      </p:nvGrpSpPr>
      <p:grpSpPr>
        <a:xfrm>
          <a:off x="0" y="0"/>
          <a:ext cx="0" cy="0"/>
          <a:chOff x="0" y="0"/>
          <a:chExt cx="0" cy="0"/>
        </a:xfrm>
      </p:grpSpPr>
      <p:sp>
        <p:nvSpPr>
          <p:cNvPr id="402" name="Google Shape;402;p6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Bibliografija</a:t>
            </a:r>
            <a:endParaRPr sz="2810"/>
          </a:p>
        </p:txBody>
      </p:sp>
      <p:sp>
        <p:nvSpPr>
          <p:cNvPr id="403" name="Google Shape;403;p62"/>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Lowe, K. (2013, July 2). Savage Continent: Europe in the Aftermath of World War II.</a:t>
            </a:r>
            <a:endParaRPr sz="1800"/>
          </a:p>
          <a:p>
            <a:pPr marL="0" lvl="0" indent="0" algn="l" rtl="0">
              <a:spcBef>
                <a:spcPts val="800"/>
              </a:spcBef>
              <a:spcAft>
                <a:spcPts val="0"/>
              </a:spcAft>
              <a:buNone/>
            </a:pPr>
            <a:r>
              <a:rPr lang="en" sz="1800" u="sng">
                <a:solidFill>
                  <a:schemeClr val="hlink"/>
                </a:solidFill>
                <a:hlinkClick r:id="rId3"/>
              </a:rPr>
              <a:t>https://www.ecb.europa.eu/ecb/history/ec/html/index.lt.html</a:t>
            </a:r>
            <a:endParaRPr sz="1800"/>
          </a:p>
          <a:p>
            <a:pPr marL="0" lvl="0" indent="0" algn="l" rtl="0">
              <a:spcBef>
                <a:spcPts val="800"/>
              </a:spcBef>
              <a:spcAft>
                <a:spcPts val="0"/>
              </a:spcAft>
              <a:buNone/>
            </a:pPr>
            <a:r>
              <a:rPr lang="en" sz="1800" u="sng">
                <a:solidFill>
                  <a:schemeClr val="hlink"/>
                </a:solidFill>
                <a:hlinkClick r:id="rId4"/>
              </a:rPr>
              <a:t>https://european-union.europa.eu/principles-countries-history/history-eu/1990-99_lt</a:t>
            </a:r>
            <a:endParaRPr sz="1800"/>
          </a:p>
          <a:p>
            <a:pPr marL="0" lvl="0" indent="0" algn="l" rtl="0">
              <a:spcBef>
                <a:spcPts val="800"/>
              </a:spcBef>
              <a:spcAft>
                <a:spcPts val="0"/>
              </a:spcAft>
              <a:buNone/>
            </a:pPr>
            <a:r>
              <a:rPr lang="en" sz="1800" u="sng">
                <a:solidFill>
                  <a:schemeClr val="hlink"/>
                </a:solidFill>
                <a:hlinkClick r:id="rId5"/>
              </a:rPr>
              <a:t>https://op.europa.eu/webpub/com/eu-what-it-is/lt/</a:t>
            </a:r>
            <a:endParaRPr sz="1800"/>
          </a:p>
          <a:p>
            <a:pPr marL="0" lvl="0" indent="0" algn="l" rtl="0">
              <a:spcBef>
                <a:spcPts val="800"/>
              </a:spcBef>
              <a:spcAft>
                <a:spcPts val="0"/>
              </a:spcAft>
              <a:buNone/>
            </a:pPr>
            <a:r>
              <a:rPr lang="en" sz="1800" u="sng">
                <a:solidFill>
                  <a:schemeClr val="hlink"/>
                </a:solidFill>
                <a:hlinkClick r:id="rId6"/>
              </a:rPr>
              <a:t>https://en.wikipedia.org/wiki/Politics_of_the_European_Union</a:t>
            </a:r>
            <a:endParaRPr sz="1800"/>
          </a:p>
          <a:p>
            <a:pPr marL="0" lvl="0" indent="0" algn="l" rtl="0">
              <a:spcBef>
                <a:spcPts val="800"/>
              </a:spcBef>
              <a:spcAft>
                <a:spcPts val="0"/>
              </a:spcAft>
              <a:buNone/>
            </a:pPr>
            <a:r>
              <a:rPr lang="en" sz="1800" u="sng">
                <a:solidFill>
                  <a:schemeClr val="hlink"/>
                </a:solidFill>
                <a:hlinkClick r:id="rId7"/>
              </a:rPr>
              <a:t>https://en.wikipedia.org/wiki/Decolonization</a:t>
            </a:r>
            <a:endParaRPr sz="1800"/>
          </a:p>
          <a:p>
            <a:pPr marL="0" lvl="0" indent="0" algn="l" rtl="0">
              <a:spcBef>
                <a:spcPts val="8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a:p>
        </p:txBody>
      </p:sp>
      <p:sp>
        <p:nvSpPr>
          <p:cNvPr id="100" name="Google Shape;100;p19"/>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101" name="Google Shape;101;p19"/>
          <p:cNvPicPr preferRelativeResize="0"/>
          <p:nvPr/>
        </p:nvPicPr>
        <p:blipFill rotWithShape="1">
          <a:blip r:embed="rId3">
            <a:alphaModFix/>
          </a:blip>
          <a:srcRect l="9428" t="30834"/>
          <a:stretch/>
        </p:blipFill>
        <p:spPr>
          <a:xfrm>
            <a:off x="156375" y="178725"/>
            <a:ext cx="4825175" cy="2277100"/>
          </a:xfrm>
          <a:prstGeom prst="rect">
            <a:avLst/>
          </a:prstGeom>
          <a:noFill/>
          <a:ln>
            <a:noFill/>
          </a:ln>
        </p:spPr>
      </p:pic>
      <p:sp>
        <p:nvSpPr>
          <p:cNvPr id="102" name="Google Shape;102;p19"/>
          <p:cNvSpPr txBox="1"/>
          <p:nvPr/>
        </p:nvSpPr>
        <p:spPr>
          <a:xfrm>
            <a:off x="447750" y="2675075"/>
            <a:ext cx="4825200"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Muziejų dekolonizavimas - viena dabartinės dekolonizacijos formų.</a:t>
            </a:r>
            <a:endParaRPr>
              <a:latin typeface="Georgia"/>
              <a:ea typeface="Georgia"/>
              <a:cs typeface="Georgia"/>
              <a:sym typeface="Georgia"/>
            </a:endParaRPr>
          </a:p>
        </p:txBody>
      </p:sp>
      <p:pic>
        <p:nvPicPr>
          <p:cNvPr id="103" name="Google Shape;103;p19"/>
          <p:cNvPicPr preferRelativeResize="0"/>
          <p:nvPr/>
        </p:nvPicPr>
        <p:blipFill>
          <a:blip r:embed="rId4">
            <a:alphaModFix/>
          </a:blip>
          <a:stretch>
            <a:fillRect/>
          </a:stretch>
        </p:blipFill>
        <p:spPr>
          <a:xfrm>
            <a:off x="4743950" y="803325"/>
            <a:ext cx="4509876" cy="2705926"/>
          </a:xfrm>
          <a:prstGeom prst="rect">
            <a:avLst/>
          </a:prstGeom>
          <a:noFill/>
          <a:ln>
            <a:noFill/>
          </a:ln>
        </p:spPr>
      </p:pic>
      <p:sp>
        <p:nvSpPr>
          <p:cNvPr id="104" name="Google Shape;104;p19"/>
          <p:cNvSpPr txBox="1"/>
          <p:nvPr/>
        </p:nvSpPr>
        <p:spPr>
          <a:xfrm>
            <a:off x="4780500" y="3646800"/>
            <a:ext cx="4139700" cy="9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Dekolonizacija susijusi su buvusių kolonijų vietinių tautų ir genčių teisėmis ir šiandien.</a:t>
            </a:r>
            <a:endParaRPr>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200">
                <a:solidFill>
                  <a:schemeClr val="dk2"/>
                </a:solidFill>
              </a:rPr>
              <a:t>Mokymasis apie Europos integraciją ir dekolonizaciją padeda mums giliau suprasti su šiais procesais susijusius iššūkius ir formuotis savo individualius vertinimus ir lūkesčius Europos ir pasaulio ateičiai.</a:t>
            </a:r>
            <a:endParaRPr sz="2200">
              <a:solidFill>
                <a:schemeClr val="dk2"/>
              </a:solidFill>
            </a:endParaRPr>
          </a:p>
          <a:p>
            <a:pPr marL="0" lvl="0" indent="0" algn="ctr" rtl="0">
              <a:spcBef>
                <a:spcPts val="1200"/>
              </a:spcBef>
              <a:spcAft>
                <a:spcPts val="0"/>
              </a:spcAft>
              <a:buNone/>
            </a:pP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Tikslas</a:t>
            </a:r>
            <a:endParaRPr sz="2810"/>
          </a:p>
        </p:txBody>
      </p:sp>
      <p:sp>
        <p:nvSpPr>
          <p:cNvPr id="115" name="Google Shape;115;p21"/>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100"/>
              <a:t>Europos integracijos ir dekolonizacijos pamokų ciklo tikslas:</a:t>
            </a:r>
            <a:endParaRPr sz="2100"/>
          </a:p>
          <a:p>
            <a:pPr marL="0" lvl="0" indent="0" algn="l" rtl="0">
              <a:spcBef>
                <a:spcPts val="800"/>
              </a:spcBef>
              <a:spcAft>
                <a:spcPts val="0"/>
              </a:spcAft>
              <a:buNone/>
            </a:pPr>
            <a:endParaRPr>
              <a:highlight>
                <a:srgbClr val="B6D7A8"/>
              </a:highlight>
            </a:endParaRPr>
          </a:p>
          <a:p>
            <a:pPr marL="0" lvl="0" indent="0" algn="l" rtl="0">
              <a:spcBef>
                <a:spcPts val="800"/>
              </a:spcBef>
              <a:spcAft>
                <a:spcPts val="0"/>
              </a:spcAft>
              <a:buNone/>
            </a:pPr>
            <a:r>
              <a:rPr lang="en" sz="2100"/>
              <a:t>- suprasti šių istorinių procesų aplinkybes, raidą, reikšmę ir palikimą;</a:t>
            </a:r>
            <a:endParaRPr sz="2100"/>
          </a:p>
          <a:p>
            <a:pPr marL="0" lvl="0" indent="0" algn="l" rtl="0">
              <a:spcBef>
                <a:spcPts val="800"/>
              </a:spcBef>
              <a:spcAft>
                <a:spcPts val="0"/>
              </a:spcAft>
              <a:buNone/>
            </a:pPr>
            <a:endParaRPr/>
          </a:p>
          <a:p>
            <a:pPr marL="0" lvl="0" indent="0" algn="l" rtl="0">
              <a:spcBef>
                <a:spcPts val="800"/>
              </a:spcBef>
              <a:spcAft>
                <a:spcPts val="0"/>
              </a:spcAft>
              <a:buNone/>
            </a:pPr>
            <a:r>
              <a:rPr lang="en"/>
              <a:t>-</a:t>
            </a:r>
            <a:r>
              <a:rPr lang="en" sz="2100"/>
              <a:t> gebėti susieti šiuos du procesus, atrandant jų santykį ir poveikį vienas kitam.</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810"/>
              <a:t>Svarbiausi temos klausimai:</a:t>
            </a:r>
            <a:endParaRPr sz="2810"/>
          </a:p>
        </p:txBody>
      </p:sp>
      <p:sp>
        <p:nvSpPr>
          <p:cNvPr id="121" name="Google Shape;121;p22"/>
          <p:cNvSpPr txBox="1">
            <a:spLocks noGrp="1"/>
          </p:cNvSpPr>
          <p:nvPr>
            <p:ph type="body" idx="1"/>
          </p:nvPr>
        </p:nvSpPr>
        <p:spPr>
          <a:xfrm>
            <a:off x="311700" y="1127925"/>
            <a:ext cx="8520600" cy="3416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AutoNum type="arabicPeriod"/>
            </a:pPr>
            <a:r>
              <a:rPr lang="en" sz="1800"/>
              <a:t>Kokios aplinkybės skatino Europos šalių ekonominę ir politinę integraciją po Antrojo pasaulinio karo?</a:t>
            </a:r>
            <a:endParaRPr sz="1800"/>
          </a:p>
          <a:p>
            <a:pPr marL="457200" lvl="0" indent="-342900" algn="l" rtl="0">
              <a:spcBef>
                <a:spcPts val="800"/>
              </a:spcBef>
              <a:spcAft>
                <a:spcPts val="0"/>
              </a:spcAft>
              <a:buSzPts val="1800"/>
              <a:buAutoNum type="arabicPeriod"/>
            </a:pPr>
            <a:r>
              <a:rPr lang="en" sz="1800"/>
              <a:t>Kokiais žingsniais vyko Europos integracija pokariu?</a:t>
            </a:r>
            <a:endParaRPr sz="1800"/>
          </a:p>
          <a:p>
            <a:pPr marL="457200" lvl="0" indent="-342900" algn="l" rtl="0">
              <a:spcBef>
                <a:spcPts val="800"/>
              </a:spcBef>
              <a:spcAft>
                <a:spcPts val="0"/>
              </a:spcAft>
              <a:buSzPts val="1800"/>
              <a:buAutoNum type="arabicPeriod"/>
            </a:pPr>
            <a:r>
              <a:rPr lang="en" sz="1800"/>
              <a:t>Ar Europos šalių integraciją pokariu galima laikyti naująja valstybingumo forma?</a:t>
            </a:r>
            <a:endParaRPr sz="1800"/>
          </a:p>
          <a:p>
            <a:pPr marL="457200" lvl="0" indent="-342900" algn="l" rtl="0">
              <a:spcBef>
                <a:spcPts val="800"/>
              </a:spcBef>
              <a:spcAft>
                <a:spcPts val="0"/>
              </a:spcAft>
              <a:buSzPts val="1800"/>
              <a:buAutoNum type="arabicPeriod"/>
            </a:pPr>
            <a:r>
              <a:rPr lang="en" sz="1800"/>
              <a:t>Kodėl Europos šalims nepavyko išlaikyti savo kolonijų po Antrojo pasaulinio karo?</a:t>
            </a:r>
            <a:endParaRPr sz="1800"/>
          </a:p>
          <a:p>
            <a:pPr marL="457200" lvl="0" indent="-342900" algn="l" rtl="0">
              <a:spcBef>
                <a:spcPts val="800"/>
              </a:spcBef>
              <a:spcAft>
                <a:spcPts val="0"/>
              </a:spcAft>
              <a:buSzPts val="1800"/>
              <a:buAutoNum type="arabicPeriod"/>
            </a:pPr>
            <a:r>
              <a:rPr lang="en" sz="1800"/>
              <a:t>Kuo skyrėsi dekolonizacija skirtingų Europos šalių kolonijose?</a:t>
            </a:r>
            <a:endParaRPr sz="1800"/>
          </a:p>
          <a:p>
            <a:pPr marL="457200" lvl="0" indent="-342900" algn="l" rtl="0">
              <a:spcBef>
                <a:spcPts val="800"/>
              </a:spcBef>
              <a:spcAft>
                <a:spcPts val="0"/>
              </a:spcAft>
              <a:buSzPts val="1800"/>
              <a:buAutoNum type="arabicPeriod"/>
            </a:pPr>
            <a:r>
              <a:rPr lang="en" sz="1800"/>
              <a:t>Kokia buvo dekolonizacijos reikšmė buvusioms kolonijoms ir metropolijoms?</a:t>
            </a:r>
            <a:endParaRPr sz="1800"/>
          </a:p>
          <a:p>
            <a:pPr marL="457200" lvl="0" indent="-342900" algn="l" rtl="0">
              <a:spcBef>
                <a:spcPts val="800"/>
              </a:spcBef>
              <a:spcAft>
                <a:spcPts val="0"/>
              </a:spcAft>
              <a:buSzPts val="1800"/>
              <a:buAutoNum type="arabicPeriod"/>
            </a:pPr>
            <a:r>
              <a:rPr lang="en" sz="1800"/>
              <a:t>Ar dekolonizacija skatino Europos integraciją?</a:t>
            </a:r>
            <a:endParaRPr sz="1800"/>
          </a:p>
          <a:p>
            <a:pPr marL="457200" lvl="0" indent="-342900" algn="l" rtl="0">
              <a:spcBef>
                <a:spcPts val="800"/>
              </a:spcBef>
              <a:spcAft>
                <a:spcPts val="0"/>
              </a:spcAft>
              <a:buSzPts val="1800"/>
              <a:buAutoNum type="arabicPeriod"/>
            </a:pPr>
            <a:r>
              <a:rPr lang="en" sz="1800"/>
              <a:t>Kokie yra dabartiniai Europos integracijos ir dekolonizacijos iššūkiai?</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820"/>
              <a:t>Europa po Antrojo pasaulinio karo</a:t>
            </a:r>
            <a:endParaRPr sz="2820"/>
          </a:p>
        </p:txBody>
      </p:sp>
      <p:sp>
        <p:nvSpPr>
          <p:cNvPr id="127" name="Google Shape;127;p2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a:t>“Įsivaizduokite pasaulį be institucijų. Be vyriausybių. Be mokyklos ar universitetų. Jokios prieigos prie informacijos. Jokių bankų. Pinigai nebeturi vertės. Nėra parduotuvių, nes niekas neturi ko parduoti. Teisė ir tvarka praktiškai neegzistuoja, nes nėra policijos ir teismų sistemos. Ginkluoti vyrai šlaistosi gatvėje pasiimdami, ko jie tik nori. Skirtingo amžiaus ir socialinės padėties moterys užsiima prostitucija mainais už maistą ir apsaugą.” (Lowe, 2013)</a:t>
            </a:r>
            <a:endParaRPr/>
          </a:p>
        </p:txBody>
      </p:sp>
    </p:spTree>
  </p:cSld>
  <p:clrMapOvr>
    <a:masterClrMapping/>
  </p:clrMapOvr>
</p:sld>
</file>

<file path=ppt/theme/theme1.xml><?xml version="1.0" encoding="utf-8"?>
<a:theme xmlns:a="http://schemas.openxmlformats.org/drawingml/2006/main" name="Office Theme">
  <a:themeElements>
    <a:clrScheme name="Custom 1">
      <a:dk1>
        <a:srgbClr val="524B4D"/>
      </a:dk1>
      <a:lt1>
        <a:srgbClr val="FFFFFF"/>
      </a:lt1>
      <a:dk2>
        <a:srgbClr val="073B3A"/>
      </a:dk2>
      <a:lt2>
        <a:srgbClr val="E7E6E6"/>
      </a:lt2>
      <a:accent1>
        <a:srgbClr val="6B5E62"/>
      </a:accent1>
      <a:accent2>
        <a:srgbClr val="FBBD1A"/>
      </a:accent2>
      <a:accent3>
        <a:srgbClr val="006633"/>
      </a:accent3>
      <a:accent4>
        <a:srgbClr val="B1740F"/>
      </a:accent4>
      <a:accent5>
        <a:srgbClr val="FFF9EA"/>
      </a:accent5>
      <a:accent6>
        <a:srgbClr val="D7F8E7"/>
      </a:accent6>
      <a:hlink>
        <a:srgbClr val="006633"/>
      </a:hlink>
      <a:folHlink>
        <a:srgbClr val="D54D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D360A5AE058E48B608F8E82876A3B4" ma:contentTypeVersion="17" ma:contentTypeDescription="Create a new document." ma:contentTypeScope="" ma:versionID="938a36c12db58a32f123becc6d5274e7">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8d0d22c82df1be3f4a3d5c9bb877de9c"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5fa40d-cb69-404e-8f04-41199545fccc">
      <Terms xmlns="http://schemas.microsoft.com/office/infopath/2007/PartnerControls"/>
    </lcf76f155ced4ddcb4097134ff3c332f>
    <TaxCatchAll xmlns="13393c10-a869-462d-8718-85d3f21a3c08" xsi:nil="true"/>
  </documentManagement>
</p:properties>
</file>

<file path=customXml/itemProps1.xml><?xml version="1.0" encoding="utf-8"?>
<ds:datastoreItem xmlns:ds="http://schemas.openxmlformats.org/officeDocument/2006/customXml" ds:itemID="{4820D202-5C79-4025-B683-6927B5EBE1D6}"/>
</file>

<file path=customXml/itemProps2.xml><?xml version="1.0" encoding="utf-8"?>
<ds:datastoreItem xmlns:ds="http://schemas.openxmlformats.org/officeDocument/2006/customXml" ds:itemID="{5EFFA948-E918-4C65-8AC7-6A142C48A019}"/>
</file>

<file path=customXml/itemProps3.xml><?xml version="1.0" encoding="utf-8"?>
<ds:datastoreItem xmlns:ds="http://schemas.openxmlformats.org/officeDocument/2006/customXml" ds:itemID="{71450FB3-321A-44DC-87E9-5C1B8600747A}"/>
</file>

<file path=docProps/app.xml><?xml version="1.0" encoding="utf-8"?>
<Properties xmlns="http://schemas.openxmlformats.org/officeDocument/2006/extended-properties" xmlns:vt="http://schemas.openxmlformats.org/officeDocument/2006/docPropsVTypes">
  <TotalTime>0</TotalTime>
  <Words>3216</Words>
  <Application>Microsoft Office PowerPoint</Application>
  <PresentationFormat>Demonstracija ekrane (16:9)</PresentationFormat>
  <Paragraphs>226</Paragraphs>
  <Slides>48</Slides>
  <Notes>48</Notes>
  <HiddenSlides>1</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48</vt:i4>
      </vt:variant>
    </vt:vector>
  </HeadingPairs>
  <TitlesOfParts>
    <vt:vector size="52" baseType="lpstr">
      <vt:lpstr>Arial</vt:lpstr>
      <vt:lpstr>Calibri</vt:lpstr>
      <vt:lpstr>Georgia</vt:lpstr>
      <vt:lpstr>Office Theme</vt:lpstr>
      <vt:lpstr>Europos integracija ir dekolonizacija</vt:lpstr>
      <vt:lpstr>Temos aktualumas - Europos integracija</vt:lpstr>
      <vt:lpstr>„PowerPoint“ pateiktis</vt:lpstr>
      <vt:lpstr>Temos aktualumas - dekolonizacija</vt:lpstr>
      <vt:lpstr>„PowerPoint“ pateiktis</vt:lpstr>
      <vt:lpstr>Mokymasis apie Europos integraciją ir dekolonizaciją padeda mums giliau suprasti su šiais procesais susijusius iššūkius ir formuotis savo individualius vertinimus ir lūkesčius Europos ir pasaulio ateičiai. </vt:lpstr>
      <vt:lpstr>Tikslas</vt:lpstr>
      <vt:lpstr>Svarbiausi temos klausimai:</vt:lpstr>
      <vt:lpstr>Europa po Antrojo pasaulinio karo</vt:lpstr>
      <vt:lpstr>Europa po Antrojo pasaulinio karo </vt:lpstr>
      <vt:lpstr>Šaltojo karo pradžia</vt:lpstr>
      <vt:lpstr>Maršalo planas</vt:lpstr>
      <vt:lpstr>Maršalo planas</vt:lpstr>
      <vt:lpstr>Maršalo planas ir Europos ekonominė integracija</vt:lpstr>
      <vt:lpstr>Žanas Monė ir “Europietiška būtis”</vt:lpstr>
      <vt:lpstr>Winston Churchill “Jungtinės Europos Valstijos”</vt:lpstr>
      <vt:lpstr>Pirmosios pokario Europos integracijos iniciatyvos</vt:lpstr>
      <vt:lpstr>Beniliukso sąjunga</vt:lpstr>
      <vt:lpstr>Šumano planas</vt:lpstr>
      <vt:lpstr>Iš Šumano deklaracijos</vt:lpstr>
      <vt:lpstr>Sudėtingi prancūzų ir vokiečių santykiai</vt:lpstr>
      <vt:lpstr>Besikeičianti tarptautinė padėtis</vt:lpstr>
      <vt:lpstr>Europos anglių ir plieno bendrija (EAPB)</vt:lpstr>
      <vt:lpstr>EAPB vertinimas</vt:lpstr>
      <vt:lpstr>Europos ekonominė bendrija</vt:lpstr>
      <vt:lpstr>Tolesnė EEB plėtra</vt:lpstr>
      <vt:lpstr>Eliziejaus sutartis</vt:lpstr>
      <vt:lpstr>Gilėjanti EEB šalių integracija</vt:lpstr>
      <vt:lpstr>Mastrichto sutartis</vt:lpstr>
      <vt:lpstr>Po Mastrichto</vt:lpstr>
      <vt:lpstr>ES žemėlapis</vt:lpstr>
      <vt:lpstr>Ar ES - naujoji šalių narių valstybingumo forma?</vt:lpstr>
      <vt:lpstr>Dekolonizacija</vt:lpstr>
      <vt:lpstr>Europos šalių kolonijos 1945 m.</vt:lpstr>
      <vt:lpstr>Dekolonizacija iki Antrojo pasaulinio karo</vt:lpstr>
      <vt:lpstr>Europos šalių kolonijos ir karas</vt:lpstr>
      <vt:lpstr>Indija</vt:lpstr>
      <vt:lpstr>Jungtinė Karalystė</vt:lpstr>
      <vt:lpstr>Prancūzija</vt:lpstr>
      <vt:lpstr>Nyderlandai</vt:lpstr>
      <vt:lpstr>Portugalija</vt:lpstr>
      <vt:lpstr>Belgija</vt:lpstr>
      <vt:lpstr>“Afrikos metai”</vt:lpstr>
      <vt:lpstr>Dekolonizacijos reikšmė buvusioms kolonijoms</vt:lpstr>
      <vt:lpstr>Dekolonizacijos reikšmė buvusioms metropolijoms</vt:lpstr>
      <vt:lpstr>Ar dekolonizacija skatino Europos integraciją?</vt:lpstr>
      <vt:lpstr>Diskusija temos apibendrinimui:</vt:lpstr>
      <vt:lpstr>Bibliografija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Europos integracija ir dekolonizacija</dc:title>
  <cp:lastModifiedBy>Giedrius Mackevičius</cp:lastModifiedBy>
  <cp:revision>1</cp:revision>
  <dcterms:modified xsi:type="dcterms:W3CDTF">2023-08-29T13:56:44Z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0x0101007DD360A5AE058E48B608F8E82876A3B4</vt:lpwstr>
  </property>
</Properties>
</file>