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60" r:id="rId5"/>
    <p:sldId id="262" r:id="rId6"/>
    <p:sldId id="263" r:id="rId7"/>
    <p:sldId id="261" r:id="rId8"/>
    <p:sldId id="274" r:id="rId9"/>
    <p:sldId id="264" r:id="rId10"/>
    <p:sldId id="266" r:id="rId11"/>
    <p:sldId id="265" r:id="rId12"/>
    <p:sldId id="259" r:id="rId13"/>
    <p:sldId id="269" r:id="rId14"/>
    <p:sldId id="270" r:id="rId15"/>
    <p:sldId id="271" r:id="rId16"/>
    <p:sldId id="267" r:id="rId17"/>
    <p:sldId id="268" r:id="rId18"/>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2198" autoAdjust="0"/>
  </p:normalViewPr>
  <p:slideViewPr>
    <p:cSldViewPr snapToGrid="0">
      <p:cViewPr varScale="1">
        <p:scale>
          <a:sx n="94" d="100"/>
          <a:sy n="94" d="100"/>
        </p:scale>
        <p:origin x="1230"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40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image" Target="../media/image7.png"/></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Didžioji dauguma žmonių ne</a:t>
            </a:r>
            <a:r>
              <a:rPr lang="lt-LT" altLang="en-US"/>
              <a:t>e</a:t>
            </a:r>
            <a:r>
              <a:rPr lang="en-US"/>
              <a:t>migruoja į kitas šalis; daug daugiau migruoja šalių viduje. Vidaus migrantų skaičius 2022 metais buvo 6,152 mln. asmenų, o tai yra 14,7% mažiau nei 2021 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Didžiausią dalį vidinės migracijos užėmė migrantai dėl būsto – 34,4 proc., dėl šeimos (23,7 proc.) ir darbo (23,4 proc.).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Per pastaruosius dešimt metų (2012–2021 m.) nuolatinę gyvenamąją vietą į miest</a:t>
            </a:r>
            <a:r>
              <a:rPr lang="lt-LT" altLang="en-US"/>
              <a:t>ą</a:t>
            </a:r>
            <a:r>
              <a:rPr lang="en-US"/>
              <a:t> pakeitė 389,4 tūkst., į kaimą – 273,4 tūkst. </a:t>
            </a:r>
          </a:p>
          <a:p>
            <a:endParaRPr lang="en-US"/>
          </a:p>
          <a:p>
            <a:r>
              <a:rPr lang="en-US"/>
              <a:t>Pastaruosius dešimt metų (2012–2021 m.) kas antras nuolatinę gyvenamąją vietą šalyje pakeitęs šalies gyventojas buvo 18–39 metų amžiaus.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Per pastaruosius dvejus metus (2020–2021 m.) į Lietuvą sugrįžusių gyventojų skaičius viršijo emigravusių iš Lietuvos gyventojų skaičių (2021 m. – 4,9 tūkst.).</a:t>
            </a:r>
          </a:p>
          <a:p>
            <a:endParaRPr lang="en-US"/>
          </a:p>
          <a:p>
            <a:r>
              <a:rPr lang="en-US"/>
              <a:t>2021 metais imigrantų skaičius viršijo emigrantų skaičių 14,8 tūkst. </a:t>
            </a:r>
          </a:p>
          <a:p>
            <a:r>
              <a:rPr lang="en-US"/>
              <a:t>Per pastaruosius dešimt metų į Lietuvą imigravo 285,7 tūkst. asmenų, iš kurių 180,1 tūkst. (63 proc.) buvo į Lietuvą grįžę Lietuvos piliečiai, o 105,6 tūkst. (37 proc.) – užsieniečiai. </a:t>
            </a:r>
          </a:p>
          <a:p>
            <a:endParaRPr lang="en-US"/>
          </a:p>
          <a:p>
            <a:r>
              <a:rPr lang="en-US"/>
              <a:t>2012–2021 m. iš Lietuvos emigravo 369 tūkst. gyventojų, iš kurių 323,1 tūkst. (87,6 proc.) buvo Lietuvos piliečiai, 45,9 tūkst. (12,4 proc.) – užsieniečiai . Per tą patį laikotarpį, 2012–2021 m., iš Lietuvos emigravusių žmonių skaičius viršijo imigravus</a:t>
            </a:r>
            <a:r>
              <a:rPr lang="lt-LT" altLang="en-US"/>
              <a:t>ius</a:t>
            </a:r>
            <a:r>
              <a:rPr lang="en-US"/>
              <a:t> į Lietuvą 83,3 tūkst. </a:t>
            </a:r>
          </a:p>
          <a:p>
            <a:endParaRPr lang="en-US"/>
          </a:p>
          <a:p>
            <a:r>
              <a:rPr lang="en-US"/>
              <a:t>Grynoji tarptautinė migracija pagal Lietuvos piliečius buvo neigiama</a:t>
            </a:r>
            <a:r>
              <a:rPr lang="lt-LT" altLang="en-US"/>
              <a:t>, </a:t>
            </a:r>
            <a:r>
              <a:rPr lang="en-US"/>
              <a:t>pagal užsieniečių – teigiama (imigravusiųjų skaičius viršijo emigravusių skaičių 59,7 tūkst.).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2021 metais bendras imigracijos rodiklis siekė 16 (2020 m. – 15,4). Pernai 1000 į Lietuvą grįžusių gyventojų teko 8,5 Lietuvos Respublikos piliečio, 1000 į Lietuvą imigravusių – 7,5 užsieniečių (2020 m. atitinkamai 7,4 ir 8).</a:t>
            </a:r>
          </a:p>
          <a:p>
            <a:endParaRPr lang="en-US"/>
          </a:p>
          <a:p>
            <a:r>
              <a:rPr lang="en-US"/>
              <a:t>2021 metais į Lietuvą grįžo 23,7 tūkst. (52,9 proc. visų imigrantų) Lietuvos Respublikos piliečių, tai 2,9 tūkst. (14 proc.) daugiau nei 2020 metais. 2021 metais daugiau nei pusė (12,8 tūkst. (54 proc.) centų) iš jų buvo vyrai.</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Daugiausia 2021 metais į Lietuvą imigravusių užsieniečių buvo </a:t>
            </a:r>
            <a:r>
              <a:rPr lang="lt-LT" altLang="en-US"/>
              <a:t>iš</a:t>
            </a:r>
            <a:r>
              <a:rPr lang="en-US"/>
              <a:t>:</a:t>
            </a:r>
          </a:p>
          <a:p>
            <a:r>
              <a:rPr lang="en-US"/>
              <a:t>8,3 tūkst., arba 39,2 proc.) Baltarusijos, </a:t>
            </a:r>
          </a:p>
          <a:p>
            <a:r>
              <a:rPr lang="en-US"/>
              <a:t>6,3 tūkst. (29,8 proc.) – Ukrainos, </a:t>
            </a:r>
          </a:p>
          <a:p>
            <a:r>
              <a:rPr lang="en-US"/>
              <a:t>1,8 tūkst. (8,4 proc.) – Rusijos Federacijos piliečiai. </a:t>
            </a:r>
          </a:p>
          <a:p>
            <a:r>
              <a:rPr lang="en-US"/>
              <a:t>Ukrainos piliečių, imigravusių į Lietuvą, skaičius per metus sumažėjo 1,5 karto, o Baltarusijos ir Rusijos Federacijos – išaugo atitinkamai 13,8 ir 1,8 karto.</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10 pastarųjų metų (2012-2021) Lietuvos vidinėje migracijoje daugiau gyventojų kėlėsi gyventi į miestus. Pastaraisiais metais (2020-2021) kėlimasis gyventi į miestus mažėja, o persikraustimas gyventi į kaimišką vietovę išlieka stabilus.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Daugiausia </a:t>
            </a:r>
            <a:r>
              <a:rPr lang="lt-LT" altLang="en-US"/>
              <a:t>žmonių </a:t>
            </a:r>
            <a:r>
              <a:rPr lang="en-US"/>
              <a:t>atvyko į didžiųjų miestų ir jų žiedines savivaldybes. Mažiausiai atvykusių yra pasienio savivaldybėse.</a:t>
            </a:r>
          </a:p>
          <a:p>
            <a:endParaRPr lang="en-US"/>
          </a:p>
          <a:p>
            <a:r>
              <a:rPr lang="en-US"/>
              <a:t>Atvykstantys pagal savivaldybes</a:t>
            </a:r>
          </a:p>
          <a:p>
            <a:r>
              <a:rPr lang="en-US"/>
              <a:t>https://osp.stat.gov.lt/lietuvos-gyventojai-2022/gyventoju-migracija/vidaus-migracija</a:t>
            </a:r>
          </a:p>
          <a:p>
            <a:r>
              <a:rPr lang="en-US"/>
              <a:t> </a:t>
            </a:r>
          </a:p>
        </p:txBody>
      </p:sp>
      <p:pic>
        <p:nvPicPr>
          <p:cNvPr id="4" name="Picture 3"/>
          <p:cNvPicPr>
            <a:picLocks noChangeAspect="1"/>
          </p:cNvPicPr>
          <p:nvPr/>
        </p:nvPicPr>
        <p:blipFill>
          <a:blip r:embed="rId3"/>
          <a:stretch>
            <a:fillRect/>
          </a:stretch>
        </p:blipFill>
        <p:spPr>
          <a:xfrm>
            <a:off x="526415" y="5801995"/>
            <a:ext cx="5050790" cy="2848610"/>
          </a:xfrm>
          <a:prstGeom prst="rect">
            <a:avLst/>
          </a:prstGeom>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lt-LT" altLang="en-US"/>
              <a:t>Daugiau informacijos galima rasti </a:t>
            </a:r>
          </a:p>
          <a:p>
            <a:r>
              <a:rPr lang="lt-LT" altLang="en-US"/>
              <a:t>https://worldmigrationreport.iom.int/wmr-2022-interactive/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t>Palyginti</a:t>
            </a:r>
            <a:r>
              <a:rPr lang="en-US" dirty="0"/>
              <a:t> </a:t>
            </a:r>
            <a:r>
              <a:rPr lang="en-US" dirty="0" err="1"/>
              <a:t>su</a:t>
            </a:r>
            <a:r>
              <a:rPr lang="en-US" dirty="0"/>
              <a:t> </a:t>
            </a:r>
            <a:r>
              <a:rPr lang="en-US" dirty="0" err="1"/>
              <a:t>kiekvieno</a:t>
            </a:r>
            <a:r>
              <a:rPr lang="en-US" dirty="0"/>
              <a:t> </a:t>
            </a:r>
            <a:r>
              <a:rPr lang="en-US" dirty="0" err="1"/>
              <a:t>regiono</a:t>
            </a:r>
            <a:r>
              <a:rPr lang="en-US" dirty="0"/>
              <a:t> </a:t>
            </a:r>
            <a:r>
              <a:rPr lang="en-US" dirty="0" err="1"/>
              <a:t>gyventojų</a:t>
            </a:r>
            <a:r>
              <a:rPr lang="en-US" dirty="0"/>
              <a:t> </a:t>
            </a:r>
            <a:r>
              <a:rPr lang="en-US" dirty="0" err="1"/>
              <a:t>skaičiumi</a:t>
            </a:r>
            <a:r>
              <a:rPr lang="en-US" dirty="0"/>
              <a:t>, </a:t>
            </a:r>
            <a:r>
              <a:rPr lang="en-US" dirty="0" err="1"/>
              <a:t>tarptautinių</a:t>
            </a:r>
            <a:r>
              <a:rPr lang="en-US" dirty="0"/>
              <a:t> </a:t>
            </a:r>
            <a:r>
              <a:rPr lang="en-US" dirty="0" err="1"/>
              <a:t>migrantų</a:t>
            </a:r>
            <a:r>
              <a:rPr lang="en-US" dirty="0"/>
              <a:t> </a:t>
            </a:r>
            <a:r>
              <a:rPr lang="en-US" dirty="0" err="1"/>
              <a:t>dalis</a:t>
            </a:r>
            <a:r>
              <a:rPr lang="en-US" dirty="0"/>
              <a:t> 2020 m. </a:t>
            </a:r>
            <a:r>
              <a:rPr lang="en-US" dirty="0" err="1"/>
              <a:t>buvo</a:t>
            </a:r>
            <a:r>
              <a:rPr lang="en-US" dirty="0"/>
              <a:t> </a:t>
            </a:r>
            <a:r>
              <a:rPr lang="en-US" dirty="0" err="1"/>
              <a:t>didžiausia</a:t>
            </a:r>
            <a:r>
              <a:rPr lang="en-US" dirty="0"/>
              <a:t> </a:t>
            </a:r>
            <a:r>
              <a:rPr lang="en-US" dirty="0" err="1"/>
              <a:t>Okeanijoje</a:t>
            </a:r>
            <a:r>
              <a:rPr lang="en-US" dirty="0"/>
              <a:t>, </a:t>
            </a:r>
            <a:r>
              <a:rPr lang="en-US" dirty="0" err="1"/>
              <a:t>Šiaurės</a:t>
            </a:r>
            <a:r>
              <a:rPr lang="en-US" dirty="0"/>
              <a:t> </a:t>
            </a:r>
            <a:r>
              <a:rPr lang="en-US" dirty="0" err="1"/>
              <a:t>Amerikoje</a:t>
            </a:r>
            <a:r>
              <a:rPr lang="en-US" dirty="0"/>
              <a:t> </a:t>
            </a:r>
            <a:r>
              <a:rPr lang="en-US" dirty="0" err="1"/>
              <a:t>ir</a:t>
            </a:r>
            <a:r>
              <a:rPr lang="en-US" dirty="0"/>
              <a:t> </a:t>
            </a:r>
            <a:r>
              <a:rPr lang="en-US" dirty="0" err="1"/>
              <a:t>Europoje</a:t>
            </a:r>
            <a:r>
              <a:rPr lang="en-US" dirty="0"/>
              <a:t>, </a:t>
            </a:r>
            <a:r>
              <a:rPr lang="en-US" dirty="0" err="1"/>
              <a:t>kur</a:t>
            </a:r>
            <a:r>
              <a:rPr lang="en-US" dirty="0"/>
              <a:t> </a:t>
            </a:r>
            <a:r>
              <a:rPr lang="en-US" dirty="0" err="1"/>
              <a:t>tarptautiniai</a:t>
            </a:r>
            <a:r>
              <a:rPr lang="en-US" dirty="0"/>
              <a:t> </a:t>
            </a:r>
            <a:r>
              <a:rPr lang="en-US" dirty="0" err="1"/>
              <a:t>migrantai</a:t>
            </a:r>
            <a:r>
              <a:rPr lang="en-US" dirty="0"/>
              <a:t> </a:t>
            </a:r>
            <a:r>
              <a:rPr lang="en-US" dirty="0" err="1"/>
              <a:t>sudarė</a:t>
            </a:r>
            <a:r>
              <a:rPr lang="en-US" dirty="0"/>
              <a:t> </a:t>
            </a:r>
            <a:r>
              <a:rPr lang="en-US" dirty="0" err="1"/>
              <a:t>atitinkamai</a:t>
            </a:r>
            <a:r>
              <a:rPr lang="en-US" dirty="0"/>
              <a:t> 22, 16 </a:t>
            </a:r>
            <a:r>
              <a:rPr lang="en-US" dirty="0" err="1"/>
              <a:t>ir</a:t>
            </a:r>
            <a:r>
              <a:rPr lang="en-US" dirty="0"/>
              <a:t> 12 </a:t>
            </a:r>
            <a:r>
              <a:rPr lang="en-US" dirty="0" err="1"/>
              <a:t>procentų</a:t>
            </a:r>
            <a:r>
              <a:rPr lang="en-US" dirty="0"/>
              <a:t> </a:t>
            </a:r>
            <a:r>
              <a:rPr lang="en-US" dirty="0" err="1"/>
              <a:t>visų</a:t>
            </a:r>
            <a:r>
              <a:rPr lang="en-US" dirty="0"/>
              <a:t> </a:t>
            </a:r>
            <a:r>
              <a:rPr lang="en-US" dirty="0" err="1"/>
              <a:t>gyventojų</a:t>
            </a:r>
            <a:r>
              <a:rPr lang="en-US" dirty="0"/>
              <a:t>. </a:t>
            </a:r>
            <a:r>
              <a:rPr lang="en-US" dirty="0" err="1"/>
              <a:t>Palyginimui</a:t>
            </a:r>
            <a:r>
              <a:rPr lang="en-US" dirty="0"/>
              <a:t>, </a:t>
            </a:r>
            <a:r>
              <a:rPr lang="en-US" dirty="0" err="1"/>
              <a:t>Azijoje</a:t>
            </a:r>
            <a:r>
              <a:rPr lang="en-US" dirty="0"/>
              <a:t> </a:t>
            </a:r>
            <a:r>
              <a:rPr lang="en-US" dirty="0" err="1"/>
              <a:t>ir</a:t>
            </a:r>
            <a:r>
              <a:rPr lang="en-US" dirty="0"/>
              <a:t> </a:t>
            </a:r>
            <a:r>
              <a:rPr lang="en-US" dirty="0" err="1"/>
              <a:t>Afrikoje</a:t>
            </a:r>
            <a:r>
              <a:rPr lang="en-US" dirty="0"/>
              <a:t> (</a:t>
            </a:r>
            <a:r>
              <a:rPr lang="en-US" dirty="0" err="1"/>
              <a:t>atitinkamai</a:t>
            </a:r>
            <a:r>
              <a:rPr lang="en-US" dirty="0"/>
              <a:t> 1,8% </a:t>
            </a:r>
            <a:r>
              <a:rPr lang="en-US" dirty="0" err="1"/>
              <a:t>ir</a:t>
            </a:r>
            <a:r>
              <a:rPr lang="en-US" dirty="0"/>
              <a:t> 1,9%) </a:t>
            </a:r>
            <a:r>
              <a:rPr lang="en-US" dirty="0" err="1"/>
              <a:t>bei</a:t>
            </a:r>
            <a:r>
              <a:rPr lang="en-US" dirty="0"/>
              <a:t> </a:t>
            </a:r>
            <a:r>
              <a:rPr lang="en-US" dirty="0" err="1"/>
              <a:t>Lotynų</a:t>
            </a:r>
            <a:r>
              <a:rPr lang="en-US" dirty="0"/>
              <a:t> </a:t>
            </a:r>
            <a:r>
              <a:rPr lang="en-US" dirty="0" err="1"/>
              <a:t>Amerikoje</a:t>
            </a:r>
            <a:r>
              <a:rPr lang="en-US" dirty="0"/>
              <a:t> </a:t>
            </a:r>
            <a:r>
              <a:rPr lang="en-US" dirty="0" err="1"/>
              <a:t>ir</a:t>
            </a:r>
            <a:r>
              <a:rPr lang="en-US" dirty="0"/>
              <a:t> </a:t>
            </a:r>
            <a:r>
              <a:rPr lang="en-US" dirty="0" err="1"/>
              <a:t>Karibų</a:t>
            </a:r>
            <a:r>
              <a:rPr lang="en-US" dirty="0"/>
              <a:t> </a:t>
            </a:r>
            <a:r>
              <a:rPr lang="en-US" dirty="0" err="1"/>
              <a:t>jūros</a:t>
            </a:r>
            <a:r>
              <a:rPr lang="en-US" dirty="0"/>
              <a:t> </a:t>
            </a:r>
            <a:r>
              <a:rPr lang="en-US" dirty="0" err="1"/>
              <a:t>regione</a:t>
            </a:r>
            <a:r>
              <a:rPr lang="en-US" dirty="0"/>
              <a:t> (2,3%) </a:t>
            </a:r>
            <a:r>
              <a:rPr lang="en-US" dirty="0" err="1"/>
              <a:t>tarptautinių</a:t>
            </a:r>
            <a:r>
              <a:rPr lang="en-US" dirty="0"/>
              <a:t> </a:t>
            </a:r>
            <a:r>
              <a:rPr lang="en-US" dirty="0" err="1"/>
              <a:t>migrantų</a:t>
            </a:r>
            <a:r>
              <a:rPr lang="en-US" dirty="0"/>
              <a:t> </a:t>
            </a:r>
            <a:r>
              <a:rPr lang="en-US" dirty="0" err="1"/>
              <a:t>dalis</a:t>
            </a:r>
            <a:r>
              <a:rPr lang="en-US" dirty="0"/>
              <a:t> </a:t>
            </a:r>
            <a:r>
              <a:rPr lang="en-US" dirty="0" err="1"/>
              <a:t>yra</a:t>
            </a:r>
            <a:r>
              <a:rPr lang="en-US" dirty="0"/>
              <a:t> </a:t>
            </a:r>
            <a:r>
              <a:rPr lang="en-US" dirty="0" err="1"/>
              <a:t>palyginti</a:t>
            </a:r>
            <a:r>
              <a:rPr lang="en-US" dirty="0"/>
              <a:t> </a:t>
            </a:r>
            <a:r>
              <a:rPr lang="en-US" dirty="0" err="1"/>
              <a:t>nedidelė</a:t>
            </a:r>
            <a:r>
              <a:rPr lang="en-US" dirty="0"/>
              <a:t>.</a:t>
            </a:r>
          </a:p>
          <a:p>
            <a:endParaRPr lang="en-US" dirty="0"/>
          </a:p>
          <a:p>
            <a:r>
              <a:rPr lang="en-US" dirty="0" err="1"/>
              <a:t>Tačiau</a:t>
            </a:r>
            <a:r>
              <a:rPr lang="en-US" dirty="0"/>
              <a:t> </a:t>
            </a:r>
            <a:r>
              <a:rPr lang="en-US" dirty="0" err="1"/>
              <a:t>nuo</a:t>
            </a:r>
            <a:r>
              <a:rPr lang="en-US" dirty="0"/>
              <a:t> 2000 m. </a:t>
            </a:r>
            <a:r>
              <a:rPr lang="en-US" dirty="0" err="1"/>
              <a:t>iki</a:t>
            </a:r>
            <a:r>
              <a:rPr lang="en-US" dirty="0"/>
              <a:t> 2020 m. </a:t>
            </a:r>
            <a:r>
              <a:rPr lang="en-US" dirty="0" err="1"/>
              <a:t>Azija</a:t>
            </a:r>
            <a:r>
              <a:rPr lang="en-US" dirty="0"/>
              <a:t> </a:t>
            </a:r>
            <a:r>
              <a:rPr lang="en-US" dirty="0" err="1"/>
              <a:t>patyrė</a:t>
            </a:r>
            <a:r>
              <a:rPr lang="en-US" dirty="0"/>
              <a:t> </a:t>
            </a:r>
            <a:r>
              <a:rPr lang="en-US" dirty="0" err="1"/>
              <a:t>didžiausią</a:t>
            </a:r>
            <a:r>
              <a:rPr lang="en-US" dirty="0"/>
              <a:t> </a:t>
            </a:r>
            <a:r>
              <a:rPr lang="en-US" dirty="0" err="1"/>
              <a:t>augimą</a:t>
            </a:r>
            <a:r>
              <a:rPr lang="en-US" dirty="0"/>
              <a:t> – 74 proc. (</a:t>
            </a:r>
            <a:r>
              <a:rPr lang="en-US" dirty="0" err="1"/>
              <a:t>apie</a:t>
            </a:r>
            <a:r>
              <a:rPr lang="en-US" dirty="0"/>
              <a:t> 37 </a:t>
            </a:r>
            <a:r>
              <a:rPr lang="en-US" dirty="0" err="1"/>
              <a:t>mln</a:t>
            </a:r>
            <a:r>
              <a:rPr lang="en-US" dirty="0"/>
              <a:t>. </a:t>
            </a:r>
            <a:r>
              <a:rPr lang="en-US" dirty="0" err="1"/>
              <a:t>žmonių</a:t>
            </a:r>
            <a:r>
              <a:rPr lang="en-US" dirty="0"/>
              <a:t>). Per </a:t>
            </a:r>
            <a:r>
              <a:rPr lang="en-US" dirty="0" err="1"/>
              <a:t>šį</a:t>
            </a:r>
            <a:r>
              <a:rPr lang="en-US" dirty="0"/>
              <a:t> </a:t>
            </a:r>
            <a:r>
              <a:rPr lang="en-US" dirty="0" err="1"/>
              <a:t>laikotarpį</a:t>
            </a:r>
            <a:r>
              <a:rPr lang="en-US" dirty="0"/>
              <a:t> </a:t>
            </a:r>
            <a:r>
              <a:rPr lang="en-US" dirty="0" err="1"/>
              <a:t>Europ</a:t>
            </a:r>
            <a:r>
              <a:rPr lang="lt-LT" dirty="0"/>
              <a:t>a</a:t>
            </a:r>
            <a:r>
              <a:rPr lang="lt-LT" altLang="en-US" dirty="0"/>
              <a:t> buvo antroje vietoje</a:t>
            </a:r>
            <a:r>
              <a:rPr lang="en-US" dirty="0"/>
              <a:t> – </a:t>
            </a:r>
            <a:r>
              <a:rPr lang="en-US" dirty="0" err="1"/>
              <a:t>tarptautinių</a:t>
            </a:r>
            <a:r>
              <a:rPr lang="en-US" dirty="0"/>
              <a:t> </a:t>
            </a:r>
            <a:r>
              <a:rPr lang="en-US" dirty="0" err="1"/>
              <a:t>migrantų</a:t>
            </a:r>
            <a:r>
              <a:rPr lang="en-US" dirty="0"/>
              <a:t> </a:t>
            </a:r>
            <a:r>
              <a:rPr lang="en-US" dirty="0" err="1"/>
              <a:t>skaičius</a:t>
            </a:r>
            <a:r>
              <a:rPr lang="en-US" dirty="0"/>
              <a:t> </a:t>
            </a:r>
            <a:r>
              <a:rPr lang="en-US" dirty="0" err="1"/>
              <a:t>išaugo</a:t>
            </a:r>
            <a:r>
              <a:rPr lang="en-US" dirty="0"/>
              <a:t> 30 </a:t>
            </a:r>
            <a:r>
              <a:rPr lang="en-US" dirty="0" err="1"/>
              <a:t>mln</a:t>
            </a:r>
            <a:r>
              <a:rPr lang="en-US" dirty="0"/>
              <a:t>., o </a:t>
            </a:r>
            <a:r>
              <a:rPr lang="en-US" dirty="0" err="1"/>
              <a:t>Šiaurės</a:t>
            </a:r>
            <a:r>
              <a:rPr lang="en-US" dirty="0"/>
              <a:t> </a:t>
            </a:r>
            <a:r>
              <a:rPr lang="en-US" dirty="0" err="1"/>
              <a:t>Amerikoje</a:t>
            </a:r>
            <a:r>
              <a:rPr lang="en-US" dirty="0"/>
              <a:t> – 18 </a:t>
            </a:r>
            <a:r>
              <a:rPr lang="en-US" dirty="0" err="1"/>
              <a:t>mln</a:t>
            </a:r>
            <a:r>
              <a:rPr lang="en-US" dirty="0"/>
              <a:t>., o </a:t>
            </a:r>
            <a:r>
              <a:rPr lang="en-US" dirty="0" err="1"/>
              <a:t>Afrikoje</a:t>
            </a:r>
            <a:r>
              <a:rPr lang="en-US" dirty="0"/>
              <a:t> – 10 </a:t>
            </a:r>
            <a:r>
              <a:rPr lang="en-US" dirty="0" err="1"/>
              <a:t>mln</a:t>
            </a:r>
            <a:r>
              <a:rPr lang="en-US" dirty="0"/>
              <a:t>.</a:t>
            </a:r>
          </a:p>
          <a:p>
            <a:endParaRPr lang="en-US" dirty="0"/>
          </a:p>
          <a:p>
            <a:r>
              <a:rPr lang="en-US" dirty="0" err="1"/>
              <a:t>Tarptautinių</a:t>
            </a:r>
            <a:r>
              <a:rPr lang="en-US" dirty="0"/>
              <a:t> </a:t>
            </a:r>
            <a:r>
              <a:rPr lang="en-US" dirty="0" err="1"/>
              <a:t>migrantų</a:t>
            </a:r>
            <a:r>
              <a:rPr lang="en-US" dirty="0"/>
              <a:t> </a:t>
            </a:r>
            <a:r>
              <a:rPr lang="en-US" dirty="0" err="1"/>
              <a:t>skaičius</a:t>
            </a:r>
            <a:r>
              <a:rPr lang="en-US" dirty="0"/>
              <a:t> </a:t>
            </a:r>
            <a:r>
              <a:rPr lang="en-US" dirty="0" err="1"/>
              <a:t>išaugo</a:t>
            </a:r>
            <a:r>
              <a:rPr lang="en-US" dirty="0"/>
              <a:t> </a:t>
            </a:r>
            <a:r>
              <a:rPr lang="en-US" dirty="0" err="1"/>
              <a:t>visuose</a:t>
            </a:r>
            <a:r>
              <a:rPr lang="en-US" dirty="0"/>
              <a:t>  </a:t>
            </a:r>
            <a:r>
              <a:rPr lang="lt-LT" altLang="en-US" dirty="0"/>
              <a:t>žemynuose</a:t>
            </a:r>
            <a:r>
              <a:rPr lang="en-US" dirty="0"/>
              <a:t>, </a:t>
            </a:r>
            <a:r>
              <a:rPr lang="en-US" dirty="0" err="1"/>
              <a:t>tačiau</a:t>
            </a:r>
            <a:r>
              <a:rPr lang="en-US" dirty="0"/>
              <a:t> </a:t>
            </a:r>
            <a:r>
              <a:rPr lang="en-US" dirty="0" err="1"/>
              <a:t>Europoje</a:t>
            </a:r>
            <a:r>
              <a:rPr lang="en-US" dirty="0"/>
              <a:t> </a:t>
            </a:r>
            <a:r>
              <a:rPr lang="en-US" dirty="0" err="1"/>
              <a:t>ir</a:t>
            </a:r>
            <a:r>
              <a:rPr lang="en-US" dirty="0"/>
              <a:t> </a:t>
            </a:r>
            <a:r>
              <a:rPr lang="en-US" dirty="0" err="1"/>
              <a:t>Azijoje</a:t>
            </a:r>
            <a:r>
              <a:rPr lang="en-US" dirty="0"/>
              <a:t> </a:t>
            </a:r>
            <a:r>
              <a:rPr lang="en-US" dirty="0" err="1"/>
              <a:t>išaugo</a:t>
            </a:r>
            <a:r>
              <a:rPr lang="en-US" dirty="0"/>
              <a:t> </a:t>
            </a:r>
            <a:r>
              <a:rPr lang="en-US" dirty="0" err="1"/>
              <a:t>daugiau</a:t>
            </a:r>
            <a:r>
              <a:rPr lang="en-US" dirty="0"/>
              <a:t> </a:t>
            </a:r>
            <a:r>
              <a:rPr lang="en-US" dirty="0" err="1"/>
              <a:t>nei</a:t>
            </a:r>
            <a:r>
              <a:rPr lang="en-US" dirty="0"/>
              <a:t> </a:t>
            </a:r>
            <a:r>
              <a:rPr lang="en-US" dirty="0" err="1"/>
              <a:t>kituose</a:t>
            </a:r>
            <a:r>
              <a:rPr lang="en-US" dirty="0"/>
              <a:t> </a:t>
            </a:r>
            <a:r>
              <a:rPr lang="en-US" dirty="0" err="1"/>
              <a:t>regionuose</a:t>
            </a:r>
            <a:r>
              <a:rPr lang="en-US" dirty="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t>Pagal</a:t>
            </a:r>
            <a:r>
              <a:rPr lang="en-US" dirty="0"/>
              <a:t> </a:t>
            </a:r>
            <a:r>
              <a:rPr lang="en-US" dirty="0" err="1"/>
              <a:t>absoliutų</a:t>
            </a:r>
            <a:r>
              <a:rPr lang="en-US" dirty="0"/>
              <a:t> </a:t>
            </a:r>
            <a:r>
              <a:rPr lang="en-US" dirty="0" err="1"/>
              <a:t>skaičių</a:t>
            </a:r>
            <a:r>
              <a:rPr lang="en-US" dirty="0"/>
              <a:t> </a:t>
            </a:r>
            <a:r>
              <a:rPr lang="en-US" dirty="0" err="1"/>
              <a:t>daugiausia</a:t>
            </a:r>
            <a:r>
              <a:rPr lang="en-US" dirty="0"/>
              <a:t> </a:t>
            </a:r>
            <a:r>
              <a:rPr lang="en-US" dirty="0" err="1"/>
              <a:t>migrantų</a:t>
            </a:r>
            <a:r>
              <a:rPr lang="en-US" dirty="0"/>
              <a:t> </a:t>
            </a:r>
            <a:r>
              <a:rPr lang="en-US" dirty="0" err="1"/>
              <a:t>atvyko</a:t>
            </a:r>
            <a:r>
              <a:rPr lang="en-US" dirty="0"/>
              <a:t> į JAV, </a:t>
            </a:r>
            <a:r>
              <a:rPr lang="en-US" dirty="0" err="1"/>
              <a:t>Vokietiją</a:t>
            </a:r>
            <a:r>
              <a:rPr lang="en-US" dirty="0"/>
              <a:t> </a:t>
            </a:r>
            <a:r>
              <a:rPr lang="en-US" dirty="0" err="1"/>
              <a:t>ir</a:t>
            </a:r>
            <a:r>
              <a:rPr lang="en-US" dirty="0"/>
              <a:t> </a:t>
            </a:r>
            <a:r>
              <a:rPr lang="en-US" dirty="0" err="1"/>
              <a:t>Siaudo</a:t>
            </a:r>
            <a:r>
              <a:rPr lang="en-US" dirty="0"/>
              <a:t> </a:t>
            </a:r>
            <a:r>
              <a:rPr lang="en-US" dirty="0" err="1"/>
              <a:t>Arabiją</a:t>
            </a:r>
            <a:r>
              <a:rPr lang="en-US" dirty="0"/>
              <a:t>.</a:t>
            </a:r>
          </a:p>
          <a:p>
            <a:endParaRPr lang="en-US" dirty="0"/>
          </a:p>
          <a:p>
            <a:r>
              <a:rPr lang="en-US" dirty="0" err="1"/>
              <a:t>Kaip</a:t>
            </a:r>
            <a:r>
              <a:rPr lang="en-US" dirty="0"/>
              <a:t> </a:t>
            </a:r>
            <a:r>
              <a:rPr lang="en-US" dirty="0" err="1"/>
              <a:t>ir</a:t>
            </a:r>
            <a:r>
              <a:rPr lang="en-US" dirty="0"/>
              <a:t> </a:t>
            </a:r>
            <a:r>
              <a:rPr lang="en-US" dirty="0" err="1"/>
              <a:t>pastaruosius</a:t>
            </a:r>
            <a:r>
              <a:rPr lang="en-US" dirty="0"/>
              <a:t> 50 </a:t>
            </a:r>
            <a:r>
              <a:rPr lang="en-US" dirty="0" err="1"/>
              <a:t>metų</a:t>
            </a:r>
            <a:r>
              <a:rPr lang="en-US" dirty="0"/>
              <a:t>, </a:t>
            </a:r>
            <a:r>
              <a:rPr lang="en-US" dirty="0" err="1"/>
              <a:t>Jungtinės</a:t>
            </a:r>
            <a:r>
              <a:rPr lang="en-US" dirty="0"/>
              <a:t> </a:t>
            </a:r>
            <a:r>
              <a:rPr lang="en-US" dirty="0" err="1"/>
              <a:t>Amerikos</a:t>
            </a:r>
            <a:r>
              <a:rPr lang="en-US" dirty="0"/>
              <a:t> </a:t>
            </a:r>
            <a:r>
              <a:rPr lang="en-US" dirty="0" err="1"/>
              <a:t>Valstijos</a:t>
            </a:r>
            <a:r>
              <a:rPr lang="en-US" dirty="0"/>
              <a:t> </a:t>
            </a:r>
            <a:r>
              <a:rPr lang="en-US" dirty="0" err="1"/>
              <a:t>tebėra</a:t>
            </a:r>
            <a:r>
              <a:rPr lang="en-US" dirty="0"/>
              <a:t> </a:t>
            </a:r>
            <a:r>
              <a:rPr lang="en-US" dirty="0" err="1"/>
              <a:t>pagrindinė</a:t>
            </a:r>
            <a:r>
              <a:rPr lang="en-US" dirty="0"/>
              <a:t> </a:t>
            </a:r>
            <a:r>
              <a:rPr lang="en-US" dirty="0" err="1"/>
              <a:t>migrantų</a:t>
            </a:r>
            <a:r>
              <a:rPr lang="en-US" dirty="0"/>
              <a:t> </a:t>
            </a:r>
            <a:r>
              <a:rPr lang="en-US" dirty="0" err="1"/>
              <a:t>kelionės</a:t>
            </a:r>
            <a:r>
              <a:rPr lang="en-US" dirty="0"/>
              <a:t> </a:t>
            </a:r>
            <a:r>
              <a:rPr lang="en-US" dirty="0" err="1"/>
              <a:t>vieta</a:t>
            </a:r>
            <a:r>
              <a:rPr lang="en-US" dirty="0"/>
              <a:t>. 2020 </a:t>
            </a:r>
            <a:r>
              <a:rPr lang="en-US" dirty="0" err="1"/>
              <a:t>metais</a:t>
            </a:r>
            <a:r>
              <a:rPr lang="en-US" dirty="0"/>
              <a:t> į </a:t>
            </a:r>
            <a:r>
              <a:rPr lang="en-US" dirty="0" err="1"/>
              <a:t>ją</a:t>
            </a:r>
            <a:r>
              <a:rPr lang="en-US" dirty="0"/>
              <a:t> </a:t>
            </a:r>
            <a:r>
              <a:rPr lang="en-US" dirty="0" err="1"/>
              <a:t>atvyko</a:t>
            </a:r>
            <a:r>
              <a:rPr lang="en-US" dirty="0"/>
              <a:t> </a:t>
            </a:r>
            <a:r>
              <a:rPr lang="en-US" dirty="0" err="1"/>
              <a:t>daugiau</a:t>
            </a:r>
            <a:r>
              <a:rPr lang="en-US" dirty="0"/>
              <a:t> </a:t>
            </a:r>
            <a:r>
              <a:rPr lang="en-US" dirty="0" err="1"/>
              <a:t>nei</a:t>
            </a:r>
            <a:r>
              <a:rPr lang="en-US" dirty="0"/>
              <a:t> 51 </a:t>
            </a:r>
            <a:r>
              <a:rPr lang="en-US" dirty="0" err="1"/>
              <a:t>mln</a:t>
            </a:r>
            <a:r>
              <a:rPr lang="en-US" dirty="0"/>
              <a:t>. </a:t>
            </a:r>
            <a:r>
              <a:rPr lang="en-US" dirty="0" err="1"/>
              <a:t>tarptautinių</a:t>
            </a:r>
            <a:r>
              <a:rPr lang="en-US" dirty="0"/>
              <a:t> </a:t>
            </a:r>
            <a:r>
              <a:rPr lang="en-US" dirty="0" err="1"/>
              <a:t>migrantų</a:t>
            </a:r>
            <a:r>
              <a:rPr lang="en-US" dirty="0"/>
              <a:t>. </a:t>
            </a:r>
          </a:p>
          <a:p>
            <a:endParaRPr lang="en-US" dirty="0"/>
          </a:p>
          <a:p>
            <a:r>
              <a:rPr lang="en-US" dirty="0" err="1"/>
              <a:t>Vokietija</a:t>
            </a:r>
            <a:r>
              <a:rPr lang="en-US" dirty="0"/>
              <a:t> 2020 m </a:t>
            </a:r>
            <a:r>
              <a:rPr lang="en-US" dirty="0" err="1"/>
              <a:t>tapo</a:t>
            </a:r>
            <a:r>
              <a:rPr lang="en-US" dirty="0"/>
              <a:t> antra </a:t>
            </a:r>
            <a:r>
              <a:rPr lang="en-US" dirty="0" err="1"/>
              <a:t>ryškiausia</a:t>
            </a:r>
            <a:r>
              <a:rPr lang="en-US" dirty="0"/>
              <a:t> </a:t>
            </a:r>
            <a:r>
              <a:rPr lang="lt-LT" altLang="en-US" dirty="0"/>
              <a:t>atvykstančių imigrantų </a:t>
            </a:r>
            <a:r>
              <a:rPr lang="en-US" dirty="0" err="1"/>
              <a:t>vieta</a:t>
            </a:r>
            <a:r>
              <a:rPr lang="en-US" dirty="0"/>
              <a:t>, </a:t>
            </a:r>
            <a:r>
              <a:rPr lang="en-US" dirty="0" err="1"/>
              <a:t>su</a:t>
            </a:r>
            <a:r>
              <a:rPr lang="en-US" dirty="0"/>
              <a:t> </a:t>
            </a:r>
            <a:r>
              <a:rPr lang="en-US" dirty="0" err="1"/>
              <a:t>beveik</a:t>
            </a:r>
            <a:r>
              <a:rPr lang="en-US" dirty="0"/>
              <a:t> 16 </a:t>
            </a:r>
            <a:r>
              <a:rPr lang="en-US" dirty="0" err="1"/>
              <a:t>milijonų</a:t>
            </a:r>
            <a:r>
              <a:rPr lang="en-US" dirty="0"/>
              <a:t> </a:t>
            </a:r>
            <a:r>
              <a:rPr lang="en-US" dirty="0" err="1"/>
              <a:t>tarptautinių</a:t>
            </a:r>
            <a:r>
              <a:rPr lang="en-US" dirty="0"/>
              <a:t> </a:t>
            </a:r>
            <a:r>
              <a:rPr lang="en-US" dirty="0" err="1"/>
              <a:t>migrantų</a:t>
            </a:r>
            <a:r>
              <a:rPr lang="lt-LT" altLang="en-US" dirty="0"/>
              <a:t>.</a:t>
            </a:r>
          </a:p>
          <a:p>
            <a:endParaRPr lang="lt-LT" altLang="en-US" dirty="0"/>
          </a:p>
          <a:p>
            <a:r>
              <a:rPr lang="en-US" dirty="0"/>
              <a:t> </a:t>
            </a:r>
            <a:r>
              <a:rPr lang="en-US" dirty="0" err="1"/>
              <a:t>Saudo</a:t>
            </a:r>
            <a:r>
              <a:rPr lang="en-US" dirty="0"/>
              <a:t> </a:t>
            </a:r>
            <a:r>
              <a:rPr lang="en-US" dirty="0" err="1"/>
              <a:t>Arabija</a:t>
            </a:r>
            <a:r>
              <a:rPr lang="en-US" dirty="0"/>
              <a:t> </a:t>
            </a:r>
            <a:r>
              <a:rPr lang="en-US" dirty="0" err="1"/>
              <a:t>yra</a:t>
            </a:r>
            <a:r>
              <a:rPr lang="en-US" dirty="0"/>
              <a:t> </a:t>
            </a:r>
            <a:r>
              <a:rPr lang="en-US" dirty="0" err="1"/>
              <a:t>trečia</a:t>
            </a:r>
            <a:r>
              <a:rPr lang="en-US" dirty="0"/>
              <a:t> </a:t>
            </a:r>
            <a:r>
              <a:rPr lang="en-US" dirty="0" err="1"/>
              <a:t>pagal</a:t>
            </a:r>
            <a:r>
              <a:rPr lang="en-US" dirty="0"/>
              <a:t> </a:t>
            </a:r>
            <a:r>
              <a:rPr lang="en-US" dirty="0" err="1"/>
              <a:t>dydį</a:t>
            </a:r>
            <a:r>
              <a:rPr lang="en-US" dirty="0"/>
              <a:t> </a:t>
            </a:r>
            <a:r>
              <a:rPr lang="en-US" dirty="0" err="1"/>
              <a:t>tarptautinių</a:t>
            </a:r>
            <a:r>
              <a:rPr lang="en-US" dirty="0"/>
              <a:t> </a:t>
            </a:r>
            <a:r>
              <a:rPr lang="en-US" dirty="0" err="1"/>
              <a:t>migrantų</a:t>
            </a:r>
            <a:r>
              <a:rPr lang="en-US" dirty="0"/>
              <a:t> </a:t>
            </a:r>
            <a:r>
              <a:rPr lang="en-US" dirty="0" err="1"/>
              <a:t>paskirties</a:t>
            </a:r>
            <a:r>
              <a:rPr lang="en-US" dirty="0"/>
              <a:t> </a:t>
            </a:r>
            <a:r>
              <a:rPr lang="en-US" dirty="0" err="1"/>
              <a:t>šalis</a:t>
            </a:r>
            <a:r>
              <a:rPr lang="en-US" dirty="0"/>
              <a:t>, 13 </a:t>
            </a:r>
            <a:r>
              <a:rPr lang="en-US" dirty="0" err="1"/>
              <a:t>mln</a:t>
            </a:r>
            <a:r>
              <a:rPr lang="en-US" dirty="0"/>
              <a:t>. </a:t>
            </a:r>
          </a:p>
          <a:p>
            <a:endParaRPr lang="en-US" dirty="0"/>
          </a:p>
          <a:p>
            <a:r>
              <a:rPr lang="en-US" dirty="0" err="1"/>
              <a:t>Penketuką</a:t>
            </a:r>
            <a:r>
              <a:rPr lang="en-US" dirty="0"/>
              <a:t> </a:t>
            </a:r>
            <a:r>
              <a:rPr lang="en-US" dirty="0" err="1"/>
              <a:t>užbaigia</a:t>
            </a:r>
            <a:r>
              <a:rPr lang="en-US" dirty="0"/>
              <a:t> </a:t>
            </a:r>
            <a:r>
              <a:rPr lang="en-US" dirty="0" err="1"/>
              <a:t>Rusijos</a:t>
            </a:r>
            <a:r>
              <a:rPr lang="en-US" dirty="0"/>
              <a:t> </a:t>
            </a:r>
            <a:r>
              <a:rPr lang="en-US" dirty="0" err="1"/>
              <a:t>Federacija</a:t>
            </a:r>
            <a:r>
              <a:rPr lang="en-US" dirty="0"/>
              <a:t> </a:t>
            </a:r>
            <a:r>
              <a:rPr lang="en-US" dirty="0" err="1"/>
              <a:t>ir</a:t>
            </a:r>
            <a:r>
              <a:rPr lang="en-US" dirty="0"/>
              <a:t> </a:t>
            </a:r>
            <a:r>
              <a:rPr lang="en-US" dirty="0" err="1"/>
              <a:t>Jungtinė</a:t>
            </a:r>
            <a:r>
              <a:rPr lang="en-US" dirty="0"/>
              <a:t> </a:t>
            </a:r>
            <a:r>
              <a:rPr lang="en-US" dirty="0" err="1"/>
              <a:t>Karalystė</a:t>
            </a:r>
            <a:r>
              <a:rPr lang="en-US" dirty="0"/>
              <a:t> </a:t>
            </a:r>
            <a:r>
              <a:rPr lang="en-US" dirty="0" err="1"/>
              <a:t>paskirties</a:t>
            </a:r>
            <a:r>
              <a:rPr lang="en-US" dirty="0"/>
              <a:t> </a:t>
            </a:r>
            <a:r>
              <a:rPr lang="en-US" dirty="0" err="1"/>
              <a:t>šalys</a:t>
            </a:r>
            <a:r>
              <a:rPr lang="en-US" dirty="0"/>
              <a:t>, </a:t>
            </a:r>
            <a:r>
              <a:rPr lang="en-US" dirty="0" err="1"/>
              <a:t>kuriose</a:t>
            </a:r>
            <a:r>
              <a:rPr lang="en-US" dirty="0"/>
              <a:t> </a:t>
            </a:r>
            <a:r>
              <a:rPr lang="en-US" dirty="0" err="1"/>
              <a:t>atitinkamai</a:t>
            </a:r>
            <a:r>
              <a:rPr lang="en-US" dirty="0"/>
              <a:t> 2020 m </a:t>
            </a:r>
            <a:r>
              <a:rPr lang="en-US" dirty="0" err="1"/>
              <a:t>atvyko</a:t>
            </a:r>
            <a:r>
              <a:rPr lang="en-US" dirty="0"/>
              <a:t> </a:t>
            </a:r>
            <a:r>
              <a:rPr lang="en-US" dirty="0" err="1"/>
              <a:t>apie</a:t>
            </a:r>
            <a:r>
              <a:rPr lang="en-US" dirty="0"/>
              <a:t> 12 </a:t>
            </a:r>
            <a:r>
              <a:rPr lang="en-US" dirty="0" err="1"/>
              <a:t>mln</a:t>
            </a:r>
            <a:r>
              <a:rPr lang="en-US" dirty="0"/>
              <a:t>. </a:t>
            </a:r>
            <a:r>
              <a:rPr lang="en-US" dirty="0" err="1"/>
              <a:t>ir</a:t>
            </a:r>
            <a:r>
              <a:rPr lang="en-US" dirty="0"/>
              <a:t> 9 </a:t>
            </a:r>
            <a:r>
              <a:rPr lang="en-US" dirty="0" err="1"/>
              <a:t>mln</a:t>
            </a:r>
            <a:r>
              <a:rPr lang="en-US" dirty="0"/>
              <a:t>. </a:t>
            </a:r>
            <a:r>
              <a:rPr lang="en-US" dirty="0" err="1"/>
              <a:t>tarptautinių</a:t>
            </a:r>
            <a:r>
              <a:rPr lang="en-US" dirty="0"/>
              <a:t> </a:t>
            </a:r>
            <a:r>
              <a:rPr lang="en-US" dirty="0" err="1"/>
              <a:t>migrantų</a:t>
            </a:r>
            <a:r>
              <a:rPr lang="en-US" dirty="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t>Beveik</a:t>
            </a:r>
            <a:r>
              <a:rPr lang="en-US" dirty="0"/>
              <a:t> 18 </a:t>
            </a:r>
            <a:r>
              <a:rPr lang="en-US" dirty="0" err="1"/>
              <a:t>milijonų</a:t>
            </a:r>
            <a:r>
              <a:rPr lang="en-US" dirty="0"/>
              <a:t> </a:t>
            </a:r>
            <a:r>
              <a:rPr lang="en-US" dirty="0" err="1"/>
              <a:t>žmonių</a:t>
            </a:r>
            <a:r>
              <a:rPr lang="en-US" dirty="0"/>
              <a:t> </a:t>
            </a:r>
            <a:r>
              <a:rPr lang="en-US" dirty="0" err="1"/>
              <a:t>gimusių</a:t>
            </a:r>
            <a:r>
              <a:rPr lang="en-US" dirty="0"/>
              <a:t> </a:t>
            </a:r>
            <a:r>
              <a:rPr lang="en-US" dirty="0" err="1"/>
              <a:t>Indijoje</a:t>
            </a:r>
            <a:r>
              <a:rPr lang="en-US" dirty="0"/>
              <a:t> </a:t>
            </a:r>
            <a:r>
              <a:rPr lang="en-US" dirty="0" err="1"/>
              <a:t>gyvena</a:t>
            </a:r>
            <a:r>
              <a:rPr lang="en-US" dirty="0"/>
              <a:t> </a:t>
            </a:r>
            <a:r>
              <a:rPr lang="en-US" dirty="0" err="1"/>
              <a:t>užsienyje</a:t>
            </a:r>
            <a:r>
              <a:rPr lang="en-US" dirty="0"/>
              <a:t>, </a:t>
            </a:r>
            <a:r>
              <a:rPr lang="en-US" dirty="0" err="1"/>
              <a:t>todėl</a:t>
            </a:r>
            <a:r>
              <a:rPr lang="en-US" dirty="0"/>
              <a:t> </a:t>
            </a:r>
            <a:r>
              <a:rPr lang="en-US" dirty="0" err="1"/>
              <a:t>Indija</a:t>
            </a:r>
            <a:r>
              <a:rPr lang="en-US" dirty="0"/>
              <a:t> </a:t>
            </a:r>
            <a:r>
              <a:rPr lang="en-US" dirty="0" err="1"/>
              <a:t>turi</a:t>
            </a:r>
            <a:r>
              <a:rPr lang="en-US" dirty="0"/>
              <a:t> </a:t>
            </a:r>
            <a:r>
              <a:rPr lang="en-US" dirty="0" err="1"/>
              <a:t>didžiausią</a:t>
            </a:r>
            <a:r>
              <a:rPr lang="en-US" dirty="0"/>
              <a:t> </a:t>
            </a:r>
            <a:r>
              <a:rPr lang="en-US" dirty="0" err="1"/>
              <a:t>emigrantų</a:t>
            </a:r>
            <a:r>
              <a:rPr lang="en-US" dirty="0"/>
              <a:t> </a:t>
            </a:r>
            <a:r>
              <a:rPr lang="en-US" dirty="0" err="1"/>
              <a:t>skaičių</a:t>
            </a:r>
            <a:r>
              <a:rPr lang="en-US" dirty="0"/>
              <a:t> </a:t>
            </a:r>
            <a:r>
              <a:rPr lang="en-US" dirty="0" err="1"/>
              <a:t>pasaulyje</a:t>
            </a:r>
            <a:r>
              <a:rPr lang="en-US" dirty="0"/>
              <a:t>. </a:t>
            </a:r>
            <a:r>
              <a:rPr lang="en-US" dirty="0" err="1"/>
              <a:t>Meksika</a:t>
            </a:r>
            <a:r>
              <a:rPr lang="en-US" dirty="0"/>
              <a:t> </a:t>
            </a:r>
            <a:r>
              <a:rPr lang="en-US" dirty="0" err="1"/>
              <a:t>yra</a:t>
            </a:r>
            <a:r>
              <a:rPr lang="en-US" dirty="0"/>
              <a:t> antra </a:t>
            </a:r>
            <a:r>
              <a:rPr lang="en-US" dirty="0" err="1"/>
              <a:t>pagal</a:t>
            </a:r>
            <a:r>
              <a:rPr lang="en-US" dirty="0"/>
              <a:t> </a:t>
            </a:r>
            <a:r>
              <a:rPr lang="en-US" dirty="0" err="1"/>
              <a:t>svarbą</a:t>
            </a:r>
            <a:r>
              <a:rPr lang="en-US" dirty="0"/>
              <a:t> </a:t>
            </a:r>
            <a:r>
              <a:rPr lang="en-US" dirty="0" err="1"/>
              <a:t>kilmės</a:t>
            </a:r>
            <a:r>
              <a:rPr lang="en-US" dirty="0"/>
              <a:t> </a:t>
            </a:r>
            <a:r>
              <a:rPr lang="en-US" dirty="0" err="1"/>
              <a:t>šalis</a:t>
            </a:r>
            <a:r>
              <a:rPr lang="en-US" dirty="0"/>
              <a:t>, </a:t>
            </a:r>
            <a:r>
              <a:rPr lang="en-US" dirty="0" err="1"/>
              <a:t>iš</a:t>
            </a:r>
            <a:r>
              <a:rPr lang="en-US" dirty="0"/>
              <a:t> </a:t>
            </a:r>
            <a:r>
              <a:rPr lang="en-US" dirty="0" err="1"/>
              <a:t>kurios</a:t>
            </a:r>
            <a:r>
              <a:rPr lang="en-US" dirty="0"/>
              <a:t> 2020 m </a:t>
            </a:r>
            <a:r>
              <a:rPr lang="en-US" dirty="0" err="1"/>
              <a:t>išvyko</a:t>
            </a:r>
            <a:r>
              <a:rPr lang="en-US" dirty="0"/>
              <a:t> į </a:t>
            </a:r>
            <a:r>
              <a:rPr lang="en-US" dirty="0" err="1"/>
              <a:t>kitas</a:t>
            </a:r>
            <a:r>
              <a:rPr lang="en-US" dirty="0"/>
              <a:t> </a:t>
            </a:r>
            <a:r>
              <a:rPr lang="en-US" dirty="0" err="1"/>
              <a:t>šalis</a:t>
            </a:r>
            <a:r>
              <a:rPr lang="en-US" dirty="0"/>
              <a:t> </a:t>
            </a:r>
            <a:r>
              <a:rPr lang="en-US" dirty="0" err="1"/>
              <a:t>gyventi</a:t>
            </a:r>
            <a:r>
              <a:rPr lang="en-US" dirty="0"/>
              <a:t> </a:t>
            </a:r>
            <a:r>
              <a:rPr lang="en-US" dirty="0" err="1"/>
              <a:t>apie</a:t>
            </a:r>
            <a:r>
              <a:rPr lang="en-US" dirty="0"/>
              <a:t> 11 </a:t>
            </a:r>
            <a:r>
              <a:rPr lang="en-US" dirty="0" err="1"/>
              <a:t>mln</a:t>
            </a:r>
            <a:r>
              <a:rPr lang="en-US" dirty="0"/>
              <a:t>. </a:t>
            </a:r>
            <a:r>
              <a:rPr lang="lt-LT" altLang="en-US" dirty="0"/>
              <a:t>žmonių. </a:t>
            </a:r>
            <a:r>
              <a:rPr lang="en-US" dirty="0" err="1"/>
              <a:t>Rusijos</a:t>
            </a:r>
            <a:r>
              <a:rPr lang="en-US" dirty="0"/>
              <a:t> </a:t>
            </a:r>
            <a:r>
              <a:rPr lang="en-US" dirty="0" err="1"/>
              <a:t>Federacija</a:t>
            </a:r>
            <a:r>
              <a:rPr lang="en-US" dirty="0"/>
              <a:t> </a:t>
            </a:r>
            <a:r>
              <a:rPr lang="en-US" dirty="0" err="1"/>
              <a:t>yra</a:t>
            </a:r>
            <a:r>
              <a:rPr lang="en-US" dirty="0"/>
              <a:t> </a:t>
            </a:r>
            <a:r>
              <a:rPr lang="en-US" dirty="0" err="1"/>
              <a:t>trečia</a:t>
            </a:r>
            <a:r>
              <a:rPr lang="en-US" dirty="0"/>
              <a:t> </a:t>
            </a:r>
            <a:r>
              <a:rPr lang="en-US" dirty="0" err="1"/>
              <a:t>pagal</a:t>
            </a:r>
            <a:r>
              <a:rPr lang="en-US" dirty="0"/>
              <a:t> </a:t>
            </a:r>
            <a:r>
              <a:rPr lang="en-US" dirty="0" err="1"/>
              <a:t>emigracijos</a:t>
            </a:r>
            <a:r>
              <a:rPr lang="en-US" dirty="0"/>
              <a:t> </a:t>
            </a:r>
            <a:r>
              <a:rPr lang="en-US" dirty="0" err="1"/>
              <a:t>mastus</a:t>
            </a:r>
            <a:r>
              <a:rPr lang="en-US" dirty="0"/>
              <a:t> 2020 m, </a:t>
            </a:r>
            <a:r>
              <a:rPr lang="en-US" dirty="0" err="1"/>
              <a:t>po</a:t>
            </a:r>
            <a:r>
              <a:rPr lang="en-US" dirty="0"/>
              <a:t> </a:t>
            </a:r>
            <a:r>
              <a:rPr lang="en-US" dirty="0" err="1"/>
              <a:t>kurios</a:t>
            </a:r>
            <a:r>
              <a:rPr lang="en-US" dirty="0"/>
              <a:t> </a:t>
            </a:r>
            <a:r>
              <a:rPr lang="en-US" dirty="0" err="1"/>
              <a:t>nedaug</a:t>
            </a:r>
            <a:r>
              <a:rPr lang="en-US" dirty="0"/>
              <a:t> </a:t>
            </a:r>
            <a:r>
              <a:rPr lang="en-US" dirty="0" err="1"/>
              <a:t>atsilieka</a:t>
            </a:r>
            <a:r>
              <a:rPr lang="en-US" dirty="0"/>
              <a:t> </a:t>
            </a:r>
            <a:r>
              <a:rPr lang="en-US" dirty="0" err="1"/>
              <a:t>Kinija</a:t>
            </a:r>
            <a:r>
              <a:rPr lang="en-US" dirty="0"/>
              <a:t> (</a:t>
            </a:r>
            <a:r>
              <a:rPr lang="en-US" dirty="0" err="1"/>
              <a:t>apie</a:t>
            </a:r>
            <a:r>
              <a:rPr lang="en-US" dirty="0"/>
              <a:t> 10,8 </a:t>
            </a:r>
            <a:r>
              <a:rPr lang="en-US" dirty="0" err="1"/>
              <a:t>mln</a:t>
            </a:r>
            <a:r>
              <a:rPr lang="en-US" dirty="0"/>
              <a:t>. </a:t>
            </a:r>
            <a:r>
              <a:rPr lang="en-US" dirty="0" err="1"/>
              <a:t>ir</a:t>
            </a:r>
            <a:r>
              <a:rPr lang="en-US" dirty="0"/>
              <a:t> 10 </a:t>
            </a:r>
            <a:r>
              <a:rPr lang="en-US" dirty="0" err="1"/>
              <a:t>mln</a:t>
            </a:r>
            <a:r>
              <a:rPr lang="en-US" dirty="0"/>
              <a:t>. </a:t>
            </a:r>
            <a:r>
              <a:rPr lang="en-US" dirty="0" err="1"/>
              <a:t>atitinkamai</a:t>
            </a:r>
            <a:r>
              <a:rPr lang="en-US" dirty="0"/>
              <a:t>). </a:t>
            </a:r>
            <a:r>
              <a:rPr lang="en-US" dirty="0" err="1"/>
              <a:t>Penkta</a:t>
            </a:r>
            <a:r>
              <a:rPr lang="en-US" dirty="0"/>
              <a:t> </a:t>
            </a:r>
            <a:r>
              <a:rPr lang="en-US" dirty="0" err="1"/>
              <a:t>pagal</a:t>
            </a:r>
            <a:r>
              <a:rPr lang="en-US" dirty="0"/>
              <a:t> </a:t>
            </a:r>
            <a:r>
              <a:rPr lang="en-US" dirty="0" err="1"/>
              <a:t>svarbą</a:t>
            </a:r>
            <a:r>
              <a:rPr lang="en-US" dirty="0"/>
              <a:t> </a:t>
            </a:r>
            <a:r>
              <a:rPr lang="en-US" dirty="0" err="1"/>
              <a:t>kilmės</a:t>
            </a:r>
            <a:r>
              <a:rPr lang="en-US" dirty="0"/>
              <a:t> </a:t>
            </a:r>
            <a:r>
              <a:rPr lang="en-US" dirty="0" err="1"/>
              <a:t>šalis</a:t>
            </a:r>
            <a:r>
              <a:rPr lang="en-US" dirty="0"/>
              <a:t> </a:t>
            </a:r>
            <a:r>
              <a:rPr lang="en-US" dirty="0" err="1"/>
              <a:t>yra</a:t>
            </a:r>
            <a:r>
              <a:rPr lang="en-US" dirty="0"/>
              <a:t> </a:t>
            </a:r>
            <a:r>
              <a:rPr lang="en-US" dirty="0" err="1"/>
              <a:t>Sirijos</a:t>
            </a:r>
            <a:r>
              <a:rPr lang="en-US" dirty="0"/>
              <a:t> </a:t>
            </a:r>
            <a:r>
              <a:rPr lang="en-US" dirty="0" err="1"/>
              <a:t>Arabų</a:t>
            </a:r>
            <a:r>
              <a:rPr lang="en-US" dirty="0"/>
              <a:t> </a:t>
            </a:r>
            <a:r>
              <a:rPr lang="en-US" dirty="0" err="1"/>
              <a:t>Respublika</a:t>
            </a:r>
            <a:r>
              <a:rPr lang="en-US" dirty="0"/>
              <a:t>, </a:t>
            </a:r>
            <a:r>
              <a:rPr lang="en-US" dirty="0" err="1"/>
              <a:t>iš</a:t>
            </a:r>
            <a:r>
              <a:rPr lang="en-US" dirty="0"/>
              <a:t> </a:t>
            </a:r>
            <a:r>
              <a:rPr lang="en-US" dirty="0" err="1"/>
              <a:t>kurios</a:t>
            </a:r>
            <a:r>
              <a:rPr lang="en-US" dirty="0"/>
              <a:t> </a:t>
            </a:r>
            <a:r>
              <a:rPr lang="en-US" dirty="0" err="1"/>
              <a:t>išvyko</a:t>
            </a:r>
            <a:r>
              <a:rPr lang="en-US" dirty="0"/>
              <a:t> </a:t>
            </a:r>
            <a:r>
              <a:rPr lang="en-US" dirty="0" err="1"/>
              <a:t>daugiau</a:t>
            </a:r>
            <a:r>
              <a:rPr lang="en-US" dirty="0"/>
              <a:t> </a:t>
            </a:r>
            <a:r>
              <a:rPr lang="en-US" dirty="0" err="1"/>
              <a:t>nei</a:t>
            </a:r>
            <a:r>
              <a:rPr lang="en-US" dirty="0"/>
              <a:t> 8 </a:t>
            </a:r>
            <a:r>
              <a:rPr lang="en-US" dirty="0" err="1"/>
              <a:t>mln</a:t>
            </a:r>
            <a:r>
              <a:rPr lang="en-US" dirty="0"/>
              <a:t> </a:t>
            </a:r>
            <a:r>
              <a:rPr lang="en-US" dirty="0" err="1"/>
              <a:t>žmonių</a:t>
            </a:r>
            <a:r>
              <a:rPr lang="en-US" dirty="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Migracijos koridoriaus iš šalies A dydis į šalį B matuojamas kaip šalyje A gimusių žmonių, gyvenusių šalyje B 2020 m., skaičius. </a:t>
            </a:r>
          </a:p>
          <a:p>
            <a:r>
              <a:rPr lang="en-US"/>
              <a:t>Migracijos koridoriai atspindi migracijos judėjimo sankaupą laikui bėgant ir pateikia momentinį vaizdą, kaip migracijos srautai išsivystė į reikšmingas užsienyje gimusi</a:t>
            </a:r>
            <a:r>
              <a:rPr lang="lt-LT" altLang="en-US"/>
              <a:t>ų</a:t>
            </a:r>
            <a:r>
              <a:rPr lang="en-US"/>
              <a:t> žmonių diasporas konkrečiose šalyse. </a:t>
            </a:r>
          </a:p>
          <a:p>
            <a:endParaRPr lang="en-US"/>
          </a:p>
          <a:p>
            <a:r>
              <a:rPr lang="en-US"/>
              <a:t>Meksikos–Jungtinių Valstijų koridorius yra didžiausias pasaulyje – beveik 11 mln. žmonių. Antrasis koridorius – iš Sirijos Arabų Respublikos į Turkiją, kurią daugiausia sudaro pabėgėliai, kuriuos perkėlė Sirija. Daugelis jų yra karo pabėgėliai. Trečias pagal dydį koridorius pasaulyje, iš Indijos į Jungtinius Arabų Emyratus (daugiau nei 3 mln.) sudaro </a:t>
            </a:r>
            <a:r>
              <a:rPr lang="lt-LT" altLang="en-US"/>
              <a:t>pagrindinai</a:t>
            </a:r>
            <a:r>
              <a:rPr lang="en-US"/>
              <a:t> darbo migrantai. Dvišalis koridorius tarp Rusijos Federacijos ir Ukrainos užima ketvirtą ir penktą vietas tarp didžiausių koridorių pasaulyje. Apie 3 mln žmonių, gimusių Rusijos Federacijoje, dabar gyvena Ukrainoje, o prasidėjus karui beveik tiek pat žmonių persikėlė iš Ukrainos į Rusijos Federaciją.</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t>Nors</a:t>
            </a:r>
            <a:r>
              <a:rPr lang="en-US" dirty="0"/>
              <a:t> </a:t>
            </a:r>
            <a:r>
              <a:rPr lang="en-US" dirty="0" err="1"/>
              <a:t>tik</a:t>
            </a:r>
            <a:r>
              <a:rPr lang="en-US" dirty="0"/>
              <a:t> </a:t>
            </a:r>
            <a:r>
              <a:rPr lang="en-US" dirty="0" err="1"/>
              <a:t>nedidelė</a:t>
            </a:r>
            <a:r>
              <a:rPr lang="en-US" dirty="0"/>
              <a:t> </a:t>
            </a:r>
            <a:r>
              <a:rPr lang="en-US" dirty="0" err="1"/>
              <a:t>pasaulio</a:t>
            </a:r>
            <a:r>
              <a:rPr lang="en-US" dirty="0"/>
              <a:t> </a:t>
            </a:r>
            <a:r>
              <a:rPr lang="en-US" dirty="0" err="1"/>
              <a:t>gyventojų</a:t>
            </a:r>
            <a:r>
              <a:rPr lang="en-US" dirty="0"/>
              <a:t> </a:t>
            </a:r>
            <a:r>
              <a:rPr lang="en-US" dirty="0" err="1"/>
              <a:t>dalis</a:t>
            </a:r>
            <a:r>
              <a:rPr lang="en-US" dirty="0"/>
              <a:t> </a:t>
            </a:r>
            <a:r>
              <a:rPr lang="en-US" dirty="0" err="1"/>
              <a:t>yra</a:t>
            </a:r>
            <a:r>
              <a:rPr lang="en-US" dirty="0"/>
              <a:t> </a:t>
            </a:r>
            <a:r>
              <a:rPr lang="en-US" dirty="0" err="1"/>
              <a:t>tarptautiniai</a:t>
            </a:r>
            <a:r>
              <a:rPr lang="en-US" dirty="0"/>
              <a:t> </a:t>
            </a:r>
            <a:r>
              <a:rPr lang="en-US" dirty="0" err="1"/>
              <a:t>migrantai</a:t>
            </a:r>
            <a:r>
              <a:rPr lang="en-US" dirty="0"/>
              <a:t> (3,6 %), </a:t>
            </a:r>
            <a:r>
              <a:rPr lang="en-US" dirty="0" err="1"/>
              <a:t>tačiau</a:t>
            </a:r>
            <a:r>
              <a:rPr lang="en-US" dirty="0"/>
              <a:t> </a:t>
            </a:r>
            <a:r>
              <a:rPr lang="en-US" dirty="0" err="1"/>
              <a:t>procentinė</a:t>
            </a:r>
            <a:r>
              <a:rPr lang="en-US" dirty="0"/>
              <a:t> </a:t>
            </a:r>
            <a:r>
              <a:rPr lang="en-US" dirty="0" err="1"/>
              <a:t>imigrantų</a:t>
            </a:r>
            <a:r>
              <a:rPr lang="en-US" dirty="0"/>
              <a:t> </a:t>
            </a:r>
            <a:r>
              <a:rPr lang="en-US" dirty="0" err="1"/>
              <a:t>dalis</a:t>
            </a:r>
            <a:r>
              <a:rPr lang="en-US" dirty="0"/>
              <a:t> </a:t>
            </a:r>
            <a:r>
              <a:rPr lang="en-US" dirty="0" err="1"/>
              <a:t>šalyse</a:t>
            </a:r>
            <a:r>
              <a:rPr lang="en-US" dirty="0"/>
              <a:t> </a:t>
            </a:r>
            <a:r>
              <a:rPr lang="en-US" dirty="0" err="1"/>
              <a:t>yra</a:t>
            </a:r>
            <a:r>
              <a:rPr lang="en-US" dirty="0"/>
              <a:t> </a:t>
            </a:r>
            <a:r>
              <a:rPr lang="en-US" dirty="0" err="1"/>
              <a:t>labai</a:t>
            </a:r>
            <a:r>
              <a:rPr lang="en-US" dirty="0"/>
              <a:t> </a:t>
            </a:r>
            <a:r>
              <a:rPr lang="en-US" dirty="0" err="1"/>
              <a:t>skirtinga</a:t>
            </a:r>
            <a:r>
              <a:rPr lang="en-US" dirty="0"/>
              <a:t>. Kai </a:t>
            </a:r>
            <a:r>
              <a:rPr lang="en-US" dirty="0" err="1"/>
              <a:t>kuriose</a:t>
            </a:r>
            <a:r>
              <a:rPr lang="en-US" dirty="0"/>
              <a:t> </a:t>
            </a:r>
            <a:r>
              <a:rPr lang="en-US" dirty="0" err="1"/>
              <a:t>šalyse</a:t>
            </a:r>
            <a:r>
              <a:rPr lang="en-US" dirty="0"/>
              <a:t>, </a:t>
            </a:r>
            <a:r>
              <a:rPr lang="en-US" dirty="0" err="1"/>
              <a:t>pavyzdžiui</a:t>
            </a:r>
            <a:r>
              <a:rPr lang="en-US" dirty="0"/>
              <a:t>, </a:t>
            </a:r>
            <a:r>
              <a:rPr lang="en-US" dirty="0" err="1"/>
              <a:t>Jungtiniuose</a:t>
            </a:r>
            <a:r>
              <a:rPr lang="en-US" dirty="0"/>
              <a:t> </a:t>
            </a:r>
            <a:r>
              <a:rPr lang="en-US" dirty="0" err="1"/>
              <a:t>Arabų</a:t>
            </a:r>
            <a:r>
              <a:rPr lang="en-US" dirty="0"/>
              <a:t> </a:t>
            </a:r>
            <a:r>
              <a:rPr lang="en-US" dirty="0" err="1"/>
              <a:t>Emyratuose</a:t>
            </a:r>
            <a:r>
              <a:rPr lang="en-US" dirty="0"/>
              <a:t>, </a:t>
            </a:r>
            <a:r>
              <a:rPr lang="en-US" dirty="0" err="1"/>
              <a:t>daugiau</a:t>
            </a:r>
            <a:r>
              <a:rPr lang="en-US" dirty="0"/>
              <a:t> </a:t>
            </a:r>
            <a:r>
              <a:rPr lang="en-US" dirty="0" err="1"/>
              <a:t>nei</a:t>
            </a:r>
            <a:r>
              <a:rPr lang="en-US" dirty="0"/>
              <a:t> 88 % </a:t>
            </a:r>
            <a:r>
              <a:rPr lang="en-US" dirty="0" err="1"/>
              <a:t>gyventojų</a:t>
            </a:r>
            <a:r>
              <a:rPr lang="en-US" dirty="0"/>
              <a:t> </a:t>
            </a:r>
            <a:r>
              <a:rPr lang="en-US" dirty="0" err="1"/>
              <a:t>yra</a:t>
            </a:r>
            <a:r>
              <a:rPr lang="en-US" dirty="0"/>
              <a:t> </a:t>
            </a:r>
            <a:r>
              <a:rPr lang="en-US" dirty="0" err="1"/>
              <a:t>tarptautiniai</a:t>
            </a:r>
            <a:r>
              <a:rPr lang="en-US" dirty="0"/>
              <a:t> </a:t>
            </a:r>
            <a:r>
              <a:rPr lang="en-US" dirty="0" err="1"/>
              <a:t>migrantai</a:t>
            </a:r>
            <a:r>
              <a:rPr lang="en-US" dirty="0"/>
              <a:t>. </a:t>
            </a:r>
            <a:r>
              <a:rPr lang="en-US" dirty="0" err="1"/>
              <a:t>Katare</a:t>
            </a:r>
            <a:r>
              <a:rPr lang="en-US" dirty="0"/>
              <a:t> 77,2 %, </a:t>
            </a:r>
            <a:r>
              <a:rPr lang="en-US" dirty="0" err="1"/>
              <a:t>Kuveite</a:t>
            </a:r>
            <a:r>
              <a:rPr lang="en-US" dirty="0"/>
              <a:t> 72,8 %, </a:t>
            </a:r>
            <a:r>
              <a:rPr lang="en-US" dirty="0" err="1"/>
              <a:t>Omane</a:t>
            </a:r>
            <a:r>
              <a:rPr lang="en-US" dirty="0"/>
              <a:t> 46,5 %, </a:t>
            </a:r>
            <a:r>
              <a:rPr lang="en-US" dirty="0" err="1"/>
              <a:t>Siaudo</a:t>
            </a:r>
            <a:r>
              <a:rPr lang="en-US" dirty="0"/>
              <a:t> </a:t>
            </a:r>
            <a:r>
              <a:rPr lang="en-US" dirty="0" err="1"/>
              <a:t>Arabijoje</a:t>
            </a:r>
            <a:r>
              <a:rPr lang="en-US" dirty="0"/>
              <a:t> 38,6. </a:t>
            </a:r>
            <a:r>
              <a:rPr lang="en-US" dirty="0" err="1"/>
              <a:t>Pietvakarių</a:t>
            </a:r>
            <a:r>
              <a:rPr lang="en-US" dirty="0"/>
              <a:t> </a:t>
            </a:r>
            <a:r>
              <a:rPr lang="en-US" dirty="0" err="1"/>
              <a:t>Azijos</a:t>
            </a:r>
            <a:r>
              <a:rPr lang="en-US" dirty="0"/>
              <a:t> </a:t>
            </a:r>
            <a:r>
              <a:rPr lang="en-US" dirty="0" err="1"/>
              <a:t>šalyse</a:t>
            </a:r>
            <a:r>
              <a:rPr lang="en-US" dirty="0"/>
              <a:t> </a:t>
            </a:r>
            <a:r>
              <a:rPr lang="en-US" dirty="0" err="1"/>
              <a:t>didesnę</a:t>
            </a:r>
            <a:r>
              <a:rPr lang="en-US" dirty="0"/>
              <a:t> </a:t>
            </a:r>
            <a:r>
              <a:rPr lang="en-US" dirty="0" err="1"/>
              <a:t>gyventojų</a:t>
            </a:r>
            <a:r>
              <a:rPr lang="en-US" dirty="0"/>
              <a:t> </a:t>
            </a:r>
            <a:r>
              <a:rPr lang="en-US" dirty="0" err="1"/>
              <a:t>dalį</a:t>
            </a:r>
            <a:r>
              <a:rPr lang="en-US" dirty="0"/>
              <a:t> </a:t>
            </a:r>
            <a:r>
              <a:rPr lang="en-US" dirty="0" err="1"/>
              <a:t>sudaro</a:t>
            </a:r>
            <a:r>
              <a:rPr lang="en-US" dirty="0"/>
              <a:t> </a:t>
            </a:r>
            <a:r>
              <a:rPr lang="en-US" dirty="0" err="1"/>
              <a:t>migrantai</a:t>
            </a:r>
            <a:r>
              <a:rPr lang="en-US" dirty="0"/>
              <a:t>. </a:t>
            </a:r>
          </a:p>
          <a:p>
            <a:endParaRPr lang="en-US" dirty="0"/>
          </a:p>
          <a:p>
            <a:r>
              <a:rPr lang="en-US" dirty="0" err="1"/>
              <a:t>Palyginimui</a:t>
            </a:r>
            <a:r>
              <a:rPr lang="en-US" dirty="0"/>
              <a:t> </a:t>
            </a:r>
            <a:r>
              <a:rPr lang="en-US" dirty="0" err="1"/>
              <a:t>Šveicarijoje</a:t>
            </a:r>
            <a:r>
              <a:rPr lang="en-US" dirty="0"/>
              <a:t> m</a:t>
            </a:r>
            <a:r>
              <a:rPr lang="lt-LT" altLang="en-US" dirty="0"/>
              <a:t>i</a:t>
            </a:r>
            <a:r>
              <a:rPr lang="en-US" dirty="0" err="1"/>
              <a:t>grantai</a:t>
            </a:r>
            <a:r>
              <a:rPr lang="en-US" dirty="0"/>
              <a:t> </a:t>
            </a:r>
            <a:r>
              <a:rPr lang="en-US" dirty="0" err="1"/>
              <a:t>sudaro</a:t>
            </a:r>
            <a:r>
              <a:rPr lang="en-US" dirty="0"/>
              <a:t> 28,8 % </a:t>
            </a:r>
            <a:r>
              <a:rPr lang="en-US" dirty="0" err="1"/>
              <a:t>šalies</a:t>
            </a:r>
            <a:r>
              <a:rPr lang="en-US" dirty="0"/>
              <a:t> </a:t>
            </a:r>
            <a:r>
              <a:rPr lang="en-US" dirty="0" err="1"/>
              <a:t>gyventojų</a:t>
            </a:r>
            <a:r>
              <a:rPr lang="en-US" dirty="0"/>
              <a:t>, </a:t>
            </a:r>
            <a:r>
              <a:rPr lang="en-US" dirty="0" err="1"/>
              <a:t>Kanadoje</a:t>
            </a:r>
            <a:r>
              <a:rPr lang="en-US" dirty="0"/>
              <a:t> 21,3 %, </a:t>
            </a:r>
            <a:r>
              <a:rPr lang="en-US" dirty="0" err="1"/>
              <a:t>Švedijoje</a:t>
            </a:r>
            <a:r>
              <a:rPr lang="en-US" dirty="0"/>
              <a:t> 19,8 %,  </a:t>
            </a:r>
            <a:r>
              <a:rPr lang="en-US" dirty="0" err="1"/>
              <a:t>Austrijoje</a:t>
            </a:r>
            <a:r>
              <a:rPr lang="en-US" dirty="0"/>
              <a:t> 19,3 %, o </a:t>
            </a:r>
            <a:r>
              <a:rPr lang="en-US" dirty="0" err="1"/>
              <a:t>Vokietijoje</a:t>
            </a:r>
            <a:r>
              <a:rPr lang="en-US" dirty="0"/>
              <a:t> 18,8 %.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lt-LT" altLang="en-US" dirty="0"/>
              <a:t>Dažniausios konfliktų vietos 2020 m.</a:t>
            </a:r>
          </a:p>
          <a:p>
            <a:endParaRPr lang="lt-LT" altLang="en-US" dirty="0"/>
          </a:p>
          <a:p>
            <a:endParaRPr lang="lt-LT" altLang="en-US" dirty="0"/>
          </a:p>
          <a:p>
            <a:endParaRPr lang="lt-LT" altLang="en-US" dirty="0"/>
          </a:p>
          <a:p>
            <a:endParaRPr lang="lt-LT" altLang="en-US" dirty="0"/>
          </a:p>
          <a:p>
            <a:endParaRPr lang="lt-LT" altLang="en-US" dirty="0"/>
          </a:p>
          <a:p>
            <a:endParaRPr lang="lt-LT" altLang="en-US" dirty="0"/>
          </a:p>
          <a:p>
            <a:endParaRPr lang="lt-LT" altLang="en-US" dirty="0"/>
          </a:p>
          <a:p>
            <a:endParaRPr lang="lt-LT" altLang="en-US" dirty="0"/>
          </a:p>
          <a:p>
            <a:endParaRPr lang="lt-LT" altLang="en-US" dirty="0"/>
          </a:p>
          <a:p>
            <a:endParaRPr lang="lt-LT" altLang="en-US" dirty="0"/>
          </a:p>
          <a:p>
            <a:endParaRPr lang="lt-LT" altLang="en-US" dirty="0"/>
          </a:p>
          <a:p>
            <a:r>
              <a:rPr lang="lt-LT" altLang="en-US" dirty="0"/>
              <a:t>Dažnaiusios stichinių nelaimių vietos  2020 m.</a:t>
            </a:r>
          </a:p>
          <a:p>
            <a:endParaRPr lang="lt-LT" altLang="en-US" dirty="0"/>
          </a:p>
          <a:p>
            <a:endParaRPr lang="lt-LT" altLang="en-US" dirty="0"/>
          </a:p>
        </p:txBody>
      </p:sp>
      <p:pic>
        <p:nvPicPr>
          <p:cNvPr id="4" name="Picture 3"/>
          <p:cNvPicPr>
            <a:picLocks noChangeAspect="1"/>
          </p:cNvPicPr>
          <p:nvPr/>
        </p:nvPicPr>
        <p:blipFill>
          <a:blip r:embed="rId3"/>
          <a:stretch>
            <a:fillRect/>
          </a:stretch>
        </p:blipFill>
        <p:spPr>
          <a:xfrm>
            <a:off x="528320" y="4657090"/>
            <a:ext cx="4237990" cy="2004060"/>
          </a:xfrm>
          <a:prstGeom prst="rect">
            <a:avLst/>
          </a:prstGeom>
        </p:spPr>
      </p:pic>
      <p:pic>
        <p:nvPicPr>
          <p:cNvPr id="5" name="Picture 4"/>
          <p:cNvPicPr>
            <a:picLocks noChangeAspect="1"/>
          </p:cNvPicPr>
          <p:nvPr/>
        </p:nvPicPr>
        <p:blipFill>
          <a:blip r:embed="rId4"/>
          <a:stretch>
            <a:fillRect/>
          </a:stretch>
        </p:blipFill>
        <p:spPr>
          <a:xfrm>
            <a:off x="587375" y="6900545"/>
            <a:ext cx="4385310" cy="1896110"/>
          </a:xfrm>
          <a:prstGeom prst="rect">
            <a:avLst/>
          </a:prstGeom>
        </p:spPr>
      </p:pic>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2020 m. </a:t>
            </a:r>
            <a:r>
              <a:rPr lang="en-US" dirty="0" err="1"/>
              <a:t>pabaigoje</a:t>
            </a:r>
            <a:r>
              <a:rPr lang="en-US" dirty="0"/>
              <a:t> </a:t>
            </a:r>
            <a:r>
              <a:rPr lang="en-US" dirty="0" err="1"/>
              <a:t>daugiausia</a:t>
            </a:r>
            <a:r>
              <a:rPr lang="en-US" dirty="0"/>
              <a:t> </a:t>
            </a:r>
            <a:r>
              <a:rPr lang="en-US" dirty="0" err="1"/>
              <a:t>pabėgėlių</a:t>
            </a:r>
            <a:r>
              <a:rPr lang="en-US" dirty="0"/>
              <a:t> </a:t>
            </a:r>
            <a:r>
              <a:rPr lang="en-US" dirty="0" err="1"/>
              <a:t>kilmės</a:t>
            </a:r>
            <a:r>
              <a:rPr lang="en-US" dirty="0"/>
              <a:t> </a:t>
            </a:r>
            <a:r>
              <a:rPr lang="en-US" dirty="0" err="1"/>
              <a:t>buvo</a:t>
            </a:r>
            <a:r>
              <a:rPr lang="en-US" dirty="0"/>
              <a:t> </a:t>
            </a:r>
            <a:r>
              <a:rPr lang="en-US" dirty="0" err="1"/>
              <a:t>iš</a:t>
            </a:r>
            <a:r>
              <a:rPr lang="en-US" dirty="0"/>
              <a:t> 10 </a:t>
            </a:r>
            <a:r>
              <a:rPr lang="en-US" dirty="0" err="1"/>
              <a:t>šalių</a:t>
            </a:r>
            <a:r>
              <a:rPr lang="en-US" dirty="0"/>
              <a:t> – </a:t>
            </a:r>
            <a:r>
              <a:rPr lang="en-US" dirty="0" err="1"/>
              <a:t>Sirijos</a:t>
            </a:r>
            <a:r>
              <a:rPr lang="en-US" dirty="0"/>
              <a:t> </a:t>
            </a:r>
            <a:r>
              <a:rPr lang="en-US" dirty="0" err="1"/>
              <a:t>Arabų</a:t>
            </a:r>
            <a:r>
              <a:rPr lang="en-US" dirty="0"/>
              <a:t> </a:t>
            </a:r>
            <a:r>
              <a:rPr lang="lt-LT" altLang="en-US" dirty="0"/>
              <a:t>R</a:t>
            </a:r>
            <a:r>
              <a:rPr lang="en-US" dirty="0" err="1"/>
              <a:t>espublika</a:t>
            </a:r>
            <a:r>
              <a:rPr lang="en-US" dirty="0"/>
              <a:t>, </a:t>
            </a:r>
            <a:r>
              <a:rPr lang="en-US" dirty="0" err="1"/>
              <a:t>Afganistanas</a:t>
            </a:r>
            <a:r>
              <a:rPr lang="en-US" dirty="0"/>
              <a:t>, </a:t>
            </a:r>
            <a:r>
              <a:rPr lang="en-US" dirty="0" err="1"/>
              <a:t>Pietų</a:t>
            </a:r>
            <a:r>
              <a:rPr lang="en-US" dirty="0"/>
              <a:t> </a:t>
            </a:r>
            <a:r>
              <a:rPr lang="en-US" dirty="0" err="1"/>
              <a:t>Sudanas</a:t>
            </a:r>
            <a:r>
              <a:rPr lang="en-US" dirty="0"/>
              <a:t>, </a:t>
            </a:r>
            <a:r>
              <a:rPr lang="en-US" dirty="0" err="1"/>
              <a:t>Mianmaras</a:t>
            </a:r>
            <a:r>
              <a:rPr lang="en-US" dirty="0"/>
              <a:t>, </a:t>
            </a:r>
            <a:r>
              <a:rPr lang="en-US" dirty="0" err="1"/>
              <a:t>Kongo</a:t>
            </a:r>
            <a:r>
              <a:rPr lang="en-US" dirty="0"/>
              <a:t> </a:t>
            </a:r>
            <a:r>
              <a:rPr lang="en-US" dirty="0" err="1"/>
              <a:t>Demokratinė</a:t>
            </a:r>
            <a:r>
              <a:rPr lang="en-US" dirty="0"/>
              <a:t> </a:t>
            </a:r>
            <a:r>
              <a:rPr lang="en-US" dirty="0" err="1"/>
              <a:t>Respublika</a:t>
            </a:r>
            <a:r>
              <a:rPr lang="en-US" dirty="0"/>
              <a:t>, Somalis, </a:t>
            </a:r>
            <a:r>
              <a:rPr lang="en-US" dirty="0" err="1"/>
              <a:t>Sudanas</a:t>
            </a:r>
            <a:r>
              <a:rPr lang="en-US" dirty="0"/>
              <a:t>, </a:t>
            </a:r>
            <a:r>
              <a:rPr lang="en-US" dirty="0" err="1"/>
              <a:t>Centrinės</a:t>
            </a:r>
            <a:r>
              <a:rPr lang="en-US" dirty="0"/>
              <a:t> </a:t>
            </a:r>
            <a:r>
              <a:rPr lang="en-US" dirty="0" err="1"/>
              <a:t>Afrikos</a:t>
            </a:r>
            <a:r>
              <a:rPr lang="en-US" dirty="0"/>
              <a:t> </a:t>
            </a:r>
            <a:r>
              <a:rPr lang="en-US" dirty="0" err="1"/>
              <a:t>Respublika</a:t>
            </a:r>
            <a:r>
              <a:rPr lang="en-US" dirty="0"/>
              <a:t>, </a:t>
            </a:r>
            <a:r>
              <a:rPr lang="en-US" dirty="0" err="1"/>
              <a:t>Eritrėja</a:t>
            </a:r>
            <a:r>
              <a:rPr lang="en-US" dirty="0"/>
              <a:t> </a:t>
            </a:r>
            <a:r>
              <a:rPr lang="en-US" dirty="0" err="1"/>
              <a:t>ir</a:t>
            </a:r>
            <a:r>
              <a:rPr lang="en-US" dirty="0"/>
              <a:t> </a:t>
            </a:r>
            <a:r>
              <a:rPr lang="en-US" dirty="0" err="1"/>
              <a:t>Burundis</a:t>
            </a:r>
            <a:r>
              <a:rPr lang="lt-LT" altLang="en-US" dirty="0"/>
              <a:t>. Iš šių šalių pabėgėliai</a:t>
            </a:r>
            <a:r>
              <a:rPr lang="en-US" dirty="0"/>
              <a:t> </a:t>
            </a:r>
            <a:r>
              <a:rPr lang="en-US" dirty="0" err="1"/>
              <a:t>sudarė</a:t>
            </a:r>
            <a:r>
              <a:rPr lang="en-US" dirty="0"/>
              <a:t> </a:t>
            </a:r>
            <a:r>
              <a:rPr lang="en-US" dirty="0" err="1"/>
              <a:t>daugiau</a:t>
            </a:r>
            <a:r>
              <a:rPr lang="en-US" dirty="0"/>
              <a:t> </a:t>
            </a:r>
            <a:r>
              <a:rPr lang="en-US" dirty="0" err="1"/>
              <a:t>nei</a:t>
            </a:r>
            <a:r>
              <a:rPr lang="en-US" dirty="0"/>
              <a:t> 80 proc. </a:t>
            </a:r>
            <a:r>
              <a:rPr lang="en-US" dirty="0" err="1"/>
              <a:t>viso</a:t>
            </a:r>
            <a:r>
              <a:rPr lang="en-US" dirty="0"/>
              <a:t> </a:t>
            </a:r>
            <a:r>
              <a:rPr lang="en-US" dirty="0" err="1"/>
              <a:t>pabėgėlių</a:t>
            </a:r>
            <a:r>
              <a:rPr lang="en-US" dirty="0"/>
              <a:t> </a:t>
            </a:r>
            <a:r>
              <a:rPr lang="en-US" dirty="0" err="1"/>
              <a:t>skaičiaus</a:t>
            </a:r>
            <a:r>
              <a:rPr lang="en-US" dirty="0"/>
              <a:t>. </a:t>
            </a:r>
            <a:r>
              <a:rPr lang="en-US" dirty="0" err="1"/>
              <a:t>Daugelis</a:t>
            </a:r>
            <a:r>
              <a:rPr lang="en-US" dirty="0"/>
              <a:t> </a:t>
            </a:r>
            <a:r>
              <a:rPr lang="en-US" dirty="0" err="1"/>
              <a:t>iš</a:t>
            </a:r>
            <a:r>
              <a:rPr lang="en-US" dirty="0"/>
              <a:t> </a:t>
            </a:r>
            <a:r>
              <a:rPr lang="en-US" dirty="0" err="1"/>
              <a:t>šių</a:t>
            </a:r>
            <a:r>
              <a:rPr lang="en-US" dirty="0"/>
              <a:t> </a:t>
            </a:r>
            <a:r>
              <a:rPr lang="en-US" dirty="0" err="1"/>
              <a:t>šalių</a:t>
            </a:r>
            <a:r>
              <a:rPr lang="en-US" dirty="0"/>
              <a:t> tarp </a:t>
            </a:r>
            <a:r>
              <a:rPr lang="en-US" dirty="0" err="1"/>
              <a:t>daugiausia</a:t>
            </a:r>
            <a:r>
              <a:rPr lang="en-US" dirty="0"/>
              <a:t> </a:t>
            </a:r>
            <a:r>
              <a:rPr lang="en-US" dirty="0" err="1"/>
              <a:t>pabėgėlių</a:t>
            </a:r>
            <a:r>
              <a:rPr lang="en-US" dirty="0"/>
              <a:t> </a:t>
            </a:r>
            <a:r>
              <a:rPr lang="en-US" dirty="0" err="1"/>
              <a:t>kilmės</a:t>
            </a:r>
            <a:r>
              <a:rPr lang="en-US" dirty="0"/>
              <a:t> </a:t>
            </a:r>
            <a:r>
              <a:rPr lang="en-US" dirty="0" err="1"/>
              <a:t>šalių</a:t>
            </a:r>
            <a:r>
              <a:rPr lang="en-US" dirty="0"/>
              <a:t> </a:t>
            </a:r>
            <a:r>
              <a:rPr lang="en-US" dirty="0" err="1"/>
              <a:t>jau</a:t>
            </a:r>
            <a:r>
              <a:rPr lang="en-US" dirty="0"/>
              <a:t> </a:t>
            </a:r>
            <a:r>
              <a:rPr lang="en-US" dirty="0" err="1"/>
              <a:t>yra</a:t>
            </a:r>
            <a:r>
              <a:rPr lang="en-US" dirty="0"/>
              <a:t> </a:t>
            </a:r>
            <a:r>
              <a:rPr lang="en-US" dirty="0" err="1"/>
              <a:t>septyneri</a:t>
            </a:r>
            <a:r>
              <a:rPr lang="en-US" dirty="0"/>
              <a:t> </a:t>
            </a:r>
            <a:r>
              <a:rPr lang="en-US" dirty="0" err="1"/>
              <a:t>ir</a:t>
            </a:r>
            <a:r>
              <a:rPr lang="en-US" dirty="0"/>
              <a:t> </a:t>
            </a:r>
            <a:r>
              <a:rPr lang="en-US" dirty="0" err="1"/>
              <a:t>daugiau</a:t>
            </a:r>
            <a:r>
              <a:rPr lang="en-US" dirty="0"/>
              <a:t> </a:t>
            </a:r>
            <a:r>
              <a:rPr lang="en-US" dirty="0" err="1"/>
              <a:t>metų</a:t>
            </a:r>
            <a:r>
              <a:rPr lang="en-US" dirty="0"/>
              <a:t>.</a:t>
            </a:r>
          </a:p>
          <a:p>
            <a:endParaRPr lang="en-US" dirty="0"/>
          </a:p>
          <a:p>
            <a:r>
              <a:rPr lang="en-US" dirty="0" err="1"/>
              <a:t>Dėl</a:t>
            </a:r>
            <a:r>
              <a:rPr lang="en-US" dirty="0"/>
              <a:t> </a:t>
            </a:r>
            <a:r>
              <a:rPr lang="en-US" dirty="0" err="1"/>
              <a:t>besitęsiančio</a:t>
            </a:r>
            <a:r>
              <a:rPr lang="en-US" dirty="0"/>
              <a:t> </a:t>
            </a:r>
            <a:r>
              <a:rPr lang="en-US" dirty="0" err="1"/>
              <a:t>dešimtmečius</a:t>
            </a:r>
            <a:r>
              <a:rPr lang="en-US" dirty="0"/>
              <a:t> </a:t>
            </a:r>
            <a:r>
              <a:rPr lang="en-US" dirty="0" err="1"/>
              <a:t>konflikto</a:t>
            </a:r>
            <a:r>
              <a:rPr lang="en-US" dirty="0"/>
              <a:t> </a:t>
            </a:r>
            <a:r>
              <a:rPr lang="en-US" dirty="0" err="1"/>
              <a:t>Sirijos</a:t>
            </a:r>
            <a:r>
              <a:rPr lang="en-US" dirty="0"/>
              <a:t> </a:t>
            </a:r>
            <a:r>
              <a:rPr lang="en-US" dirty="0" err="1"/>
              <a:t>Arabų</a:t>
            </a:r>
            <a:r>
              <a:rPr lang="en-US" dirty="0"/>
              <a:t> </a:t>
            </a:r>
            <a:r>
              <a:rPr lang="en-US" dirty="0" err="1"/>
              <a:t>Respublikoje</a:t>
            </a:r>
            <a:r>
              <a:rPr lang="en-US" dirty="0"/>
              <a:t> </a:t>
            </a:r>
            <a:r>
              <a:rPr lang="en-US" dirty="0" err="1"/>
              <a:t>pabėgėlių</a:t>
            </a:r>
            <a:r>
              <a:rPr lang="en-US" dirty="0"/>
              <a:t> </a:t>
            </a:r>
            <a:r>
              <a:rPr lang="en-US" dirty="0" err="1"/>
              <a:t>iš</a:t>
            </a:r>
            <a:r>
              <a:rPr lang="en-US" dirty="0"/>
              <a:t> </a:t>
            </a:r>
            <a:r>
              <a:rPr lang="en-US" dirty="0" err="1"/>
              <a:t>šios</a:t>
            </a:r>
            <a:r>
              <a:rPr lang="en-US" dirty="0"/>
              <a:t> </a:t>
            </a:r>
            <a:r>
              <a:rPr lang="en-US" dirty="0" err="1"/>
              <a:t>šalies</a:t>
            </a:r>
            <a:r>
              <a:rPr lang="en-US" dirty="0"/>
              <a:t> </a:t>
            </a:r>
            <a:r>
              <a:rPr lang="en-US" dirty="0" err="1"/>
              <a:t>padaugėjo</a:t>
            </a:r>
            <a:r>
              <a:rPr lang="en-US" dirty="0"/>
              <a:t> </a:t>
            </a:r>
            <a:r>
              <a:rPr lang="en-US" dirty="0" err="1"/>
              <a:t>maždaug</a:t>
            </a:r>
            <a:r>
              <a:rPr lang="en-US" dirty="0"/>
              <a:t> 6,7 </a:t>
            </a:r>
            <a:r>
              <a:rPr lang="en-US" dirty="0" err="1"/>
              <a:t>mln</a:t>
            </a:r>
            <a:r>
              <a:rPr lang="en-US" dirty="0"/>
              <a:t>. </a:t>
            </a:r>
            <a:r>
              <a:rPr lang="en-US" dirty="0" err="1"/>
              <a:t>Septintus</a:t>
            </a:r>
            <a:r>
              <a:rPr lang="en-US" dirty="0"/>
              <a:t> </a:t>
            </a:r>
            <a:r>
              <a:rPr lang="en-US" dirty="0" err="1"/>
              <a:t>metus</a:t>
            </a:r>
            <a:r>
              <a:rPr lang="en-US" dirty="0"/>
              <a:t> </a:t>
            </a:r>
            <a:r>
              <a:rPr lang="en-US" dirty="0" err="1"/>
              <a:t>iš</a:t>
            </a:r>
            <a:r>
              <a:rPr lang="en-US" dirty="0"/>
              <a:t> </a:t>
            </a:r>
            <a:r>
              <a:rPr lang="en-US" dirty="0" err="1"/>
              <a:t>eilės</a:t>
            </a:r>
            <a:r>
              <a:rPr lang="en-US" dirty="0"/>
              <a:t> </a:t>
            </a:r>
            <a:r>
              <a:rPr lang="en-US" dirty="0" err="1"/>
              <a:t>ši</a:t>
            </a:r>
            <a:r>
              <a:rPr lang="en-US" dirty="0"/>
              <a:t> </a:t>
            </a:r>
            <a:r>
              <a:rPr lang="en-US" dirty="0" err="1"/>
              <a:t>šalis</a:t>
            </a:r>
            <a:r>
              <a:rPr lang="en-US" dirty="0"/>
              <a:t> </a:t>
            </a:r>
            <a:r>
              <a:rPr lang="lt-LT" altLang="en-US" dirty="0"/>
              <a:t>yra</a:t>
            </a:r>
            <a:r>
              <a:rPr lang="en-US" dirty="0"/>
              <a:t> </a:t>
            </a:r>
            <a:r>
              <a:rPr lang="en-US" dirty="0" err="1"/>
              <a:t>pagrindine</a:t>
            </a:r>
            <a:r>
              <a:rPr lang="en-US" dirty="0"/>
              <a:t> </a:t>
            </a:r>
            <a:r>
              <a:rPr lang="en-US" dirty="0" err="1"/>
              <a:t>pabėgėlių</a:t>
            </a:r>
            <a:r>
              <a:rPr lang="en-US" dirty="0"/>
              <a:t> </a:t>
            </a:r>
            <a:r>
              <a:rPr lang="en-US" dirty="0" err="1"/>
              <a:t>kilmės</a:t>
            </a:r>
            <a:r>
              <a:rPr lang="en-US" dirty="0"/>
              <a:t> </a:t>
            </a:r>
            <a:r>
              <a:rPr lang="en-US" dirty="0" err="1"/>
              <a:t>šalimi</a:t>
            </a:r>
            <a:r>
              <a:rPr lang="en-US" dirty="0"/>
              <a:t>. </a:t>
            </a:r>
            <a:r>
              <a:rPr lang="en-US" dirty="0" err="1"/>
              <a:t>Nestabilumas</a:t>
            </a:r>
            <a:r>
              <a:rPr lang="en-US" dirty="0"/>
              <a:t> </a:t>
            </a:r>
            <a:r>
              <a:rPr lang="en-US" dirty="0" err="1"/>
              <a:t>ir</a:t>
            </a:r>
            <a:r>
              <a:rPr lang="en-US" dirty="0"/>
              <a:t> </a:t>
            </a:r>
            <a:r>
              <a:rPr lang="en-US" dirty="0" err="1"/>
              <a:t>smurtas</a:t>
            </a:r>
            <a:r>
              <a:rPr lang="en-US" dirty="0"/>
              <a:t> </a:t>
            </a:r>
            <a:r>
              <a:rPr lang="en-US" dirty="0" err="1"/>
              <a:t>Afganistane</a:t>
            </a:r>
            <a:r>
              <a:rPr lang="en-US" dirty="0"/>
              <a:t> </a:t>
            </a:r>
            <a:r>
              <a:rPr lang="lt-LT" altLang="en-US" dirty="0"/>
              <a:t>yra</a:t>
            </a:r>
            <a:r>
              <a:rPr lang="en-US" dirty="0"/>
              <a:t> </a:t>
            </a:r>
            <a:r>
              <a:rPr lang="en-US" dirty="0" err="1"/>
              <a:t>pagrindinė</a:t>
            </a:r>
            <a:r>
              <a:rPr lang="en-US" dirty="0"/>
              <a:t> </a:t>
            </a:r>
            <a:r>
              <a:rPr lang="en-US" dirty="0" err="1"/>
              <a:t>pabėgėlių</a:t>
            </a:r>
            <a:r>
              <a:rPr lang="en-US" dirty="0"/>
              <a:t> </a:t>
            </a:r>
            <a:r>
              <a:rPr lang="en-US" dirty="0" err="1"/>
              <a:t>priežastis</a:t>
            </a:r>
            <a:r>
              <a:rPr lang="en-US" dirty="0"/>
              <a:t> </a:t>
            </a:r>
            <a:r>
              <a:rPr lang="en-US" dirty="0" err="1"/>
              <a:t>daugiau</a:t>
            </a:r>
            <a:r>
              <a:rPr lang="en-US" dirty="0"/>
              <a:t> </a:t>
            </a:r>
            <a:r>
              <a:rPr lang="en-US" dirty="0" err="1"/>
              <a:t>nei</a:t>
            </a:r>
            <a:r>
              <a:rPr lang="en-US" dirty="0"/>
              <a:t> 30 </a:t>
            </a:r>
            <a:r>
              <a:rPr lang="en-US" dirty="0" err="1"/>
              <a:t>metų</a:t>
            </a:r>
            <a:r>
              <a:rPr lang="en-US" dirty="0"/>
              <a:t>. 2020 m. </a:t>
            </a:r>
            <a:r>
              <a:rPr lang="lt-LT" altLang="en-US" dirty="0"/>
              <a:t>b</a:t>
            </a:r>
            <a:r>
              <a:rPr lang="en-US" dirty="0" err="1"/>
              <a:t>uvo</a:t>
            </a:r>
            <a:r>
              <a:rPr lang="en-US" dirty="0"/>
              <a:t> 2,6 </a:t>
            </a:r>
            <a:r>
              <a:rPr lang="en-US" dirty="0" err="1"/>
              <a:t>mln</a:t>
            </a:r>
            <a:r>
              <a:rPr lang="en-US" dirty="0"/>
              <a:t>. </a:t>
            </a:r>
            <a:r>
              <a:rPr lang="lt-LT" altLang="en-US" dirty="0"/>
              <a:t>a</a:t>
            </a:r>
            <a:r>
              <a:rPr lang="en-US" dirty="0" err="1"/>
              <a:t>fganistaniečių</a:t>
            </a:r>
            <a:r>
              <a:rPr lang="en-US" dirty="0"/>
              <a:t> </a:t>
            </a:r>
            <a:r>
              <a:rPr lang="en-US" dirty="0" err="1"/>
              <a:t>pabėgėlių</a:t>
            </a:r>
            <a:r>
              <a:rPr lang="en-US" dirty="0"/>
              <a:t> </a:t>
            </a:r>
            <a:r>
              <a:rPr lang="en-US" dirty="0" err="1"/>
              <a:t>ir</a:t>
            </a:r>
            <a:r>
              <a:rPr lang="en-US" dirty="0"/>
              <a:t> </a:t>
            </a:r>
            <a:r>
              <a:rPr lang="en-US" dirty="0" err="1"/>
              <a:t>šalis</a:t>
            </a:r>
            <a:r>
              <a:rPr lang="en-US" dirty="0"/>
              <a:t> </a:t>
            </a:r>
            <a:r>
              <a:rPr lang="en-US" dirty="0" err="1"/>
              <a:t>yra</a:t>
            </a:r>
            <a:r>
              <a:rPr lang="en-US" dirty="0"/>
              <a:t> antra </a:t>
            </a:r>
            <a:r>
              <a:rPr lang="en-US" dirty="0" err="1"/>
              <a:t>pagal</a:t>
            </a:r>
            <a:r>
              <a:rPr lang="en-US" dirty="0"/>
              <a:t> </a:t>
            </a:r>
            <a:r>
              <a:rPr lang="en-US" dirty="0" err="1"/>
              <a:t>pabėgėlių</a:t>
            </a:r>
            <a:r>
              <a:rPr lang="en-US" dirty="0"/>
              <a:t> </a:t>
            </a:r>
            <a:r>
              <a:rPr lang="en-US" dirty="0" err="1"/>
              <a:t>kilmę</a:t>
            </a:r>
            <a:r>
              <a:rPr lang="en-US" dirty="0"/>
              <a:t> </a:t>
            </a:r>
            <a:r>
              <a:rPr lang="en-US" dirty="0" err="1"/>
              <a:t>šalis</a:t>
            </a:r>
            <a:r>
              <a:rPr lang="en-US" dirty="0"/>
              <a:t> </a:t>
            </a:r>
            <a:r>
              <a:rPr lang="en-US" dirty="0" err="1"/>
              <a:t>pasaulyje</a:t>
            </a:r>
            <a:r>
              <a:rPr lang="en-US" dirty="0"/>
              <a:t>. </a:t>
            </a:r>
            <a:r>
              <a:rPr lang="en-US" dirty="0" err="1"/>
              <a:t>Pietų</a:t>
            </a:r>
            <a:r>
              <a:rPr lang="en-US" dirty="0"/>
              <a:t> </a:t>
            </a:r>
            <a:r>
              <a:rPr lang="en-US" dirty="0" err="1"/>
              <a:t>Sudanas</a:t>
            </a:r>
            <a:r>
              <a:rPr lang="en-US" dirty="0"/>
              <a:t> </a:t>
            </a:r>
            <a:r>
              <a:rPr lang="en-US" dirty="0" err="1"/>
              <a:t>išliko</a:t>
            </a:r>
            <a:r>
              <a:rPr lang="en-US" dirty="0"/>
              <a:t> </a:t>
            </a:r>
            <a:r>
              <a:rPr lang="en-US" dirty="0" err="1"/>
              <a:t>trečia</a:t>
            </a:r>
            <a:r>
              <a:rPr lang="en-US" dirty="0"/>
              <a:t> </a:t>
            </a:r>
            <a:r>
              <a:rPr lang="en-US" dirty="0" err="1"/>
              <a:t>pagal</a:t>
            </a:r>
            <a:r>
              <a:rPr lang="en-US" dirty="0"/>
              <a:t> </a:t>
            </a:r>
            <a:r>
              <a:rPr lang="en-US" dirty="0" err="1"/>
              <a:t>dydį</a:t>
            </a:r>
            <a:r>
              <a:rPr lang="en-US" dirty="0"/>
              <a:t> </a:t>
            </a:r>
            <a:r>
              <a:rPr lang="en-US" dirty="0" err="1"/>
              <a:t>pabėgėlių</a:t>
            </a:r>
            <a:r>
              <a:rPr lang="en-US" dirty="0"/>
              <a:t> </a:t>
            </a:r>
            <a:r>
              <a:rPr lang="en-US" dirty="0" err="1"/>
              <a:t>kilmės</a:t>
            </a:r>
            <a:r>
              <a:rPr lang="en-US" dirty="0"/>
              <a:t> </a:t>
            </a:r>
            <a:r>
              <a:rPr lang="en-US" dirty="0" err="1"/>
              <a:t>šalis</a:t>
            </a:r>
            <a:r>
              <a:rPr lang="en-US" dirty="0"/>
              <a:t> </a:t>
            </a:r>
            <a:r>
              <a:rPr lang="en-US" dirty="0" err="1"/>
              <a:t>nuo</a:t>
            </a:r>
            <a:r>
              <a:rPr lang="en-US" dirty="0"/>
              <a:t> </a:t>
            </a:r>
            <a:r>
              <a:rPr lang="en-US" dirty="0" err="1"/>
              <a:t>tada</a:t>
            </a:r>
            <a:r>
              <a:rPr lang="en-US" dirty="0"/>
              <a:t>, kai </a:t>
            </a:r>
            <a:r>
              <a:rPr lang="en-US" dirty="0" err="1"/>
              <a:t>viduje</a:t>
            </a:r>
            <a:r>
              <a:rPr lang="en-US" dirty="0"/>
              <a:t> </a:t>
            </a:r>
            <a:r>
              <a:rPr lang="en-US" dirty="0" err="1"/>
              <a:t>prasidėjo</a:t>
            </a:r>
            <a:r>
              <a:rPr lang="en-US" dirty="0"/>
              <a:t> </a:t>
            </a:r>
            <a:r>
              <a:rPr lang="en-US" dirty="0" err="1"/>
              <a:t>didelio</a:t>
            </a:r>
            <a:r>
              <a:rPr lang="en-US" dirty="0"/>
              <a:t> </a:t>
            </a:r>
            <a:r>
              <a:rPr lang="en-US" dirty="0" err="1"/>
              <a:t>masto</a:t>
            </a:r>
            <a:r>
              <a:rPr lang="en-US" dirty="0"/>
              <a:t> </a:t>
            </a:r>
            <a:r>
              <a:rPr lang="en-US" dirty="0" err="1"/>
              <a:t>smurtas</a:t>
            </a:r>
            <a:r>
              <a:rPr lang="en-US" dirty="0"/>
              <a:t> 2016 m. </a:t>
            </a:r>
          </a:p>
          <a:p>
            <a:endParaRPr lang="en-US" dirty="0"/>
          </a:p>
          <a:p>
            <a:r>
              <a:rPr lang="en-US" dirty="0"/>
              <a:t> 2020 m. </a:t>
            </a:r>
            <a:r>
              <a:rPr lang="en-US" dirty="0" err="1"/>
              <a:t>pabaigoje</a:t>
            </a:r>
            <a:r>
              <a:rPr lang="en-US" dirty="0"/>
              <a:t> – 2,2 </a:t>
            </a:r>
            <a:r>
              <a:rPr lang="en-US" dirty="0" err="1"/>
              <a:t>mln</a:t>
            </a:r>
            <a:r>
              <a:rPr lang="en-US" dirty="0"/>
              <a:t>. </a:t>
            </a:r>
            <a:r>
              <a:rPr lang="en-US" dirty="0" err="1"/>
              <a:t>pabėgėliai</a:t>
            </a:r>
            <a:r>
              <a:rPr lang="en-US" dirty="0"/>
              <a:t> </a:t>
            </a:r>
            <a:r>
              <a:rPr lang="en-US" dirty="0" err="1"/>
              <a:t>iš</a:t>
            </a:r>
            <a:r>
              <a:rPr lang="en-US" dirty="0"/>
              <a:t> </a:t>
            </a:r>
            <a:r>
              <a:rPr lang="en-US" dirty="0" err="1"/>
              <a:t>Sirijos</a:t>
            </a:r>
            <a:r>
              <a:rPr lang="en-US" dirty="0"/>
              <a:t> </a:t>
            </a:r>
            <a:r>
              <a:rPr lang="en-US" dirty="0" err="1"/>
              <a:t>Arabų</a:t>
            </a:r>
            <a:r>
              <a:rPr lang="en-US" dirty="0"/>
              <a:t> </a:t>
            </a:r>
            <a:r>
              <a:rPr lang="en-US" dirty="0" err="1"/>
              <a:t>Respublikos</a:t>
            </a:r>
            <a:r>
              <a:rPr lang="en-US" dirty="0"/>
              <a:t>, </a:t>
            </a:r>
            <a:r>
              <a:rPr lang="en-US" dirty="0" err="1"/>
              <a:t>Afganistano</a:t>
            </a:r>
            <a:r>
              <a:rPr lang="en-US" dirty="0"/>
              <a:t>, </a:t>
            </a:r>
            <a:r>
              <a:rPr lang="en-US" dirty="0" err="1"/>
              <a:t>Pietų</a:t>
            </a:r>
            <a:r>
              <a:rPr lang="en-US" dirty="0"/>
              <a:t> </a:t>
            </a:r>
            <a:r>
              <a:rPr lang="en-US" dirty="0" err="1"/>
              <a:t>Sudano</a:t>
            </a:r>
            <a:r>
              <a:rPr lang="en-US" dirty="0"/>
              <a:t>, </a:t>
            </a:r>
            <a:r>
              <a:rPr lang="en-US" dirty="0" err="1"/>
              <a:t>Mianmaras</a:t>
            </a:r>
            <a:r>
              <a:rPr lang="en-US" dirty="0"/>
              <a:t> </a:t>
            </a:r>
            <a:r>
              <a:rPr lang="en-US" dirty="0" err="1"/>
              <a:t>ir</a:t>
            </a:r>
            <a:r>
              <a:rPr lang="en-US" dirty="0"/>
              <a:t> </a:t>
            </a:r>
            <a:r>
              <a:rPr lang="en-US" dirty="0" err="1"/>
              <a:t>Kongo</a:t>
            </a:r>
            <a:r>
              <a:rPr lang="en-US" dirty="0"/>
              <a:t> </a:t>
            </a:r>
            <a:r>
              <a:rPr lang="en-US" dirty="0" err="1"/>
              <a:t>Demokratinė</a:t>
            </a:r>
            <a:r>
              <a:rPr lang="en-US" dirty="0"/>
              <a:t> </a:t>
            </a:r>
            <a:r>
              <a:rPr lang="en-US" dirty="0" err="1"/>
              <a:t>Respublika</a:t>
            </a:r>
            <a:r>
              <a:rPr lang="en-US" dirty="0"/>
              <a:t> </a:t>
            </a:r>
            <a:r>
              <a:rPr lang="en-US" dirty="0" err="1"/>
              <a:t>sudarė</a:t>
            </a:r>
            <a:r>
              <a:rPr lang="en-US" dirty="0"/>
              <a:t> </a:t>
            </a:r>
            <a:r>
              <a:rPr lang="en-US" dirty="0" err="1"/>
              <a:t>daugiau</a:t>
            </a:r>
            <a:r>
              <a:rPr lang="en-US" dirty="0"/>
              <a:t> </a:t>
            </a:r>
            <a:r>
              <a:rPr lang="en-US" dirty="0" err="1"/>
              <a:t>nei</a:t>
            </a:r>
            <a:r>
              <a:rPr lang="en-US" dirty="0"/>
              <a:t> </a:t>
            </a:r>
            <a:r>
              <a:rPr lang="en-US" dirty="0" err="1"/>
              <a:t>pusę</a:t>
            </a:r>
            <a:r>
              <a:rPr lang="en-US" dirty="0"/>
              <a:t> </a:t>
            </a:r>
            <a:r>
              <a:rPr lang="en-US" dirty="0" err="1"/>
              <a:t>pasaulio</a:t>
            </a:r>
            <a:r>
              <a:rPr lang="en-US" dirty="0"/>
              <a:t> </a:t>
            </a:r>
            <a:r>
              <a:rPr lang="en-US" dirty="0" err="1"/>
              <a:t>pabėgėlių</a:t>
            </a:r>
            <a:r>
              <a:rPr lang="en-US" dirty="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5E7DAA4D-8072-424C-8BC1-5F08AB51F72B}" type="datetimeFigureOut">
              <a:rPr lang="lt-LT" smtClean="0"/>
              <a:t>2023-09-01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E97A918-D71B-4EF0-A8F4-1BEE0A1DD0E7}" type="slidenum">
              <a:rPr lang="lt-LT" smtClean="0"/>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5E7DAA4D-8072-424C-8BC1-5F08AB51F72B}" type="datetimeFigureOut">
              <a:rPr lang="lt-LT" smtClean="0"/>
              <a:t>2023-09-01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E97A918-D71B-4EF0-A8F4-1BEE0A1DD0E7}"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5E7DAA4D-8072-424C-8BC1-5F08AB51F72B}" type="datetimeFigureOut">
              <a:rPr lang="lt-LT" smtClean="0"/>
              <a:t>2023-09-01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E97A918-D71B-4EF0-A8F4-1BEE0A1DD0E7}" type="slidenum">
              <a:rPr lang="lt-LT" smtClean="0"/>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5E7DAA4D-8072-424C-8BC1-5F08AB51F72B}" type="datetimeFigureOut">
              <a:rPr lang="lt-LT" smtClean="0"/>
              <a:t>2023-09-01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E97A918-D71B-4EF0-A8F4-1BEE0A1DD0E7}" type="slidenum">
              <a:rPr lang="lt-LT" smtClean="0"/>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7DAA4D-8072-424C-8BC1-5F08AB51F72B}" type="datetimeFigureOut">
              <a:rPr lang="lt-LT" smtClean="0"/>
              <a:t>2023-09-01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E97A918-D71B-4EF0-A8F4-1BEE0A1DD0E7}" type="slidenum">
              <a:rPr lang="lt-LT" smtClean="0"/>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5E7DAA4D-8072-424C-8BC1-5F08AB51F72B}" type="datetimeFigureOut">
              <a:rPr lang="lt-LT" smtClean="0"/>
              <a:t>2023-09-01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E97A918-D71B-4EF0-A8F4-1BEE0A1DD0E7}" type="slidenum">
              <a:rPr lang="lt-LT" smtClean="0"/>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5E7DAA4D-8072-424C-8BC1-5F08AB51F72B}" type="datetimeFigureOut">
              <a:rPr lang="lt-LT" smtClean="0"/>
              <a:t>2023-09-01</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2E97A918-D71B-4EF0-A8F4-1BEE0A1DD0E7}" type="slidenum">
              <a:rPr lang="lt-LT" smtClean="0"/>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p>
            <a:fld id="{5E7DAA4D-8072-424C-8BC1-5F08AB51F72B}" type="datetimeFigureOut">
              <a:rPr lang="lt-LT" smtClean="0"/>
              <a:t>2023-09-01</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97A918-D71B-4EF0-A8F4-1BEE0A1DD0E7}" type="slidenum">
              <a:rPr lang="lt-LT" smtClean="0"/>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DAA4D-8072-424C-8BC1-5F08AB51F72B}" type="datetimeFigureOut">
              <a:rPr lang="lt-LT" smtClean="0"/>
              <a:t>2023-09-01</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2E97A918-D71B-4EF0-A8F4-1BEE0A1DD0E7}" type="slidenum">
              <a:rPr lang="lt-LT" smtClean="0"/>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7DAA4D-8072-424C-8BC1-5F08AB51F72B}" type="datetimeFigureOut">
              <a:rPr lang="lt-LT" smtClean="0"/>
              <a:t>2023-09-01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E97A918-D71B-4EF0-A8F4-1BEE0A1DD0E7}" type="slidenum">
              <a:rPr lang="lt-LT" smtClean="0"/>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7DAA4D-8072-424C-8BC1-5F08AB51F72B}" type="datetimeFigureOut">
              <a:rPr lang="lt-LT" smtClean="0"/>
              <a:t>2023-09-01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E97A918-D71B-4EF0-A8F4-1BEE0A1DD0E7}" type="slidenum">
              <a:rPr lang="lt-LT" smtClean="0"/>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DAA4D-8072-424C-8BC1-5F08AB51F72B}" type="datetimeFigureOut">
              <a:rPr lang="lt-LT" smtClean="0"/>
              <a:t>2023-09-01</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7A918-D71B-4EF0-A8F4-1BEE0A1DD0E7}" type="slidenum">
              <a:rPr lang="lt-LT" smtClean="0"/>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2380" y="894080"/>
            <a:ext cx="9144000" cy="3901440"/>
          </a:xfrm>
        </p:spPr>
        <p:txBody>
          <a:bodyPr>
            <a:normAutofit fontScale="90000"/>
          </a:bodyPr>
          <a:lstStyle/>
          <a:p>
            <a:pPr>
              <a:lnSpc>
                <a:spcPct val="107000"/>
              </a:lnSpc>
            </a:pPr>
            <a:br>
              <a:rPr lang="lt-LT" dirty="0">
                <a:solidFill>
                  <a:srgbClr val="222222"/>
                </a:solidFill>
                <a:effectLst/>
                <a:latin typeface="Times New Roman" panose="02020603050405020304" pitchFamily="18" charset="0"/>
                <a:cs typeface="Times New Roman" panose="02020603050405020304" pitchFamily="18" charset="0"/>
              </a:rPr>
            </a:br>
            <a:r>
              <a:rPr lang="lt-LT" dirty="0">
                <a:effectLst/>
                <a:latin typeface="Calibri" panose="020F0502020204030204" pitchFamily="34" charset="0"/>
                <a:cs typeface="Times New Roman" panose="02020603050405020304" pitchFamily="18" charset="0"/>
              </a:rPr>
              <a:t> </a:t>
            </a:r>
            <a:br>
              <a:rPr lang="lt-LT" dirty="0">
                <a:effectLst/>
                <a:latin typeface="Calibri" panose="020F0502020204030204" pitchFamily="34" charset="0"/>
                <a:cs typeface="Times New Roman" panose="02020603050405020304" pitchFamily="18" charset="0"/>
              </a:rPr>
            </a:br>
            <a:br>
              <a:rPr lang="lt-LT" dirty="0">
                <a:solidFill>
                  <a:srgbClr val="222222"/>
                </a:solidFill>
                <a:effectLst/>
                <a:latin typeface="Times New Roman" panose="02020603050405020304" pitchFamily="18" charset="0"/>
                <a:cs typeface="Times New Roman" panose="02020603050405020304" pitchFamily="18" charset="0"/>
              </a:rPr>
            </a:br>
            <a:r>
              <a:rPr lang="lt-LT" dirty="0">
                <a:effectLst/>
                <a:latin typeface="Calibri" panose="020F0502020204030204" pitchFamily="34" charset="0"/>
                <a:cs typeface="Times New Roman" panose="02020603050405020304" pitchFamily="18" charset="0"/>
              </a:rPr>
              <a:t> </a:t>
            </a:r>
            <a:br>
              <a:rPr lang="lt-LT" dirty="0">
                <a:effectLst/>
                <a:latin typeface="Calibri" panose="020F0502020204030204" pitchFamily="34" charset="0"/>
                <a:cs typeface="Times New Roman" panose="02020603050405020304" pitchFamily="18" charset="0"/>
              </a:rPr>
            </a:br>
            <a:r>
              <a:rPr lang="lt-LT" sz="4900" b="1" dirty="0">
                <a:effectLst/>
                <a:latin typeface="Calibri" panose="020F0502020204030204" pitchFamily="34" charset="0"/>
                <a:cs typeface="Times New Roman" panose="02020603050405020304" pitchFamily="18" charset="0"/>
              </a:rPr>
              <a:t>11 klasė</a:t>
            </a:r>
            <a:br>
              <a:rPr lang="lt-LT" sz="4900" b="1" dirty="0">
                <a:effectLst/>
                <a:latin typeface="Calibri" panose="020F0502020204030204" pitchFamily="34" charset="0"/>
                <a:cs typeface="Times New Roman" panose="02020603050405020304" pitchFamily="18" charset="0"/>
              </a:rPr>
            </a:br>
            <a:br>
              <a:rPr lang="lt-LT" sz="4900" b="1" dirty="0">
                <a:effectLst/>
                <a:latin typeface="Calibri" panose="020F0502020204030204" pitchFamily="34" charset="0"/>
                <a:cs typeface="Times New Roman" panose="02020603050405020304" pitchFamily="18" charset="0"/>
              </a:rPr>
            </a:br>
            <a:r>
              <a:rPr lang="lt-LT" sz="4900" b="1" dirty="0">
                <a:solidFill>
                  <a:srgbClr val="222222"/>
                </a:solidFill>
                <a:effectLst/>
                <a:latin typeface="+mn-lt"/>
                <a:cs typeface="Times New Roman" panose="02020603050405020304" pitchFamily="18" charset="0"/>
              </a:rPr>
              <a:t>Vidinės ir tarptautinės migracijos pavyzdžiai</a:t>
            </a:r>
            <a:endParaRPr lang="lt-LT" b="1"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8216"/>
          </a:xfrm>
        </p:spPr>
        <p:txBody>
          <a:bodyPr/>
          <a:lstStyle/>
          <a:p>
            <a:pPr algn="ctr"/>
            <a:r>
              <a:rPr lang="lt-LT" b="1" dirty="0"/>
              <a:t>Vidinė migracija</a:t>
            </a:r>
          </a:p>
        </p:txBody>
      </p:sp>
      <p:sp>
        <p:nvSpPr>
          <p:cNvPr id="3" name="Content Placeholder 2"/>
          <p:cNvSpPr>
            <a:spLocks noGrp="1"/>
          </p:cNvSpPr>
          <p:nvPr>
            <p:ph idx="1"/>
          </p:nvPr>
        </p:nvSpPr>
        <p:spPr/>
        <p:txBody>
          <a:bodyPr/>
          <a:lstStyle/>
          <a:p>
            <a:pPr marL="0" indent="0">
              <a:buNone/>
            </a:pPr>
            <a:r>
              <a:rPr lang="lt-LT" dirty="0"/>
              <a:t>Tikslas: </a:t>
            </a:r>
          </a:p>
          <a:p>
            <a:r>
              <a:rPr lang="lt-LT" dirty="0"/>
              <a:t>Vidinės migracijos statistika naudojama kaip pagrindiniai duomenys kuriant šalies politiką. Tai turi įtakos subalansuotai regioninų plėtrai, transporto vystymui, švietimo tinklo plėtojimui ir būstų statyboms. </a:t>
            </a:r>
          </a:p>
          <a:p>
            <a:r>
              <a:rPr lang="lt-LT" dirty="0"/>
              <a:t>Jie taip pat naudojami apskaičiuojant gyventojų skaičiaus prognozes.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075" y="425004"/>
            <a:ext cx="10515600" cy="866028"/>
          </a:xfrm>
        </p:spPr>
        <p:txBody>
          <a:bodyPr/>
          <a:lstStyle/>
          <a:p>
            <a:pPr algn="ctr"/>
            <a:r>
              <a:rPr lang="lt-LT" b="1" dirty="0"/>
              <a:t>Vidinės migracija pasaulyje 1970–2022 m.</a:t>
            </a:r>
          </a:p>
        </p:txBody>
      </p:sp>
      <p:pic>
        <p:nvPicPr>
          <p:cNvPr id="5" name="Content Placeholder 4"/>
          <p:cNvPicPr>
            <a:picLocks noGrp="1" noChangeAspect="1"/>
          </p:cNvPicPr>
          <p:nvPr>
            <p:ph idx="1"/>
          </p:nvPr>
        </p:nvPicPr>
        <p:blipFill>
          <a:blip r:embed="rId3"/>
          <a:stretch>
            <a:fillRect/>
          </a:stretch>
        </p:blipFill>
        <p:spPr>
          <a:xfrm>
            <a:off x="258482" y="2031318"/>
            <a:ext cx="11738460" cy="453026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71" y="191808"/>
            <a:ext cx="10515600" cy="686734"/>
          </a:xfrm>
        </p:spPr>
        <p:txBody>
          <a:bodyPr>
            <a:normAutofit fontScale="90000"/>
          </a:bodyPr>
          <a:lstStyle/>
          <a:p>
            <a:pPr algn="ctr"/>
            <a:r>
              <a:rPr lang="lt-LT" b="1" dirty="0">
                <a:latin typeface="+mn-lt"/>
              </a:rPr>
              <a:t>Pasaulio vidinės migracijos priežastys</a:t>
            </a:r>
          </a:p>
        </p:txBody>
      </p:sp>
      <p:pic>
        <p:nvPicPr>
          <p:cNvPr id="5" name="Content Placeholder 4"/>
          <p:cNvPicPr>
            <a:picLocks noGrp="1" noChangeAspect="1"/>
          </p:cNvPicPr>
          <p:nvPr>
            <p:ph idx="1"/>
          </p:nvPr>
        </p:nvPicPr>
        <p:blipFill>
          <a:blip r:embed="rId3"/>
          <a:stretch>
            <a:fillRect/>
          </a:stretch>
        </p:blipFill>
        <p:spPr>
          <a:xfrm>
            <a:off x="1528768" y="1179589"/>
            <a:ext cx="8717620" cy="5541916"/>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65" y="185831"/>
            <a:ext cx="10515600" cy="824193"/>
          </a:xfrm>
        </p:spPr>
        <p:txBody>
          <a:bodyPr>
            <a:normAutofit/>
          </a:bodyPr>
          <a:lstStyle/>
          <a:p>
            <a:pPr algn="ctr"/>
            <a:r>
              <a:rPr lang="lt-LT" sz="4000" b="1" dirty="0">
                <a:latin typeface="+mn-lt"/>
              </a:rPr>
              <a:t>Lietuvos tarptautinė migracija 2012–2021 m.</a:t>
            </a:r>
          </a:p>
        </p:txBody>
      </p:sp>
      <p:pic>
        <p:nvPicPr>
          <p:cNvPr id="5" name="Content Placeholder 4"/>
          <p:cNvPicPr>
            <a:picLocks noGrp="1" noChangeAspect="1"/>
          </p:cNvPicPr>
          <p:nvPr>
            <p:ph idx="1"/>
          </p:nvPr>
        </p:nvPicPr>
        <p:blipFill>
          <a:blip r:embed="rId3"/>
          <a:stretch>
            <a:fillRect/>
          </a:stretch>
        </p:blipFill>
        <p:spPr>
          <a:xfrm>
            <a:off x="1414334" y="1445343"/>
            <a:ext cx="8966169" cy="5117769"/>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035" y="313764"/>
            <a:ext cx="10515600" cy="734546"/>
          </a:xfrm>
        </p:spPr>
        <p:txBody>
          <a:bodyPr/>
          <a:lstStyle/>
          <a:p>
            <a:pPr algn="ctr"/>
            <a:r>
              <a:rPr lang="lt-LT" b="1" dirty="0"/>
              <a:t>Imigracijos tempai ir sudėtis</a:t>
            </a:r>
          </a:p>
        </p:txBody>
      </p:sp>
      <p:pic>
        <p:nvPicPr>
          <p:cNvPr id="5" name="Content Placeholder 4"/>
          <p:cNvPicPr>
            <a:picLocks noGrp="1" noChangeAspect="1"/>
          </p:cNvPicPr>
          <p:nvPr>
            <p:ph idx="1"/>
          </p:nvPr>
        </p:nvPicPr>
        <p:blipFill>
          <a:blip r:embed="rId3"/>
          <a:stretch>
            <a:fillRect/>
          </a:stretch>
        </p:blipFill>
        <p:spPr>
          <a:xfrm>
            <a:off x="1576224" y="1136800"/>
            <a:ext cx="7583786" cy="5579596"/>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70" y="660092"/>
            <a:ext cx="3899106" cy="4892675"/>
          </a:xfrm>
        </p:spPr>
        <p:txBody>
          <a:bodyPr>
            <a:normAutofit/>
          </a:bodyPr>
          <a:lstStyle/>
          <a:p>
            <a:r>
              <a:rPr lang="lt-LT" sz="3200" b="1" i="0" dirty="0">
                <a:solidFill>
                  <a:srgbClr val="333333"/>
                </a:solidFill>
                <a:effectLst/>
                <a:latin typeface="+mn-lt"/>
              </a:rPr>
              <a:t>Lietuvos Respublikos piliečių ir užsieniečių, imigravusių į Lietuvą pagal ankstesnę gyvenamąją vietą (šalį), grįžtamoji migracija, 2021 m.</a:t>
            </a:r>
            <a:endParaRPr lang="lt-LT" sz="3200" b="1" dirty="0">
              <a:latin typeface="+mn-lt"/>
            </a:endParaRPr>
          </a:p>
        </p:txBody>
      </p:sp>
      <p:pic>
        <p:nvPicPr>
          <p:cNvPr id="5" name="Content Placeholder 4"/>
          <p:cNvPicPr>
            <a:picLocks noGrp="1" noChangeAspect="1"/>
          </p:cNvPicPr>
          <p:nvPr>
            <p:ph idx="1"/>
          </p:nvPr>
        </p:nvPicPr>
        <p:blipFill>
          <a:blip r:embed="rId3"/>
          <a:stretch>
            <a:fillRect/>
          </a:stretch>
        </p:blipFill>
        <p:spPr>
          <a:xfrm>
            <a:off x="4120551" y="189408"/>
            <a:ext cx="7953462" cy="6425244"/>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3604"/>
          </a:xfrm>
        </p:spPr>
        <p:txBody>
          <a:bodyPr/>
          <a:lstStyle/>
          <a:p>
            <a:pPr algn="ctr"/>
            <a:r>
              <a:rPr lang="lt-LT" b="1" dirty="0"/>
              <a:t>Lietuvos gyventojų vidinė migracija</a:t>
            </a:r>
          </a:p>
        </p:txBody>
      </p:sp>
      <p:pic>
        <p:nvPicPr>
          <p:cNvPr id="5" name="Content Placeholder 4"/>
          <p:cNvPicPr>
            <a:picLocks noGrp="1" noChangeAspect="1"/>
          </p:cNvPicPr>
          <p:nvPr>
            <p:ph idx="1"/>
          </p:nvPr>
        </p:nvPicPr>
        <p:blipFill>
          <a:blip r:embed="rId3"/>
          <a:stretch>
            <a:fillRect/>
          </a:stretch>
        </p:blipFill>
        <p:spPr>
          <a:xfrm>
            <a:off x="1683659" y="1627533"/>
            <a:ext cx="8535769" cy="479032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871" y="292846"/>
            <a:ext cx="10515600" cy="776381"/>
          </a:xfrm>
        </p:spPr>
        <p:txBody>
          <a:bodyPr/>
          <a:lstStyle/>
          <a:p>
            <a:pPr algn="ctr"/>
            <a:r>
              <a:rPr lang="lt-LT" b="1" dirty="0"/>
              <a:t>Vidinė migracija apskrityse</a:t>
            </a:r>
          </a:p>
        </p:txBody>
      </p:sp>
      <p:pic>
        <p:nvPicPr>
          <p:cNvPr id="5" name="Content Placeholder 4"/>
          <p:cNvPicPr>
            <a:picLocks noGrp="1" noChangeAspect="1"/>
          </p:cNvPicPr>
          <p:nvPr>
            <p:ph idx="1"/>
          </p:nvPr>
        </p:nvPicPr>
        <p:blipFill>
          <a:blip r:embed="rId3"/>
          <a:stretch>
            <a:fillRect/>
          </a:stretch>
        </p:blipFill>
        <p:spPr>
          <a:xfrm>
            <a:off x="1176523" y="1243883"/>
            <a:ext cx="9141611" cy="544130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629285"/>
            <a:ext cx="10515600" cy="1325563"/>
          </a:xfrm>
        </p:spPr>
        <p:txBody>
          <a:bodyPr/>
          <a:lstStyle/>
          <a:p>
            <a:pPr algn="ctr"/>
            <a:r>
              <a:rPr lang="lt-LT" b="1" dirty="0"/>
              <a:t>Tarptautiniai migrantai sudaro 3,6 % pasaulio gyventojų</a:t>
            </a:r>
          </a:p>
        </p:txBody>
      </p:sp>
      <p:sp>
        <p:nvSpPr>
          <p:cNvPr id="3" name="Content Placeholder 2"/>
          <p:cNvSpPr>
            <a:spLocks noGrp="1"/>
          </p:cNvSpPr>
          <p:nvPr>
            <p:ph idx="1"/>
          </p:nvPr>
        </p:nvSpPr>
        <p:spPr>
          <a:xfrm>
            <a:off x="838200" y="2382519"/>
            <a:ext cx="10515600" cy="4028123"/>
          </a:xfrm>
        </p:spPr>
        <p:txBody>
          <a:bodyPr/>
          <a:lstStyle/>
          <a:p>
            <a:r>
              <a:rPr lang="lt-LT" dirty="0"/>
              <a:t>Dabartiniais skaičiavimais, visame pasaulyje yra 281 milijonas tarptautinių migrantų. Nors didžioji dauguma pasaulio žmonių ir toliau gyvena šalyje, kurioje jie gimė, vis daugiau žmonių migruoja į kitas šalis, ypač esančias jų regione.</a:t>
            </a:r>
          </a:p>
          <a:p>
            <a:r>
              <a:rPr lang="lt-LT" dirty="0"/>
              <a:t>Darbas yra pagrindinė priežastis, dėl kurios žmonės migruoja tarptautiniu mastu, o darbuotojai migrantai sudaro didžiąją pasaulio tarptautinių migrantų daugumą, o dauguma jų gyvena dideles pajamas gaunančiose šalyse.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1372850" cy="915035"/>
          </a:xfrm>
        </p:spPr>
        <p:txBody>
          <a:bodyPr>
            <a:noAutofit/>
          </a:bodyPr>
          <a:lstStyle/>
          <a:p>
            <a:r>
              <a:rPr lang="lt-LT" sz="3600" b="1" dirty="0">
                <a:latin typeface="+mn-lt"/>
              </a:rPr>
              <a:t>Tarptautinių migrantų skaičiaus augimas 1990-2020 m.</a:t>
            </a:r>
          </a:p>
        </p:txBody>
      </p:sp>
      <p:pic>
        <p:nvPicPr>
          <p:cNvPr id="5" name="Content Placeholder 4"/>
          <p:cNvPicPr>
            <a:picLocks noGrp="1" noChangeAspect="1"/>
          </p:cNvPicPr>
          <p:nvPr>
            <p:ph idx="1"/>
          </p:nvPr>
        </p:nvPicPr>
        <p:blipFill>
          <a:blip r:embed="rId3"/>
          <a:stretch>
            <a:fillRect/>
          </a:stretch>
        </p:blipFill>
        <p:spPr>
          <a:xfrm>
            <a:off x="1926802" y="1167056"/>
            <a:ext cx="7981337" cy="561910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671" y="365126"/>
            <a:ext cx="10790129" cy="770404"/>
          </a:xfrm>
        </p:spPr>
        <p:txBody>
          <a:bodyPr/>
          <a:lstStyle/>
          <a:p>
            <a:pPr algn="ctr"/>
            <a:r>
              <a:rPr lang="lt-LT" b="1" dirty="0"/>
              <a:t>Tarptautinių migrantų kiekis šalyse</a:t>
            </a:r>
          </a:p>
        </p:txBody>
      </p:sp>
      <p:pic>
        <p:nvPicPr>
          <p:cNvPr id="5" name="Content Placeholder 4"/>
          <p:cNvPicPr>
            <a:picLocks noGrp="1" noChangeAspect="1"/>
          </p:cNvPicPr>
          <p:nvPr>
            <p:ph idx="1"/>
          </p:nvPr>
        </p:nvPicPr>
        <p:blipFill>
          <a:blip r:embed="rId3"/>
          <a:stretch>
            <a:fillRect/>
          </a:stretch>
        </p:blipFill>
        <p:spPr>
          <a:xfrm>
            <a:off x="1133338" y="1400274"/>
            <a:ext cx="9996129" cy="531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06" y="220308"/>
            <a:ext cx="11839388" cy="1325563"/>
          </a:xfrm>
        </p:spPr>
        <p:txBody>
          <a:bodyPr>
            <a:normAutofit/>
          </a:bodyPr>
          <a:lstStyle/>
          <a:p>
            <a:pPr algn="ctr"/>
            <a:r>
              <a:rPr lang="lt-LT" sz="4000" b="1" dirty="0">
                <a:latin typeface="+mn-lt"/>
              </a:rPr>
              <a:t>TOP 10 šalių, į kurias daugiausia atvyksta migrantai, ir iš kurių daugiausia išvyksta</a:t>
            </a:r>
          </a:p>
        </p:txBody>
      </p:sp>
      <p:sp>
        <p:nvSpPr>
          <p:cNvPr id="7" name="Content Placeholder 6"/>
          <p:cNvSpPr>
            <a:spLocks noGrp="1"/>
          </p:cNvSpPr>
          <p:nvPr>
            <p:ph idx="1"/>
          </p:nvPr>
        </p:nvSpPr>
        <p:spPr/>
        <p:txBody>
          <a:bodyPr/>
          <a:lstStyle/>
          <a:p>
            <a:endParaRPr lang="lt-LT"/>
          </a:p>
        </p:txBody>
      </p:sp>
      <p:pic>
        <p:nvPicPr>
          <p:cNvPr id="9" name="Picture 8"/>
          <p:cNvPicPr>
            <a:picLocks noChangeAspect="1"/>
          </p:cNvPicPr>
          <p:nvPr/>
        </p:nvPicPr>
        <p:blipFill>
          <a:blip r:embed="rId3"/>
          <a:stretch>
            <a:fillRect/>
          </a:stretch>
        </p:blipFill>
        <p:spPr>
          <a:xfrm>
            <a:off x="619431" y="1825625"/>
            <a:ext cx="10504660" cy="489794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12" y="224119"/>
            <a:ext cx="11273214" cy="758451"/>
          </a:xfrm>
        </p:spPr>
        <p:txBody>
          <a:bodyPr>
            <a:normAutofit fontScale="90000"/>
          </a:bodyPr>
          <a:lstStyle/>
          <a:p>
            <a:pPr algn="ctr"/>
            <a:r>
              <a:rPr lang="lt-LT" b="1" dirty="0">
                <a:latin typeface="+mn-lt"/>
              </a:rPr>
              <a:t>10 svarbiausių dvišalių migracijos koridorių 2020 m.</a:t>
            </a:r>
          </a:p>
        </p:txBody>
      </p:sp>
      <p:pic>
        <p:nvPicPr>
          <p:cNvPr id="5" name="Content Placeholder 4"/>
          <p:cNvPicPr>
            <a:picLocks noGrp="1" noChangeAspect="1"/>
          </p:cNvPicPr>
          <p:nvPr>
            <p:ph idx="1"/>
          </p:nvPr>
        </p:nvPicPr>
        <p:blipFill>
          <a:blip r:embed="rId3"/>
          <a:stretch>
            <a:fillRect/>
          </a:stretch>
        </p:blipFill>
        <p:spPr>
          <a:xfrm>
            <a:off x="508820" y="1121917"/>
            <a:ext cx="10956404" cy="4818789"/>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65" y="227105"/>
            <a:ext cx="10515600" cy="907863"/>
          </a:xfrm>
        </p:spPr>
        <p:txBody>
          <a:bodyPr>
            <a:normAutofit/>
          </a:bodyPr>
          <a:lstStyle/>
          <a:p>
            <a:pPr algn="ctr"/>
            <a:r>
              <a:rPr lang="lt-LT" sz="4000" b="1" dirty="0">
                <a:latin typeface="+mn-lt"/>
              </a:rPr>
              <a:t>Šalių tarptautinių migrantų kiekis %</a:t>
            </a:r>
          </a:p>
        </p:txBody>
      </p:sp>
      <p:pic>
        <p:nvPicPr>
          <p:cNvPr id="5" name="Content Placeholder 4"/>
          <p:cNvPicPr>
            <a:picLocks noGrp="1" noChangeAspect="1"/>
          </p:cNvPicPr>
          <p:nvPr>
            <p:ph idx="1"/>
          </p:nvPr>
        </p:nvPicPr>
        <p:blipFill>
          <a:blip r:embed="rId3"/>
          <a:stretch>
            <a:fillRect/>
          </a:stretch>
        </p:blipFill>
        <p:spPr>
          <a:xfrm>
            <a:off x="1743807" y="1201335"/>
            <a:ext cx="8493984" cy="556904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5745"/>
            <a:ext cx="11769725" cy="1325880"/>
          </a:xfrm>
        </p:spPr>
        <p:txBody>
          <a:bodyPr>
            <a:normAutofit/>
          </a:bodyPr>
          <a:lstStyle/>
          <a:p>
            <a:pPr algn="ctr"/>
            <a:r>
              <a:rPr lang="lt-LT" altLang="en-US" sz="4000" b="1" dirty="0">
                <a:latin typeface="+mn-lt"/>
              </a:rPr>
              <a:t>Priverstinės migracijos pagrindinius srautus sudaro pabėgėliai</a:t>
            </a:r>
          </a:p>
        </p:txBody>
      </p:sp>
      <p:sp>
        <p:nvSpPr>
          <p:cNvPr id="3" name="Content Placeholder 2"/>
          <p:cNvSpPr>
            <a:spLocks noGrp="1"/>
          </p:cNvSpPr>
          <p:nvPr>
            <p:ph idx="1"/>
          </p:nvPr>
        </p:nvSpPr>
        <p:spPr>
          <a:xfrm>
            <a:off x="838200" y="2109019"/>
            <a:ext cx="10515600" cy="4336026"/>
          </a:xfrm>
        </p:spPr>
        <p:txBody>
          <a:bodyPr/>
          <a:lstStyle/>
          <a:p>
            <a:pPr>
              <a:buFont typeface="Arial" panose="020B0604020202020204" pitchFamily="34" charset="0"/>
              <a:buChar char="•"/>
            </a:pPr>
            <a:r>
              <a:rPr lang="lt-LT" altLang="en-US" sz="2400" dirty="0"/>
              <a:t>Priverstinės migracijos pagrindinės priežastys yra karai, etniniai konfliktai, gamtos nelaimės.</a:t>
            </a:r>
          </a:p>
          <a:p>
            <a:pPr marL="0" indent="0">
              <a:buFont typeface="Arial" panose="020B0604020202020204" pitchFamily="34" charset="0"/>
              <a:buNone/>
            </a:pPr>
            <a:endParaRPr lang="lt-LT" altLang="en-US" sz="2400" dirty="0"/>
          </a:p>
          <a:p>
            <a:pPr>
              <a:buFont typeface="Arial" panose="020B0604020202020204" pitchFamily="34" charset="0"/>
              <a:buChar char="•"/>
            </a:pPr>
            <a:r>
              <a:rPr lang="en-US" sz="2400" dirty="0"/>
              <a:t>2020 m. </a:t>
            </a:r>
            <a:r>
              <a:rPr lang="en-US" sz="2400" dirty="0" err="1"/>
              <a:t>pabaigoje</a:t>
            </a:r>
            <a:r>
              <a:rPr lang="en-US" sz="2400" dirty="0"/>
              <a:t> </a:t>
            </a:r>
            <a:r>
              <a:rPr lang="en-US" sz="2400" dirty="0" err="1"/>
              <a:t>visame</a:t>
            </a:r>
            <a:r>
              <a:rPr lang="en-US" sz="2400" dirty="0"/>
              <a:t> </a:t>
            </a:r>
            <a:r>
              <a:rPr lang="en-US" sz="2400" dirty="0" err="1"/>
              <a:t>pasaulyje</a:t>
            </a:r>
            <a:r>
              <a:rPr lang="en-US" sz="2400" dirty="0"/>
              <a:t> </a:t>
            </a:r>
            <a:r>
              <a:rPr lang="en-US" sz="2400" dirty="0" err="1"/>
              <a:t>buvo</a:t>
            </a:r>
            <a:r>
              <a:rPr lang="en-US" sz="2400" dirty="0"/>
              <a:t> 26,4 </a:t>
            </a:r>
            <a:r>
              <a:rPr lang="en-US" sz="2400" dirty="0" err="1"/>
              <a:t>mln</a:t>
            </a:r>
            <a:r>
              <a:rPr lang="en-US" sz="2400" dirty="0"/>
              <a:t>. </a:t>
            </a:r>
            <a:r>
              <a:rPr lang="en-US" sz="2400" dirty="0" err="1"/>
              <a:t>pabėgėlių</a:t>
            </a:r>
            <a:r>
              <a:rPr lang="en-US" sz="2400" dirty="0"/>
              <a:t>. </a:t>
            </a:r>
            <a:r>
              <a:rPr lang="en-US" sz="2400" dirty="0" err="1"/>
              <a:t>Bendras</a:t>
            </a:r>
            <a:r>
              <a:rPr lang="en-US" sz="2400" dirty="0"/>
              <a:t> </a:t>
            </a:r>
            <a:r>
              <a:rPr lang="en-US" sz="2400" dirty="0" err="1"/>
              <a:t>pabėgėlių</a:t>
            </a:r>
            <a:r>
              <a:rPr lang="en-US" sz="2400" dirty="0"/>
              <a:t> </a:t>
            </a:r>
            <a:r>
              <a:rPr lang="en-US" sz="2400" dirty="0" err="1"/>
              <a:t>skaičius</a:t>
            </a:r>
            <a:r>
              <a:rPr lang="en-US" sz="2400" dirty="0"/>
              <a:t> </a:t>
            </a:r>
            <a:r>
              <a:rPr lang="en-US" sz="2400" dirty="0" err="1"/>
              <a:t>yra</a:t>
            </a:r>
            <a:r>
              <a:rPr lang="en-US" sz="2400" dirty="0"/>
              <a:t> </a:t>
            </a:r>
            <a:r>
              <a:rPr lang="en-US" sz="2400" dirty="0" err="1"/>
              <a:t>didžiausias</a:t>
            </a:r>
            <a:r>
              <a:rPr lang="en-US" sz="2400" dirty="0"/>
              <a:t> </a:t>
            </a:r>
            <a:r>
              <a:rPr lang="en-US" sz="2400" dirty="0" err="1"/>
              <a:t>istorijoje</a:t>
            </a:r>
            <a:r>
              <a:rPr lang="en-US" sz="2400" dirty="0"/>
              <a:t>, </a:t>
            </a:r>
            <a:r>
              <a:rPr lang="en-US" sz="2400" dirty="0" err="1"/>
              <a:t>nors</a:t>
            </a:r>
            <a:r>
              <a:rPr lang="en-US" sz="2400" dirty="0"/>
              <a:t> </a:t>
            </a:r>
            <a:r>
              <a:rPr lang="en-US" sz="2400" dirty="0" err="1"/>
              <a:t>metinis</a:t>
            </a:r>
            <a:r>
              <a:rPr lang="en-US" sz="2400" dirty="0"/>
              <a:t> </a:t>
            </a:r>
            <a:r>
              <a:rPr lang="en-US" sz="2400" dirty="0" err="1"/>
              <a:t>augimo</a:t>
            </a:r>
            <a:r>
              <a:rPr lang="en-US" sz="2400" dirty="0"/>
              <a:t> </a:t>
            </a:r>
            <a:r>
              <a:rPr lang="en-US" sz="2400" dirty="0" err="1"/>
              <a:t>tempas</a:t>
            </a:r>
            <a:r>
              <a:rPr lang="en-US" sz="2400" dirty="0"/>
              <a:t> </a:t>
            </a:r>
            <a:r>
              <a:rPr lang="en-US" sz="2400" dirty="0" err="1"/>
              <a:t>lėtėjo</a:t>
            </a:r>
            <a:r>
              <a:rPr lang="en-US" sz="2400" dirty="0"/>
              <a:t> </a:t>
            </a:r>
            <a:r>
              <a:rPr lang="en-US" sz="2400" dirty="0" err="1"/>
              <a:t>nuo</a:t>
            </a:r>
            <a:r>
              <a:rPr lang="en-US" sz="2400" dirty="0"/>
              <a:t> 2012 m. </a:t>
            </a:r>
            <a:r>
              <a:rPr lang="en-US" sz="2400" dirty="0" err="1"/>
              <a:t>Taip</a:t>
            </a:r>
            <a:r>
              <a:rPr lang="en-US" sz="2400" dirty="0"/>
              <a:t> pat </a:t>
            </a:r>
            <a:r>
              <a:rPr lang="en-US" sz="2400" dirty="0" err="1"/>
              <a:t>apie</a:t>
            </a:r>
            <a:r>
              <a:rPr lang="en-US" sz="2400" dirty="0"/>
              <a:t> 4,1 </a:t>
            </a:r>
            <a:r>
              <a:rPr lang="en-US" sz="2400" dirty="0" err="1"/>
              <a:t>mln</a:t>
            </a:r>
            <a:r>
              <a:rPr lang="en-US" sz="2400" dirty="0"/>
              <a:t>. </a:t>
            </a:r>
            <a:r>
              <a:rPr lang="en-US" sz="2400" dirty="0" err="1"/>
              <a:t>žmonių</a:t>
            </a:r>
            <a:r>
              <a:rPr lang="en-US" sz="2400" dirty="0"/>
              <a:t>, </a:t>
            </a:r>
            <a:r>
              <a:rPr lang="en-US" sz="2400" dirty="0" err="1"/>
              <a:t>kurie</a:t>
            </a:r>
            <a:r>
              <a:rPr lang="en-US" sz="2400" dirty="0"/>
              <a:t> </a:t>
            </a:r>
            <a:r>
              <a:rPr lang="en-US" sz="2400" dirty="0" err="1"/>
              <a:t>ieškojo</a:t>
            </a:r>
            <a:r>
              <a:rPr lang="en-US" sz="2400" dirty="0"/>
              <a:t> </a:t>
            </a:r>
            <a:r>
              <a:rPr lang="en-US" sz="2400" dirty="0" err="1"/>
              <a:t>tarptautinės</a:t>
            </a:r>
            <a:r>
              <a:rPr lang="en-US" sz="2400" dirty="0"/>
              <a:t> </a:t>
            </a:r>
            <a:r>
              <a:rPr lang="en-US" sz="2400" dirty="0" err="1"/>
              <a:t>apsaugos</a:t>
            </a:r>
            <a:r>
              <a:rPr lang="en-US" sz="2400" dirty="0"/>
              <a:t> </a:t>
            </a:r>
            <a:r>
              <a:rPr lang="en-US" sz="2400" dirty="0" err="1"/>
              <a:t>ir</a:t>
            </a:r>
            <a:r>
              <a:rPr lang="en-US" sz="2400" dirty="0"/>
              <a:t> </a:t>
            </a:r>
            <a:r>
              <a:rPr lang="en-US" sz="2400" dirty="0" err="1"/>
              <a:t>laukia</a:t>
            </a:r>
            <a:r>
              <a:rPr lang="en-US" sz="2400" dirty="0"/>
              <a:t> </a:t>
            </a:r>
            <a:r>
              <a:rPr lang="en-US" sz="2400" dirty="0" err="1"/>
              <a:t>sprendimo</a:t>
            </a:r>
            <a:r>
              <a:rPr lang="en-US" sz="2400" dirty="0"/>
              <a:t> </a:t>
            </a:r>
            <a:r>
              <a:rPr lang="en-US" sz="2400" dirty="0" err="1"/>
              <a:t>dėl</a:t>
            </a:r>
            <a:r>
              <a:rPr lang="en-US" sz="2400" dirty="0"/>
              <a:t> </a:t>
            </a:r>
            <a:r>
              <a:rPr lang="en-US" sz="2400" dirty="0" err="1"/>
              <a:t>pabėgėlio</a:t>
            </a:r>
            <a:r>
              <a:rPr lang="en-US" sz="2400" dirty="0"/>
              <a:t> </a:t>
            </a:r>
            <a:r>
              <a:rPr lang="en-US" sz="2400" dirty="0" err="1"/>
              <a:t>statuso</a:t>
            </a:r>
            <a:r>
              <a:rPr lang="en-US" sz="2400" dirty="0"/>
              <a:t>, </a:t>
            </a:r>
            <a:r>
              <a:rPr lang="en-US" sz="2400" dirty="0" err="1"/>
              <a:t>vadinami</a:t>
            </a:r>
            <a:r>
              <a:rPr lang="en-US" sz="2400" dirty="0"/>
              <a:t> </a:t>
            </a:r>
            <a:r>
              <a:rPr lang="en-US" sz="2400" dirty="0" err="1"/>
              <a:t>prieglobsčio</a:t>
            </a:r>
            <a:r>
              <a:rPr lang="en-US" sz="2400" dirty="0"/>
              <a:t> </a:t>
            </a:r>
            <a:r>
              <a:rPr lang="en-US" sz="2400" dirty="0" err="1"/>
              <a:t>prašytojais</a:t>
            </a:r>
            <a:r>
              <a:rPr lang="en-US" sz="2400" dirty="0"/>
              <a:t>.</a:t>
            </a:r>
          </a:p>
          <a:p>
            <a:pPr marL="0" indent="0">
              <a:buFont typeface="Arial" panose="020B0604020202020204" pitchFamily="34" charset="0"/>
              <a:buNone/>
            </a:pPr>
            <a:endParaRPr lang="en-US" sz="2400" dirty="0"/>
          </a:p>
          <a:p>
            <a:pPr>
              <a:buFont typeface="Arial" panose="020B0604020202020204" pitchFamily="34" charset="0"/>
              <a:buChar char="•"/>
            </a:pPr>
            <a:r>
              <a:rPr lang="en-US" sz="2400" dirty="0"/>
              <a:t>2020 </a:t>
            </a:r>
            <a:r>
              <a:rPr lang="en-US" sz="2400" dirty="0" err="1"/>
              <a:t>metų</a:t>
            </a:r>
            <a:r>
              <a:rPr lang="en-US" sz="2400" dirty="0"/>
              <a:t> </a:t>
            </a:r>
            <a:r>
              <a:rPr lang="en-US" sz="2400" dirty="0" err="1"/>
              <a:t>pabaigoje</a:t>
            </a:r>
            <a:r>
              <a:rPr lang="en-US" sz="2400" dirty="0"/>
              <a:t> </a:t>
            </a:r>
            <a:r>
              <a:rPr lang="en-US" sz="2400" dirty="0" err="1"/>
              <a:t>jaunesni</a:t>
            </a:r>
            <a:r>
              <a:rPr lang="en-US" sz="2400" dirty="0"/>
              <a:t> </a:t>
            </a:r>
            <a:r>
              <a:rPr lang="en-US" sz="2400" dirty="0" err="1"/>
              <a:t>nei</a:t>
            </a:r>
            <a:r>
              <a:rPr lang="en-US" sz="2400" dirty="0"/>
              <a:t> 18 </a:t>
            </a:r>
            <a:r>
              <a:rPr lang="en-US" sz="2400" dirty="0" err="1"/>
              <a:t>metų</a:t>
            </a:r>
            <a:r>
              <a:rPr lang="en-US" sz="2400" dirty="0"/>
              <a:t> </a:t>
            </a:r>
            <a:r>
              <a:rPr lang="en-US" sz="2400" dirty="0" err="1"/>
              <a:t>asmenys</a:t>
            </a:r>
            <a:r>
              <a:rPr lang="en-US" sz="2400" dirty="0"/>
              <a:t> </a:t>
            </a:r>
            <a:r>
              <a:rPr lang="en-US" sz="2400" dirty="0" err="1"/>
              <a:t>sudarė</a:t>
            </a:r>
            <a:r>
              <a:rPr lang="en-US" sz="2400" dirty="0"/>
              <a:t> </a:t>
            </a:r>
            <a:r>
              <a:rPr lang="en-US" sz="2400" dirty="0" err="1"/>
              <a:t>apie</a:t>
            </a:r>
            <a:r>
              <a:rPr lang="en-US" sz="2400" dirty="0"/>
              <a:t> 38 </a:t>
            </a:r>
            <a:r>
              <a:rPr lang="en-US" sz="2400" dirty="0" err="1"/>
              <a:t>procentus</a:t>
            </a:r>
            <a:r>
              <a:rPr lang="en-US" sz="2400" dirty="0"/>
              <a:t> </a:t>
            </a:r>
            <a:r>
              <a:rPr lang="en-US" sz="2400" dirty="0" err="1"/>
              <a:t>pabėgėlių</a:t>
            </a:r>
            <a:r>
              <a:rPr lang="en-US" sz="2400" dirty="0"/>
              <a:t>. </a:t>
            </a:r>
            <a:r>
              <a:rPr lang="en-US" sz="2400" dirty="0" err="1"/>
              <a:t>Nelydimi</a:t>
            </a:r>
            <a:r>
              <a:rPr lang="en-US" sz="2400" dirty="0"/>
              <a:t> </a:t>
            </a:r>
            <a:r>
              <a:rPr lang="en-US" sz="2400" dirty="0" err="1"/>
              <a:t>ir</a:t>
            </a:r>
            <a:r>
              <a:rPr lang="en-US" sz="2400" dirty="0"/>
              <a:t> </a:t>
            </a:r>
            <a:r>
              <a:rPr lang="en-US" sz="2400" dirty="0" err="1"/>
              <a:t>atskirti</a:t>
            </a:r>
            <a:r>
              <a:rPr lang="en-US" sz="2400" dirty="0"/>
              <a:t> </a:t>
            </a:r>
            <a:r>
              <a:rPr lang="en-US" sz="2400" dirty="0" err="1"/>
              <a:t>vaikai</a:t>
            </a:r>
            <a:r>
              <a:rPr lang="en-US" sz="2400" dirty="0"/>
              <a:t> 2020 m. </a:t>
            </a:r>
            <a:r>
              <a:rPr lang="en-US" sz="2400" dirty="0" err="1"/>
              <a:t>pateikė</a:t>
            </a:r>
            <a:r>
              <a:rPr lang="en-US" sz="2400" dirty="0"/>
              <a:t> </a:t>
            </a:r>
            <a:r>
              <a:rPr lang="en-US" sz="2400" dirty="0" err="1"/>
              <a:t>maždaug</a:t>
            </a:r>
            <a:r>
              <a:rPr lang="en-US" sz="2400" dirty="0"/>
              <a:t> 21 000 </a:t>
            </a:r>
            <a:r>
              <a:rPr lang="en-US" sz="2400" dirty="0" err="1"/>
              <a:t>individualių</a:t>
            </a:r>
            <a:r>
              <a:rPr lang="en-US" sz="2400" dirty="0"/>
              <a:t> </a:t>
            </a:r>
            <a:r>
              <a:rPr lang="en-US" sz="2400" dirty="0" err="1"/>
              <a:t>prieglobsčio</a:t>
            </a:r>
            <a:r>
              <a:rPr lang="en-US" sz="2400" dirty="0"/>
              <a:t> </a:t>
            </a:r>
            <a:r>
              <a:rPr lang="en-US" sz="2400" dirty="0" err="1"/>
              <a:t>prašymų</a:t>
            </a:r>
            <a:r>
              <a:rPr lang="en-US" sz="24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3840"/>
          </a:xfrm>
        </p:spPr>
        <p:txBody>
          <a:bodyPr/>
          <a:lstStyle/>
          <a:p>
            <a:pPr algn="ctr"/>
            <a:r>
              <a:rPr lang="lt-LT" b="1" dirty="0"/>
              <a:t>TOP 5 šalių pabėgėlių skaičiaus kaita</a:t>
            </a:r>
          </a:p>
        </p:txBody>
      </p:sp>
      <p:pic>
        <p:nvPicPr>
          <p:cNvPr id="5" name="Content Placeholder 4"/>
          <p:cNvPicPr>
            <a:picLocks noGrp="1" noChangeAspect="1"/>
          </p:cNvPicPr>
          <p:nvPr>
            <p:ph idx="1"/>
          </p:nvPr>
        </p:nvPicPr>
        <p:blipFill>
          <a:blip r:embed="rId3"/>
          <a:stretch>
            <a:fillRect/>
          </a:stretch>
        </p:blipFill>
        <p:spPr>
          <a:xfrm>
            <a:off x="80248" y="1929471"/>
            <a:ext cx="11866895" cy="4393492"/>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7" ma:contentTypeDescription="Kurkite naują dokumentą." ma:contentTypeScope="" ma:versionID="ba0ee4624a6ffe9f896c0b29d94c2dc3">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ba7e906b2aa2c1073a589d8ed2af9af8"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8FCB2135-F19A-488C-92FA-F1503F52B3D6}"/>
</file>

<file path=customXml/itemProps2.xml><?xml version="1.0" encoding="utf-8"?>
<ds:datastoreItem xmlns:ds="http://schemas.openxmlformats.org/officeDocument/2006/customXml" ds:itemID="{DD1B6FDE-95D6-417C-B4D6-F9AB42675D44}"/>
</file>

<file path=customXml/itemProps3.xml><?xml version="1.0" encoding="utf-8"?>
<ds:datastoreItem xmlns:ds="http://schemas.openxmlformats.org/officeDocument/2006/customXml" ds:itemID="{F64C083D-964E-4F0E-A833-6843E5AA685E}"/>
</file>

<file path=docProps/app.xml><?xml version="1.0" encoding="utf-8"?>
<Properties xmlns="http://schemas.openxmlformats.org/officeDocument/2006/extended-properties" xmlns:vt="http://schemas.openxmlformats.org/officeDocument/2006/docPropsVTypes">
  <TotalTime>11</TotalTime>
  <Words>1594</Words>
  <Application>Microsoft Office PowerPoint</Application>
  <PresentationFormat>Widescreen</PresentationFormat>
  <Paragraphs>96</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      11 klasė  Vidinės ir tarptautinės migracijos pavyzdžiai</vt:lpstr>
      <vt:lpstr>Tarptautiniai migrantai sudaro 3,6 % pasaulio gyventojų</vt:lpstr>
      <vt:lpstr>Tarptautinių migrantų skaičiaus augimas 1990-2020 m.</vt:lpstr>
      <vt:lpstr>Tarptautinių migrantų kiekis šalyse</vt:lpstr>
      <vt:lpstr>TOP 10 šalių, į kurias daugiausia atvyksta migrantai, ir iš kurių daugiausia išvyksta</vt:lpstr>
      <vt:lpstr>10 svarbiausių dvišalių migracijos koridorių 2020 m.</vt:lpstr>
      <vt:lpstr>Šalių tarptautinių migrantų kiekis %</vt:lpstr>
      <vt:lpstr>Priverstinės migracijos pagrindinius srautus sudaro pabėgėliai</vt:lpstr>
      <vt:lpstr>TOP 5 šalių pabėgėlių skaičiaus kaita</vt:lpstr>
      <vt:lpstr>Vidinė migracija</vt:lpstr>
      <vt:lpstr>Vidinės migracija pasaulyje 1970–2022 m.</vt:lpstr>
      <vt:lpstr>Pasaulio vidinės migracijos priežastys</vt:lpstr>
      <vt:lpstr>Lietuvos tarptautinė migracija 2012–2021 m.</vt:lpstr>
      <vt:lpstr>Imigracijos tempai ir sudėtis</vt:lpstr>
      <vt:lpstr>Lietuvos Respublikos piliečių ir užsieniečių, imigravusių į Lietuvą pagal ankstesnę gyvenamąją vietą (šalį), grįžtamoji migracija, 2021 m.</vt:lpstr>
      <vt:lpstr>Lietuvos gyventojų vidinė migracija</vt:lpstr>
      <vt:lpstr>Vidinė migracija apskrityse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Vidinės ir tarptautinės migracijos pavyzdžiai.</dc:title>
  <dc:creator>ANGELĖ PAKAMORIENĖ</dc:creator>
  <cp:lastModifiedBy>Inga</cp:lastModifiedBy>
  <cp:revision>13</cp:revision>
  <dcterms:created xsi:type="dcterms:W3CDTF">2023-07-27T07:03:00Z</dcterms:created>
  <dcterms:modified xsi:type="dcterms:W3CDTF">2023-09-01T11:07:19Z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1033-10.2.0.6051</vt:lpwstr>
  </property>
  <property fmtid="{D5CDD505-2E9C-101B-9397-08002B2CF9AE}" pid="3" name="ContentTypeId">
    <vt:lpwstr>0x0101007DD360A5AE058E48B608F8E82876A3B4</vt:lpwstr>
  </property>
</Properties>
</file>