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380" r:id="rId3"/>
    <p:sldId id="381" r:id="rId4"/>
    <p:sldId id="268" r:id="rId5"/>
    <p:sldId id="383" r:id="rId6"/>
    <p:sldId id="384" r:id="rId7"/>
    <p:sldId id="275" r:id="rId8"/>
    <p:sldId id="376" r:id="rId9"/>
    <p:sldId id="378" r:id="rId10"/>
    <p:sldId id="270" r:id="rId11"/>
    <p:sldId id="386" r:id="rId12"/>
    <p:sldId id="387" r:id="rId13"/>
    <p:sldId id="375" r:id="rId14"/>
    <p:sldId id="379" r:id="rId15"/>
    <p:sldId id="38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7197" autoAdjust="0"/>
  </p:normalViewPr>
  <p:slideViewPr>
    <p:cSldViewPr snapToGrid="0">
      <p:cViewPr varScale="1">
        <p:scale>
          <a:sx n="75" d="100"/>
          <a:sy n="75" d="100"/>
        </p:scale>
        <p:origin x="9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D565D-D607-4E3B-9DE3-A5ADD8AA224B}" type="datetimeFigureOut">
              <a:rPr lang="lt-LT" smtClean="0"/>
              <a:t>2023-08-30</a:t>
            </a:fld>
            <a:endParaRPr lang="lt-LT"/>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2447-83BC-48AC-9BFE-F6EA461C6C09}" type="slidenum">
              <a:rPr lang="lt-LT" smtClean="0"/>
              <a:t>‹#›</a:t>
            </a:fld>
            <a:endParaRPr lang="lt-LT"/>
          </a:p>
        </p:txBody>
      </p:sp>
    </p:spTree>
    <p:extLst>
      <p:ext uri="{BB962C8B-B14F-4D97-AF65-F5344CB8AC3E}">
        <p14:creationId xmlns:p14="http://schemas.microsoft.com/office/powerpoint/2010/main" val="197612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Šiluma teka iš šilto kūno į šaltą</a:t>
            </a:r>
          </a:p>
          <a:p>
            <a:endParaRPr lang="lt-LT" dirty="0"/>
          </a:p>
          <a:p>
            <a:r>
              <a:rPr lang="lt-LT" dirty="0"/>
              <a:t>Intuityviai šis ryšys yra aiškus kiekvienam iš savo kasdienės patirties. Karšta kava laikui bėgant atvės, kol pasieks aplinkos temperatūrą. Tačiau ji niekada nebus šaltesnė, nei aplinka, kad ir kiek lauktume. Norėdami gaivios ledinės kavos vasaros temperatūroje, turime ką nors padaryti – atlikti darbą, panaudoti energiją vartojantį prietaisą.</a:t>
            </a:r>
          </a:p>
          <a:p>
            <a:endParaRPr lang="lt-LT" dirty="0"/>
          </a:p>
          <a:p>
            <a:r>
              <a:rPr lang="lt-LT" dirty="0"/>
              <a:t>Šį principą taip pat galima vaizdžiai apibūdinti su vandens analogija. Esant šilumos srautui, varomasis potencialas yra temperatūra, o tekant vandeniui – slėgis. Savarankiškai vanduo teka tik iš aukšto slėgio srities iki žemo slėgio sritį. Kad jį pajudinti šia kita kryptimi , pvz., šildymo sistemoje iš rūsio į 2 aukštą, reikia įrenginio.  Šildymo sistemose tai atliekama su cirkuliaciniu siurbliu.</a:t>
            </a:r>
          </a:p>
          <a:p>
            <a:endParaRPr lang="lt-LT" dirty="0"/>
          </a:p>
          <a:p>
            <a:r>
              <a:rPr lang="lt-LT" dirty="0"/>
              <a:t>Kaip cirkuliacinis siurblys pumpuoja vandenį iš žemo slėgio lygio į aukštesnį, taip ir nagrinėjamas įrenginys siurbia šilumą nuo žemos temperatūros lygio į aukštesnį. Ir štai iš kur kilo terminas šilumos siurblys .</a:t>
            </a:r>
          </a:p>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4</a:t>
            </a:fld>
            <a:endParaRPr lang="lt-LT"/>
          </a:p>
        </p:txBody>
      </p:sp>
    </p:spTree>
    <p:extLst>
      <p:ext uri="{BB962C8B-B14F-4D97-AF65-F5344CB8AC3E}">
        <p14:creationId xmlns:p14="http://schemas.microsoft.com/office/powerpoint/2010/main" val="1234161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14</a:t>
            </a:fld>
            <a:endParaRPr lang="lt-LT"/>
          </a:p>
        </p:txBody>
      </p:sp>
    </p:spTree>
    <p:extLst>
      <p:ext uri="{BB962C8B-B14F-4D97-AF65-F5344CB8AC3E}">
        <p14:creationId xmlns:p14="http://schemas.microsoft.com/office/powerpoint/2010/main" val="10486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Pvz., apvynioti indą šlapiu audiniu – džiovinimui, </a:t>
            </a:r>
            <a:r>
              <a:rPr lang="lt-LT" dirty="0" err="1"/>
              <a:t>t.y</a:t>
            </a:r>
            <a:r>
              <a:rPr lang="lt-LT" dirty="0"/>
              <a:t>. garavimui reikalingą šilumą vanduo gaus indo.</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5</a:t>
            </a:fld>
            <a:endParaRPr lang="lt-LT"/>
          </a:p>
        </p:txBody>
      </p:sp>
    </p:spTree>
    <p:extLst>
      <p:ext uri="{BB962C8B-B14F-4D97-AF65-F5344CB8AC3E}">
        <p14:creationId xmlns:p14="http://schemas.microsoft.com/office/powerpoint/2010/main" val="115481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Mokiniai turėtų įvardinti, kas yra ir kokiais vienetais matuojami formulėje nurodyti dydžiai, kuo skiriasi savitoji garavimo ir savitoji kondensacijos šiluma. </a:t>
            </a:r>
          </a:p>
          <a:p>
            <a:r>
              <a:rPr lang="lt-LT" dirty="0"/>
              <a:t>Verta prisiminti vandens virimo temperatūros skirtumus jūros lygyje ir kalnuose, </a:t>
            </a:r>
            <a:r>
              <a:rPr lang="lt-LT" dirty="0" err="1"/>
              <a:t>greitpuodžio</a:t>
            </a:r>
            <a:r>
              <a:rPr lang="lt-LT" dirty="0"/>
              <a:t> veikimo principą.</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6</a:t>
            </a:fld>
            <a:endParaRPr lang="lt-LT"/>
          </a:p>
        </p:txBody>
      </p:sp>
    </p:spTree>
    <p:extLst>
      <p:ext uri="{BB962C8B-B14F-4D97-AF65-F5344CB8AC3E}">
        <p14:creationId xmlns:p14="http://schemas.microsoft.com/office/powerpoint/2010/main" val="156064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Mokiniai, naudodamiesi vadovėlio (Spektras, 9 klasei) paragrafo 2.6 medžiaga, atsako į klausimą. </a:t>
            </a:r>
          </a:p>
          <a:p>
            <a:r>
              <a:rPr lang="lt-LT" dirty="0"/>
              <a:t>Šaldytuvas yra ciklinis įrenginys, kuris sugeria šilumą iš talpos vidaus ir išspinduliuoja ją į išorę, vartodamas energiją. Darbinis skystis vadinamas </a:t>
            </a:r>
            <a:r>
              <a:rPr lang="lt-LT" dirty="0" err="1"/>
              <a:t>šaltnešiu</a:t>
            </a:r>
            <a:r>
              <a:rPr lang="lt-LT" dirty="0"/>
              <a:t>, kurio cikle paprastai vyksta faziniai pokyčiai.</a:t>
            </a:r>
          </a:p>
          <a:p>
            <a:endParaRPr lang="lt-LT" dirty="0"/>
          </a:p>
          <a:p>
            <a:r>
              <a:rPr lang="lt-LT" dirty="0"/>
              <a:t> </a:t>
            </a:r>
          </a:p>
          <a:p>
            <a:endParaRPr lang="lt-LT" dirty="0"/>
          </a:p>
          <a:p>
            <a:r>
              <a:rPr lang="lt-LT" dirty="0"/>
              <a:t>Įprastą garų suspaudimo šaldymo sistemą daugiausia sudaro keturios įrangos dalys, kaip parodyta 6.2.1 paveiksle :</a:t>
            </a:r>
          </a:p>
          <a:p>
            <a:endParaRPr lang="lt-LT" dirty="0"/>
          </a:p>
          <a:p>
            <a:r>
              <a:rPr lang="lt-LT" dirty="0"/>
              <a:t>Garintuvas, per kurį žemo slėgio, žemos temperatūros </a:t>
            </a:r>
            <a:r>
              <a:rPr lang="lt-LT" dirty="0" err="1"/>
              <a:t>šaltnešis</a:t>
            </a:r>
            <a:r>
              <a:rPr lang="lt-LT" dirty="0"/>
              <a:t> sugeria šilumą iš šilumos kriauklės (pvz., šaldiklio arba šaldymo patalpos) ir iš dviejų fazių mišinio virsta sočiais arba perkaitintais garais.</a:t>
            </a:r>
          </a:p>
          <a:p>
            <a:r>
              <a:rPr lang="lt-LT" dirty="0"/>
              <a:t>Kompresorius, naudojamas norint padidinti aušalo garų slėgį ir temperatūrą sunaudojant daug darbo.</a:t>
            </a:r>
          </a:p>
          <a:p>
            <a:r>
              <a:rPr lang="lt-LT" dirty="0"/>
              <a:t>Kondensatorius, per kurį šiluma nukreipiama į šilumos šaltinį (pvz., virtuvės ar lauko orą). Kondensatoriaus išėjime </a:t>
            </a:r>
            <a:r>
              <a:rPr lang="lt-LT" dirty="0" err="1"/>
              <a:t>šaltnešis</a:t>
            </a:r>
            <a:r>
              <a:rPr lang="lt-LT" dirty="0"/>
              <a:t> paprastai yra dviejų fazių mišinys arba skystis.</a:t>
            </a:r>
          </a:p>
          <a:p>
            <a:r>
              <a:rPr lang="lt-LT" dirty="0"/>
              <a:t>Išsiplėtimo vožtuvas, naudojamas aušalo slėgiui ir temperatūrai sumažinti, kad išsiplėtimo išėjime būtų pasiektas pageidaujamos kokybės skysčio ir garų </a:t>
            </a:r>
            <a:r>
              <a:rPr lang="lt-LT" dirty="0" err="1"/>
              <a:t>mišinysvožtuvas</a:t>
            </a:r>
            <a:r>
              <a:rPr lang="lt-LT" dirty="0"/>
              <a:t>.</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7</a:t>
            </a:fld>
            <a:endParaRPr lang="lt-LT"/>
          </a:p>
        </p:txBody>
      </p:sp>
    </p:spTree>
    <p:extLst>
      <p:ext uri="{BB962C8B-B14F-4D97-AF65-F5344CB8AC3E}">
        <p14:creationId xmlns:p14="http://schemas.microsoft.com/office/powerpoint/2010/main" val="73501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8</a:t>
            </a:fld>
            <a:endParaRPr lang="lt-LT"/>
          </a:p>
        </p:txBody>
      </p:sp>
    </p:spTree>
    <p:extLst>
      <p:ext uri="{BB962C8B-B14F-4D97-AF65-F5344CB8AC3E}">
        <p14:creationId xmlns:p14="http://schemas.microsoft.com/office/powerpoint/2010/main" val="337990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šildymo sistemų gamintojai savo šilumos siurbliuose dažnai kalba apie šaldymo ciklą , o ne apie šilumos ciklą, nors šilumos siurblių ir aušintuvų šaldymo grandinės yra beveik identiškos.</a:t>
            </a:r>
          </a:p>
          <a:p>
            <a:r>
              <a:rPr lang="lt-LT" dirty="0"/>
              <a:t>Mokiniai turi įvardinti, kas pažymėta </a:t>
            </a:r>
            <a:r>
              <a:rPr lang="lt-LT" dirty="0" err="1"/>
              <a:t>skaięiais</a:t>
            </a:r>
            <a:r>
              <a:rPr lang="lt-LT" dirty="0"/>
              <a:t> 1,2,3,4.</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9</a:t>
            </a:fld>
            <a:endParaRPr lang="lt-LT"/>
          </a:p>
        </p:txBody>
      </p:sp>
    </p:spTree>
    <p:extLst>
      <p:ext uri="{BB962C8B-B14F-4D97-AF65-F5344CB8AC3E}">
        <p14:creationId xmlns:p14="http://schemas.microsoft.com/office/powerpoint/2010/main" val="129946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10</a:t>
            </a:fld>
            <a:endParaRPr lang="lt-LT"/>
          </a:p>
        </p:txBody>
      </p:sp>
    </p:spTree>
    <p:extLst>
      <p:ext uri="{BB962C8B-B14F-4D97-AF65-F5344CB8AC3E}">
        <p14:creationId xmlns:p14="http://schemas.microsoft.com/office/powerpoint/2010/main" val="1933054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Šilumos siurblio šildymo ciklas veikia paimdamas šilumą iš lauko oro, toliau jį sušildamas ir naudojant šį šiltą orą patalpų orui šildyti. Tai atliekama tokiu būdu: </a:t>
            </a:r>
          </a:p>
          <a:p>
            <a:r>
              <a:rPr lang="lt-LT" dirty="0"/>
              <a:t>Skystas </a:t>
            </a:r>
            <a:r>
              <a:rPr lang="lt-LT" dirty="0" err="1"/>
              <a:t>šaltnešis</a:t>
            </a:r>
            <a:r>
              <a:rPr lang="lt-LT" dirty="0"/>
              <a:t> sugeria šilumą „garintuve“ iš lauko oro, virsdamas dujomis.</a:t>
            </a:r>
          </a:p>
          <a:p>
            <a:r>
              <a:rPr lang="lt-LT" dirty="0" err="1"/>
              <a:t>Šaltnešis</a:t>
            </a:r>
            <a:r>
              <a:rPr lang="lt-LT" dirty="0"/>
              <a:t> tiekiamas per „kompresorių“, kuris padidina dujų slėgį ir padidina jų temperatūrą .</a:t>
            </a:r>
          </a:p>
          <a:p>
            <a:r>
              <a:rPr lang="lt-LT" dirty="0"/>
              <a:t>Karštos dujos teka per „kondensatoriaus gyvatukus“ šildomos erdvės viduje, o kadangi jos yra aukštesnės temperatūros nei ši erdvė, jos perduoda šilumą į patalpą ir kondensuojasi atgal į skystį.</a:t>
            </a:r>
          </a:p>
          <a:p>
            <a:r>
              <a:rPr lang="lt-LT" dirty="0"/>
              <a:t>Galiausiai skystis teka atgal per vožtuvą, kuris sumažina jo slėgį, kad atvėstų ir galėtų pakartoti ciklą.</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11</a:t>
            </a:fld>
            <a:endParaRPr lang="lt-LT"/>
          </a:p>
        </p:txBody>
      </p:sp>
    </p:spTree>
    <p:extLst>
      <p:ext uri="{BB962C8B-B14F-4D97-AF65-F5344CB8AC3E}">
        <p14:creationId xmlns:p14="http://schemas.microsoft.com/office/powerpoint/2010/main" val="39606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Šilumos siurblio vėsinimo ciklas naudojamas vėsinti erdvę, pašalinant iš jos šilumą ir išleidžiant ją į kitą zoną, dažniausiai į lauką oro kondicionavimui arba į kambarį šaldytuvui. Norėdami tai padaryti, "garintuvas" ir "kondensatoriaus ritės" perjungia vaidmenis, o </a:t>
            </a:r>
            <a:r>
              <a:rPr lang="lt-LT" dirty="0" err="1"/>
              <a:t>šaltnešio</a:t>
            </a:r>
            <a:r>
              <a:rPr lang="lt-LT" dirty="0"/>
              <a:t> srautas pakeičiamas: [2]</a:t>
            </a:r>
          </a:p>
          <a:p>
            <a:endParaRPr lang="lt-LT" dirty="0"/>
          </a:p>
          <a:p>
            <a:r>
              <a:rPr lang="lt-LT" dirty="0"/>
              <a:t>Šaltasis </a:t>
            </a:r>
            <a:r>
              <a:rPr lang="lt-LT" dirty="0" err="1"/>
              <a:t>šaltnešis</a:t>
            </a:r>
            <a:r>
              <a:rPr lang="lt-LT" dirty="0"/>
              <a:t> sugeria šilumą iš garintuve esančios karštesnės patalpos, todėl patalpa atvės.</a:t>
            </a:r>
          </a:p>
          <a:p>
            <a:r>
              <a:rPr lang="lt-LT" dirty="0"/>
              <a:t>Tada jis dedamas per kompresorių, kad padidėtų jo temperatūra.</a:t>
            </a:r>
          </a:p>
          <a:p>
            <a:r>
              <a:rPr lang="lt-LT" dirty="0"/>
              <a:t>Jis praeina per kondensatoriaus ritinius ir perduoda šią šilumą išoriniam orui.</a:t>
            </a:r>
          </a:p>
          <a:p>
            <a:r>
              <a:rPr lang="lt-LT" dirty="0"/>
              <a:t>Tada jis išsiplečia, kad sumažintų slėgį ir atvėstų iki žemesnės nei kambario temperatūros, kad būtų kartojamas ciklas.</a:t>
            </a:r>
          </a:p>
        </p:txBody>
      </p:sp>
      <p:sp>
        <p:nvSpPr>
          <p:cNvPr id="4" name="Skaidrės numerio vietos rezervavimo ženklas 3"/>
          <p:cNvSpPr>
            <a:spLocks noGrp="1"/>
          </p:cNvSpPr>
          <p:nvPr>
            <p:ph type="sldNum" sz="quarter" idx="5"/>
          </p:nvPr>
        </p:nvSpPr>
        <p:spPr/>
        <p:txBody>
          <a:bodyPr/>
          <a:lstStyle/>
          <a:p>
            <a:fld id="{00FC2447-83BC-48AC-9BFE-F6EA461C6C09}" type="slidenum">
              <a:rPr lang="lt-LT" smtClean="0"/>
              <a:t>12</a:t>
            </a:fld>
            <a:endParaRPr lang="lt-LT"/>
          </a:p>
        </p:txBody>
      </p:sp>
    </p:spTree>
    <p:extLst>
      <p:ext uri="{BB962C8B-B14F-4D97-AF65-F5344CB8AC3E}">
        <p14:creationId xmlns:p14="http://schemas.microsoft.com/office/powerpoint/2010/main" val="274381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0A242F-BF99-4679-8412-C14FF7B1568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74139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504814" cy="1325563"/>
          </a:xfrm>
        </p:spPr>
        <p:txBody>
          <a:bodyPr/>
          <a:lstStyle>
            <a:lvl1pPr>
              <a:defRPr b="1">
                <a:solidFill>
                  <a:schemeClr val="accent1">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70A242F-BF99-4679-8412-C14FF7B1568A}"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775F0-6B15-426F-B554-A3DE9A581223}" type="slidenum">
              <a:rPr lang="en-US" smtClean="0"/>
              <a:t>‹#›</a:t>
            </a:fld>
            <a:endParaRPr lang="en-US"/>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36440" y="116229"/>
            <a:ext cx="1208088" cy="85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3"/>
          <a:stretch>
            <a:fillRect/>
          </a:stretch>
        </p:blipFill>
        <p:spPr>
          <a:xfrm>
            <a:off x="8814816" y="262368"/>
            <a:ext cx="2103376" cy="602823"/>
          </a:xfrm>
          <a:prstGeom prst="rect">
            <a:avLst/>
          </a:prstGeom>
        </p:spPr>
      </p:pic>
    </p:spTree>
    <p:extLst>
      <p:ext uri="{BB962C8B-B14F-4D97-AF65-F5344CB8AC3E}">
        <p14:creationId xmlns:p14="http://schemas.microsoft.com/office/powerpoint/2010/main" val="370793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A242F-BF99-4679-8412-C14FF7B1568A}"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775F0-6B15-426F-B554-A3DE9A581223}" type="slidenum">
              <a:rPr lang="en-US" smtClean="0"/>
              <a:t>‹#›</a:t>
            </a:fld>
            <a:endParaRPr lang="en-US"/>
          </a:p>
        </p:txBody>
      </p:sp>
    </p:spTree>
    <p:extLst>
      <p:ext uri="{BB962C8B-B14F-4D97-AF65-F5344CB8AC3E}">
        <p14:creationId xmlns:p14="http://schemas.microsoft.com/office/powerpoint/2010/main" val="35217089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A242F-BF99-4679-8412-C14FF7B1568A}" type="datetimeFigureOut">
              <a:rPr lang="en-US" smtClean="0"/>
              <a:t>8/30/2023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775F0-6B15-426F-B554-A3DE9A581223}" type="slidenum">
              <a:rPr lang="en-US" smtClean="0"/>
              <a:t>‹#›</a:t>
            </a:fld>
            <a:endParaRPr lang="en-US"/>
          </a:p>
        </p:txBody>
      </p:sp>
    </p:spTree>
    <p:extLst>
      <p:ext uri="{BB962C8B-B14F-4D97-AF65-F5344CB8AC3E}">
        <p14:creationId xmlns:p14="http://schemas.microsoft.com/office/powerpoint/2010/main" val="33278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ierraclub.org/default/2022/10/heat-pump-101-lowdown-hottest-and-coolest-appliance-you-ve-never-heard" TargetMode="External"/><Relationship Id="rId2" Type="http://schemas.openxmlformats.org/officeDocument/2006/relationships/hyperlink" Target="https://home.uni-leipzig.de/energy/energy-fundamentals/13.htm" TargetMode="External"/><Relationship Id="rId1" Type="http://schemas.openxmlformats.org/officeDocument/2006/relationships/slideLayout" Target="../slideLayouts/slideLayout2.xml"/><Relationship Id="rId6" Type="http://schemas.openxmlformats.org/officeDocument/2006/relationships/hyperlink" Target="https://pressbooks.bccampus.ca/thermo1/chapter/6-2-refrigerator-and-heat-pump/" TargetMode="External"/><Relationship Id="rId5" Type="http://schemas.openxmlformats.org/officeDocument/2006/relationships/hyperlink" Target="https://lt.wikipedia.org/wiki/Jom_Kipuro_karas" TargetMode="External"/><Relationship Id="rId4" Type="http://schemas.openxmlformats.org/officeDocument/2006/relationships/hyperlink" Target="https://energyeducation.ca/encyclopedia/Heat_pum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769" y="1930364"/>
            <a:ext cx="11333285" cy="1763812"/>
          </a:xfrm>
        </p:spPr>
        <p:txBody>
          <a:bodyPr>
            <a:normAutofit/>
          </a:bodyPr>
          <a:lstStyle/>
          <a:p>
            <a:r>
              <a:rPr lang="lt-LT" sz="8000" b="1" dirty="0">
                <a:solidFill>
                  <a:schemeClr val="accent1">
                    <a:lumMod val="50000"/>
                  </a:schemeClr>
                </a:solidFill>
              </a:rPr>
              <a:t>Šilumos siurbliai</a:t>
            </a:r>
            <a:br>
              <a:rPr lang="lt-LT" b="1" dirty="0">
                <a:solidFill>
                  <a:schemeClr val="accent1">
                    <a:lumMod val="50000"/>
                  </a:schemeClr>
                </a:solidFill>
              </a:rPr>
            </a:br>
            <a:r>
              <a:rPr lang="lt-LT" sz="3600" b="1" dirty="0">
                <a:solidFill>
                  <a:schemeClr val="accent1">
                    <a:lumMod val="50000"/>
                  </a:schemeClr>
                </a:solidFill>
              </a:rPr>
              <a:t>9  (I </a:t>
            </a:r>
            <a:r>
              <a:rPr lang="lt-LT" sz="3600" b="1" dirty="0" err="1">
                <a:solidFill>
                  <a:schemeClr val="accent1">
                    <a:lumMod val="50000"/>
                  </a:schemeClr>
                </a:solidFill>
              </a:rPr>
              <a:t>gimn</a:t>
            </a:r>
            <a:r>
              <a:rPr lang="lt-LT" sz="3600" b="1" dirty="0">
                <a:solidFill>
                  <a:schemeClr val="accent1">
                    <a:lumMod val="50000"/>
                  </a:schemeClr>
                </a:solidFill>
              </a:rPr>
              <a:t>.)  klasė</a:t>
            </a:r>
            <a:endParaRPr lang="en-US" sz="3600" b="1" dirty="0">
              <a:solidFill>
                <a:schemeClr val="accent1">
                  <a:lumMod val="50000"/>
                </a:schemeClr>
              </a:solidFill>
            </a:endParaRPr>
          </a:p>
        </p:txBody>
      </p:sp>
      <p:sp>
        <p:nvSpPr>
          <p:cNvPr id="3" name="Subtitle 2"/>
          <p:cNvSpPr>
            <a:spLocks noGrp="1"/>
          </p:cNvSpPr>
          <p:nvPr>
            <p:ph type="subTitle" idx="1"/>
          </p:nvPr>
        </p:nvSpPr>
        <p:spPr>
          <a:xfrm>
            <a:off x="1524000" y="4317964"/>
            <a:ext cx="9144000" cy="1655762"/>
          </a:xfrm>
        </p:spPr>
        <p:txBody>
          <a:bodyPr>
            <a:normAutofit/>
          </a:bodyPr>
          <a:lstStyle/>
          <a:p>
            <a:r>
              <a:rPr lang="lt-LT" dirty="0">
                <a:solidFill>
                  <a:schemeClr val="accent1">
                    <a:lumMod val="50000"/>
                  </a:schemeClr>
                </a:solidFill>
              </a:rPr>
              <a:t>Valentina Rakužienė,</a:t>
            </a:r>
          </a:p>
          <a:p>
            <a:r>
              <a:rPr lang="lt-LT" dirty="0">
                <a:solidFill>
                  <a:schemeClr val="accent1">
                    <a:lumMod val="50000"/>
                  </a:schemeClr>
                </a:solidFill>
              </a:rPr>
              <a:t>Šiaulių Juliaus Janonio gimnazija</a:t>
            </a:r>
            <a:endParaRPr lang="en-US" dirty="0">
              <a:solidFill>
                <a:schemeClr val="accent1">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8057" y="552846"/>
            <a:ext cx="3656215" cy="1047354"/>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52559" y="253488"/>
            <a:ext cx="2149290" cy="152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4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05AF0EB-4DD2-7995-6398-213AA908B334}"/>
              </a:ext>
            </a:extLst>
          </p:cNvPr>
          <p:cNvSpPr>
            <a:spLocks noGrp="1"/>
          </p:cNvSpPr>
          <p:nvPr>
            <p:ph type="title"/>
          </p:nvPr>
        </p:nvSpPr>
        <p:spPr>
          <a:xfrm>
            <a:off x="482600" y="771525"/>
            <a:ext cx="9037320" cy="1325563"/>
          </a:xfrm>
        </p:spPr>
        <p:txBody>
          <a:bodyPr>
            <a:normAutofit fontScale="90000"/>
          </a:bodyPr>
          <a:lstStyle/>
          <a:p>
            <a:r>
              <a:rPr lang="lt-LT" dirty="0"/>
              <a:t>Norime siurbti šilumą nuo žemos temperatūros į aukštą? Tai gana paprasta! </a:t>
            </a:r>
            <a:br>
              <a:rPr lang="lt-LT" dirty="0"/>
            </a:br>
            <a:endParaRPr lang="lt-LT" dirty="0"/>
          </a:p>
        </p:txBody>
      </p:sp>
      <p:sp>
        <p:nvSpPr>
          <p:cNvPr id="3" name="Turinio vietos rezervavimo ženklas 2">
            <a:extLst>
              <a:ext uri="{FF2B5EF4-FFF2-40B4-BE49-F238E27FC236}">
                <a16:creationId xmlns:a16="http://schemas.microsoft.com/office/drawing/2014/main" id="{2C678C4C-82D2-F6C5-9FA5-1BE47926FD96}"/>
              </a:ext>
            </a:extLst>
          </p:cNvPr>
          <p:cNvSpPr>
            <a:spLocks noGrp="1"/>
          </p:cNvSpPr>
          <p:nvPr>
            <p:ph idx="1"/>
          </p:nvPr>
        </p:nvSpPr>
        <p:spPr>
          <a:xfrm>
            <a:off x="482600" y="1825625"/>
            <a:ext cx="11445240" cy="4351338"/>
          </a:xfrm>
        </p:spPr>
        <p:txBody>
          <a:bodyPr>
            <a:normAutofit/>
          </a:bodyPr>
          <a:lstStyle/>
          <a:p>
            <a:pPr marL="0" indent="0">
              <a:buNone/>
            </a:pPr>
            <a:endParaRPr lang="lt-LT" dirty="0"/>
          </a:p>
          <a:p>
            <a:pPr marL="0" indent="0">
              <a:buNone/>
            </a:pPr>
            <a:r>
              <a:rPr lang="lt-LT" sz="3200" dirty="0"/>
              <a:t>Surandame tinkamo skysčio, vadinamojo </a:t>
            </a:r>
            <a:r>
              <a:rPr lang="lt-LT" sz="3200" dirty="0" err="1"/>
              <a:t>šaltnešiu</a:t>
            </a:r>
            <a:r>
              <a:rPr lang="lt-LT" sz="3200" dirty="0"/>
              <a:t>, ir atliekame šiuos būsenos pakeitimus:</a:t>
            </a:r>
          </a:p>
          <a:p>
            <a:pPr lvl="1"/>
            <a:r>
              <a:rPr lang="lt-LT" sz="2800" dirty="0"/>
              <a:t>Išgariname skystį esant žemam slėgiui ir temperatūrai.</a:t>
            </a:r>
          </a:p>
          <a:p>
            <a:pPr lvl="1"/>
            <a:r>
              <a:rPr lang="lt-LT" sz="2800" dirty="0"/>
              <a:t>Gautus garus suslegiame.</a:t>
            </a:r>
          </a:p>
          <a:p>
            <a:pPr lvl="1"/>
            <a:r>
              <a:rPr lang="lt-LT" sz="2800" dirty="0"/>
              <a:t>Kondensuojame garus esant aukštam slėgiui ir temperatūrai.</a:t>
            </a:r>
          </a:p>
          <a:p>
            <a:pPr lvl="1"/>
            <a:r>
              <a:rPr lang="lt-LT" sz="2800" dirty="0"/>
              <a:t>Pagamintą skystį grąžiname į žemo slėgio ir temperatūros lygį.</a:t>
            </a:r>
          </a:p>
          <a:p>
            <a:pPr marL="457200" lvl="1" indent="0">
              <a:buNone/>
            </a:pPr>
            <a:endParaRPr lang="lt-LT" dirty="0"/>
          </a:p>
        </p:txBody>
      </p:sp>
    </p:spTree>
    <p:extLst>
      <p:ext uri="{BB962C8B-B14F-4D97-AF65-F5344CB8AC3E}">
        <p14:creationId xmlns:p14="http://schemas.microsoft.com/office/powerpoint/2010/main" val="12932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15A027D-E85B-810F-2C06-6A126C4B349F}"/>
              </a:ext>
            </a:extLst>
          </p:cNvPr>
          <p:cNvSpPr>
            <a:spLocks noGrp="1"/>
          </p:cNvSpPr>
          <p:nvPr>
            <p:ph type="title"/>
          </p:nvPr>
        </p:nvSpPr>
        <p:spPr/>
        <p:txBody>
          <a:bodyPr/>
          <a:lstStyle/>
          <a:p>
            <a:r>
              <a:rPr lang="lt-LT" dirty="0"/>
              <a:t>Šilumos siurblio šildymo ciklas </a:t>
            </a:r>
          </a:p>
        </p:txBody>
      </p:sp>
      <p:sp>
        <p:nvSpPr>
          <p:cNvPr id="3" name="Turinio vietos rezervavimo ženklas 2">
            <a:extLst>
              <a:ext uri="{FF2B5EF4-FFF2-40B4-BE49-F238E27FC236}">
                <a16:creationId xmlns:a16="http://schemas.microsoft.com/office/drawing/2014/main" id="{ED90DC89-AF6C-425F-5D35-3989015A92BE}"/>
              </a:ext>
            </a:extLst>
          </p:cNvPr>
          <p:cNvSpPr>
            <a:spLocks noGrp="1"/>
          </p:cNvSpPr>
          <p:nvPr>
            <p:ph idx="1"/>
          </p:nvPr>
        </p:nvSpPr>
        <p:spPr>
          <a:xfrm>
            <a:off x="320040" y="1795145"/>
            <a:ext cx="6903720" cy="4351338"/>
          </a:xfrm>
        </p:spPr>
        <p:txBody>
          <a:bodyPr>
            <a:normAutofit fontScale="92500" lnSpcReduction="20000"/>
          </a:bodyPr>
          <a:lstStyle/>
          <a:p>
            <a:pPr marL="0" indent="0">
              <a:buNone/>
            </a:pPr>
            <a:r>
              <a:rPr lang="lt-LT" dirty="0"/>
              <a:t>Paimama šiluma iš lauko oro, oras sušildomas ir naudojamas patalpai šildyti.</a:t>
            </a:r>
          </a:p>
          <a:p>
            <a:endParaRPr lang="lt-LT" dirty="0"/>
          </a:p>
          <a:p>
            <a:r>
              <a:rPr lang="lt-LT" dirty="0"/>
              <a:t>Skystas </a:t>
            </a:r>
            <a:r>
              <a:rPr lang="lt-LT" dirty="0" err="1"/>
              <a:t>šaltnešis</a:t>
            </a:r>
            <a:r>
              <a:rPr lang="lt-LT" dirty="0"/>
              <a:t> sugeria šilumą „garintuve“ iš lauko oro, virsdamas dujomis.</a:t>
            </a:r>
          </a:p>
          <a:p>
            <a:r>
              <a:rPr lang="lt-LT" dirty="0" err="1"/>
              <a:t>Šaltnešis</a:t>
            </a:r>
            <a:r>
              <a:rPr lang="lt-LT" dirty="0"/>
              <a:t> tiekiamas per „kompresorių“, kuris padidina dujų slėgį ir temperatūrą .</a:t>
            </a:r>
          </a:p>
          <a:p>
            <a:r>
              <a:rPr lang="lt-LT" dirty="0"/>
              <a:t>Karštos dujos teka per „kondensatoriaus gyvatukus“ šildomos erdvės viduje, perduoda šilumą į patalpą ir kondensuojasi atgal į skystį.</a:t>
            </a:r>
          </a:p>
          <a:p>
            <a:r>
              <a:rPr lang="lt-LT" dirty="0"/>
              <a:t>Skystis teka atgal per vožtuvą, kuris sumažina jo slėgį, kad atvėstų ir galėtų pakartoti ciklą.</a:t>
            </a:r>
          </a:p>
        </p:txBody>
      </p:sp>
      <p:pic>
        <p:nvPicPr>
          <p:cNvPr id="5" name="Paveikslėlis 4">
            <a:extLst>
              <a:ext uri="{FF2B5EF4-FFF2-40B4-BE49-F238E27FC236}">
                <a16:creationId xmlns:a16="http://schemas.microsoft.com/office/drawing/2014/main" id="{A20FE98A-E886-63B7-A014-C57B6409E05A}"/>
              </a:ext>
            </a:extLst>
          </p:cNvPr>
          <p:cNvPicPr>
            <a:picLocks noChangeAspect="1"/>
          </p:cNvPicPr>
          <p:nvPr/>
        </p:nvPicPr>
        <p:blipFill>
          <a:blip r:embed="rId3"/>
          <a:stretch>
            <a:fillRect/>
          </a:stretch>
        </p:blipFill>
        <p:spPr>
          <a:xfrm>
            <a:off x="7268621" y="1917065"/>
            <a:ext cx="4539803" cy="3424136"/>
          </a:xfrm>
          <a:prstGeom prst="rect">
            <a:avLst/>
          </a:prstGeom>
        </p:spPr>
      </p:pic>
    </p:spTree>
    <p:extLst>
      <p:ext uri="{BB962C8B-B14F-4D97-AF65-F5344CB8AC3E}">
        <p14:creationId xmlns:p14="http://schemas.microsoft.com/office/powerpoint/2010/main" val="3028454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29BA8F7-4143-F8D8-0493-6D8308138DBA}"/>
              </a:ext>
            </a:extLst>
          </p:cNvPr>
          <p:cNvSpPr>
            <a:spLocks noGrp="1"/>
          </p:cNvSpPr>
          <p:nvPr>
            <p:ph type="title"/>
          </p:nvPr>
        </p:nvSpPr>
        <p:spPr/>
        <p:txBody>
          <a:bodyPr/>
          <a:lstStyle/>
          <a:p>
            <a:r>
              <a:rPr lang="lt-LT" dirty="0"/>
              <a:t>Aušinimo (šaldymo) ciklas</a:t>
            </a:r>
          </a:p>
        </p:txBody>
      </p:sp>
      <p:sp>
        <p:nvSpPr>
          <p:cNvPr id="3" name="Turinio vietos rezervavimo ženklas 2">
            <a:extLst>
              <a:ext uri="{FF2B5EF4-FFF2-40B4-BE49-F238E27FC236}">
                <a16:creationId xmlns:a16="http://schemas.microsoft.com/office/drawing/2014/main" id="{68EF26F6-1076-B9DB-1F0E-C1900E21C4DF}"/>
              </a:ext>
            </a:extLst>
          </p:cNvPr>
          <p:cNvSpPr>
            <a:spLocks noGrp="1"/>
          </p:cNvSpPr>
          <p:nvPr>
            <p:ph idx="1"/>
          </p:nvPr>
        </p:nvSpPr>
        <p:spPr>
          <a:xfrm>
            <a:off x="177800" y="1805305"/>
            <a:ext cx="7504814" cy="4351338"/>
          </a:xfrm>
        </p:spPr>
        <p:txBody>
          <a:bodyPr>
            <a:normAutofit fontScale="92500"/>
          </a:bodyPr>
          <a:lstStyle/>
          <a:p>
            <a:pPr marL="0" indent="0">
              <a:buNone/>
            </a:pPr>
            <a:r>
              <a:rPr lang="lt-LT" dirty="0"/>
              <a:t>Šilumos siurblio vėsinimo ciklas naudojamas vėsinti patalpą.</a:t>
            </a:r>
          </a:p>
          <a:p>
            <a:r>
              <a:rPr lang="lt-LT" dirty="0"/>
              <a:t>Šaltasis </a:t>
            </a:r>
            <a:r>
              <a:rPr lang="lt-LT" dirty="0" err="1"/>
              <a:t>šaltnešis</a:t>
            </a:r>
            <a:r>
              <a:rPr lang="lt-LT" dirty="0"/>
              <a:t> sugeria šilumą iš garintuvo,  esančio karštesnėje patalpoje, todėl patalpa atvėsta.</a:t>
            </a:r>
          </a:p>
          <a:p>
            <a:r>
              <a:rPr lang="lt-LT" dirty="0" err="1"/>
              <a:t>Šaltnešis</a:t>
            </a:r>
            <a:r>
              <a:rPr lang="lt-LT" dirty="0"/>
              <a:t> leidžiamas per kompresorių, kad padidėtų jo temperatūra.</a:t>
            </a:r>
          </a:p>
          <a:p>
            <a:r>
              <a:rPr lang="lt-LT" dirty="0"/>
              <a:t>Jis praeina vamzdeliais ir perduoda šilumą išoriniam orui.</a:t>
            </a:r>
          </a:p>
          <a:p>
            <a:r>
              <a:rPr lang="lt-LT" dirty="0"/>
              <a:t>Tada </a:t>
            </a:r>
            <a:r>
              <a:rPr lang="lt-LT" dirty="0" err="1"/>
              <a:t>šaltnešis</a:t>
            </a:r>
            <a:r>
              <a:rPr lang="lt-LT" dirty="0"/>
              <a:t> išsiplečia, kad sumažintų slėgį ir atvėstų iki žemesnės nei kambario temperatūros.</a:t>
            </a:r>
          </a:p>
          <a:p>
            <a:pPr marL="0" indent="0">
              <a:buNone/>
            </a:pPr>
            <a:endParaRPr lang="lt-LT" dirty="0"/>
          </a:p>
        </p:txBody>
      </p:sp>
      <p:pic>
        <p:nvPicPr>
          <p:cNvPr id="5" name="Paveikslėlis 4">
            <a:extLst>
              <a:ext uri="{FF2B5EF4-FFF2-40B4-BE49-F238E27FC236}">
                <a16:creationId xmlns:a16="http://schemas.microsoft.com/office/drawing/2014/main" id="{3E0840DD-7558-3CF4-2BEE-541A86CCF54B}"/>
              </a:ext>
            </a:extLst>
          </p:cNvPr>
          <p:cNvPicPr>
            <a:picLocks noChangeAspect="1"/>
          </p:cNvPicPr>
          <p:nvPr/>
        </p:nvPicPr>
        <p:blipFill>
          <a:blip r:embed="rId3"/>
          <a:stretch>
            <a:fillRect/>
          </a:stretch>
        </p:blipFill>
        <p:spPr>
          <a:xfrm>
            <a:off x="7903407" y="1690688"/>
            <a:ext cx="4192073" cy="3443591"/>
          </a:xfrm>
          <a:prstGeom prst="rect">
            <a:avLst/>
          </a:prstGeom>
        </p:spPr>
      </p:pic>
    </p:spTree>
    <p:extLst>
      <p:ext uri="{BB962C8B-B14F-4D97-AF65-F5344CB8AC3E}">
        <p14:creationId xmlns:p14="http://schemas.microsoft.com/office/powerpoint/2010/main" val="2705932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53BBCA9-1A76-DC86-4497-FD1E2A1A92AE}"/>
              </a:ext>
            </a:extLst>
          </p:cNvPr>
          <p:cNvSpPr>
            <a:spLocks noGrp="1"/>
          </p:cNvSpPr>
          <p:nvPr>
            <p:ph type="title"/>
          </p:nvPr>
        </p:nvSpPr>
        <p:spPr>
          <a:xfrm>
            <a:off x="945551" y="374868"/>
            <a:ext cx="8740321" cy="1450757"/>
          </a:xfrm>
        </p:spPr>
        <p:txBody>
          <a:bodyPr>
            <a:normAutofit/>
          </a:bodyPr>
          <a:lstStyle/>
          <a:p>
            <a:r>
              <a:rPr lang="lt-LT" sz="3600" dirty="0"/>
              <a:t>Šiluminis variklis – šilumos siurblys  - šaldytuvas</a:t>
            </a:r>
          </a:p>
        </p:txBody>
      </p:sp>
      <p:sp>
        <p:nvSpPr>
          <p:cNvPr id="7" name="Turinio vietos rezervavimo ženklas 6">
            <a:extLst>
              <a:ext uri="{FF2B5EF4-FFF2-40B4-BE49-F238E27FC236}">
                <a16:creationId xmlns:a16="http://schemas.microsoft.com/office/drawing/2014/main" id="{FCA39326-FD14-34C7-2723-6B135931825F}"/>
              </a:ext>
            </a:extLst>
          </p:cNvPr>
          <p:cNvSpPr>
            <a:spLocks noGrp="1"/>
          </p:cNvSpPr>
          <p:nvPr>
            <p:ph idx="1"/>
          </p:nvPr>
        </p:nvSpPr>
        <p:spPr/>
        <p:txBody>
          <a:bodyPr/>
          <a:lstStyle/>
          <a:p>
            <a:endParaRPr lang="lt-LT" dirty="0"/>
          </a:p>
        </p:txBody>
      </p:sp>
      <p:pic>
        <p:nvPicPr>
          <p:cNvPr id="4" name="Paveikslėlis 3">
            <a:extLst>
              <a:ext uri="{FF2B5EF4-FFF2-40B4-BE49-F238E27FC236}">
                <a16:creationId xmlns:a16="http://schemas.microsoft.com/office/drawing/2014/main" id="{75E7751B-5500-5E4D-CE03-FF6396E15BC2}"/>
              </a:ext>
            </a:extLst>
          </p:cNvPr>
          <p:cNvPicPr>
            <a:picLocks noChangeAspect="1"/>
          </p:cNvPicPr>
          <p:nvPr/>
        </p:nvPicPr>
        <p:blipFill>
          <a:blip r:embed="rId2"/>
          <a:stretch>
            <a:fillRect/>
          </a:stretch>
        </p:blipFill>
        <p:spPr>
          <a:xfrm>
            <a:off x="746760" y="1440595"/>
            <a:ext cx="9620533" cy="4593077"/>
          </a:xfrm>
          <a:prstGeom prst="rect">
            <a:avLst/>
          </a:prstGeom>
        </p:spPr>
      </p:pic>
      <p:sp>
        <p:nvSpPr>
          <p:cNvPr id="9" name="TextBox 8">
            <a:extLst>
              <a:ext uri="{FF2B5EF4-FFF2-40B4-BE49-F238E27FC236}">
                <a16:creationId xmlns:a16="http://schemas.microsoft.com/office/drawing/2014/main" id="{25C3661E-9D7C-53FA-FE81-7520DF4AAF5C}"/>
              </a:ext>
            </a:extLst>
          </p:cNvPr>
          <p:cNvSpPr txBox="1"/>
          <p:nvPr/>
        </p:nvSpPr>
        <p:spPr>
          <a:xfrm>
            <a:off x="4592320" y="6331160"/>
            <a:ext cx="6096000" cy="461665"/>
          </a:xfrm>
          <a:prstGeom prst="rect">
            <a:avLst/>
          </a:prstGeom>
          <a:noFill/>
        </p:spPr>
        <p:txBody>
          <a:bodyPr wrap="square">
            <a:spAutoFit/>
          </a:bodyPr>
          <a:lstStyle/>
          <a:p>
            <a:r>
              <a:rPr lang="lt-LT" sz="2400" dirty="0">
                <a:solidFill>
                  <a:srgbClr val="FF0000"/>
                </a:solidFill>
              </a:rPr>
              <a:t>Šiluma iš šalto kūno  perkeliama į šiltą kūną</a:t>
            </a:r>
          </a:p>
        </p:txBody>
      </p:sp>
      <p:sp>
        <p:nvSpPr>
          <p:cNvPr id="10" name="Kairysis riestinis skliaustas 9">
            <a:extLst>
              <a:ext uri="{FF2B5EF4-FFF2-40B4-BE49-F238E27FC236}">
                <a16:creationId xmlns:a16="http://schemas.microsoft.com/office/drawing/2014/main" id="{8CAB6FB4-611D-A63F-985B-410868B49608}"/>
              </a:ext>
            </a:extLst>
          </p:cNvPr>
          <p:cNvSpPr/>
          <p:nvPr/>
        </p:nvSpPr>
        <p:spPr>
          <a:xfrm rot="16200000">
            <a:off x="6903768" y="3048719"/>
            <a:ext cx="603435" cy="6323615"/>
          </a:xfrm>
          <a:prstGeom prst="leftBrace">
            <a:avLst>
              <a:gd name="adj1" fmla="val 8333"/>
              <a:gd name="adj2" fmla="val 49814"/>
            </a:avLst>
          </a:prstGeom>
          <a:ln w="317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spTree>
    <p:extLst>
      <p:ext uri="{BB962C8B-B14F-4D97-AF65-F5344CB8AC3E}">
        <p14:creationId xmlns:p14="http://schemas.microsoft.com/office/powerpoint/2010/main" val="205519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aveikslėlis 4" descr="Paveikslėlis, kuriame yra Mechaninis ventiliatorius, Buitinis prietaisas, lauko, ventiliatorius&#10;&#10;Automatiškai sugeneruotas aprašymas">
            <a:extLst>
              <a:ext uri="{FF2B5EF4-FFF2-40B4-BE49-F238E27FC236}">
                <a16:creationId xmlns:a16="http://schemas.microsoft.com/office/drawing/2014/main" id="{CABD685A-DE22-518B-F234-1832F76EF40A}"/>
              </a:ext>
            </a:extLst>
          </p:cNvPr>
          <p:cNvPicPr>
            <a:picLocks noChangeAspect="1"/>
          </p:cNvPicPr>
          <p:nvPr/>
        </p:nvPicPr>
        <p:blipFill rotWithShape="1">
          <a:blip r:embed="rId3">
            <a:extLst>
              <a:ext uri="{28A0092B-C50C-407E-A947-70E740481C1C}">
                <a14:useLocalDpi xmlns:a14="http://schemas.microsoft.com/office/drawing/2010/main" val="0"/>
              </a:ext>
            </a:extLst>
          </a:blip>
          <a:srcRect l="10404" t="9091" r="12606"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vadinimas 1">
            <a:extLst>
              <a:ext uri="{FF2B5EF4-FFF2-40B4-BE49-F238E27FC236}">
                <a16:creationId xmlns:a16="http://schemas.microsoft.com/office/drawing/2014/main" id="{5ABC67DF-8BB4-EE06-70C5-345ECBE602D0}"/>
              </a:ext>
            </a:extLst>
          </p:cNvPr>
          <p:cNvSpPr>
            <a:spLocks noGrp="1"/>
          </p:cNvSpPr>
          <p:nvPr>
            <p:ph type="title"/>
          </p:nvPr>
        </p:nvSpPr>
        <p:spPr>
          <a:xfrm>
            <a:off x="371094" y="1161288"/>
            <a:ext cx="3438144" cy="1124712"/>
          </a:xfrm>
        </p:spPr>
        <p:txBody>
          <a:bodyPr anchor="b">
            <a:normAutofit/>
          </a:bodyPr>
          <a:lstStyle/>
          <a:p>
            <a:r>
              <a:rPr lang="lt-LT" sz="2800"/>
              <a:t>Kodėl paplito šilumos siurbliai?</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urinio vietos rezervavimo ženklas 2">
            <a:extLst>
              <a:ext uri="{FF2B5EF4-FFF2-40B4-BE49-F238E27FC236}">
                <a16:creationId xmlns:a16="http://schemas.microsoft.com/office/drawing/2014/main" id="{49F4798D-C27F-C792-0438-9D134EC37FA2}"/>
              </a:ext>
            </a:extLst>
          </p:cNvPr>
          <p:cNvSpPr>
            <a:spLocks noGrp="1"/>
          </p:cNvSpPr>
          <p:nvPr>
            <p:ph idx="1"/>
          </p:nvPr>
        </p:nvSpPr>
        <p:spPr>
          <a:xfrm>
            <a:off x="371094" y="2718054"/>
            <a:ext cx="3438906" cy="3207258"/>
          </a:xfrm>
        </p:spPr>
        <p:txBody>
          <a:bodyPr anchor="t">
            <a:normAutofit/>
          </a:bodyPr>
          <a:lstStyle/>
          <a:p>
            <a:r>
              <a:rPr lang="lt-LT" sz="1600"/>
              <a:t>Namų šildymo kaštai pradėjo didėti praėjusio amžiaus aštuntajame dešimtmetyje dėl energijos krizių: </a:t>
            </a:r>
          </a:p>
          <a:p>
            <a:pPr lvl="1"/>
            <a:r>
              <a:rPr lang="lt-LT" sz="1600"/>
              <a:t>naftos tiekimas Vakarų šalims sumažėjo, kai arabų šalys paskelbė  embargą po 1973 m. Jom Kipuro karo. </a:t>
            </a:r>
          </a:p>
          <a:p>
            <a:pPr lvl="1"/>
            <a:r>
              <a:rPr lang="lt-LT" sz="1600"/>
              <a:t>1979 m., po Irano revoliucijos,  įvedus embargą Irano naftai.</a:t>
            </a:r>
          </a:p>
          <a:p>
            <a:r>
              <a:rPr lang="lt-LT" sz="1600"/>
              <a:t>Atsinaujinančios energijos  atsiradimas  (Saulės, vėjo jėgainės) darė energijos kainas mažiau priklausomas nuo iškastinio kuro.</a:t>
            </a:r>
          </a:p>
          <a:p>
            <a:endParaRPr lang="lt-LT" sz="1600"/>
          </a:p>
        </p:txBody>
      </p:sp>
    </p:spTree>
    <p:extLst>
      <p:ext uri="{BB962C8B-B14F-4D97-AF65-F5344CB8AC3E}">
        <p14:creationId xmlns:p14="http://schemas.microsoft.com/office/powerpoint/2010/main" val="3976980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D4FFD6C-3F4A-674E-DD03-CF979EE3E19B}"/>
              </a:ext>
            </a:extLst>
          </p:cNvPr>
          <p:cNvSpPr>
            <a:spLocks noGrp="1"/>
          </p:cNvSpPr>
          <p:nvPr>
            <p:ph type="title"/>
          </p:nvPr>
        </p:nvSpPr>
        <p:spPr/>
        <p:txBody>
          <a:bodyPr/>
          <a:lstStyle/>
          <a:p>
            <a:r>
              <a:rPr lang="lt-LT" dirty="0"/>
              <a:t>Informacijos ir iliustracijų šaltiniai</a:t>
            </a:r>
          </a:p>
        </p:txBody>
      </p:sp>
      <p:sp>
        <p:nvSpPr>
          <p:cNvPr id="3" name="Turinio vietos rezervavimo ženklas 2">
            <a:extLst>
              <a:ext uri="{FF2B5EF4-FFF2-40B4-BE49-F238E27FC236}">
                <a16:creationId xmlns:a16="http://schemas.microsoft.com/office/drawing/2014/main" id="{B0534248-0416-8EA8-C3A7-47C7A75FEF22}"/>
              </a:ext>
            </a:extLst>
          </p:cNvPr>
          <p:cNvSpPr>
            <a:spLocks noGrp="1"/>
          </p:cNvSpPr>
          <p:nvPr>
            <p:ph idx="1"/>
          </p:nvPr>
        </p:nvSpPr>
        <p:spPr/>
        <p:txBody>
          <a:bodyPr>
            <a:normAutofit/>
          </a:bodyPr>
          <a:lstStyle/>
          <a:p>
            <a:pPr marL="514350" indent="-514350">
              <a:buFont typeface="+mj-lt"/>
              <a:buAutoNum type="arabicPeriod"/>
            </a:pPr>
            <a:r>
              <a:rPr lang="lt-LT" sz="2000" dirty="0">
                <a:hlinkClick r:id="rId2"/>
              </a:rPr>
              <a:t>https://home.uni-leipzig.de/energy/energy-fundamentals/13.htm</a:t>
            </a:r>
            <a:endParaRPr lang="lt-LT" sz="2000" dirty="0"/>
          </a:p>
          <a:p>
            <a:pPr marL="514350" indent="-514350">
              <a:buFont typeface="+mj-lt"/>
              <a:buAutoNum type="arabicPeriod"/>
            </a:pPr>
            <a:r>
              <a:rPr lang="lt-LT" sz="2000" dirty="0">
                <a:hlinkClick r:id="rId3"/>
              </a:rPr>
              <a:t>https://www.sierraclub.org/default/2022/10/heat-pump-101-lowdown-hottest-and-coolest-appliance-you-ve-never-heard</a:t>
            </a:r>
            <a:endParaRPr lang="lt-LT" sz="2000" dirty="0"/>
          </a:p>
          <a:p>
            <a:pPr marL="514350" indent="-514350">
              <a:buFont typeface="+mj-lt"/>
              <a:buAutoNum type="arabicPeriod"/>
            </a:pPr>
            <a:r>
              <a:rPr lang="lt-LT" sz="2000" dirty="0">
                <a:hlinkClick r:id="rId4"/>
              </a:rPr>
              <a:t>https://energyeducation.ca/encyclopedia/Heat_pump</a:t>
            </a:r>
            <a:endParaRPr lang="lt-LT" sz="2000" dirty="0"/>
          </a:p>
          <a:p>
            <a:pPr marL="514350" indent="-514350">
              <a:buFont typeface="+mj-lt"/>
              <a:buAutoNum type="arabicPeriod"/>
            </a:pPr>
            <a:r>
              <a:rPr lang="lt-LT" sz="2000" dirty="0">
                <a:hlinkClick r:id="rId5"/>
              </a:rPr>
              <a:t>https://lt.wikipedia.org/wiki/Jom_Kipuro_karas</a:t>
            </a:r>
            <a:endParaRPr lang="lt-LT" sz="2000" dirty="0"/>
          </a:p>
          <a:p>
            <a:pPr marL="514350" indent="-514350">
              <a:buFont typeface="+mj-lt"/>
              <a:buAutoNum type="arabicPeriod"/>
            </a:pPr>
            <a:r>
              <a:rPr lang="lt-LT" sz="2000" dirty="0">
                <a:hlinkClick r:id="rId6"/>
              </a:rPr>
              <a:t>https://pressbooks.bccampus.ca/thermo1/chapter/6-2-refrigerator-and-heat-pump/</a:t>
            </a:r>
            <a:endParaRPr lang="lt-LT" sz="2000" dirty="0"/>
          </a:p>
          <a:p>
            <a:endParaRPr lang="lt-LT" dirty="0"/>
          </a:p>
        </p:txBody>
      </p:sp>
    </p:spTree>
    <p:extLst>
      <p:ext uri="{BB962C8B-B14F-4D97-AF65-F5344CB8AC3E}">
        <p14:creationId xmlns:p14="http://schemas.microsoft.com/office/powerpoint/2010/main" val="144232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EC1FAC-38B4-191D-E060-BB8EB88E26DD}"/>
              </a:ext>
            </a:extLst>
          </p:cNvPr>
          <p:cNvSpPr>
            <a:spLocks noGrp="1"/>
          </p:cNvSpPr>
          <p:nvPr>
            <p:ph type="title"/>
          </p:nvPr>
        </p:nvSpPr>
        <p:spPr/>
        <p:txBody>
          <a:bodyPr/>
          <a:lstStyle/>
          <a:p>
            <a:r>
              <a:rPr lang="lt-LT" dirty="0"/>
              <a:t>Hidrodinaminė analogija</a:t>
            </a:r>
          </a:p>
        </p:txBody>
      </p:sp>
      <p:sp>
        <p:nvSpPr>
          <p:cNvPr id="11" name="Turinio vietos rezervavimo ženklas 10">
            <a:extLst>
              <a:ext uri="{FF2B5EF4-FFF2-40B4-BE49-F238E27FC236}">
                <a16:creationId xmlns:a16="http://schemas.microsoft.com/office/drawing/2014/main" id="{DFE221A2-9FD8-FDF6-5771-E0BC396D378F}"/>
              </a:ext>
            </a:extLst>
          </p:cNvPr>
          <p:cNvSpPr>
            <a:spLocks noGrp="1"/>
          </p:cNvSpPr>
          <p:nvPr>
            <p:ph idx="1"/>
          </p:nvPr>
        </p:nvSpPr>
        <p:spPr>
          <a:xfrm>
            <a:off x="574039" y="1686085"/>
            <a:ext cx="11099053" cy="4351338"/>
          </a:xfrm>
        </p:spPr>
        <p:txBody>
          <a:bodyPr>
            <a:normAutofit fontScale="92500"/>
          </a:bodyPr>
          <a:lstStyle/>
          <a:p>
            <a:r>
              <a:rPr lang="lt-LT" dirty="0"/>
              <a:t>Ar vanduo gali savaime tekėti iš 1 į 2 indą? Kodėl?</a:t>
            </a:r>
          </a:p>
          <a:p>
            <a:endParaRPr lang="lt-LT" dirty="0"/>
          </a:p>
          <a:p>
            <a:endParaRPr lang="lt-LT" dirty="0"/>
          </a:p>
          <a:p>
            <a:endParaRPr lang="lt-LT" dirty="0"/>
          </a:p>
          <a:p>
            <a:endParaRPr lang="lt-LT" dirty="0"/>
          </a:p>
          <a:p>
            <a:endParaRPr lang="lt-LT" dirty="0"/>
          </a:p>
          <a:p>
            <a:endParaRPr lang="lt-LT" dirty="0"/>
          </a:p>
          <a:p>
            <a:endParaRPr lang="lt-LT" dirty="0"/>
          </a:p>
          <a:p>
            <a:r>
              <a:rPr lang="lt-LT" dirty="0"/>
              <a:t>Vanduo </a:t>
            </a:r>
            <a:r>
              <a:rPr lang="lt-LT" dirty="0">
                <a:solidFill>
                  <a:srgbClr val="FF0000"/>
                </a:solidFill>
              </a:rPr>
              <a:t>savaime</a:t>
            </a:r>
            <a:r>
              <a:rPr lang="lt-LT" dirty="0"/>
              <a:t>  teka  iš indo į indą dėl </a:t>
            </a:r>
            <a:r>
              <a:rPr lang="lt-LT" dirty="0">
                <a:solidFill>
                  <a:srgbClr val="FF0000"/>
                </a:solidFill>
              </a:rPr>
              <a:t>slėgių skirtumo </a:t>
            </a:r>
            <a:r>
              <a:rPr lang="lt-LT" dirty="0">
                <a:solidFill>
                  <a:srgbClr val="1F4E79"/>
                </a:solidFill>
              </a:rPr>
              <a:t>tol, kol slėgiai susilygina</a:t>
            </a:r>
            <a:r>
              <a:rPr lang="lt-LT" dirty="0"/>
              <a:t>.</a:t>
            </a:r>
          </a:p>
        </p:txBody>
      </p:sp>
      <p:pic>
        <p:nvPicPr>
          <p:cNvPr id="9" name="Paveikslėlis 8">
            <a:extLst>
              <a:ext uri="{FF2B5EF4-FFF2-40B4-BE49-F238E27FC236}">
                <a16:creationId xmlns:a16="http://schemas.microsoft.com/office/drawing/2014/main" id="{782E1AE3-81F3-3726-341F-B0555ED1A1D4}"/>
              </a:ext>
            </a:extLst>
          </p:cNvPr>
          <p:cNvPicPr>
            <a:picLocks noChangeAspect="1"/>
          </p:cNvPicPr>
          <p:nvPr/>
        </p:nvPicPr>
        <p:blipFill>
          <a:blip r:embed="rId2"/>
          <a:stretch>
            <a:fillRect/>
          </a:stretch>
        </p:blipFill>
        <p:spPr>
          <a:xfrm>
            <a:off x="4676963" y="2518131"/>
            <a:ext cx="6996130" cy="2368829"/>
          </a:xfrm>
          <a:prstGeom prst="rect">
            <a:avLst/>
          </a:prstGeom>
        </p:spPr>
      </p:pic>
    </p:spTree>
    <p:extLst>
      <p:ext uri="{BB962C8B-B14F-4D97-AF65-F5344CB8AC3E}">
        <p14:creationId xmlns:p14="http://schemas.microsoft.com/office/powerpoint/2010/main" val="164245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EC1FAC-38B4-191D-E060-BB8EB88E26DD}"/>
              </a:ext>
            </a:extLst>
          </p:cNvPr>
          <p:cNvSpPr>
            <a:spLocks noGrp="1"/>
          </p:cNvSpPr>
          <p:nvPr>
            <p:ph type="title"/>
          </p:nvPr>
        </p:nvSpPr>
        <p:spPr/>
        <p:txBody>
          <a:bodyPr/>
          <a:lstStyle/>
          <a:p>
            <a:r>
              <a:rPr lang="lt-LT" dirty="0"/>
              <a:t>Hidrodinaminė analogija</a:t>
            </a:r>
          </a:p>
        </p:txBody>
      </p:sp>
      <p:sp>
        <p:nvSpPr>
          <p:cNvPr id="11" name="Turinio vietos rezervavimo ženklas 10">
            <a:extLst>
              <a:ext uri="{FF2B5EF4-FFF2-40B4-BE49-F238E27FC236}">
                <a16:creationId xmlns:a16="http://schemas.microsoft.com/office/drawing/2014/main" id="{DFE221A2-9FD8-FDF6-5771-E0BC396D378F}"/>
              </a:ext>
            </a:extLst>
          </p:cNvPr>
          <p:cNvSpPr>
            <a:spLocks noGrp="1"/>
          </p:cNvSpPr>
          <p:nvPr>
            <p:ph idx="1"/>
          </p:nvPr>
        </p:nvSpPr>
        <p:spPr>
          <a:xfrm>
            <a:off x="574040" y="1686085"/>
            <a:ext cx="10515600" cy="4351338"/>
          </a:xfrm>
        </p:spPr>
        <p:txBody>
          <a:bodyPr/>
          <a:lstStyle/>
          <a:p>
            <a:r>
              <a:rPr lang="lt-LT" dirty="0"/>
              <a:t>Ar vanduo gali tekėti iš 1 į 2 indą? Kodėl?</a:t>
            </a:r>
          </a:p>
          <a:p>
            <a:endParaRPr lang="lt-LT" dirty="0"/>
          </a:p>
          <a:p>
            <a:endParaRPr lang="lt-LT" dirty="0"/>
          </a:p>
          <a:p>
            <a:endParaRPr lang="lt-LT" dirty="0"/>
          </a:p>
          <a:p>
            <a:endParaRPr lang="lt-LT" dirty="0"/>
          </a:p>
          <a:p>
            <a:endParaRPr lang="lt-LT" dirty="0"/>
          </a:p>
          <a:p>
            <a:endParaRPr lang="lt-LT" dirty="0"/>
          </a:p>
          <a:p>
            <a:r>
              <a:rPr lang="lt-LT" dirty="0"/>
              <a:t>Siurblys, </a:t>
            </a:r>
            <a:r>
              <a:rPr lang="lt-LT" dirty="0">
                <a:solidFill>
                  <a:srgbClr val="1F4E79"/>
                </a:solidFill>
              </a:rPr>
              <a:t>naudodamas energiją</a:t>
            </a:r>
            <a:r>
              <a:rPr lang="lt-LT" dirty="0">
                <a:solidFill>
                  <a:srgbClr val="FF0000"/>
                </a:solidFill>
              </a:rPr>
              <a:t>, atlieka darbą </a:t>
            </a:r>
            <a:r>
              <a:rPr lang="lt-LT" dirty="0"/>
              <a:t>ir pakelia vandenį.</a:t>
            </a:r>
          </a:p>
        </p:txBody>
      </p:sp>
      <p:pic>
        <p:nvPicPr>
          <p:cNvPr id="6" name="Paveikslėlis 5">
            <a:extLst>
              <a:ext uri="{FF2B5EF4-FFF2-40B4-BE49-F238E27FC236}">
                <a16:creationId xmlns:a16="http://schemas.microsoft.com/office/drawing/2014/main" id="{0AEA1715-26F8-5CB7-739D-E65651E69F75}"/>
              </a:ext>
            </a:extLst>
          </p:cNvPr>
          <p:cNvPicPr>
            <a:picLocks noChangeAspect="1"/>
          </p:cNvPicPr>
          <p:nvPr/>
        </p:nvPicPr>
        <p:blipFill>
          <a:blip r:embed="rId2"/>
          <a:stretch>
            <a:fillRect/>
          </a:stretch>
        </p:blipFill>
        <p:spPr>
          <a:xfrm>
            <a:off x="4387215" y="2428240"/>
            <a:ext cx="7230745" cy="2468880"/>
          </a:xfrm>
          <a:prstGeom prst="rect">
            <a:avLst/>
          </a:prstGeom>
        </p:spPr>
      </p:pic>
    </p:spTree>
    <p:extLst>
      <p:ext uri="{BB962C8B-B14F-4D97-AF65-F5344CB8AC3E}">
        <p14:creationId xmlns:p14="http://schemas.microsoft.com/office/powerpoint/2010/main" val="1205296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F57EB1-F99A-28B5-029A-8B5089D7B020}"/>
              </a:ext>
            </a:extLst>
          </p:cNvPr>
          <p:cNvSpPr>
            <a:spLocks noGrp="1"/>
          </p:cNvSpPr>
          <p:nvPr>
            <p:ph type="title"/>
          </p:nvPr>
        </p:nvSpPr>
        <p:spPr/>
        <p:txBody>
          <a:bodyPr/>
          <a:lstStyle/>
          <a:p>
            <a:r>
              <a:rPr lang="lt-LT" dirty="0"/>
              <a:t>Šilumos perdavimas</a:t>
            </a:r>
          </a:p>
        </p:txBody>
      </p:sp>
      <p:sp>
        <p:nvSpPr>
          <p:cNvPr id="3" name="Turinio vietos rezervavimo ženklas 2">
            <a:extLst>
              <a:ext uri="{FF2B5EF4-FFF2-40B4-BE49-F238E27FC236}">
                <a16:creationId xmlns:a16="http://schemas.microsoft.com/office/drawing/2014/main" id="{A33515C0-319D-A47F-2825-A84C8C5D5ED3}"/>
              </a:ext>
            </a:extLst>
          </p:cNvPr>
          <p:cNvSpPr>
            <a:spLocks noGrp="1"/>
          </p:cNvSpPr>
          <p:nvPr>
            <p:ph idx="1"/>
          </p:nvPr>
        </p:nvSpPr>
        <p:spPr>
          <a:xfrm>
            <a:off x="203200" y="1825625"/>
            <a:ext cx="7335520" cy="4351338"/>
          </a:xfrm>
        </p:spPr>
        <p:txBody>
          <a:bodyPr>
            <a:normAutofit/>
          </a:bodyPr>
          <a:lstStyle/>
          <a:p>
            <a:r>
              <a:rPr lang="lt-LT" dirty="0"/>
              <a:t>Kas atsitiks su puodeliu karštos kavos, jei jį pastatysim vėsioje aplinkoje?</a:t>
            </a:r>
          </a:p>
          <a:p>
            <a:endParaRPr lang="lt-LT" dirty="0"/>
          </a:p>
          <a:p>
            <a:endParaRPr lang="lt-LT" dirty="0"/>
          </a:p>
          <a:p>
            <a:r>
              <a:rPr lang="lt-LT" dirty="0"/>
              <a:t>Karštesnis kūnas </a:t>
            </a:r>
            <a:r>
              <a:rPr lang="lt-LT" dirty="0">
                <a:solidFill>
                  <a:srgbClr val="FF0000"/>
                </a:solidFill>
              </a:rPr>
              <a:t>dėl temperatūrų skirtumo </a:t>
            </a:r>
            <a:r>
              <a:rPr lang="lt-LT" dirty="0"/>
              <a:t>perduos šilumą vėsesniam, kol jų temperatūra susilygins.</a:t>
            </a:r>
          </a:p>
          <a:p>
            <a:endParaRPr lang="lt-LT" dirty="0"/>
          </a:p>
          <a:p>
            <a:r>
              <a:rPr lang="lt-LT" dirty="0"/>
              <a:t>Ar gali kava atvėsti labiau, negu aplinka?</a:t>
            </a:r>
          </a:p>
          <a:p>
            <a:endParaRPr lang="lt-LT" dirty="0"/>
          </a:p>
          <a:p>
            <a:endParaRPr lang="lt-LT" dirty="0"/>
          </a:p>
        </p:txBody>
      </p:sp>
      <p:pic>
        <p:nvPicPr>
          <p:cNvPr id="5" name="Paveikslėlis 4" descr="Paveikslėlis, kuriame yra kavos puodelis, puodelis, Valgymo indai, virtuvės reikmenys&#10;&#10;Automatiškai sugeneruotas aprašymas">
            <a:extLst>
              <a:ext uri="{FF2B5EF4-FFF2-40B4-BE49-F238E27FC236}">
                <a16:creationId xmlns:a16="http://schemas.microsoft.com/office/drawing/2014/main" id="{B1A59FF4-E23F-BE85-04FA-29A7A78E0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014" y="1342073"/>
            <a:ext cx="3390900" cy="4743450"/>
          </a:xfrm>
          <a:prstGeom prst="rect">
            <a:avLst/>
          </a:prstGeom>
        </p:spPr>
      </p:pic>
    </p:spTree>
    <p:extLst>
      <p:ext uri="{BB962C8B-B14F-4D97-AF65-F5344CB8AC3E}">
        <p14:creationId xmlns:p14="http://schemas.microsoft.com/office/powerpoint/2010/main" val="40263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3F57EB1-F99A-28B5-029A-8B5089D7B020}"/>
              </a:ext>
            </a:extLst>
          </p:cNvPr>
          <p:cNvSpPr>
            <a:spLocks noGrp="1"/>
          </p:cNvSpPr>
          <p:nvPr>
            <p:ph type="title"/>
          </p:nvPr>
        </p:nvSpPr>
        <p:spPr/>
        <p:txBody>
          <a:bodyPr/>
          <a:lstStyle/>
          <a:p>
            <a:r>
              <a:rPr lang="lt-LT" dirty="0"/>
              <a:t>Šilumos perdavimas</a:t>
            </a:r>
          </a:p>
        </p:txBody>
      </p:sp>
      <p:sp>
        <p:nvSpPr>
          <p:cNvPr id="3" name="Turinio vietos rezervavimo ženklas 2">
            <a:extLst>
              <a:ext uri="{FF2B5EF4-FFF2-40B4-BE49-F238E27FC236}">
                <a16:creationId xmlns:a16="http://schemas.microsoft.com/office/drawing/2014/main" id="{A33515C0-319D-A47F-2825-A84C8C5D5ED3}"/>
              </a:ext>
            </a:extLst>
          </p:cNvPr>
          <p:cNvSpPr>
            <a:spLocks noGrp="1"/>
          </p:cNvSpPr>
          <p:nvPr>
            <p:ph idx="1"/>
          </p:nvPr>
        </p:nvSpPr>
        <p:spPr>
          <a:xfrm>
            <a:off x="203200" y="1825625"/>
            <a:ext cx="7680960" cy="4351338"/>
          </a:xfrm>
        </p:spPr>
        <p:txBody>
          <a:bodyPr>
            <a:normAutofit/>
          </a:bodyPr>
          <a:lstStyle/>
          <a:p>
            <a:r>
              <a:rPr lang="lt-LT" dirty="0"/>
              <a:t>Kaip atvėsinti skystį iki temperatūros, žemesnės už aplinkos temperatūrą?</a:t>
            </a:r>
          </a:p>
          <a:p>
            <a:pPr lvl="1"/>
            <a:r>
              <a:rPr lang="lt-LT" dirty="0">
                <a:solidFill>
                  <a:srgbClr val="FF0000"/>
                </a:solidFill>
              </a:rPr>
              <a:t>Pasiūlykite  inde esančio skysčio atvėsinimo būdų.</a:t>
            </a:r>
          </a:p>
          <a:p>
            <a:endParaRPr lang="lt-LT" dirty="0"/>
          </a:p>
        </p:txBody>
      </p:sp>
      <p:pic>
        <p:nvPicPr>
          <p:cNvPr id="5" name="Paveikslėlis 4" descr="Paveikslėlis, kuriame yra kavos puodelis, puodelis, Valgymo indai, virtuvės reikmenys&#10;&#10;Automatiškai sugeneruotas aprašymas">
            <a:extLst>
              <a:ext uri="{FF2B5EF4-FFF2-40B4-BE49-F238E27FC236}">
                <a16:creationId xmlns:a16="http://schemas.microsoft.com/office/drawing/2014/main" id="{B1A59FF4-E23F-BE85-04FA-29A7A78E0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3014" y="1342073"/>
            <a:ext cx="3390900" cy="4743450"/>
          </a:xfrm>
          <a:prstGeom prst="rect">
            <a:avLst/>
          </a:prstGeom>
        </p:spPr>
      </p:pic>
    </p:spTree>
    <p:extLst>
      <p:ext uri="{BB962C8B-B14F-4D97-AF65-F5344CB8AC3E}">
        <p14:creationId xmlns:p14="http://schemas.microsoft.com/office/powerpoint/2010/main" val="31690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8A0E96-4087-230E-D3A4-EA1899A38614}"/>
              </a:ext>
            </a:extLst>
          </p:cNvPr>
          <p:cNvSpPr>
            <a:spLocks noGrp="1"/>
          </p:cNvSpPr>
          <p:nvPr>
            <p:ph type="title"/>
          </p:nvPr>
        </p:nvSpPr>
        <p:spPr/>
        <p:txBody>
          <a:bodyPr/>
          <a:lstStyle/>
          <a:p>
            <a:r>
              <a:rPr lang="lt-LT" dirty="0"/>
              <a:t>Prisiminkime:</a:t>
            </a:r>
          </a:p>
        </p:txBody>
      </p:sp>
      <p:sp>
        <p:nvSpPr>
          <p:cNvPr id="3" name="Turinio vietos rezervavimo ženklas 2">
            <a:extLst>
              <a:ext uri="{FF2B5EF4-FFF2-40B4-BE49-F238E27FC236}">
                <a16:creationId xmlns:a16="http://schemas.microsoft.com/office/drawing/2014/main" id="{9692910E-10FC-6A6F-30EA-A3CF8291985C}"/>
              </a:ext>
            </a:extLst>
          </p:cNvPr>
          <p:cNvSpPr>
            <a:spLocks noGrp="1"/>
          </p:cNvSpPr>
          <p:nvPr>
            <p:ph idx="1"/>
          </p:nvPr>
        </p:nvSpPr>
        <p:spPr>
          <a:xfrm>
            <a:off x="338214" y="1485467"/>
            <a:ext cx="11548986" cy="4351338"/>
          </a:xfrm>
        </p:spPr>
        <p:txBody>
          <a:bodyPr/>
          <a:lstStyle/>
          <a:p>
            <a:r>
              <a:rPr lang="lt-LT" dirty="0"/>
              <a:t>Garuojantis skystis „sugeria“ šilumos kiekį:</a:t>
            </a:r>
          </a:p>
          <a:p>
            <a:endParaRPr lang="lt-LT" dirty="0"/>
          </a:p>
          <a:p>
            <a:endParaRPr lang="lt-LT" dirty="0"/>
          </a:p>
          <a:p>
            <a:r>
              <a:rPr lang="lt-LT" dirty="0"/>
              <a:t>Kondensacijos metu šiluma išskiriama.</a:t>
            </a:r>
          </a:p>
          <a:p>
            <a:r>
              <a:rPr lang="lt-LT" dirty="0"/>
              <a:t>Keičiant išorinį slėgį galima pakeisti skysčio virimo temperatūrą – </a:t>
            </a:r>
          </a:p>
          <a:p>
            <a:pPr lvl="1"/>
            <a:r>
              <a:rPr lang="lt-LT" dirty="0"/>
              <a:t>padidinus slėgį, virimo (garavimo) temperatūra padidėja.</a:t>
            </a:r>
          </a:p>
        </p:txBody>
      </p:sp>
      <p:pic>
        <p:nvPicPr>
          <p:cNvPr id="4" name="Paveikslėlis 3">
            <a:extLst>
              <a:ext uri="{FF2B5EF4-FFF2-40B4-BE49-F238E27FC236}">
                <a16:creationId xmlns:a16="http://schemas.microsoft.com/office/drawing/2014/main" id="{0B2B97A6-7349-6D36-6B35-FCDBE232A8CE}"/>
              </a:ext>
            </a:extLst>
          </p:cNvPr>
          <p:cNvPicPr>
            <a:picLocks noChangeAspect="1"/>
          </p:cNvPicPr>
          <p:nvPr/>
        </p:nvPicPr>
        <p:blipFill>
          <a:blip r:embed="rId3"/>
          <a:stretch>
            <a:fillRect/>
          </a:stretch>
        </p:blipFill>
        <p:spPr>
          <a:xfrm>
            <a:off x="3960686" y="1993948"/>
            <a:ext cx="1751405" cy="681964"/>
          </a:xfrm>
          <a:prstGeom prst="rect">
            <a:avLst/>
          </a:prstGeom>
        </p:spPr>
      </p:pic>
      <p:pic>
        <p:nvPicPr>
          <p:cNvPr id="10" name="Paveikslėlis 9">
            <a:extLst>
              <a:ext uri="{FF2B5EF4-FFF2-40B4-BE49-F238E27FC236}">
                <a16:creationId xmlns:a16="http://schemas.microsoft.com/office/drawing/2014/main" id="{35C660B0-D5B8-AF9E-07CF-65D45A5F6C0B}"/>
              </a:ext>
            </a:extLst>
          </p:cNvPr>
          <p:cNvPicPr>
            <a:picLocks noChangeAspect="1"/>
          </p:cNvPicPr>
          <p:nvPr/>
        </p:nvPicPr>
        <p:blipFill>
          <a:blip r:embed="rId4"/>
          <a:stretch>
            <a:fillRect/>
          </a:stretch>
        </p:blipFill>
        <p:spPr>
          <a:xfrm>
            <a:off x="5933440" y="4389809"/>
            <a:ext cx="3928986" cy="2375740"/>
          </a:xfrm>
          <a:prstGeom prst="rect">
            <a:avLst/>
          </a:prstGeom>
        </p:spPr>
      </p:pic>
    </p:spTree>
    <p:extLst>
      <p:ext uri="{BB962C8B-B14F-4D97-AF65-F5344CB8AC3E}">
        <p14:creationId xmlns:p14="http://schemas.microsoft.com/office/powerpoint/2010/main" val="237932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37021EA-C893-F152-79FA-F2C6D59C4F8D}"/>
              </a:ext>
            </a:extLst>
          </p:cNvPr>
          <p:cNvSpPr>
            <a:spLocks noGrp="1"/>
          </p:cNvSpPr>
          <p:nvPr>
            <p:ph type="title"/>
          </p:nvPr>
        </p:nvSpPr>
        <p:spPr/>
        <p:txBody>
          <a:bodyPr/>
          <a:lstStyle/>
          <a:p>
            <a:r>
              <a:rPr lang="lt-LT" dirty="0"/>
              <a:t>Kaip veikia šaldytuvas?</a:t>
            </a:r>
          </a:p>
        </p:txBody>
      </p:sp>
      <p:sp>
        <p:nvSpPr>
          <p:cNvPr id="3" name="Turinio vietos rezervavimo ženklas 2">
            <a:extLst>
              <a:ext uri="{FF2B5EF4-FFF2-40B4-BE49-F238E27FC236}">
                <a16:creationId xmlns:a16="http://schemas.microsoft.com/office/drawing/2014/main" id="{86EBCFE4-B5C2-8E4A-C36B-CAB278FA78A8}"/>
              </a:ext>
            </a:extLst>
          </p:cNvPr>
          <p:cNvSpPr>
            <a:spLocks noGrp="1"/>
          </p:cNvSpPr>
          <p:nvPr>
            <p:ph idx="1"/>
          </p:nvPr>
        </p:nvSpPr>
        <p:spPr>
          <a:xfrm>
            <a:off x="838200" y="1825625"/>
            <a:ext cx="6416040" cy="4351338"/>
          </a:xfrm>
        </p:spPr>
        <p:txBody>
          <a:bodyPr/>
          <a:lstStyle/>
          <a:p>
            <a:r>
              <a:rPr lang="lt-LT" dirty="0"/>
              <a:t>Šaldytuvas perkelia šilumą iš šalto šaldytuvo (šilumos šaltinio) į šiltesnį kambario temperatūros orą patalpoje.</a:t>
            </a:r>
          </a:p>
          <a:p>
            <a:pPr lvl="1"/>
            <a:r>
              <a:rPr lang="lt-LT" dirty="0">
                <a:solidFill>
                  <a:srgbClr val="FF0000"/>
                </a:solidFill>
              </a:rPr>
              <a:t>Kaip?</a:t>
            </a:r>
          </a:p>
          <a:p>
            <a:r>
              <a:rPr lang="lt-LT" dirty="0"/>
              <a:t> Šaldytuve šaltoji pusė naudojama vidaus vėsinimui, šaldytuvo nugarėlė įšyla išorėje, todėl šilumą atiduoda aplinkai.</a:t>
            </a:r>
          </a:p>
          <a:p>
            <a:endParaRPr lang="lt-LT" dirty="0"/>
          </a:p>
          <a:p>
            <a:endParaRPr lang="lt-LT" dirty="0"/>
          </a:p>
        </p:txBody>
      </p:sp>
      <p:pic>
        <p:nvPicPr>
          <p:cNvPr id="4" name="Paveikslėlis 3">
            <a:extLst>
              <a:ext uri="{FF2B5EF4-FFF2-40B4-BE49-F238E27FC236}">
                <a16:creationId xmlns:a16="http://schemas.microsoft.com/office/drawing/2014/main" id="{08C1CFD5-3FBE-898F-D0F3-7613D39B7C6C}"/>
              </a:ext>
            </a:extLst>
          </p:cNvPr>
          <p:cNvPicPr>
            <a:picLocks noChangeAspect="1"/>
          </p:cNvPicPr>
          <p:nvPr/>
        </p:nvPicPr>
        <p:blipFill>
          <a:blip r:embed="rId3"/>
          <a:stretch>
            <a:fillRect/>
          </a:stretch>
        </p:blipFill>
        <p:spPr>
          <a:xfrm>
            <a:off x="7464215" y="1672420"/>
            <a:ext cx="3889585" cy="4657748"/>
          </a:xfrm>
          <a:prstGeom prst="rect">
            <a:avLst/>
          </a:prstGeom>
        </p:spPr>
      </p:pic>
    </p:spTree>
    <p:extLst>
      <p:ext uri="{BB962C8B-B14F-4D97-AF65-F5344CB8AC3E}">
        <p14:creationId xmlns:p14="http://schemas.microsoft.com/office/powerpoint/2010/main" val="288880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C24205-10DE-C209-FB2C-E5903EBF2FFB}"/>
              </a:ext>
            </a:extLst>
          </p:cNvPr>
          <p:cNvSpPr>
            <a:spLocks noGrp="1"/>
          </p:cNvSpPr>
          <p:nvPr>
            <p:ph type="title"/>
          </p:nvPr>
        </p:nvSpPr>
        <p:spPr/>
        <p:txBody>
          <a:bodyPr/>
          <a:lstStyle/>
          <a:p>
            <a:r>
              <a:rPr lang="lt-LT" dirty="0"/>
              <a:t>Šaldytuvas ar šilumos siurblys. Panašumai</a:t>
            </a:r>
          </a:p>
        </p:txBody>
      </p:sp>
      <p:sp>
        <p:nvSpPr>
          <p:cNvPr id="3" name="Turinio vietos rezervavimo ženklas 2">
            <a:extLst>
              <a:ext uri="{FF2B5EF4-FFF2-40B4-BE49-F238E27FC236}">
                <a16:creationId xmlns:a16="http://schemas.microsoft.com/office/drawing/2014/main" id="{2CF62361-73ED-D728-4DC4-419A7F0E92F9}"/>
              </a:ext>
            </a:extLst>
          </p:cNvPr>
          <p:cNvSpPr>
            <a:spLocks noGrp="1"/>
          </p:cNvSpPr>
          <p:nvPr>
            <p:ph idx="1"/>
          </p:nvPr>
        </p:nvSpPr>
        <p:spPr>
          <a:xfrm>
            <a:off x="1244601" y="1825624"/>
            <a:ext cx="6080759" cy="4351338"/>
          </a:xfrm>
        </p:spPr>
        <p:txBody>
          <a:bodyPr/>
          <a:lstStyle/>
          <a:p>
            <a:pPr marL="0" indent="0">
              <a:buNone/>
            </a:pPr>
            <a:r>
              <a:rPr lang="lt-LT" dirty="0"/>
              <a:t> Šaldytuvas arba šilumos siurblys -  dėžė su elektros energijos įvadu, kurio viena pusė atšąla (šilumos srautas į dėžę), o kita pusė sušyla (šilumos srautas iš dėžės). </a:t>
            </a:r>
          </a:p>
          <a:p>
            <a:pPr marL="0" indent="0">
              <a:buNone/>
            </a:pPr>
            <a:endParaRPr lang="lt-LT" dirty="0"/>
          </a:p>
          <a:p>
            <a:r>
              <a:rPr lang="lt-LT" dirty="0"/>
              <a:t>Tiek šaldytuvas, tiek šilumos siurblys siurbia šilumą prieš natūralią srauto kryptį, todėl abiem atvejais turi būti tiekiama išorinė energija.</a:t>
            </a:r>
          </a:p>
          <a:p>
            <a:endParaRPr lang="lt-LT" dirty="0"/>
          </a:p>
        </p:txBody>
      </p:sp>
      <p:pic>
        <p:nvPicPr>
          <p:cNvPr id="9" name="Paveikslėlis 8" descr="Paveikslėlis, kuriame yra virtuvės prietaisas, prietaisas, Buitinis prietaisas, šaldiklis&#10;&#10;Automatiškai sugeneruotas aprašymas">
            <a:extLst>
              <a:ext uri="{FF2B5EF4-FFF2-40B4-BE49-F238E27FC236}">
                <a16:creationId xmlns:a16="http://schemas.microsoft.com/office/drawing/2014/main" id="{6DC69469-33C5-DA1E-C62A-624A0A42BC71}"/>
              </a:ext>
            </a:extLst>
          </p:cNvPr>
          <p:cNvPicPr>
            <a:picLocks noChangeAspect="1"/>
          </p:cNvPicPr>
          <p:nvPr/>
        </p:nvPicPr>
        <p:blipFill rotWithShape="1">
          <a:blip r:embed="rId3">
            <a:extLst>
              <a:ext uri="{28A0092B-C50C-407E-A947-70E740481C1C}">
                <a14:useLocalDpi xmlns:a14="http://schemas.microsoft.com/office/drawing/2010/main" val="0"/>
              </a:ext>
            </a:extLst>
          </a:blip>
          <a:srcRect l="17023" r="21890"/>
          <a:stretch/>
        </p:blipFill>
        <p:spPr>
          <a:xfrm flipH="1">
            <a:off x="101600" y="2305097"/>
            <a:ext cx="1219200" cy="3392393"/>
          </a:xfrm>
          <a:prstGeom prst="rect">
            <a:avLst/>
          </a:prstGeom>
        </p:spPr>
      </p:pic>
      <p:pic>
        <p:nvPicPr>
          <p:cNvPr id="11" name="Paveikslėlis 10" descr="Paveikslėlis, kuriame yra garsiakalbis, Garsiakalbis, lauko&#10;&#10;Automatiškai sugeneruotas aprašymas">
            <a:extLst>
              <a:ext uri="{FF2B5EF4-FFF2-40B4-BE49-F238E27FC236}">
                <a16:creationId xmlns:a16="http://schemas.microsoft.com/office/drawing/2014/main" id="{09B9A023-394E-7987-FF32-0C7E347F6A93}"/>
              </a:ext>
            </a:extLst>
          </p:cNvPr>
          <p:cNvPicPr>
            <a:picLocks noChangeAspect="1"/>
          </p:cNvPicPr>
          <p:nvPr/>
        </p:nvPicPr>
        <p:blipFill rotWithShape="1">
          <a:blip r:embed="rId4">
            <a:extLst>
              <a:ext uri="{28A0092B-C50C-407E-A947-70E740481C1C}">
                <a14:useLocalDpi xmlns:a14="http://schemas.microsoft.com/office/drawing/2010/main" val="0"/>
              </a:ext>
            </a:extLst>
          </a:blip>
          <a:srcRect l="23623"/>
          <a:stretch/>
        </p:blipFill>
        <p:spPr>
          <a:xfrm>
            <a:off x="7481912" y="2305097"/>
            <a:ext cx="4608488" cy="3392393"/>
          </a:xfrm>
          <a:prstGeom prst="rect">
            <a:avLst/>
          </a:prstGeom>
        </p:spPr>
      </p:pic>
    </p:spTree>
    <p:extLst>
      <p:ext uri="{BB962C8B-B14F-4D97-AF65-F5344CB8AC3E}">
        <p14:creationId xmlns:p14="http://schemas.microsoft.com/office/powerpoint/2010/main" val="265887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5474A5EC-D2B8-2DB7-18E6-B251B53CD56E}"/>
              </a:ext>
            </a:extLst>
          </p:cNvPr>
          <p:cNvSpPr>
            <a:spLocks noGrp="1"/>
          </p:cNvSpPr>
          <p:nvPr>
            <p:ph idx="1"/>
          </p:nvPr>
        </p:nvSpPr>
        <p:spPr>
          <a:xfrm>
            <a:off x="838200" y="1825625"/>
            <a:ext cx="6294120" cy="4351338"/>
          </a:xfrm>
        </p:spPr>
        <p:txBody>
          <a:bodyPr/>
          <a:lstStyle/>
          <a:p>
            <a:r>
              <a:rPr lang="lt-LT" dirty="0"/>
              <a:t>Šaldytuve šaltoji pusė naudojama vidaus vėsinimui, o šilumos siurblyje karštoji – vandens (oro) šildymui. </a:t>
            </a:r>
          </a:p>
          <a:p>
            <a:endParaRPr lang="lt-LT" dirty="0"/>
          </a:p>
          <a:p>
            <a:r>
              <a:rPr lang="lt-LT" dirty="0"/>
              <a:t>Šaldytuvo nugarėlė šyla išorėje, todėl šilumą atiduoda aplinkai. Naudojant oro šilumos siurblį, šaltoji pusė yra, pavyzdžiui, lauke, sode ir sugeria šilumą iš aplinkos. </a:t>
            </a:r>
          </a:p>
          <a:p>
            <a:endParaRPr lang="lt-LT" dirty="0"/>
          </a:p>
          <a:p>
            <a:endParaRPr lang="lt-LT" dirty="0"/>
          </a:p>
        </p:txBody>
      </p:sp>
      <p:sp>
        <p:nvSpPr>
          <p:cNvPr id="4" name="Pavadinimas 1">
            <a:extLst>
              <a:ext uri="{FF2B5EF4-FFF2-40B4-BE49-F238E27FC236}">
                <a16:creationId xmlns:a16="http://schemas.microsoft.com/office/drawing/2014/main" id="{33E058F0-C0B4-907A-4471-F9F4E855179F}"/>
              </a:ext>
            </a:extLst>
          </p:cNvPr>
          <p:cNvSpPr>
            <a:spLocks noGrp="1"/>
          </p:cNvSpPr>
          <p:nvPr>
            <p:ph type="title"/>
          </p:nvPr>
        </p:nvSpPr>
        <p:spPr>
          <a:xfrm>
            <a:off x="838200" y="365125"/>
            <a:ext cx="7504113" cy="1325563"/>
          </a:xfrm>
        </p:spPr>
        <p:txBody>
          <a:bodyPr/>
          <a:lstStyle/>
          <a:p>
            <a:r>
              <a:rPr lang="lt-LT" dirty="0"/>
              <a:t>Šaldytuvas ar šilumos siurblys. Skirtumai</a:t>
            </a:r>
          </a:p>
        </p:txBody>
      </p:sp>
      <p:pic>
        <p:nvPicPr>
          <p:cNvPr id="7" name="Paveikslėlis 6">
            <a:extLst>
              <a:ext uri="{FF2B5EF4-FFF2-40B4-BE49-F238E27FC236}">
                <a16:creationId xmlns:a16="http://schemas.microsoft.com/office/drawing/2014/main" id="{3CAC506D-EA85-777F-2A12-9C5424804A7B}"/>
              </a:ext>
            </a:extLst>
          </p:cNvPr>
          <p:cNvPicPr>
            <a:picLocks noChangeAspect="1"/>
          </p:cNvPicPr>
          <p:nvPr/>
        </p:nvPicPr>
        <p:blipFill>
          <a:blip r:embed="rId3"/>
          <a:stretch>
            <a:fillRect/>
          </a:stretch>
        </p:blipFill>
        <p:spPr>
          <a:xfrm>
            <a:off x="7726894" y="961201"/>
            <a:ext cx="3703106" cy="5375596"/>
          </a:xfrm>
          <a:prstGeom prst="rect">
            <a:avLst/>
          </a:prstGeom>
        </p:spPr>
      </p:pic>
      <p:sp>
        <p:nvSpPr>
          <p:cNvPr id="9" name="TextBox 8">
            <a:extLst>
              <a:ext uri="{FF2B5EF4-FFF2-40B4-BE49-F238E27FC236}">
                <a16:creationId xmlns:a16="http://schemas.microsoft.com/office/drawing/2014/main" id="{0EC76B85-76E1-2C5D-5504-DD0B15ECC763}"/>
              </a:ext>
            </a:extLst>
          </p:cNvPr>
          <p:cNvSpPr txBox="1"/>
          <p:nvPr/>
        </p:nvSpPr>
        <p:spPr>
          <a:xfrm>
            <a:off x="1270000" y="6075680"/>
            <a:ext cx="5659120" cy="369332"/>
          </a:xfrm>
          <a:prstGeom prst="rect">
            <a:avLst/>
          </a:prstGeom>
          <a:noFill/>
        </p:spPr>
        <p:txBody>
          <a:bodyPr wrap="square" rtlCol="0">
            <a:spAutoFit/>
          </a:bodyPr>
          <a:lstStyle/>
          <a:p>
            <a:r>
              <a:rPr lang="lt-LT" dirty="0">
                <a:solidFill>
                  <a:srgbClr val="0070C0"/>
                </a:solidFill>
              </a:rPr>
              <a:t>Įvardinkite, kas pažymėta skaičiais 1, 2, 3 ir 4?</a:t>
            </a:r>
          </a:p>
        </p:txBody>
      </p:sp>
    </p:spTree>
    <p:extLst>
      <p:ext uri="{BB962C8B-B14F-4D97-AF65-F5344CB8AC3E}">
        <p14:creationId xmlns:p14="http://schemas.microsoft.com/office/powerpoint/2010/main" val="3590727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7DD360A5AE058E48B608F8E82876A3B4" ma:contentTypeVersion="17" ma:contentTypeDescription="Kurkite naują dokumentą." ma:contentTypeScope="" ma:versionID="ba0ee4624a6ffe9f896c0b29d94c2dc3">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ba7e906b2aa2c1073a589d8ed2af9af8"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Vaizdų žymė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Bendrinta su išsamia informacija"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SharedWithUsers xmlns="13393c10-a869-462d-8718-85d3f21a3c08">
      <UserInfo>
        <DisplayName/>
        <AccountId xsi:nil="true"/>
        <AccountType/>
      </UserInfo>
    </SharedWithUsers>
    <MediaLengthInSeconds xmlns="395fa40d-cb69-404e-8f04-41199545fccc" xsi:nil="true"/>
  </documentManagement>
</p:properties>
</file>

<file path=customXml/itemProps1.xml><?xml version="1.0" encoding="utf-8"?>
<ds:datastoreItem xmlns:ds="http://schemas.openxmlformats.org/officeDocument/2006/customXml" ds:itemID="{6EAEA5DA-4FA7-4C1F-BDF1-C335CC3E6549}"/>
</file>

<file path=customXml/itemProps2.xml><?xml version="1.0" encoding="utf-8"?>
<ds:datastoreItem xmlns:ds="http://schemas.openxmlformats.org/officeDocument/2006/customXml" ds:itemID="{1392A1E3-74F9-4BE0-92E0-5D2D00A53C78}"/>
</file>

<file path=customXml/itemProps3.xml><?xml version="1.0" encoding="utf-8"?>
<ds:datastoreItem xmlns:ds="http://schemas.openxmlformats.org/officeDocument/2006/customXml" ds:itemID="{47D96012-B670-4A4E-BD15-DD58927D2425}"/>
</file>

<file path=docProps/app.xml><?xml version="1.0" encoding="utf-8"?>
<Properties xmlns="http://schemas.openxmlformats.org/officeDocument/2006/extended-properties" xmlns:vt="http://schemas.openxmlformats.org/officeDocument/2006/docPropsVTypes">
  <TotalTime>1777</TotalTime>
  <Words>1342</Words>
  <Application>Microsoft Office PowerPoint</Application>
  <PresentationFormat>Plačiaekranė</PresentationFormat>
  <Paragraphs>129</Paragraphs>
  <Slides>15</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15</vt:i4>
      </vt:variant>
    </vt:vector>
  </HeadingPairs>
  <TitlesOfParts>
    <vt:vector size="19" baseType="lpstr">
      <vt:lpstr>Arial</vt:lpstr>
      <vt:lpstr>Calibri</vt:lpstr>
      <vt:lpstr>Calibri Light</vt:lpstr>
      <vt:lpstr>Office Theme</vt:lpstr>
      <vt:lpstr>Šilumos siurbliai 9  (I gimn.)  klasė</vt:lpstr>
      <vt:lpstr>Hidrodinaminė analogija</vt:lpstr>
      <vt:lpstr>Hidrodinaminė analogija</vt:lpstr>
      <vt:lpstr>Šilumos perdavimas</vt:lpstr>
      <vt:lpstr>Šilumos perdavimas</vt:lpstr>
      <vt:lpstr>Prisiminkime:</vt:lpstr>
      <vt:lpstr>Kaip veikia šaldytuvas?</vt:lpstr>
      <vt:lpstr>Šaldytuvas ar šilumos siurblys. Panašumai</vt:lpstr>
      <vt:lpstr>Šaldytuvas ar šilumos siurblys. Skirtumai</vt:lpstr>
      <vt:lpstr>Norime siurbti šilumą nuo žemos temperatūros į aukštą? Tai gana paprasta!  </vt:lpstr>
      <vt:lpstr>Šilumos siurblio šildymo ciklas </vt:lpstr>
      <vt:lpstr>Aušinimo (šaldymo) ciklas</vt:lpstr>
      <vt:lpstr>Šiluminis variklis – šilumos siurblys  - šaldytuvas</vt:lpstr>
      <vt:lpstr>Kodėl paplito šilumos siurbliai?</vt:lpstr>
      <vt:lpstr>Informacijos ir iliustracijų šaltiniai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Valentina Rakužienė</cp:lastModifiedBy>
  <cp:revision>20</cp:revision>
  <dcterms:created xsi:type="dcterms:W3CDTF">2023-01-17T13:03:39Z</dcterms:created>
  <dcterms:modified xsi:type="dcterms:W3CDTF">2023-08-30T07:31:32Z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y fmtid="{D5CDD505-2E9C-101B-9397-08002B2CF9AE}" pid="3" name="Order">
    <vt:r8>10071800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