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8" r:id="rId3"/>
    <p:sldId id="274" r:id="rId4"/>
    <p:sldId id="262" r:id="rId5"/>
    <p:sldId id="264" r:id="rId6"/>
    <p:sldId id="263" r:id="rId7"/>
    <p:sldId id="265" r:id="rId8"/>
    <p:sldId id="266" r:id="rId9"/>
    <p:sldId id="275" r:id="rId10"/>
    <p:sldId id="267" r:id="rId11"/>
    <p:sldId id="269" r:id="rId12"/>
    <p:sldId id="277" r:id="rId13"/>
    <p:sldId id="271" r:id="rId14"/>
    <p:sldId id="273"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97" autoAdjust="0"/>
  </p:normalViewPr>
  <p:slideViewPr>
    <p:cSldViewPr snapToGrid="0">
      <p:cViewPr>
        <p:scale>
          <a:sx n="104" d="100"/>
          <a:sy n="104" d="100"/>
        </p:scale>
        <p:origin x="-108"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92DBA-44D1-405D-81E3-7C102BA77B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t-LT"/>
        </a:p>
      </dgm:t>
    </dgm:pt>
    <dgm:pt modelId="{4E6E2E13-4B64-4A99-80C2-CC4B0F453772}">
      <dgm:prSet phldrT="[Text]" custT="1"/>
      <dgm:spPr/>
      <dgm:t>
        <a:bodyPr/>
        <a:lstStyle/>
        <a:p>
          <a:r>
            <a:rPr lang="lt-LT" sz="2400" b="1" dirty="0" smtClean="0"/>
            <a:t>Spinduliuotė arba radiacija </a:t>
          </a:r>
          <a:r>
            <a:rPr lang="lt-LT" sz="2400" dirty="0" smtClean="0"/>
            <a:t>– energijos išskyrimas arba perdavimas</a:t>
          </a:r>
          <a:endParaRPr lang="lt-LT" sz="2400" dirty="0"/>
        </a:p>
      </dgm:t>
    </dgm:pt>
    <dgm:pt modelId="{9981D257-E073-48F3-BF0D-297FDE65999A}" type="parTrans" cxnId="{E1D41AA3-6ECD-4A1F-AFD0-B81E69D2CC23}">
      <dgm:prSet/>
      <dgm:spPr/>
      <dgm:t>
        <a:bodyPr/>
        <a:lstStyle/>
        <a:p>
          <a:endParaRPr lang="lt-LT" sz="2400"/>
        </a:p>
      </dgm:t>
    </dgm:pt>
    <dgm:pt modelId="{D15F2D3A-0A92-41F0-9EDF-14E5DF7AD39E}" type="sibTrans" cxnId="{E1D41AA3-6ECD-4A1F-AFD0-B81E69D2CC23}">
      <dgm:prSet/>
      <dgm:spPr/>
      <dgm:t>
        <a:bodyPr/>
        <a:lstStyle/>
        <a:p>
          <a:endParaRPr lang="lt-LT" sz="2400"/>
        </a:p>
      </dgm:t>
    </dgm:pt>
    <dgm:pt modelId="{893DB9DA-EDA8-4C25-A7CB-1FD84143301B}">
      <dgm:prSet phldrT="[Text]" custT="1"/>
      <dgm:spPr/>
      <dgm:t>
        <a:bodyPr/>
        <a:lstStyle/>
        <a:p>
          <a:r>
            <a:rPr lang="lt-LT" sz="2400" dirty="0" smtClean="0"/>
            <a:t>Dalelės</a:t>
          </a:r>
          <a:endParaRPr lang="lt-LT" sz="2400" dirty="0"/>
        </a:p>
      </dgm:t>
    </dgm:pt>
    <dgm:pt modelId="{67E2E020-CBEC-4DF3-BE9D-CFF99550048C}" type="parTrans" cxnId="{D8FE5C98-8F29-4B60-B0D9-1532084D10CC}">
      <dgm:prSet/>
      <dgm:spPr/>
      <dgm:t>
        <a:bodyPr/>
        <a:lstStyle/>
        <a:p>
          <a:endParaRPr lang="lt-LT" sz="2400"/>
        </a:p>
      </dgm:t>
    </dgm:pt>
    <dgm:pt modelId="{DEBF35A7-CD7D-4670-A641-43E16FD37433}" type="sibTrans" cxnId="{D8FE5C98-8F29-4B60-B0D9-1532084D10CC}">
      <dgm:prSet/>
      <dgm:spPr/>
      <dgm:t>
        <a:bodyPr/>
        <a:lstStyle/>
        <a:p>
          <a:endParaRPr lang="lt-LT" sz="2400"/>
        </a:p>
      </dgm:t>
    </dgm:pt>
    <dgm:pt modelId="{1A6DD5EA-EEB1-448D-9E2B-A9013B248D2A}">
      <dgm:prSet phldrT="[Text]" custT="1"/>
      <dgm:spPr/>
      <dgm:t>
        <a:bodyPr/>
        <a:lstStyle/>
        <a:p>
          <a:r>
            <a:rPr lang="lt-LT" sz="2400" dirty="0" smtClean="0"/>
            <a:t>alfa</a:t>
          </a:r>
          <a:endParaRPr lang="lt-LT" sz="2400" dirty="0"/>
        </a:p>
      </dgm:t>
    </dgm:pt>
    <dgm:pt modelId="{1630A688-1599-4A6B-B369-B21B2E4A9421}" type="parTrans" cxnId="{87671EB0-F662-4A06-9942-FC69699E58B9}">
      <dgm:prSet/>
      <dgm:spPr/>
      <dgm:t>
        <a:bodyPr/>
        <a:lstStyle/>
        <a:p>
          <a:endParaRPr lang="lt-LT" sz="2400"/>
        </a:p>
      </dgm:t>
    </dgm:pt>
    <dgm:pt modelId="{B621665C-7E6A-41FE-B4CF-581AC9A1E0DA}" type="sibTrans" cxnId="{87671EB0-F662-4A06-9942-FC69699E58B9}">
      <dgm:prSet/>
      <dgm:spPr/>
      <dgm:t>
        <a:bodyPr/>
        <a:lstStyle/>
        <a:p>
          <a:endParaRPr lang="lt-LT" sz="2400"/>
        </a:p>
      </dgm:t>
    </dgm:pt>
    <dgm:pt modelId="{0AC18D15-6B85-4B1A-9869-374CECFBB694}">
      <dgm:prSet phldrT="[Text]" custT="1"/>
      <dgm:spPr/>
      <dgm:t>
        <a:bodyPr/>
        <a:lstStyle/>
        <a:p>
          <a:r>
            <a:rPr lang="lt-LT" sz="2400" dirty="0" smtClean="0"/>
            <a:t>beta</a:t>
          </a:r>
          <a:endParaRPr lang="lt-LT" sz="2400" dirty="0"/>
        </a:p>
      </dgm:t>
    </dgm:pt>
    <dgm:pt modelId="{A43CC2D4-1D59-45E7-B29F-917EBA483663}" type="parTrans" cxnId="{B23DD1C4-384D-4EE2-BEC5-8ED7C1A0C1E4}">
      <dgm:prSet/>
      <dgm:spPr/>
      <dgm:t>
        <a:bodyPr/>
        <a:lstStyle/>
        <a:p>
          <a:endParaRPr lang="lt-LT" sz="2400"/>
        </a:p>
      </dgm:t>
    </dgm:pt>
    <dgm:pt modelId="{F8CBE00F-BBEF-47D4-86BC-FBD0590F5072}" type="sibTrans" cxnId="{B23DD1C4-384D-4EE2-BEC5-8ED7C1A0C1E4}">
      <dgm:prSet/>
      <dgm:spPr/>
      <dgm:t>
        <a:bodyPr/>
        <a:lstStyle/>
        <a:p>
          <a:endParaRPr lang="lt-LT" sz="2400"/>
        </a:p>
      </dgm:t>
    </dgm:pt>
    <dgm:pt modelId="{E43AA1A9-FB18-494D-9BCD-EEFF08BC3F3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2400" dirty="0" smtClean="0"/>
            <a:t>Elektromagnetinės bangos</a:t>
          </a:r>
        </a:p>
        <a:p>
          <a:pPr defTabSz="666750">
            <a:lnSpc>
              <a:spcPct val="90000"/>
            </a:lnSpc>
            <a:spcBef>
              <a:spcPct val="0"/>
            </a:spcBef>
            <a:spcAft>
              <a:spcPct val="35000"/>
            </a:spcAft>
          </a:pPr>
          <a:endParaRPr lang="lt-LT" sz="2400" dirty="0"/>
        </a:p>
      </dgm:t>
    </dgm:pt>
    <dgm:pt modelId="{00CDBDD6-6A31-4BF1-817D-4E41D3A4519D}" type="parTrans" cxnId="{8DF71EB3-B0A3-4DAA-A124-2D9A11969148}">
      <dgm:prSet/>
      <dgm:spPr/>
      <dgm:t>
        <a:bodyPr/>
        <a:lstStyle/>
        <a:p>
          <a:endParaRPr lang="lt-LT" sz="2400"/>
        </a:p>
      </dgm:t>
    </dgm:pt>
    <dgm:pt modelId="{815C01EA-18B0-4402-A5A6-4546D46D5216}" type="sibTrans" cxnId="{8DF71EB3-B0A3-4DAA-A124-2D9A11969148}">
      <dgm:prSet/>
      <dgm:spPr/>
      <dgm:t>
        <a:bodyPr/>
        <a:lstStyle/>
        <a:p>
          <a:endParaRPr lang="lt-LT" sz="2400"/>
        </a:p>
      </dgm:t>
    </dgm:pt>
    <dgm:pt modelId="{2591EC34-FD40-4967-9644-014660C9E8C4}">
      <dgm:prSet phldrT="[Text]" custT="1"/>
      <dgm:spPr/>
      <dgm:t>
        <a:bodyPr/>
        <a:lstStyle/>
        <a:p>
          <a:r>
            <a:rPr lang="lt-LT" sz="2400" dirty="0" smtClean="0"/>
            <a:t>gama spinduliuotė</a:t>
          </a:r>
          <a:endParaRPr lang="lt-LT" sz="2400" dirty="0"/>
        </a:p>
      </dgm:t>
    </dgm:pt>
    <dgm:pt modelId="{8B18AE9A-02CD-45FB-8194-88133D76404B}" type="parTrans" cxnId="{A55D738E-2905-481B-8B8B-3DF7B873BDF8}">
      <dgm:prSet/>
      <dgm:spPr/>
      <dgm:t>
        <a:bodyPr/>
        <a:lstStyle/>
        <a:p>
          <a:endParaRPr lang="lt-LT" sz="2400"/>
        </a:p>
      </dgm:t>
    </dgm:pt>
    <dgm:pt modelId="{FBFA74E6-CA49-426D-91F0-CFC2E52E7A88}" type="sibTrans" cxnId="{A55D738E-2905-481B-8B8B-3DF7B873BDF8}">
      <dgm:prSet/>
      <dgm:spPr/>
      <dgm:t>
        <a:bodyPr/>
        <a:lstStyle/>
        <a:p>
          <a:endParaRPr lang="lt-LT" sz="2400"/>
        </a:p>
      </dgm:t>
    </dgm:pt>
    <dgm:pt modelId="{6108688B-0142-4BB1-9BB5-3C0DFC08F4B5}">
      <dgm:prSet custT="1"/>
      <dgm:spPr/>
      <dgm:t>
        <a:bodyPr/>
        <a:lstStyle/>
        <a:p>
          <a:r>
            <a:rPr lang="lt-LT" sz="2400" dirty="0" smtClean="0"/>
            <a:t>neutronai</a:t>
          </a:r>
          <a:endParaRPr lang="lt-LT" sz="2400" dirty="0"/>
        </a:p>
      </dgm:t>
    </dgm:pt>
    <dgm:pt modelId="{A3EA7BC5-7568-4011-9CA4-AAA49B228F09}" type="parTrans" cxnId="{2E45FF48-3753-42B9-9128-AA58379B2013}">
      <dgm:prSet/>
      <dgm:spPr/>
      <dgm:t>
        <a:bodyPr/>
        <a:lstStyle/>
        <a:p>
          <a:endParaRPr lang="lt-LT" sz="2400"/>
        </a:p>
      </dgm:t>
    </dgm:pt>
    <dgm:pt modelId="{DA763A25-0F2E-4032-8220-8885B3C9CD81}" type="sibTrans" cxnId="{2E45FF48-3753-42B9-9128-AA58379B2013}">
      <dgm:prSet/>
      <dgm:spPr/>
      <dgm:t>
        <a:bodyPr/>
        <a:lstStyle/>
        <a:p>
          <a:endParaRPr lang="lt-LT" sz="2400"/>
        </a:p>
      </dgm:t>
    </dgm:pt>
    <dgm:pt modelId="{DC2FBC53-AEC8-4A54-B2AA-1C9135F6BC7F}">
      <dgm:prSet custT="1"/>
      <dgm:spPr/>
      <dgm:t>
        <a:bodyPr/>
        <a:lstStyle/>
        <a:p>
          <a:r>
            <a:rPr lang="lt-LT" sz="2400" dirty="0" smtClean="0"/>
            <a:t>rentgeno spinduliuotė</a:t>
          </a:r>
          <a:endParaRPr lang="lt-LT" sz="2400" dirty="0"/>
        </a:p>
      </dgm:t>
    </dgm:pt>
    <dgm:pt modelId="{25833C6C-9575-4FE1-B4EC-E68B023C7F04}" type="parTrans" cxnId="{C5D50D0A-4B95-4721-A4E4-F7CEB39FAD5B}">
      <dgm:prSet/>
      <dgm:spPr/>
      <dgm:t>
        <a:bodyPr/>
        <a:lstStyle/>
        <a:p>
          <a:endParaRPr lang="lt-LT" sz="2400"/>
        </a:p>
      </dgm:t>
    </dgm:pt>
    <dgm:pt modelId="{469F0BC2-58D7-42AA-BF4C-AF8925BDDAA7}" type="sibTrans" cxnId="{C5D50D0A-4B95-4721-A4E4-F7CEB39FAD5B}">
      <dgm:prSet/>
      <dgm:spPr/>
      <dgm:t>
        <a:bodyPr/>
        <a:lstStyle/>
        <a:p>
          <a:endParaRPr lang="lt-LT" sz="2400"/>
        </a:p>
      </dgm:t>
    </dgm:pt>
    <dgm:pt modelId="{33A377E6-C645-4654-9584-C38ADC14C0EF}" type="pres">
      <dgm:prSet presAssocID="{2F192DBA-44D1-405D-81E3-7C102BA77B38}" presName="hierChild1" presStyleCnt="0">
        <dgm:presLayoutVars>
          <dgm:chPref val="1"/>
          <dgm:dir/>
          <dgm:animOne val="branch"/>
          <dgm:animLvl val="lvl"/>
          <dgm:resizeHandles/>
        </dgm:presLayoutVars>
      </dgm:prSet>
      <dgm:spPr/>
    </dgm:pt>
    <dgm:pt modelId="{3016EBCC-68AF-45EA-9B05-D5E153090A2C}" type="pres">
      <dgm:prSet presAssocID="{4E6E2E13-4B64-4A99-80C2-CC4B0F453772}" presName="hierRoot1" presStyleCnt="0"/>
      <dgm:spPr/>
    </dgm:pt>
    <dgm:pt modelId="{57298AF6-1751-47DD-BE13-71B61200869A}" type="pres">
      <dgm:prSet presAssocID="{4E6E2E13-4B64-4A99-80C2-CC4B0F453772}" presName="composite" presStyleCnt="0"/>
      <dgm:spPr/>
    </dgm:pt>
    <dgm:pt modelId="{3A6D39E6-D03A-4B7E-AB76-9740841B49C5}" type="pres">
      <dgm:prSet presAssocID="{4E6E2E13-4B64-4A99-80C2-CC4B0F453772}" presName="background" presStyleLbl="node0" presStyleIdx="0" presStyleCnt="1"/>
      <dgm:spPr/>
    </dgm:pt>
    <dgm:pt modelId="{6C529E69-C0E2-4C9E-B764-95D456CEBB2C}" type="pres">
      <dgm:prSet presAssocID="{4E6E2E13-4B64-4A99-80C2-CC4B0F453772}" presName="text" presStyleLbl="fgAcc0" presStyleIdx="0" presStyleCnt="1" custScaleX="572209">
        <dgm:presLayoutVars>
          <dgm:chPref val="3"/>
        </dgm:presLayoutVars>
      </dgm:prSet>
      <dgm:spPr/>
      <dgm:t>
        <a:bodyPr/>
        <a:lstStyle/>
        <a:p>
          <a:endParaRPr lang="lt-LT"/>
        </a:p>
      </dgm:t>
    </dgm:pt>
    <dgm:pt modelId="{99FCC150-36DA-432D-9E31-CD253BF49F84}" type="pres">
      <dgm:prSet presAssocID="{4E6E2E13-4B64-4A99-80C2-CC4B0F453772}" presName="hierChild2" presStyleCnt="0"/>
      <dgm:spPr/>
    </dgm:pt>
    <dgm:pt modelId="{07D0FD8F-6961-4B16-B736-870AC85E6BBF}" type="pres">
      <dgm:prSet presAssocID="{67E2E020-CBEC-4DF3-BE9D-CFF99550048C}" presName="Name10" presStyleLbl="parChTrans1D2" presStyleIdx="0" presStyleCnt="2"/>
      <dgm:spPr/>
    </dgm:pt>
    <dgm:pt modelId="{E3FE99B7-FA91-43D4-BBE8-DD8414305CAE}" type="pres">
      <dgm:prSet presAssocID="{893DB9DA-EDA8-4C25-A7CB-1FD84143301B}" presName="hierRoot2" presStyleCnt="0"/>
      <dgm:spPr/>
    </dgm:pt>
    <dgm:pt modelId="{FB92F434-E40E-473D-BCBA-58F3E1643B51}" type="pres">
      <dgm:prSet presAssocID="{893DB9DA-EDA8-4C25-A7CB-1FD84143301B}" presName="composite2" presStyleCnt="0"/>
      <dgm:spPr/>
    </dgm:pt>
    <dgm:pt modelId="{72500174-9844-474D-8AFD-7E4DF3465754}" type="pres">
      <dgm:prSet presAssocID="{893DB9DA-EDA8-4C25-A7CB-1FD84143301B}" presName="background2" presStyleLbl="node2" presStyleIdx="0" presStyleCnt="2"/>
      <dgm:spPr/>
    </dgm:pt>
    <dgm:pt modelId="{B266669E-FADD-4148-9A6E-C920980F78CD}" type="pres">
      <dgm:prSet presAssocID="{893DB9DA-EDA8-4C25-A7CB-1FD84143301B}" presName="text2" presStyleLbl="fgAcc2" presStyleIdx="0" presStyleCnt="2">
        <dgm:presLayoutVars>
          <dgm:chPref val="3"/>
        </dgm:presLayoutVars>
      </dgm:prSet>
      <dgm:spPr/>
      <dgm:t>
        <a:bodyPr/>
        <a:lstStyle/>
        <a:p>
          <a:endParaRPr lang="lt-LT"/>
        </a:p>
      </dgm:t>
    </dgm:pt>
    <dgm:pt modelId="{84F9AFD6-E0E6-434E-8175-C82A170CF0D7}" type="pres">
      <dgm:prSet presAssocID="{893DB9DA-EDA8-4C25-A7CB-1FD84143301B}" presName="hierChild3" presStyleCnt="0"/>
      <dgm:spPr/>
    </dgm:pt>
    <dgm:pt modelId="{8C2236C7-E85F-48DD-9F95-3EC2DC1DBA3E}" type="pres">
      <dgm:prSet presAssocID="{1630A688-1599-4A6B-B369-B21B2E4A9421}" presName="Name17" presStyleLbl="parChTrans1D3" presStyleIdx="0" presStyleCnt="5"/>
      <dgm:spPr/>
    </dgm:pt>
    <dgm:pt modelId="{40061E33-59B2-4BE0-9D55-5F192BE910CB}" type="pres">
      <dgm:prSet presAssocID="{1A6DD5EA-EEB1-448D-9E2B-A9013B248D2A}" presName="hierRoot3" presStyleCnt="0"/>
      <dgm:spPr/>
    </dgm:pt>
    <dgm:pt modelId="{F8CAE9DA-33F2-4FD6-A9B6-6DA7EDD5C396}" type="pres">
      <dgm:prSet presAssocID="{1A6DD5EA-EEB1-448D-9E2B-A9013B248D2A}" presName="composite3" presStyleCnt="0"/>
      <dgm:spPr/>
    </dgm:pt>
    <dgm:pt modelId="{27E5DE00-A2AD-4206-92E0-B60031275179}" type="pres">
      <dgm:prSet presAssocID="{1A6DD5EA-EEB1-448D-9E2B-A9013B248D2A}" presName="background3" presStyleLbl="node3" presStyleIdx="0" presStyleCnt="5"/>
      <dgm:spPr/>
    </dgm:pt>
    <dgm:pt modelId="{6A3587FD-8B9E-4814-A357-F36C4F653EEC}" type="pres">
      <dgm:prSet presAssocID="{1A6DD5EA-EEB1-448D-9E2B-A9013B248D2A}" presName="text3" presStyleLbl="fgAcc3" presStyleIdx="0" presStyleCnt="5">
        <dgm:presLayoutVars>
          <dgm:chPref val="3"/>
        </dgm:presLayoutVars>
      </dgm:prSet>
      <dgm:spPr/>
    </dgm:pt>
    <dgm:pt modelId="{1EF070EF-601D-45FB-93A0-EE36F0C16707}" type="pres">
      <dgm:prSet presAssocID="{1A6DD5EA-EEB1-448D-9E2B-A9013B248D2A}" presName="hierChild4" presStyleCnt="0"/>
      <dgm:spPr/>
    </dgm:pt>
    <dgm:pt modelId="{8A168DFD-2841-4612-A37F-6B2307F66EC4}" type="pres">
      <dgm:prSet presAssocID="{A43CC2D4-1D59-45E7-B29F-917EBA483663}" presName="Name17" presStyleLbl="parChTrans1D3" presStyleIdx="1" presStyleCnt="5"/>
      <dgm:spPr/>
    </dgm:pt>
    <dgm:pt modelId="{AA520EEA-04FC-467C-842E-7D6ED6FE7366}" type="pres">
      <dgm:prSet presAssocID="{0AC18D15-6B85-4B1A-9869-374CECFBB694}" presName="hierRoot3" presStyleCnt="0"/>
      <dgm:spPr/>
    </dgm:pt>
    <dgm:pt modelId="{2DDD67A5-BF1E-4076-84C1-C72195378DBA}" type="pres">
      <dgm:prSet presAssocID="{0AC18D15-6B85-4B1A-9869-374CECFBB694}" presName="composite3" presStyleCnt="0"/>
      <dgm:spPr/>
    </dgm:pt>
    <dgm:pt modelId="{F1AE569C-FE59-43B5-9CAF-DF9A4FE0CA52}" type="pres">
      <dgm:prSet presAssocID="{0AC18D15-6B85-4B1A-9869-374CECFBB694}" presName="background3" presStyleLbl="node3" presStyleIdx="1" presStyleCnt="5"/>
      <dgm:spPr/>
    </dgm:pt>
    <dgm:pt modelId="{8992CD39-18CB-4744-A2A0-3369D8B8E0E4}" type="pres">
      <dgm:prSet presAssocID="{0AC18D15-6B85-4B1A-9869-374CECFBB694}" presName="text3" presStyleLbl="fgAcc3" presStyleIdx="1" presStyleCnt="5">
        <dgm:presLayoutVars>
          <dgm:chPref val="3"/>
        </dgm:presLayoutVars>
      </dgm:prSet>
      <dgm:spPr/>
    </dgm:pt>
    <dgm:pt modelId="{891346EE-9B18-4964-A706-132923543A27}" type="pres">
      <dgm:prSet presAssocID="{0AC18D15-6B85-4B1A-9869-374CECFBB694}" presName="hierChild4" presStyleCnt="0"/>
      <dgm:spPr/>
    </dgm:pt>
    <dgm:pt modelId="{A4F4FD4E-F71F-4628-9EF3-03E1A9089F9D}" type="pres">
      <dgm:prSet presAssocID="{A3EA7BC5-7568-4011-9CA4-AAA49B228F09}" presName="Name17" presStyleLbl="parChTrans1D3" presStyleIdx="2" presStyleCnt="5"/>
      <dgm:spPr/>
    </dgm:pt>
    <dgm:pt modelId="{F601A25A-CA7F-4B78-9211-20918CAF9BEB}" type="pres">
      <dgm:prSet presAssocID="{6108688B-0142-4BB1-9BB5-3C0DFC08F4B5}" presName="hierRoot3" presStyleCnt="0"/>
      <dgm:spPr/>
    </dgm:pt>
    <dgm:pt modelId="{5CD893BE-B897-4420-B9A7-2700C520D804}" type="pres">
      <dgm:prSet presAssocID="{6108688B-0142-4BB1-9BB5-3C0DFC08F4B5}" presName="composite3" presStyleCnt="0"/>
      <dgm:spPr/>
    </dgm:pt>
    <dgm:pt modelId="{DAE2BA1F-29F4-435B-9BE3-A983B9263D62}" type="pres">
      <dgm:prSet presAssocID="{6108688B-0142-4BB1-9BB5-3C0DFC08F4B5}" presName="background3" presStyleLbl="node3" presStyleIdx="2" presStyleCnt="5"/>
      <dgm:spPr/>
    </dgm:pt>
    <dgm:pt modelId="{D76BEB82-B8D3-4923-AB64-41D882804F7E}" type="pres">
      <dgm:prSet presAssocID="{6108688B-0142-4BB1-9BB5-3C0DFC08F4B5}" presName="text3" presStyleLbl="fgAcc3" presStyleIdx="2" presStyleCnt="5">
        <dgm:presLayoutVars>
          <dgm:chPref val="3"/>
        </dgm:presLayoutVars>
      </dgm:prSet>
      <dgm:spPr/>
    </dgm:pt>
    <dgm:pt modelId="{EFEECC19-6EC7-410D-8F66-700013110320}" type="pres">
      <dgm:prSet presAssocID="{6108688B-0142-4BB1-9BB5-3C0DFC08F4B5}" presName="hierChild4" presStyleCnt="0"/>
      <dgm:spPr/>
    </dgm:pt>
    <dgm:pt modelId="{DADB8439-F37B-4D3E-8D62-2EBBB85058EE}" type="pres">
      <dgm:prSet presAssocID="{00CDBDD6-6A31-4BF1-817D-4E41D3A4519D}" presName="Name10" presStyleLbl="parChTrans1D2" presStyleIdx="1" presStyleCnt="2"/>
      <dgm:spPr/>
    </dgm:pt>
    <dgm:pt modelId="{81AFC285-8D51-44BB-8923-3A6500B377CC}" type="pres">
      <dgm:prSet presAssocID="{E43AA1A9-FB18-494D-9BCD-EEFF08BC3F36}" presName="hierRoot2" presStyleCnt="0"/>
      <dgm:spPr/>
    </dgm:pt>
    <dgm:pt modelId="{CE0716C5-7DBE-4121-AA03-9FFF14049251}" type="pres">
      <dgm:prSet presAssocID="{E43AA1A9-FB18-494D-9BCD-EEFF08BC3F36}" presName="composite2" presStyleCnt="0"/>
      <dgm:spPr/>
    </dgm:pt>
    <dgm:pt modelId="{099C7E9C-E4FB-4D24-BC8F-F33C038BF7E4}" type="pres">
      <dgm:prSet presAssocID="{E43AA1A9-FB18-494D-9BCD-EEFF08BC3F36}" presName="background2" presStyleLbl="node2" presStyleIdx="1" presStyleCnt="2"/>
      <dgm:spPr/>
    </dgm:pt>
    <dgm:pt modelId="{ADE9EE9D-6F00-4027-BA5C-4F2CB0FC6530}" type="pres">
      <dgm:prSet presAssocID="{E43AA1A9-FB18-494D-9BCD-EEFF08BC3F36}" presName="text2" presStyleLbl="fgAcc2" presStyleIdx="1" presStyleCnt="2" custScaleX="159984">
        <dgm:presLayoutVars>
          <dgm:chPref val="3"/>
        </dgm:presLayoutVars>
      </dgm:prSet>
      <dgm:spPr/>
    </dgm:pt>
    <dgm:pt modelId="{5B4398A0-2368-495A-A170-850EA2900482}" type="pres">
      <dgm:prSet presAssocID="{E43AA1A9-FB18-494D-9BCD-EEFF08BC3F36}" presName="hierChild3" presStyleCnt="0"/>
      <dgm:spPr/>
    </dgm:pt>
    <dgm:pt modelId="{EA50EE59-082B-4772-8A6E-B6C477EC508C}" type="pres">
      <dgm:prSet presAssocID="{8B18AE9A-02CD-45FB-8194-88133D76404B}" presName="Name17" presStyleLbl="parChTrans1D3" presStyleIdx="3" presStyleCnt="5"/>
      <dgm:spPr/>
    </dgm:pt>
    <dgm:pt modelId="{027B5C38-0C26-4FEE-8B2C-C98356EC1C7C}" type="pres">
      <dgm:prSet presAssocID="{2591EC34-FD40-4967-9644-014660C9E8C4}" presName="hierRoot3" presStyleCnt="0"/>
      <dgm:spPr/>
    </dgm:pt>
    <dgm:pt modelId="{F745E83A-50F1-4BB5-9726-24CA9B8D6957}" type="pres">
      <dgm:prSet presAssocID="{2591EC34-FD40-4967-9644-014660C9E8C4}" presName="composite3" presStyleCnt="0"/>
      <dgm:spPr/>
    </dgm:pt>
    <dgm:pt modelId="{89149812-24B6-489A-8A2D-68180905AEBB}" type="pres">
      <dgm:prSet presAssocID="{2591EC34-FD40-4967-9644-014660C9E8C4}" presName="background3" presStyleLbl="node3" presStyleIdx="3" presStyleCnt="5"/>
      <dgm:spPr/>
    </dgm:pt>
    <dgm:pt modelId="{DC8B65A4-34E6-462D-9320-AEDF60F25B03}" type="pres">
      <dgm:prSet presAssocID="{2591EC34-FD40-4967-9644-014660C9E8C4}" presName="text3" presStyleLbl="fgAcc3" presStyleIdx="3" presStyleCnt="5">
        <dgm:presLayoutVars>
          <dgm:chPref val="3"/>
        </dgm:presLayoutVars>
      </dgm:prSet>
      <dgm:spPr/>
      <dgm:t>
        <a:bodyPr/>
        <a:lstStyle/>
        <a:p>
          <a:endParaRPr lang="lt-LT"/>
        </a:p>
      </dgm:t>
    </dgm:pt>
    <dgm:pt modelId="{E2CC972A-63C5-478D-B6D1-6DB2B1337E9E}" type="pres">
      <dgm:prSet presAssocID="{2591EC34-FD40-4967-9644-014660C9E8C4}" presName="hierChild4" presStyleCnt="0"/>
      <dgm:spPr/>
    </dgm:pt>
    <dgm:pt modelId="{6A430C40-E6F5-48D7-A481-CA97DD0E2806}" type="pres">
      <dgm:prSet presAssocID="{25833C6C-9575-4FE1-B4EC-E68B023C7F04}" presName="Name17" presStyleLbl="parChTrans1D3" presStyleIdx="4" presStyleCnt="5"/>
      <dgm:spPr/>
    </dgm:pt>
    <dgm:pt modelId="{9186DE81-DF53-4EF5-9755-070F446ACE1D}" type="pres">
      <dgm:prSet presAssocID="{DC2FBC53-AEC8-4A54-B2AA-1C9135F6BC7F}" presName="hierRoot3" presStyleCnt="0"/>
      <dgm:spPr/>
    </dgm:pt>
    <dgm:pt modelId="{A774F947-47E5-4770-9162-3CDF42DD654E}" type="pres">
      <dgm:prSet presAssocID="{DC2FBC53-AEC8-4A54-B2AA-1C9135F6BC7F}" presName="composite3" presStyleCnt="0"/>
      <dgm:spPr/>
    </dgm:pt>
    <dgm:pt modelId="{A62E05AE-8F57-4384-A0C4-657E8FBAA763}" type="pres">
      <dgm:prSet presAssocID="{DC2FBC53-AEC8-4A54-B2AA-1C9135F6BC7F}" presName="background3" presStyleLbl="node3" presStyleIdx="4" presStyleCnt="5"/>
      <dgm:spPr/>
    </dgm:pt>
    <dgm:pt modelId="{4773414E-10DE-4F71-A108-C24D1089D890}" type="pres">
      <dgm:prSet presAssocID="{DC2FBC53-AEC8-4A54-B2AA-1C9135F6BC7F}" presName="text3" presStyleLbl="fgAcc3" presStyleIdx="4" presStyleCnt="5">
        <dgm:presLayoutVars>
          <dgm:chPref val="3"/>
        </dgm:presLayoutVars>
      </dgm:prSet>
      <dgm:spPr/>
    </dgm:pt>
    <dgm:pt modelId="{23DF9FF9-F24E-4E41-903B-EC588BC37398}" type="pres">
      <dgm:prSet presAssocID="{DC2FBC53-AEC8-4A54-B2AA-1C9135F6BC7F}" presName="hierChild4" presStyleCnt="0"/>
      <dgm:spPr/>
    </dgm:pt>
  </dgm:ptLst>
  <dgm:cxnLst>
    <dgm:cxn modelId="{36DAA185-E3EA-44B1-A6EF-CF63B3FCF212}" type="presOf" srcId="{A43CC2D4-1D59-45E7-B29F-917EBA483663}" destId="{8A168DFD-2841-4612-A37F-6B2307F66EC4}" srcOrd="0" destOrd="0" presId="urn:microsoft.com/office/officeart/2005/8/layout/hierarchy1"/>
    <dgm:cxn modelId="{3E2FF437-4BAE-4D2A-AE4C-ED4682388AA7}" type="presOf" srcId="{4E6E2E13-4B64-4A99-80C2-CC4B0F453772}" destId="{6C529E69-C0E2-4C9E-B764-95D456CEBB2C}" srcOrd="0" destOrd="0" presId="urn:microsoft.com/office/officeart/2005/8/layout/hierarchy1"/>
    <dgm:cxn modelId="{63F55FB7-1FD0-4286-A9D7-81CB079B98DA}" type="presOf" srcId="{8B18AE9A-02CD-45FB-8194-88133D76404B}" destId="{EA50EE59-082B-4772-8A6E-B6C477EC508C}" srcOrd="0" destOrd="0" presId="urn:microsoft.com/office/officeart/2005/8/layout/hierarchy1"/>
    <dgm:cxn modelId="{8DF71EB3-B0A3-4DAA-A124-2D9A11969148}" srcId="{4E6E2E13-4B64-4A99-80C2-CC4B0F453772}" destId="{E43AA1A9-FB18-494D-9BCD-EEFF08BC3F36}" srcOrd="1" destOrd="0" parTransId="{00CDBDD6-6A31-4BF1-817D-4E41D3A4519D}" sibTransId="{815C01EA-18B0-4402-A5A6-4546D46D5216}"/>
    <dgm:cxn modelId="{87671EB0-F662-4A06-9942-FC69699E58B9}" srcId="{893DB9DA-EDA8-4C25-A7CB-1FD84143301B}" destId="{1A6DD5EA-EEB1-448D-9E2B-A9013B248D2A}" srcOrd="0" destOrd="0" parTransId="{1630A688-1599-4A6B-B369-B21B2E4A9421}" sibTransId="{B621665C-7E6A-41FE-B4CF-581AC9A1E0DA}"/>
    <dgm:cxn modelId="{A55D738E-2905-481B-8B8B-3DF7B873BDF8}" srcId="{E43AA1A9-FB18-494D-9BCD-EEFF08BC3F36}" destId="{2591EC34-FD40-4967-9644-014660C9E8C4}" srcOrd="0" destOrd="0" parTransId="{8B18AE9A-02CD-45FB-8194-88133D76404B}" sibTransId="{FBFA74E6-CA49-426D-91F0-CFC2E52E7A88}"/>
    <dgm:cxn modelId="{E1D41AA3-6ECD-4A1F-AFD0-B81E69D2CC23}" srcId="{2F192DBA-44D1-405D-81E3-7C102BA77B38}" destId="{4E6E2E13-4B64-4A99-80C2-CC4B0F453772}" srcOrd="0" destOrd="0" parTransId="{9981D257-E073-48F3-BF0D-297FDE65999A}" sibTransId="{D15F2D3A-0A92-41F0-9EDF-14E5DF7AD39E}"/>
    <dgm:cxn modelId="{771ACD13-D11E-48E2-A921-9FA8A24021E1}" type="presOf" srcId="{67E2E020-CBEC-4DF3-BE9D-CFF99550048C}" destId="{07D0FD8F-6961-4B16-B736-870AC85E6BBF}" srcOrd="0" destOrd="0" presId="urn:microsoft.com/office/officeart/2005/8/layout/hierarchy1"/>
    <dgm:cxn modelId="{03E1340D-BC30-4FAF-A9C6-A72040586C95}" type="presOf" srcId="{00CDBDD6-6A31-4BF1-817D-4E41D3A4519D}" destId="{DADB8439-F37B-4D3E-8D62-2EBBB85058EE}" srcOrd="0" destOrd="0" presId="urn:microsoft.com/office/officeart/2005/8/layout/hierarchy1"/>
    <dgm:cxn modelId="{2E45FF48-3753-42B9-9128-AA58379B2013}" srcId="{893DB9DA-EDA8-4C25-A7CB-1FD84143301B}" destId="{6108688B-0142-4BB1-9BB5-3C0DFC08F4B5}" srcOrd="2" destOrd="0" parTransId="{A3EA7BC5-7568-4011-9CA4-AAA49B228F09}" sibTransId="{DA763A25-0F2E-4032-8220-8885B3C9CD81}"/>
    <dgm:cxn modelId="{D8FE5C98-8F29-4B60-B0D9-1532084D10CC}" srcId="{4E6E2E13-4B64-4A99-80C2-CC4B0F453772}" destId="{893DB9DA-EDA8-4C25-A7CB-1FD84143301B}" srcOrd="0" destOrd="0" parTransId="{67E2E020-CBEC-4DF3-BE9D-CFF99550048C}" sibTransId="{DEBF35A7-CD7D-4670-A641-43E16FD37433}"/>
    <dgm:cxn modelId="{4835ABE7-0A6E-403A-9139-96661A167382}" type="presOf" srcId="{1630A688-1599-4A6B-B369-B21B2E4A9421}" destId="{8C2236C7-E85F-48DD-9F95-3EC2DC1DBA3E}" srcOrd="0" destOrd="0" presId="urn:microsoft.com/office/officeart/2005/8/layout/hierarchy1"/>
    <dgm:cxn modelId="{16962908-BF9E-4776-9138-20560CB810FA}" type="presOf" srcId="{2591EC34-FD40-4967-9644-014660C9E8C4}" destId="{DC8B65A4-34E6-462D-9320-AEDF60F25B03}" srcOrd="0" destOrd="0" presId="urn:microsoft.com/office/officeart/2005/8/layout/hierarchy1"/>
    <dgm:cxn modelId="{3826C082-E959-4E2C-99F9-F9D18BD12732}" type="presOf" srcId="{1A6DD5EA-EEB1-448D-9E2B-A9013B248D2A}" destId="{6A3587FD-8B9E-4814-A357-F36C4F653EEC}" srcOrd="0" destOrd="0" presId="urn:microsoft.com/office/officeart/2005/8/layout/hierarchy1"/>
    <dgm:cxn modelId="{CC67E99E-6BF7-4714-98A0-13A553D995F4}" type="presOf" srcId="{0AC18D15-6B85-4B1A-9869-374CECFBB694}" destId="{8992CD39-18CB-4744-A2A0-3369D8B8E0E4}" srcOrd="0" destOrd="0" presId="urn:microsoft.com/office/officeart/2005/8/layout/hierarchy1"/>
    <dgm:cxn modelId="{41C94550-A8AC-46D9-80BF-100D615AE0F6}" type="presOf" srcId="{25833C6C-9575-4FE1-B4EC-E68B023C7F04}" destId="{6A430C40-E6F5-48D7-A481-CA97DD0E2806}" srcOrd="0" destOrd="0" presId="urn:microsoft.com/office/officeart/2005/8/layout/hierarchy1"/>
    <dgm:cxn modelId="{06266360-3ABF-4C2E-B7D5-DE9C5E7686AA}" type="presOf" srcId="{6108688B-0142-4BB1-9BB5-3C0DFC08F4B5}" destId="{D76BEB82-B8D3-4923-AB64-41D882804F7E}" srcOrd="0" destOrd="0" presId="urn:microsoft.com/office/officeart/2005/8/layout/hierarchy1"/>
    <dgm:cxn modelId="{B410AD41-333B-44D9-8E1E-057B665B83C4}" type="presOf" srcId="{A3EA7BC5-7568-4011-9CA4-AAA49B228F09}" destId="{A4F4FD4E-F71F-4628-9EF3-03E1A9089F9D}" srcOrd="0" destOrd="0" presId="urn:microsoft.com/office/officeart/2005/8/layout/hierarchy1"/>
    <dgm:cxn modelId="{C5D50D0A-4B95-4721-A4E4-F7CEB39FAD5B}" srcId="{E43AA1A9-FB18-494D-9BCD-EEFF08BC3F36}" destId="{DC2FBC53-AEC8-4A54-B2AA-1C9135F6BC7F}" srcOrd="1" destOrd="0" parTransId="{25833C6C-9575-4FE1-B4EC-E68B023C7F04}" sibTransId="{469F0BC2-58D7-42AA-BF4C-AF8925BDDAA7}"/>
    <dgm:cxn modelId="{E6BAA809-1199-4BAC-8934-0CEABE7CD19A}" type="presOf" srcId="{E43AA1A9-FB18-494D-9BCD-EEFF08BC3F36}" destId="{ADE9EE9D-6F00-4027-BA5C-4F2CB0FC6530}" srcOrd="0" destOrd="0" presId="urn:microsoft.com/office/officeart/2005/8/layout/hierarchy1"/>
    <dgm:cxn modelId="{01B1FD69-DB88-4F79-8F4F-501675F336E5}" type="presOf" srcId="{2F192DBA-44D1-405D-81E3-7C102BA77B38}" destId="{33A377E6-C645-4654-9584-C38ADC14C0EF}" srcOrd="0" destOrd="0" presId="urn:microsoft.com/office/officeart/2005/8/layout/hierarchy1"/>
    <dgm:cxn modelId="{1A0F0FBA-976A-4BF4-B190-FF010E1D6FE8}" type="presOf" srcId="{DC2FBC53-AEC8-4A54-B2AA-1C9135F6BC7F}" destId="{4773414E-10DE-4F71-A108-C24D1089D890}" srcOrd="0" destOrd="0" presId="urn:microsoft.com/office/officeart/2005/8/layout/hierarchy1"/>
    <dgm:cxn modelId="{3680AC61-834E-46CE-B6CA-0D0A3AB435AF}" type="presOf" srcId="{893DB9DA-EDA8-4C25-A7CB-1FD84143301B}" destId="{B266669E-FADD-4148-9A6E-C920980F78CD}" srcOrd="0" destOrd="0" presId="urn:microsoft.com/office/officeart/2005/8/layout/hierarchy1"/>
    <dgm:cxn modelId="{B23DD1C4-384D-4EE2-BEC5-8ED7C1A0C1E4}" srcId="{893DB9DA-EDA8-4C25-A7CB-1FD84143301B}" destId="{0AC18D15-6B85-4B1A-9869-374CECFBB694}" srcOrd="1" destOrd="0" parTransId="{A43CC2D4-1D59-45E7-B29F-917EBA483663}" sibTransId="{F8CBE00F-BBEF-47D4-86BC-FBD0590F5072}"/>
    <dgm:cxn modelId="{1BCA9189-5C56-4825-B9C9-39AB1C7C155C}" type="presParOf" srcId="{33A377E6-C645-4654-9584-C38ADC14C0EF}" destId="{3016EBCC-68AF-45EA-9B05-D5E153090A2C}" srcOrd="0" destOrd="0" presId="urn:microsoft.com/office/officeart/2005/8/layout/hierarchy1"/>
    <dgm:cxn modelId="{5036538A-4F36-4A28-A992-513ADB7AB95B}" type="presParOf" srcId="{3016EBCC-68AF-45EA-9B05-D5E153090A2C}" destId="{57298AF6-1751-47DD-BE13-71B61200869A}" srcOrd="0" destOrd="0" presId="urn:microsoft.com/office/officeart/2005/8/layout/hierarchy1"/>
    <dgm:cxn modelId="{E2EA99AB-118D-4ED8-9533-9F40E9CA4CCF}" type="presParOf" srcId="{57298AF6-1751-47DD-BE13-71B61200869A}" destId="{3A6D39E6-D03A-4B7E-AB76-9740841B49C5}" srcOrd="0" destOrd="0" presId="urn:microsoft.com/office/officeart/2005/8/layout/hierarchy1"/>
    <dgm:cxn modelId="{5C188532-2D1D-4672-9C98-1FCD6B203772}" type="presParOf" srcId="{57298AF6-1751-47DD-BE13-71B61200869A}" destId="{6C529E69-C0E2-4C9E-B764-95D456CEBB2C}" srcOrd="1" destOrd="0" presId="urn:microsoft.com/office/officeart/2005/8/layout/hierarchy1"/>
    <dgm:cxn modelId="{8101A5F9-E31D-44B4-8E0D-DFEFB971DF1C}" type="presParOf" srcId="{3016EBCC-68AF-45EA-9B05-D5E153090A2C}" destId="{99FCC150-36DA-432D-9E31-CD253BF49F84}" srcOrd="1" destOrd="0" presId="urn:microsoft.com/office/officeart/2005/8/layout/hierarchy1"/>
    <dgm:cxn modelId="{FD0FC69B-6489-4447-BC02-7EB05A86A879}" type="presParOf" srcId="{99FCC150-36DA-432D-9E31-CD253BF49F84}" destId="{07D0FD8F-6961-4B16-B736-870AC85E6BBF}" srcOrd="0" destOrd="0" presId="urn:microsoft.com/office/officeart/2005/8/layout/hierarchy1"/>
    <dgm:cxn modelId="{CAE5F728-18B2-4D4D-A337-A8698B50115C}" type="presParOf" srcId="{99FCC150-36DA-432D-9E31-CD253BF49F84}" destId="{E3FE99B7-FA91-43D4-BBE8-DD8414305CAE}" srcOrd="1" destOrd="0" presId="urn:microsoft.com/office/officeart/2005/8/layout/hierarchy1"/>
    <dgm:cxn modelId="{630F44DA-4856-4937-BBCB-54E46AC66F30}" type="presParOf" srcId="{E3FE99B7-FA91-43D4-BBE8-DD8414305CAE}" destId="{FB92F434-E40E-473D-BCBA-58F3E1643B51}" srcOrd="0" destOrd="0" presId="urn:microsoft.com/office/officeart/2005/8/layout/hierarchy1"/>
    <dgm:cxn modelId="{55060F6A-74CE-4C3B-BCEE-D65E83D61A7B}" type="presParOf" srcId="{FB92F434-E40E-473D-BCBA-58F3E1643B51}" destId="{72500174-9844-474D-8AFD-7E4DF3465754}" srcOrd="0" destOrd="0" presId="urn:microsoft.com/office/officeart/2005/8/layout/hierarchy1"/>
    <dgm:cxn modelId="{95064AF6-E290-4039-8EFF-E4DAA6C6E091}" type="presParOf" srcId="{FB92F434-E40E-473D-BCBA-58F3E1643B51}" destId="{B266669E-FADD-4148-9A6E-C920980F78CD}" srcOrd="1" destOrd="0" presId="urn:microsoft.com/office/officeart/2005/8/layout/hierarchy1"/>
    <dgm:cxn modelId="{5AC5F4AA-AEF1-40F1-90C0-BDC30B959007}" type="presParOf" srcId="{E3FE99B7-FA91-43D4-BBE8-DD8414305CAE}" destId="{84F9AFD6-E0E6-434E-8175-C82A170CF0D7}" srcOrd="1" destOrd="0" presId="urn:microsoft.com/office/officeart/2005/8/layout/hierarchy1"/>
    <dgm:cxn modelId="{A622BB76-33B0-4428-984F-6158E6DA1D86}" type="presParOf" srcId="{84F9AFD6-E0E6-434E-8175-C82A170CF0D7}" destId="{8C2236C7-E85F-48DD-9F95-3EC2DC1DBA3E}" srcOrd="0" destOrd="0" presId="urn:microsoft.com/office/officeart/2005/8/layout/hierarchy1"/>
    <dgm:cxn modelId="{B86E44D7-378E-4883-AAF5-EAD932ECDEAC}" type="presParOf" srcId="{84F9AFD6-E0E6-434E-8175-C82A170CF0D7}" destId="{40061E33-59B2-4BE0-9D55-5F192BE910CB}" srcOrd="1" destOrd="0" presId="urn:microsoft.com/office/officeart/2005/8/layout/hierarchy1"/>
    <dgm:cxn modelId="{E6493525-147B-4C4E-8784-769B64FAF178}" type="presParOf" srcId="{40061E33-59B2-4BE0-9D55-5F192BE910CB}" destId="{F8CAE9DA-33F2-4FD6-A9B6-6DA7EDD5C396}" srcOrd="0" destOrd="0" presId="urn:microsoft.com/office/officeart/2005/8/layout/hierarchy1"/>
    <dgm:cxn modelId="{59E4BDDE-4A5A-4B0F-A622-42227177150E}" type="presParOf" srcId="{F8CAE9DA-33F2-4FD6-A9B6-6DA7EDD5C396}" destId="{27E5DE00-A2AD-4206-92E0-B60031275179}" srcOrd="0" destOrd="0" presId="urn:microsoft.com/office/officeart/2005/8/layout/hierarchy1"/>
    <dgm:cxn modelId="{9F857AF0-6164-4A14-A2A7-77218A83A481}" type="presParOf" srcId="{F8CAE9DA-33F2-4FD6-A9B6-6DA7EDD5C396}" destId="{6A3587FD-8B9E-4814-A357-F36C4F653EEC}" srcOrd="1" destOrd="0" presId="urn:microsoft.com/office/officeart/2005/8/layout/hierarchy1"/>
    <dgm:cxn modelId="{C0E818D0-F094-4307-B577-EABF9A3B4EBC}" type="presParOf" srcId="{40061E33-59B2-4BE0-9D55-5F192BE910CB}" destId="{1EF070EF-601D-45FB-93A0-EE36F0C16707}" srcOrd="1" destOrd="0" presId="urn:microsoft.com/office/officeart/2005/8/layout/hierarchy1"/>
    <dgm:cxn modelId="{2A898642-9869-44C5-A353-59B345D4F5D5}" type="presParOf" srcId="{84F9AFD6-E0E6-434E-8175-C82A170CF0D7}" destId="{8A168DFD-2841-4612-A37F-6B2307F66EC4}" srcOrd="2" destOrd="0" presId="urn:microsoft.com/office/officeart/2005/8/layout/hierarchy1"/>
    <dgm:cxn modelId="{2B1477B7-83EC-4A10-8BD2-5AD7AAE2BD77}" type="presParOf" srcId="{84F9AFD6-E0E6-434E-8175-C82A170CF0D7}" destId="{AA520EEA-04FC-467C-842E-7D6ED6FE7366}" srcOrd="3" destOrd="0" presId="urn:microsoft.com/office/officeart/2005/8/layout/hierarchy1"/>
    <dgm:cxn modelId="{DA715CD5-73AB-453B-BD4C-AB8B74CAC5A5}" type="presParOf" srcId="{AA520EEA-04FC-467C-842E-7D6ED6FE7366}" destId="{2DDD67A5-BF1E-4076-84C1-C72195378DBA}" srcOrd="0" destOrd="0" presId="urn:microsoft.com/office/officeart/2005/8/layout/hierarchy1"/>
    <dgm:cxn modelId="{C7B85310-9EDC-4B93-A740-E5EEC872203D}" type="presParOf" srcId="{2DDD67A5-BF1E-4076-84C1-C72195378DBA}" destId="{F1AE569C-FE59-43B5-9CAF-DF9A4FE0CA52}" srcOrd="0" destOrd="0" presId="urn:microsoft.com/office/officeart/2005/8/layout/hierarchy1"/>
    <dgm:cxn modelId="{B66F8A06-E4FE-4D74-BB3B-FE8CC70F894C}" type="presParOf" srcId="{2DDD67A5-BF1E-4076-84C1-C72195378DBA}" destId="{8992CD39-18CB-4744-A2A0-3369D8B8E0E4}" srcOrd="1" destOrd="0" presId="urn:microsoft.com/office/officeart/2005/8/layout/hierarchy1"/>
    <dgm:cxn modelId="{647522A5-E821-4C05-BDE6-ED0961A99F6C}" type="presParOf" srcId="{AA520EEA-04FC-467C-842E-7D6ED6FE7366}" destId="{891346EE-9B18-4964-A706-132923543A27}" srcOrd="1" destOrd="0" presId="urn:microsoft.com/office/officeart/2005/8/layout/hierarchy1"/>
    <dgm:cxn modelId="{7958CDD5-00DF-4E7E-839A-D2485706ED86}" type="presParOf" srcId="{84F9AFD6-E0E6-434E-8175-C82A170CF0D7}" destId="{A4F4FD4E-F71F-4628-9EF3-03E1A9089F9D}" srcOrd="4" destOrd="0" presId="urn:microsoft.com/office/officeart/2005/8/layout/hierarchy1"/>
    <dgm:cxn modelId="{26214856-B039-4AF1-8C0C-C107C58A274C}" type="presParOf" srcId="{84F9AFD6-E0E6-434E-8175-C82A170CF0D7}" destId="{F601A25A-CA7F-4B78-9211-20918CAF9BEB}" srcOrd="5" destOrd="0" presId="urn:microsoft.com/office/officeart/2005/8/layout/hierarchy1"/>
    <dgm:cxn modelId="{194E1E60-EAF8-4F05-96E5-C88612A3D3E4}" type="presParOf" srcId="{F601A25A-CA7F-4B78-9211-20918CAF9BEB}" destId="{5CD893BE-B897-4420-B9A7-2700C520D804}" srcOrd="0" destOrd="0" presId="urn:microsoft.com/office/officeart/2005/8/layout/hierarchy1"/>
    <dgm:cxn modelId="{A65FA09B-BFF0-4CB8-9F64-6BDE9A154559}" type="presParOf" srcId="{5CD893BE-B897-4420-B9A7-2700C520D804}" destId="{DAE2BA1F-29F4-435B-9BE3-A983B9263D62}" srcOrd="0" destOrd="0" presId="urn:microsoft.com/office/officeart/2005/8/layout/hierarchy1"/>
    <dgm:cxn modelId="{C55C16EB-0A0A-45B0-AF67-7A40ADEA0CF8}" type="presParOf" srcId="{5CD893BE-B897-4420-B9A7-2700C520D804}" destId="{D76BEB82-B8D3-4923-AB64-41D882804F7E}" srcOrd="1" destOrd="0" presId="urn:microsoft.com/office/officeart/2005/8/layout/hierarchy1"/>
    <dgm:cxn modelId="{BB2EB5BF-902D-41C8-A1F0-0534C4BE63D6}" type="presParOf" srcId="{F601A25A-CA7F-4B78-9211-20918CAF9BEB}" destId="{EFEECC19-6EC7-410D-8F66-700013110320}" srcOrd="1" destOrd="0" presId="urn:microsoft.com/office/officeart/2005/8/layout/hierarchy1"/>
    <dgm:cxn modelId="{2B23B53F-39F4-4766-9300-3C7EF096988E}" type="presParOf" srcId="{99FCC150-36DA-432D-9E31-CD253BF49F84}" destId="{DADB8439-F37B-4D3E-8D62-2EBBB85058EE}" srcOrd="2" destOrd="0" presId="urn:microsoft.com/office/officeart/2005/8/layout/hierarchy1"/>
    <dgm:cxn modelId="{6B964FD4-71C0-410E-BDFA-AD0E573C91EC}" type="presParOf" srcId="{99FCC150-36DA-432D-9E31-CD253BF49F84}" destId="{81AFC285-8D51-44BB-8923-3A6500B377CC}" srcOrd="3" destOrd="0" presId="urn:microsoft.com/office/officeart/2005/8/layout/hierarchy1"/>
    <dgm:cxn modelId="{AFB953E2-68B4-41C9-82E2-6FA328EBBFF4}" type="presParOf" srcId="{81AFC285-8D51-44BB-8923-3A6500B377CC}" destId="{CE0716C5-7DBE-4121-AA03-9FFF14049251}" srcOrd="0" destOrd="0" presId="urn:microsoft.com/office/officeart/2005/8/layout/hierarchy1"/>
    <dgm:cxn modelId="{8DC4FB7E-3BC0-49B1-ACA9-414D88D37CE3}" type="presParOf" srcId="{CE0716C5-7DBE-4121-AA03-9FFF14049251}" destId="{099C7E9C-E4FB-4D24-BC8F-F33C038BF7E4}" srcOrd="0" destOrd="0" presId="urn:microsoft.com/office/officeart/2005/8/layout/hierarchy1"/>
    <dgm:cxn modelId="{8AD63E61-2A20-448A-8805-9E4B105F01C8}" type="presParOf" srcId="{CE0716C5-7DBE-4121-AA03-9FFF14049251}" destId="{ADE9EE9D-6F00-4027-BA5C-4F2CB0FC6530}" srcOrd="1" destOrd="0" presId="urn:microsoft.com/office/officeart/2005/8/layout/hierarchy1"/>
    <dgm:cxn modelId="{4A9890BD-C658-4868-9C46-2D44E05E3C18}" type="presParOf" srcId="{81AFC285-8D51-44BB-8923-3A6500B377CC}" destId="{5B4398A0-2368-495A-A170-850EA2900482}" srcOrd="1" destOrd="0" presId="urn:microsoft.com/office/officeart/2005/8/layout/hierarchy1"/>
    <dgm:cxn modelId="{61BE3CBC-08B2-4FFB-B9D7-06C0F637A871}" type="presParOf" srcId="{5B4398A0-2368-495A-A170-850EA2900482}" destId="{EA50EE59-082B-4772-8A6E-B6C477EC508C}" srcOrd="0" destOrd="0" presId="urn:microsoft.com/office/officeart/2005/8/layout/hierarchy1"/>
    <dgm:cxn modelId="{F83EE8CC-3C9A-4FB9-9B82-B5FFBCB91440}" type="presParOf" srcId="{5B4398A0-2368-495A-A170-850EA2900482}" destId="{027B5C38-0C26-4FEE-8B2C-C98356EC1C7C}" srcOrd="1" destOrd="0" presId="urn:microsoft.com/office/officeart/2005/8/layout/hierarchy1"/>
    <dgm:cxn modelId="{3B47FC98-B4AB-4D6C-9A3E-88C66DE3B341}" type="presParOf" srcId="{027B5C38-0C26-4FEE-8B2C-C98356EC1C7C}" destId="{F745E83A-50F1-4BB5-9726-24CA9B8D6957}" srcOrd="0" destOrd="0" presId="urn:microsoft.com/office/officeart/2005/8/layout/hierarchy1"/>
    <dgm:cxn modelId="{E376F9B3-29FE-4CFF-9281-4107940B8266}" type="presParOf" srcId="{F745E83A-50F1-4BB5-9726-24CA9B8D6957}" destId="{89149812-24B6-489A-8A2D-68180905AEBB}" srcOrd="0" destOrd="0" presId="urn:microsoft.com/office/officeart/2005/8/layout/hierarchy1"/>
    <dgm:cxn modelId="{B6B48B78-02A6-4D1E-9C61-27C3664D3520}" type="presParOf" srcId="{F745E83A-50F1-4BB5-9726-24CA9B8D6957}" destId="{DC8B65A4-34E6-462D-9320-AEDF60F25B03}" srcOrd="1" destOrd="0" presId="urn:microsoft.com/office/officeart/2005/8/layout/hierarchy1"/>
    <dgm:cxn modelId="{4E9E6E80-B77A-48E3-A88B-C44519A0ADC8}" type="presParOf" srcId="{027B5C38-0C26-4FEE-8B2C-C98356EC1C7C}" destId="{E2CC972A-63C5-478D-B6D1-6DB2B1337E9E}" srcOrd="1" destOrd="0" presId="urn:microsoft.com/office/officeart/2005/8/layout/hierarchy1"/>
    <dgm:cxn modelId="{20226D78-196E-4529-8510-DE2F9C561CF1}" type="presParOf" srcId="{5B4398A0-2368-495A-A170-850EA2900482}" destId="{6A430C40-E6F5-48D7-A481-CA97DD0E2806}" srcOrd="2" destOrd="0" presId="urn:microsoft.com/office/officeart/2005/8/layout/hierarchy1"/>
    <dgm:cxn modelId="{A8D2BDDE-64A2-4AEF-BF51-7053CEECA422}" type="presParOf" srcId="{5B4398A0-2368-495A-A170-850EA2900482}" destId="{9186DE81-DF53-4EF5-9755-070F446ACE1D}" srcOrd="3" destOrd="0" presId="urn:microsoft.com/office/officeart/2005/8/layout/hierarchy1"/>
    <dgm:cxn modelId="{A59FFC47-6C89-4985-A43F-34AEC6FC39ED}" type="presParOf" srcId="{9186DE81-DF53-4EF5-9755-070F446ACE1D}" destId="{A774F947-47E5-4770-9162-3CDF42DD654E}" srcOrd="0" destOrd="0" presId="urn:microsoft.com/office/officeart/2005/8/layout/hierarchy1"/>
    <dgm:cxn modelId="{3BBCDB8D-E171-4F17-8490-A96F115D6395}" type="presParOf" srcId="{A774F947-47E5-4770-9162-3CDF42DD654E}" destId="{A62E05AE-8F57-4384-A0C4-657E8FBAA763}" srcOrd="0" destOrd="0" presId="urn:microsoft.com/office/officeart/2005/8/layout/hierarchy1"/>
    <dgm:cxn modelId="{13BC035E-D16D-4D33-B7A9-62AC8324E363}" type="presParOf" srcId="{A774F947-47E5-4770-9162-3CDF42DD654E}" destId="{4773414E-10DE-4F71-A108-C24D1089D890}" srcOrd="1" destOrd="0" presId="urn:microsoft.com/office/officeart/2005/8/layout/hierarchy1"/>
    <dgm:cxn modelId="{39CFEDAC-5C17-4121-85F2-CEE6EFBE56B4}" type="presParOf" srcId="{9186DE81-DF53-4EF5-9755-070F446ACE1D}" destId="{23DF9FF9-F24E-4E41-903B-EC588BC373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0C40-E6F5-48D7-A481-CA97DD0E2806}">
      <dsp:nvSpPr>
        <dsp:cNvPr id="0" name=""/>
        <dsp:cNvSpPr/>
      </dsp:nvSpPr>
      <dsp:spPr>
        <a:xfrm>
          <a:off x="8619533" y="3139974"/>
          <a:ext cx="1102269" cy="524579"/>
        </a:xfrm>
        <a:custGeom>
          <a:avLst/>
          <a:gdLst/>
          <a:ahLst/>
          <a:cxnLst/>
          <a:rect l="0" t="0" r="0" b="0"/>
          <a:pathLst>
            <a:path>
              <a:moveTo>
                <a:pt x="0" y="0"/>
              </a:moveTo>
              <a:lnTo>
                <a:pt x="0" y="357485"/>
              </a:lnTo>
              <a:lnTo>
                <a:pt x="1102269" y="357485"/>
              </a:lnTo>
              <a:lnTo>
                <a:pt x="1102269" y="524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0EE59-082B-4772-8A6E-B6C477EC508C}">
      <dsp:nvSpPr>
        <dsp:cNvPr id="0" name=""/>
        <dsp:cNvSpPr/>
      </dsp:nvSpPr>
      <dsp:spPr>
        <a:xfrm>
          <a:off x="7517264" y="3139974"/>
          <a:ext cx="1102269" cy="524579"/>
        </a:xfrm>
        <a:custGeom>
          <a:avLst/>
          <a:gdLst/>
          <a:ahLst/>
          <a:cxnLst/>
          <a:rect l="0" t="0" r="0" b="0"/>
          <a:pathLst>
            <a:path>
              <a:moveTo>
                <a:pt x="1102269" y="0"/>
              </a:moveTo>
              <a:lnTo>
                <a:pt x="1102269" y="357485"/>
              </a:lnTo>
              <a:lnTo>
                <a:pt x="0" y="357485"/>
              </a:lnTo>
              <a:lnTo>
                <a:pt x="0" y="524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B8439-F37B-4D3E-8D62-2EBBB85058EE}">
      <dsp:nvSpPr>
        <dsp:cNvPr id="0" name=""/>
        <dsp:cNvSpPr/>
      </dsp:nvSpPr>
      <dsp:spPr>
        <a:xfrm>
          <a:off x="6134345" y="1470036"/>
          <a:ext cx="2485187" cy="524579"/>
        </a:xfrm>
        <a:custGeom>
          <a:avLst/>
          <a:gdLst/>
          <a:ahLst/>
          <a:cxnLst/>
          <a:rect l="0" t="0" r="0" b="0"/>
          <a:pathLst>
            <a:path>
              <a:moveTo>
                <a:pt x="0" y="0"/>
              </a:moveTo>
              <a:lnTo>
                <a:pt x="0" y="357485"/>
              </a:lnTo>
              <a:lnTo>
                <a:pt x="2485187" y="357485"/>
              </a:lnTo>
              <a:lnTo>
                <a:pt x="2485187" y="5245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4FD4E-F71F-4628-9EF3-03E1A9089F9D}">
      <dsp:nvSpPr>
        <dsp:cNvPr id="0" name=""/>
        <dsp:cNvSpPr/>
      </dsp:nvSpPr>
      <dsp:spPr>
        <a:xfrm>
          <a:off x="3108188" y="3139974"/>
          <a:ext cx="2204538" cy="524579"/>
        </a:xfrm>
        <a:custGeom>
          <a:avLst/>
          <a:gdLst/>
          <a:ahLst/>
          <a:cxnLst/>
          <a:rect l="0" t="0" r="0" b="0"/>
          <a:pathLst>
            <a:path>
              <a:moveTo>
                <a:pt x="0" y="0"/>
              </a:moveTo>
              <a:lnTo>
                <a:pt x="0" y="357485"/>
              </a:lnTo>
              <a:lnTo>
                <a:pt x="2204538" y="357485"/>
              </a:lnTo>
              <a:lnTo>
                <a:pt x="2204538" y="524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168DFD-2841-4612-A37F-6B2307F66EC4}">
      <dsp:nvSpPr>
        <dsp:cNvPr id="0" name=""/>
        <dsp:cNvSpPr/>
      </dsp:nvSpPr>
      <dsp:spPr>
        <a:xfrm>
          <a:off x="3062468" y="3139974"/>
          <a:ext cx="91440" cy="524579"/>
        </a:xfrm>
        <a:custGeom>
          <a:avLst/>
          <a:gdLst/>
          <a:ahLst/>
          <a:cxnLst/>
          <a:rect l="0" t="0" r="0" b="0"/>
          <a:pathLst>
            <a:path>
              <a:moveTo>
                <a:pt x="45720" y="0"/>
              </a:moveTo>
              <a:lnTo>
                <a:pt x="45720" y="524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236C7-E85F-48DD-9F95-3EC2DC1DBA3E}">
      <dsp:nvSpPr>
        <dsp:cNvPr id="0" name=""/>
        <dsp:cNvSpPr/>
      </dsp:nvSpPr>
      <dsp:spPr>
        <a:xfrm>
          <a:off x="903650" y="3139974"/>
          <a:ext cx="2204538" cy="524579"/>
        </a:xfrm>
        <a:custGeom>
          <a:avLst/>
          <a:gdLst/>
          <a:ahLst/>
          <a:cxnLst/>
          <a:rect l="0" t="0" r="0" b="0"/>
          <a:pathLst>
            <a:path>
              <a:moveTo>
                <a:pt x="2204538" y="0"/>
              </a:moveTo>
              <a:lnTo>
                <a:pt x="2204538" y="357485"/>
              </a:lnTo>
              <a:lnTo>
                <a:pt x="0" y="357485"/>
              </a:lnTo>
              <a:lnTo>
                <a:pt x="0" y="5245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0FD8F-6961-4B16-B736-870AC85E6BBF}">
      <dsp:nvSpPr>
        <dsp:cNvPr id="0" name=""/>
        <dsp:cNvSpPr/>
      </dsp:nvSpPr>
      <dsp:spPr>
        <a:xfrm>
          <a:off x="3108188" y="1470036"/>
          <a:ext cx="3026157" cy="524579"/>
        </a:xfrm>
        <a:custGeom>
          <a:avLst/>
          <a:gdLst/>
          <a:ahLst/>
          <a:cxnLst/>
          <a:rect l="0" t="0" r="0" b="0"/>
          <a:pathLst>
            <a:path>
              <a:moveTo>
                <a:pt x="3026157" y="0"/>
              </a:moveTo>
              <a:lnTo>
                <a:pt x="3026157" y="357485"/>
              </a:lnTo>
              <a:lnTo>
                <a:pt x="0" y="357485"/>
              </a:lnTo>
              <a:lnTo>
                <a:pt x="0" y="5245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D39E6-D03A-4B7E-AB76-9740841B49C5}">
      <dsp:nvSpPr>
        <dsp:cNvPr id="0" name=""/>
        <dsp:cNvSpPr/>
      </dsp:nvSpPr>
      <dsp:spPr>
        <a:xfrm>
          <a:off x="973841" y="324679"/>
          <a:ext cx="10321007"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29E69-C0E2-4C9E-B764-95D456CEBB2C}">
      <dsp:nvSpPr>
        <dsp:cNvPr id="0" name=""/>
        <dsp:cNvSpPr/>
      </dsp:nvSpPr>
      <dsp:spPr>
        <a:xfrm>
          <a:off x="1174254" y="515071"/>
          <a:ext cx="10321007"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b="1" kern="1200" dirty="0" smtClean="0"/>
            <a:t>Spinduliuotė arba radiacija </a:t>
          </a:r>
          <a:r>
            <a:rPr lang="lt-LT" sz="2400" kern="1200" dirty="0" smtClean="0"/>
            <a:t>– energijos išskyrimas arba perdavimas</a:t>
          </a:r>
          <a:endParaRPr lang="lt-LT" sz="2400" kern="1200" dirty="0"/>
        </a:p>
      </dsp:txBody>
      <dsp:txXfrm>
        <a:off x="1207800" y="548617"/>
        <a:ext cx="10253915" cy="1078265"/>
      </dsp:txXfrm>
    </dsp:sp>
    <dsp:sp modelId="{72500174-9844-474D-8AFD-7E4DF3465754}">
      <dsp:nvSpPr>
        <dsp:cNvPr id="0" name=""/>
        <dsp:cNvSpPr/>
      </dsp:nvSpPr>
      <dsp:spPr>
        <a:xfrm>
          <a:off x="2206331" y="1994616"/>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6669E-FADD-4148-9A6E-C920980F78CD}">
      <dsp:nvSpPr>
        <dsp:cNvPr id="0" name=""/>
        <dsp:cNvSpPr/>
      </dsp:nvSpPr>
      <dsp:spPr>
        <a:xfrm>
          <a:off x="2406744" y="2185008"/>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Dalelės</a:t>
          </a:r>
          <a:endParaRPr lang="lt-LT" sz="2400" kern="1200" dirty="0"/>
        </a:p>
      </dsp:txBody>
      <dsp:txXfrm>
        <a:off x="2440290" y="2218554"/>
        <a:ext cx="1736620" cy="1078265"/>
      </dsp:txXfrm>
    </dsp:sp>
    <dsp:sp modelId="{27E5DE00-A2AD-4206-92E0-B60031275179}">
      <dsp:nvSpPr>
        <dsp:cNvPr id="0" name=""/>
        <dsp:cNvSpPr/>
      </dsp:nvSpPr>
      <dsp:spPr>
        <a:xfrm>
          <a:off x="1793" y="3664554"/>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587FD-8B9E-4814-A357-F36C4F653EEC}">
      <dsp:nvSpPr>
        <dsp:cNvPr id="0" name=""/>
        <dsp:cNvSpPr/>
      </dsp:nvSpPr>
      <dsp:spPr>
        <a:xfrm>
          <a:off x="202206" y="3854946"/>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alfa</a:t>
          </a:r>
          <a:endParaRPr lang="lt-LT" sz="2400" kern="1200" dirty="0"/>
        </a:p>
      </dsp:txBody>
      <dsp:txXfrm>
        <a:off x="235752" y="3888492"/>
        <a:ext cx="1736620" cy="1078265"/>
      </dsp:txXfrm>
    </dsp:sp>
    <dsp:sp modelId="{F1AE569C-FE59-43B5-9CAF-DF9A4FE0CA52}">
      <dsp:nvSpPr>
        <dsp:cNvPr id="0" name=""/>
        <dsp:cNvSpPr/>
      </dsp:nvSpPr>
      <dsp:spPr>
        <a:xfrm>
          <a:off x="2206331" y="3664554"/>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2CD39-18CB-4744-A2A0-3369D8B8E0E4}">
      <dsp:nvSpPr>
        <dsp:cNvPr id="0" name=""/>
        <dsp:cNvSpPr/>
      </dsp:nvSpPr>
      <dsp:spPr>
        <a:xfrm>
          <a:off x="2406744" y="3854946"/>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beta</a:t>
          </a:r>
          <a:endParaRPr lang="lt-LT" sz="2400" kern="1200" dirty="0"/>
        </a:p>
      </dsp:txBody>
      <dsp:txXfrm>
        <a:off x="2440290" y="3888492"/>
        <a:ext cx="1736620" cy="1078265"/>
      </dsp:txXfrm>
    </dsp:sp>
    <dsp:sp modelId="{DAE2BA1F-29F4-435B-9BE3-A983B9263D62}">
      <dsp:nvSpPr>
        <dsp:cNvPr id="0" name=""/>
        <dsp:cNvSpPr/>
      </dsp:nvSpPr>
      <dsp:spPr>
        <a:xfrm>
          <a:off x="4410869" y="3664554"/>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BEB82-B8D3-4923-AB64-41D882804F7E}">
      <dsp:nvSpPr>
        <dsp:cNvPr id="0" name=""/>
        <dsp:cNvSpPr/>
      </dsp:nvSpPr>
      <dsp:spPr>
        <a:xfrm>
          <a:off x="4611282" y="3854946"/>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neutronai</a:t>
          </a:r>
          <a:endParaRPr lang="lt-LT" sz="2400" kern="1200" dirty="0"/>
        </a:p>
      </dsp:txBody>
      <dsp:txXfrm>
        <a:off x="4644828" y="3888492"/>
        <a:ext cx="1736620" cy="1078265"/>
      </dsp:txXfrm>
    </dsp:sp>
    <dsp:sp modelId="{099C7E9C-E4FB-4D24-BC8F-F33C038BF7E4}">
      <dsp:nvSpPr>
        <dsp:cNvPr id="0" name=""/>
        <dsp:cNvSpPr/>
      </dsp:nvSpPr>
      <dsp:spPr>
        <a:xfrm>
          <a:off x="7176707" y="1994616"/>
          <a:ext cx="288565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9EE9D-6F00-4027-BA5C-4F2CB0FC6530}">
      <dsp:nvSpPr>
        <dsp:cNvPr id="0" name=""/>
        <dsp:cNvSpPr/>
      </dsp:nvSpPr>
      <dsp:spPr>
        <a:xfrm>
          <a:off x="7377119" y="2185008"/>
          <a:ext cx="288565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2400" kern="1200" dirty="0" smtClean="0"/>
            <a:t>Elektromagnetinės bangos</a:t>
          </a:r>
        </a:p>
        <a:p>
          <a:pPr lvl="0" algn="ctr" defTabSz="666750">
            <a:lnSpc>
              <a:spcPct val="90000"/>
            </a:lnSpc>
            <a:spcBef>
              <a:spcPct val="0"/>
            </a:spcBef>
            <a:spcAft>
              <a:spcPct val="35000"/>
            </a:spcAft>
          </a:pPr>
          <a:endParaRPr lang="lt-LT" sz="2400" kern="1200" dirty="0"/>
        </a:p>
      </dsp:txBody>
      <dsp:txXfrm>
        <a:off x="7410665" y="2218554"/>
        <a:ext cx="2818560" cy="1078265"/>
      </dsp:txXfrm>
    </dsp:sp>
    <dsp:sp modelId="{89149812-24B6-489A-8A2D-68180905AEBB}">
      <dsp:nvSpPr>
        <dsp:cNvPr id="0" name=""/>
        <dsp:cNvSpPr/>
      </dsp:nvSpPr>
      <dsp:spPr>
        <a:xfrm>
          <a:off x="6615407" y="3664554"/>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B65A4-34E6-462D-9320-AEDF60F25B03}">
      <dsp:nvSpPr>
        <dsp:cNvPr id="0" name=""/>
        <dsp:cNvSpPr/>
      </dsp:nvSpPr>
      <dsp:spPr>
        <a:xfrm>
          <a:off x="6815820" y="3854946"/>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gama spinduliuotė</a:t>
          </a:r>
          <a:endParaRPr lang="lt-LT" sz="2400" kern="1200" dirty="0"/>
        </a:p>
      </dsp:txBody>
      <dsp:txXfrm>
        <a:off x="6849366" y="3888492"/>
        <a:ext cx="1736620" cy="1078265"/>
      </dsp:txXfrm>
    </dsp:sp>
    <dsp:sp modelId="{A62E05AE-8F57-4384-A0C4-657E8FBAA763}">
      <dsp:nvSpPr>
        <dsp:cNvPr id="0" name=""/>
        <dsp:cNvSpPr/>
      </dsp:nvSpPr>
      <dsp:spPr>
        <a:xfrm>
          <a:off x="8819946" y="3664554"/>
          <a:ext cx="1803712" cy="1145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3414E-10DE-4F71-A108-C24D1089D890}">
      <dsp:nvSpPr>
        <dsp:cNvPr id="0" name=""/>
        <dsp:cNvSpPr/>
      </dsp:nvSpPr>
      <dsp:spPr>
        <a:xfrm>
          <a:off x="9020358" y="3854946"/>
          <a:ext cx="1803712" cy="11453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t>rentgeno spinduliuotė</a:t>
          </a:r>
          <a:endParaRPr lang="lt-LT" sz="2400" kern="1200" dirty="0"/>
        </a:p>
      </dsp:txBody>
      <dsp:txXfrm>
        <a:off x="9053904" y="3888492"/>
        <a:ext cx="1736620" cy="10782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D565D-D607-4E3B-9DE3-A5ADD8AA224B}" type="datetimeFigureOut">
              <a:rPr lang="lt-LT" smtClean="0"/>
              <a:t>2023-08-20</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2447-83BC-48AC-9BFE-F6EA461C6C09}" type="slidenum">
              <a:rPr lang="lt-LT" smtClean="0"/>
              <a:t>‹#›</a:t>
            </a:fld>
            <a:endParaRPr lang="lt-LT"/>
          </a:p>
        </p:txBody>
      </p:sp>
    </p:spTree>
    <p:extLst>
      <p:ext uri="{BB962C8B-B14F-4D97-AF65-F5344CB8AC3E}">
        <p14:creationId xmlns:p14="http://schemas.microsoft.com/office/powerpoint/2010/main" val="19761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sc.l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sc.l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dirty="0">
              <a:solidFill>
                <a:srgbClr val="00B050"/>
              </a:solidFill>
            </a:endParaRPr>
          </a:p>
        </p:txBody>
      </p:sp>
      <p:sp>
        <p:nvSpPr>
          <p:cNvPr id="4" name="Slide Number Placeholder 3"/>
          <p:cNvSpPr>
            <a:spLocks noGrp="1"/>
          </p:cNvSpPr>
          <p:nvPr>
            <p:ph type="sldNum" sz="quarter" idx="10"/>
          </p:nvPr>
        </p:nvSpPr>
        <p:spPr/>
        <p:txBody>
          <a:bodyPr/>
          <a:lstStyle/>
          <a:p>
            <a:fld id="{00FC2447-83BC-48AC-9BFE-F6EA461C6C09}" type="slidenum">
              <a:rPr lang="lt-LT" smtClean="0"/>
              <a:t>1</a:t>
            </a:fld>
            <a:endParaRPr lang="lt-LT"/>
          </a:p>
        </p:txBody>
      </p:sp>
    </p:spTree>
    <p:extLst>
      <p:ext uri="{BB962C8B-B14F-4D97-AF65-F5344CB8AC3E}">
        <p14:creationId xmlns:p14="http://schemas.microsoft.com/office/powerpoint/2010/main" val="2883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a:t>
            </a:r>
            <a:r>
              <a:rPr lang="lt-LT" baseline="0" dirty="0" smtClean="0"/>
              <a:t> kad g</a:t>
            </a:r>
            <a:r>
              <a:rPr lang="lt-LT" dirty="0" smtClean="0"/>
              <a:t>amtinių radionuklidų spinduliuotę skleidžia Žemės uolienose, dirvoje, grunte, statybinėse medžiagose esantys natūralios kilmės radioizotopai, susidarantys skylant uranui, toriui, kaliui, kurių pusėjimo trukmė siekia milijardus metų ir kurie uolienose yra dar nuo Žemės susidarymo. Yrant uolienoms, išsiveržiant ugnikalniams ir pan. radionuklidai pasklinda atmosferoje.</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10</a:t>
            </a:fld>
            <a:endParaRPr lang="lt-LT"/>
          </a:p>
        </p:txBody>
      </p:sp>
    </p:spTree>
    <p:extLst>
      <p:ext uri="{BB962C8B-B14F-4D97-AF65-F5344CB8AC3E}">
        <p14:creationId xmlns:p14="http://schemas.microsoft.com/office/powerpoint/2010/main" val="16555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Aptariami foninės spinduliuotės matavimo vienetai.</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11</a:t>
            </a:fld>
            <a:endParaRPr lang="lt-LT"/>
          </a:p>
        </p:txBody>
      </p:sp>
    </p:spTree>
    <p:extLst>
      <p:ext uri="{BB962C8B-B14F-4D97-AF65-F5344CB8AC3E}">
        <p14:creationId xmlns:p14="http://schemas.microsoft.com/office/powerpoint/2010/main" val="218324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Rekomenduojama,</a:t>
            </a:r>
            <a:r>
              <a:rPr lang="lt-LT" baseline="0" dirty="0" smtClean="0"/>
              <a:t> esant galimybei, apžiūrėti realų radiacijos matuoklį. Neturint galimybės, galima apžiūrėti virtualioje parduotuvėje parduodamus prietaisus. Pavyzdžiui, čia yra ir vaizdo įrašas apie prietaisą: www.progear.lt/eshop/1098-dozimetras-radiometras-mks-05-terra-p </a:t>
            </a:r>
          </a:p>
          <a:p>
            <a:r>
              <a:rPr lang="lt-LT" baseline="0" dirty="0" smtClean="0"/>
              <a:t>Svarbu atkreipti dėmesį į matavimo vienetus.</a:t>
            </a:r>
          </a:p>
          <a:p>
            <a:r>
              <a:rPr lang="lt-LT" baseline="0" dirty="0" smtClean="0"/>
              <a:t>Nuotraukoje pavaizduotas įrenginys turi galimybę nufiltruoti alfa ir beta spinduliuotes: labai patogu parodyti veikimo principą, prisiminus alfa ir beta skvarbumą.</a:t>
            </a:r>
          </a:p>
          <a:p>
            <a:r>
              <a:rPr lang="lt-LT" baseline="0" dirty="0" smtClean="0"/>
              <a:t>Atkreipti dėmesį į tai, kad Sv/h matuojamas foninės spinduliuotės lygis skirtinguose šaltiniuose dar vadinamas spinduliuotės galia (prisiminti galios apibrėžimą).</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12</a:t>
            </a:fld>
            <a:endParaRPr lang="lt-LT"/>
          </a:p>
        </p:txBody>
      </p:sp>
    </p:spTree>
    <p:extLst>
      <p:ext uri="{BB962C8B-B14F-4D97-AF65-F5344CB8AC3E}">
        <p14:creationId xmlns:p14="http://schemas.microsoft.com/office/powerpoint/2010/main" val="274749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s</a:t>
            </a:r>
            <a:r>
              <a:rPr lang="en-US" dirty="0" err="1" smtClean="0"/>
              <a:t>ugertoji</a:t>
            </a:r>
            <a:r>
              <a:rPr lang="en-US" dirty="0" smtClean="0"/>
              <a:t> </a:t>
            </a:r>
            <a:r>
              <a:rPr lang="en-US" dirty="0" err="1" smtClean="0"/>
              <a:t>ap</a:t>
            </a:r>
            <a:r>
              <a:rPr lang="lt-LT" dirty="0" smtClean="0"/>
              <a:t>š</a:t>
            </a:r>
            <a:r>
              <a:rPr lang="en-US" dirty="0" err="1" smtClean="0"/>
              <a:t>vitos</a:t>
            </a:r>
            <a:r>
              <a:rPr lang="en-US" dirty="0" smtClean="0"/>
              <a:t> </a:t>
            </a:r>
            <a:r>
              <a:rPr lang="en-US" dirty="0" err="1" smtClean="0"/>
              <a:t>doz</a:t>
            </a:r>
            <a:r>
              <a:rPr lang="lt-LT" dirty="0" smtClean="0"/>
              <a:t>ė;</a:t>
            </a:r>
            <a:r>
              <a:rPr lang="lt-LT" baseline="0" dirty="0" smtClean="0"/>
              <a:t> skirtingų spinduliuočių skirtingas poveikis organizmui; tos pačios dozės poveikis vaikui ir suaugusiam žmogui.</a:t>
            </a:r>
          </a:p>
          <a:p>
            <a:r>
              <a:rPr lang="lt-LT" baseline="0" dirty="0" smtClean="0"/>
              <a:t>Atkreipiamas dėmesys į vienetus.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13</a:t>
            </a:fld>
            <a:endParaRPr lang="lt-LT"/>
          </a:p>
        </p:txBody>
      </p:sp>
    </p:spTree>
    <p:extLst>
      <p:ext uri="{BB962C8B-B14F-4D97-AF65-F5344CB8AC3E}">
        <p14:creationId xmlns:p14="http://schemas.microsoft.com/office/powerpoint/2010/main" val="216872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smtClean="0"/>
          </a:p>
          <a:p>
            <a:r>
              <a:rPr lang="lt-LT" dirty="0" smtClean="0"/>
              <a:t>Šią informaciją</a:t>
            </a:r>
            <a:r>
              <a:rPr lang="lt-LT" baseline="0" dirty="0" smtClean="0"/>
              <a:t> reikia atsinaujinti kasmet:</a:t>
            </a:r>
          </a:p>
          <a:p>
            <a:r>
              <a:rPr lang="lt-LT" dirty="0" smtClean="0"/>
              <a:t>http://vatesi.lt/index.php?id=220 arba </a:t>
            </a:r>
            <a:r>
              <a:rPr lang="lt-LT" dirty="0" smtClean="0">
                <a:hlinkClick r:id="rId3"/>
              </a:rPr>
              <a:t>www.rsc.lt</a:t>
            </a:r>
            <a:endParaRPr lang="lt-LT" dirty="0" smtClean="0"/>
          </a:p>
          <a:p>
            <a:r>
              <a:rPr lang="lt-LT" dirty="0" smtClean="0"/>
              <a:t>Pasaulio sveikatos organizacijos ir Jungtinių Tautų mokslinio komiteto atominės spinduliuotės poveikiui tirti (UNSCEAR) 2008 m. duomenimis, vidutinė metinė pasaulio gyventojo gaunama apšvita nuo natūralių jonizuojančiosios spinduliuotės šaltinių yra apie 2,4 mSv, bet gali svyruoti priklausomai nuo gyvenamosios vietos geografinės padėties. Likusią dalį, apie 0,6 mSv, sudaro medicininė apšvita ir apie 0,01 mSv apšvitos patiriama nuo kitų dirbtinės kilmės jonizuojančiosios spinduliuotės šaltinių. </a:t>
            </a:r>
          </a:p>
          <a:p>
            <a:r>
              <a:rPr lang="lt-LT" sz="1200" b="0" i="0" kern="1200" dirty="0" smtClean="0">
                <a:solidFill>
                  <a:schemeClr val="tx1"/>
                </a:solidFill>
                <a:effectLst/>
                <a:latin typeface="+mn-lt"/>
                <a:ea typeface="+mn-ea"/>
                <a:cs typeface="+mn-cs"/>
              </a:rPr>
              <a:t>Naujus apibendrintus pasaulio gyventojų vidutinės metinės gaunamos apšvitos rezultatus UNSCEAR planuoja paskelbti 2024 m. </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14</a:t>
            </a:fld>
            <a:endParaRPr lang="lt-LT"/>
          </a:p>
        </p:txBody>
      </p:sp>
    </p:spTree>
    <p:extLst>
      <p:ext uri="{BB962C8B-B14F-4D97-AF65-F5344CB8AC3E}">
        <p14:creationId xmlns:p14="http://schemas.microsoft.com/office/powerpoint/2010/main" val="64144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hlinkClick r:id="rId3"/>
              </a:rPr>
              <a:t>www.rsc.lt</a:t>
            </a:r>
            <a:r>
              <a:rPr lang="lt-LT" dirty="0" smtClean="0"/>
              <a:t> Radiacinės saugos centro portale rekomenduojama su mokiniais aptarti žemiau išvardintas sritis,</a:t>
            </a:r>
            <a:r>
              <a:rPr lang="lt-LT" baseline="0" dirty="0" smtClean="0"/>
              <a:t> patyrinėti interaktyvų radono žemėlapį.</a:t>
            </a:r>
            <a:endParaRPr lang="lt-LT" dirty="0" smtClean="0"/>
          </a:p>
          <a:p>
            <a:r>
              <a:rPr lang="lt-LT" dirty="0" smtClean="0"/>
              <a:t>Gyventojams - </a:t>
            </a:r>
            <a:r>
              <a:rPr lang="lt-LT" sz="1200" b="1" kern="1200" dirty="0" smtClean="0">
                <a:solidFill>
                  <a:schemeClr val="tx1"/>
                </a:solidFill>
                <a:effectLst/>
                <a:latin typeface="+mn-lt"/>
                <a:ea typeface="+mn-ea"/>
                <a:cs typeface="+mn-cs"/>
              </a:rPr>
              <a:t>Apsaugos nuo jonizuojančiosios spinduliuotės būdai ir ką reikėtų žinoti įvykus radiacinei avarijai</a:t>
            </a:r>
            <a:endParaRPr lang="lt-LT" dirty="0" smtClean="0"/>
          </a:p>
          <a:p>
            <a:r>
              <a:rPr lang="lt-LT" dirty="0" smtClean="0"/>
              <a:t>www.rsc.lt/index.php/pageid/747</a:t>
            </a:r>
          </a:p>
          <a:p>
            <a:r>
              <a:rPr lang="lt-LT" dirty="0" smtClean="0"/>
              <a:t>Gyventojams - </a:t>
            </a:r>
            <a:r>
              <a:rPr lang="lt-LT" b="1" dirty="0" smtClean="0"/>
              <a:t>Radono skleidžiama apšvita</a:t>
            </a:r>
          </a:p>
          <a:p>
            <a:r>
              <a:rPr lang="lt-LT" dirty="0" smtClean="0"/>
              <a:t>www.rsc.lt/index.php/pageid/1145</a:t>
            </a:r>
          </a:p>
          <a:p>
            <a:r>
              <a:rPr lang="lt-LT" dirty="0" smtClean="0"/>
              <a:t>Gyventojams - </a:t>
            </a:r>
            <a:r>
              <a:rPr lang="lt-LT" b="1" dirty="0" smtClean="0"/>
              <a:t>Interaktyvus Lietuvos radono žemėlapis</a:t>
            </a:r>
          </a:p>
          <a:p>
            <a:r>
              <a:rPr lang="lt-LT" dirty="0" smtClean="0"/>
              <a:t>https://rsclt.maps.arcgis.com/apps/dashboards/0005f564453c45539bb82c6ec5a991b1</a:t>
            </a:r>
          </a:p>
          <a:p>
            <a:r>
              <a:rPr lang="lt-LT" sz="1200" b="1" i="0" kern="1200" dirty="0" smtClean="0">
                <a:solidFill>
                  <a:schemeClr val="tx1"/>
                </a:solidFill>
                <a:effectLst/>
                <a:latin typeface="+mn-lt"/>
                <a:ea typeface="+mn-ea"/>
                <a:cs typeface="+mn-cs"/>
              </a:rPr>
              <a:t>Dažniausiai užduodami klausimai:</a:t>
            </a:r>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www.rsc.lt/index.php/pageid/892</a:t>
            </a:r>
          </a:p>
          <a:p>
            <a:endParaRPr lang="lt-LT" b="0" dirty="0"/>
          </a:p>
        </p:txBody>
      </p:sp>
      <p:sp>
        <p:nvSpPr>
          <p:cNvPr id="4" name="Slide Number Placeholder 3"/>
          <p:cNvSpPr>
            <a:spLocks noGrp="1"/>
          </p:cNvSpPr>
          <p:nvPr>
            <p:ph type="sldNum" sz="quarter" idx="10"/>
          </p:nvPr>
        </p:nvSpPr>
        <p:spPr/>
        <p:txBody>
          <a:bodyPr/>
          <a:lstStyle/>
          <a:p>
            <a:fld id="{00FC2447-83BC-48AC-9BFE-F6EA461C6C09}" type="slidenum">
              <a:rPr lang="lt-LT" smtClean="0"/>
              <a:t>15</a:t>
            </a:fld>
            <a:endParaRPr lang="lt-LT"/>
          </a:p>
        </p:txBody>
      </p:sp>
    </p:spTree>
    <p:extLst>
      <p:ext uri="{BB962C8B-B14F-4D97-AF65-F5344CB8AC3E}">
        <p14:creationId xmlns:p14="http://schemas.microsoft.com/office/powerpoint/2010/main" val="130514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Su mokiniais patyrinėti interaktyvų Europos žemėlapį.</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16</a:t>
            </a:fld>
            <a:endParaRPr lang="lt-LT"/>
          </a:p>
        </p:txBody>
      </p:sp>
    </p:spTree>
    <p:extLst>
      <p:ext uri="{BB962C8B-B14F-4D97-AF65-F5344CB8AC3E}">
        <p14:creationId xmlns:p14="http://schemas.microsoft.com/office/powerpoint/2010/main" val="171572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smtClean="0"/>
              <a:t>8 klasės fizikos programa: Atomo sandara. Radioaktyvumas. </a:t>
            </a:r>
            <a:r>
              <a:rPr lang="lt-LT" dirty="0" smtClean="0"/>
              <a:t>Aptariama radioaktyvumo atradimo istorija, A. Bekerelio (angl. k. A. H. Becquerel), E. Rezerfordo (angl. k. E. Rutherford), M. Sklodovskos-Kiuri (angl. k. M. Curie) darbai. Aptariamas radioaktyvumas − alfa, beta, gama spinduliavimas, jo savybės ir poveikis gyvajam organizmui, radioaktyviųjų spindulių šaltiniai. Apibūdinamos radioaktyviųjų izotopų savybės, aptariamas jų taikymas medicinoje, žemės ūkyje, moksliniuose tyrimuose ir kt. Nagrinėjamos poslinkio taisyklės, mokomasi užrašyti radioaktyviųjų elementų alfa ir beta spinduliavimo virsmus. </a:t>
            </a:r>
            <a:r>
              <a:rPr lang="lt-LT" b="1" dirty="0" smtClean="0"/>
              <a:t>Aptariama foninė radiacija ir mokomasi ją matuoti. Aptariama radiacinė tarša ir apsisaugojimo nuo jos būdai. Susipažįstama su Lietuvos radiacinės saugos centro svetainėje pateikiama gyventojams aktualia informacija.</a:t>
            </a:r>
            <a:endParaRPr lang="lt-LT" b="1" dirty="0"/>
          </a:p>
        </p:txBody>
      </p:sp>
      <p:sp>
        <p:nvSpPr>
          <p:cNvPr id="4" name="Slide Number Placeholder 3"/>
          <p:cNvSpPr>
            <a:spLocks noGrp="1"/>
          </p:cNvSpPr>
          <p:nvPr>
            <p:ph type="sldNum" sz="quarter" idx="10"/>
          </p:nvPr>
        </p:nvSpPr>
        <p:spPr/>
        <p:txBody>
          <a:bodyPr/>
          <a:lstStyle/>
          <a:p>
            <a:fld id="{00FC2447-83BC-48AC-9BFE-F6EA461C6C09}" type="slidenum">
              <a:rPr lang="lt-LT" smtClean="0"/>
              <a:t>2</a:t>
            </a:fld>
            <a:endParaRPr lang="lt-LT"/>
          </a:p>
        </p:txBody>
      </p:sp>
    </p:spTree>
    <p:extLst>
      <p:ext uri="{BB962C8B-B14F-4D97-AF65-F5344CB8AC3E}">
        <p14:creationId xmlns:p14="http://schemas.microsoft.com/office/powerpoint/2010/main" val="118097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Mokiniai jau turėtų žinoti kas yra radioaktyvumas.</a:t>
            </a:r>
          </a:p>
          <a:p>
            <a:r>
              <a:rPr lang="lt-LT" dirty="0" smtClean="0"/>
              <a:t>Pamokos pradžioje rekomenduojama su mokiniais trumpai padiskutuoti, ką jie pagalvotų, kaip reaguotų, pamatę užrašą „</a:t>
            </a:r>
            <a:r>
              <a:rPr lang="lt-LT" sz="4800" b="0" dirty="0" smtClean="0">
                <a:solidFill>
                  <a:schemeClr val="tx1"/>
                </a:solidFill>
              </a:rPr>
              <a:t>Dėmesio</a:t>
            </a:r>
            <a:r>
              <a:rPr lang="en-US" sz="4800" b="0" dirty="0" smtClean="0">
                <a:solidFill>
                  <a:schemeClr val="tx1"/>
                </a:solidFill>
              </a:rPr>
              <a:t>!</a:t>
            </a:r>
            <a:r>
              <a:rPr lang="lt-LT" sz="4800" b="0" baseline="0" dirty="0" smtClean="0">
                <a:solidFill>
                  <a:schemeClr val="tx1"/>
                </a:solidFill>
              </a:rPr>
              <a:t> </a:t>
            </a:r>
            <a:r>
              <a:rPr lang="en-US" sz="4800" b="0" dirty="0" err="1" smtClean="0">
                <a:solidFill>
                  <a:schemeClr val="tx1"/>
                </a:solidFill>
              </a:rPr>
              <a:t>Fonin</a:t>
            </a:r>
            <a:r>
              <a:rPr lang="lt-LT" sz="4800" b="0" dirty="0" smtClean="0">
                <a:solidFill>
                  <a:schemeClr val="tx1"/>
                </a:solidFill>
              </a:rPr>
              <a:t>ė radiacija</a:t>
            </a:r>
            <a:r>
              <a:rPr lang="en-US" sz="4800" b="0" dirty="0" smtClean="0">
                <a:solidFill>
                  <a:schemeClr val="tx1"/>
                </a:solidFill>
              </a:rPr>
              <a:t>!</a:t>
            </a:r>
            <a:r>
              <a:rPr lang="lt-LT" sz="4800" b="0" dirty="0" smtClean="0">
                <a:solidFill>
                  <a:schemeClr val="tx1"/>
                </a:solidFill>
              </a:rPr>
              <a:t>“.</a:t>
            </a:r>
          </a:p>
          <a:p>
            <a:r>
              <a:rPr lang="lt-LT" sz="4800" b="1" dirty="0" smtClean="0">
                <a:solidFill>
                  <a:schemeClr val="tx1"/>
                </a:solidFill>
              </a:rPr>
              <a:t>Esminė</a:t>
            </a:r>
            <a:r>
              <a:rPr lang="lt-LT" sz="4800" b="1" baseline="0" dirty="0" smtClean="0">
                <a:solidFill>
                  <a:schemeClr val="tx1"/>
                </a:solidFill>
              </a:rPr>
              <a:t> žinutė: radiacinis fonas yra natūralus – tai gamtoje vykstančių reiškinių pasekmė. Žmogus savo veikla gali foninę radiaciją padidinti.</a:t>
            </a:r>
          </a:p>
          <a:p>
            <a:r>
              <a:rPr lang="lt-LT" sz="4800" b="1" baseline="0" dirty="0" smtClean="0">
                <a:solidFill>
                  <a:schemeClr val="tx1"/>
                </a:solidFill>
              </a:rPr>
              <a:t>Įprasta foninė radiacija nėra pavojinga žmogui. Pavojus kyla, kai ji viršija normas.</a:t>
            </a:r>
          </a:p>
          <a:p>
            <a:r>
              <a:rPr lang="lt-LT" sz="4800" b="1" baseline="0" dirty="0" smtClean="0">
                <a:solidFill>
                  <a:schemeClr val="tx1"/>
                </a:solidFill>
              </a:rPr>
              <a:t>Šios pamokos metu išsiaiškinsim: kas yra fonnė radiacija, nuo ko ji priklauso, kaip stebėti, kaip saugoti save.</a:t>
            </a:r>
            <a:endParaRPr lang="lt-LT" sz="4800" b="1" dirty="0" smtClean="0">
              <a:solidFill>
                <a:schemeClr val="tx1"/>
              </a:solidFill>
            </a:endParaRPr>
          </a:p>
        </p:txBody>
      </p:sp>
      <p:sp>
        <p:nvSpPr>
          <p:cNvPr id="4" name="Slide Number Placeholder 3"/>
          <p:cNvSpPr>
            <a:spLocks noGrp="1"/>
          </p:cNvSpPr>
          <p:nvPr>
            <p:ph type="sldNum" sz="quarter" idx="10"/>
          </p:nvPr>
        </p:nvSpPr>
        <p:spPr/>
        <p:txBody>
          <a:bodyPr/>
          <a:lstStyle/>
          <a:p>
            <a:fld id="{00FC2447-83BC-48AC-9BFE-F6EA461C6C09}" type="slidenum">
              <a:rPr lang="lt-LT" smtClean="0"/>
              <a:t>3</a:t>
            </a:fld>
            <a:endParaRPr lang="lt-LT"/>
          </a:p>
        </p:txBody>
      </p:sp>
    </p:spTree>
    <p:extLst>
      <p:ext uri="{BB962C8B-B14F-4D97-AF65-F5344CB8AC3E}">
        <p14:creationId xmlns:p14="http://schemas.microsoft.com/office/powerpoint/2010/main" val="316940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Labai svarbu akcentuoti, kad žodis „radiacija“ lietuviškai reiškia „spinduliuotę“. Spinduliuojama ir šviesa, ir šiluma, kas įprastai nėra pavojinga.</a:t>
            </a:r>
          </a:p>
          <a:p>
            <a:r>
              <a:rPr lang="lt-LT" sz="1200" kern="1200" dirty="0" smtClean="0">
                <a:solidFill>
                  <a:schemeClr val="tx1"/>
                </a:solidFill>
                <a:effectLst/>
                <a:latin typeface="+mn-lt"/>
                <a:ea typeface="+mn-ea"/>
                <a:cs typeface="+mn-cs"/>
              </a:rPr>
              <a:t>Elektromagnetinių bangų apibrėžimo 8 klasės mokiniui nereikia. Užtenka fakto, kad šviesa, šiluma, UV ir kt. bendrai</a:t>
            </a:r>
            <a:r>
              <a:rPr lang="lt-LT" sz="1200" kern="1200" baseline="0" dirty="0" smtClean="0">
                <a:solidFill>
                  <a:schemeClr val="tx1"/>
                </a:solidFill>
                <a:effectLst/>
                <a:latin typeface="+mn-lt"/>
                <a:ea typeface="+mn-ea"/>
                <a:cs typeface="+mn-cs"/>
              </a:rPr>
              <a:t> vadinamos elektromagnetinėmis bangomis. </a:t>
            </a:r>
            <a:r>
              <a:rPr lang="lt-LT" sz="1200" kern="1200" dirty="0" smtClean="0">
                <a:solidFill>
                  <a:schemeClr val="tx1"/>
                </a:solidFill>
                <a:effectLst/>
                <a:latin typeface="+mn-lt"/>
                <a:ea typeface="+mn-ea"/>
                <a:cs typeface="+mn-cs"/>
              </a:rPr>
              <a:t>Kitoje skaidrėje yra elektromagnetinių bangų skalė, tikėtina, kad dalį bangų mokiniai žino.</a:t>
            </a:r>
          </a:p>
          <a:p>
            <a:r>
              <a:rPr lang="lt-LT" sz="1200" kern="1200" dirty="0" smtClean="0">
                <a:solidFill>
                  <a:schemeClr val="tx1"/>
                </a:solidFill>
                <a:effectLst/>
                <a:latin typeface="+mn-lt"/>
                <a:ea typeface="+mn-ea"/>
                <a:cs typeface="+mn-cs"/>
              </a:rPr>
              <a:t>Mokiniams</a:t>
            </a:r>
            <a:r>
              <a:rPr lang="lt-LT" sz="1200" kern="1200" baseline="0" dirty="0" smtClean="0">
                <a:solidFill>
                  <a:schemeClr val="tx1"/>
                </a:solidFill>
                <a:effectLst/>
                <a:latin typeface="+mn-lt"/>
                <a:ea typeface="+mn-ea"/>
                <a:cs typeface="+mn-cs"/>
              </a:rPr>
              <a:t> paaiškinama, kad pamokos metu kalbėsime apie tą spinduliuotės dalį, kuri sukelia pakitimus gyvuosiuose organizmuose (jonizuojančioji spinduliuotė). </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4</a:t>
            </a:fld>
            <a:endParaRPr lang="lt-LT"/>
          </a:p>
        </p:txBody>
      </p:sp>
    </p:spTree>
    <p:extLst>
      <p:ext uri="{BB962C8B-B14F-4D97-AF65-F5344CB8AC3E}">
        <p14:creationId xmlns:p14="http://schemas.microsoft.com/office/powerpoint/2010/main" val="303373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Trumpai aptariama elektromagnetinių bangų skalė, atkreikiant dėmesį</a:t>
            </a:r>
            <a:r>
              <a:rPr lang="lt-LT" baseline="0" dirty="0" smtClean="0"/>
              <a:t> į bangos ilgį ir dažnį. Kuo dažnis didesnis, tuo spinduliai yra skvarbesni, spinduliuotė turi daugiau energijos.</a:t>
            </a:r>
          </a:p>
          <a:p>
            <a:r>
              <a:rPr lang="lt-LT" baseline="0" dirty="0" smtClean="0"/>
              <a:t>Būtina atkreipti dėmesį į visuomenėje populiarius pasakymus apie tai, kad mobilus telefonas ar mikrobangų krosnelė „skleidžia radiaciją“ ir akcentuoti, kad tai yra visai kito diapozono spinduliuotė, kurios negalima tapatinti su gama spinduliais.</a:t>
            </a:r>
          </a:p>
          <a:p>
            <a:r>
              <a:rPr lang="lt-LT" baseline="0" dirty="0" smtClean="0"/>
              <a:t>Jonizacinė savybė stiprėja, didėjant dažniui.</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5</a:t>
            </a:fld>
            <a:endParaRPr lang="lt-LT"/>
          </a:p>
        </p:txBody>
      </p:sp>
    </p:spTree>
    <p:extLst>
      <p:ext uri="{BB962C8B-B14F-4D97-AF65-F5344CB8AC3E}">
        <p14:creationId xmlns:p14="http://schemas.microsoft.com/office/powerpoint/2010/main" val="130778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kad pokyčius </a:t>
            </a:r>
            <a:r>
              <a:rPr lang="lt-LT" sz="1200" kern="1200" baseline="0" dirty="0" smtClean="0">
                <a:solidFill>
                  <a:schemeClr val="tx1"/>
                </a:solidFill>
                <a:effectLst/>
                <a:latin typeface="+mn-lt"/>
                <a:ea typeface="+mn-ea"/>
                <a:cs typeface="+mn-cs"/>
              </a:rPr>
              <a:t>gyvuosiuose organizmuose gali sukelti ne tik elektromagnetinės bangos, bet ir dalelės. Palyginamos alfa ir beta dalelės (mokiniai jas jau turėtų žinoti), išsiaiškinama, kodėl alfa yra labiau jonizuojanti nei beta.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6</a:t>
            </a:fld>
            <a:endParaRPr lang="lt-LT"/>
          </a:p>
        </p:txBody>
      </p:sp>
    </p:spTree>
    <p:extLst>
      <p:ext uri="{BB962C8B-B14F-4D97-AF65-F5344CB8AC3E}">
        <p14:creationId xmlns:p14="http://schemas.microsoft.com/office/powerpoint/2010/main" val="8175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kad radiacinį foną / foninę spinduliuotę, sudaro jonizuojančiosios spinduliuotės, kurias skleidžia visi gamtiniai ir dirbtiniai šaltiniai.</a:t>
            </a:r>
          </a:p>
          <a:p>
            <a:r>
              <a:rPr lang="lt-LT" dirty="0" smtClean="0"/>
              <a:t>Dirbtinių šaltinių jonizuojančiąją spinduliuotę lemia radioizotopai, pasklidę aplinkoje dėl branduolinių sprogdinimų, radiologinių ir branduolinių avarijų, taip pat branduolinės energetikos objektų (mokslo tiriamųjų reaktorių ir branduolinių elektrinių) veiklos.</a:t>
            </a:r>
          </a:p>
          <a:p>
            <a:r>
              <a:rPr lang="lt-LT" dirty="0" smtClean="0"/>
              <a:t>Galima aptarti fono padidėjimą po Černobylio avarijos, </a:t>
            </a:r>
            <a:r>
              <a:rPr lang="lt-LT" sz="1200" b="0" i="0" kern="1200" dirty="0" smtClean="0">
                <a:solidFill>
                  <a:schemeClr val="tx1"/>
                </a:solidFill>
                <a:effectLst/>
                <a:latin typeface="+mn-lt"/>
                <a:ea typeface="+mn-ea"/>
                <a:cs typeface="+mn-cs"/>
              </a:rPr>
              <a:t>rentgenografijos, radiologinius tyrimus, spindulinę terapiją</a:t>
            </a:r>
            <a:r>
              <a:rPr lang="lt-LT" sz="1200" b="0" i="0" kern="1200" baseline="0" dirty="0" smtClean="0">
                <a:solidFill>
                  <a:schemeClr val="tx1"/>
                </a:solidFill>
                <a:effectLst/>
                <a:latin typeface="+mn-lt"/>
                <a:ea typeface="+mn-ea"/>
                <a:cs typeface="+mn-cs"/>
              </a:rPr>
              <a:t> ir pan.</a:t>
            </a:r>
            <a:endParaRPr lang="lt-LT" sz="1200" b="0" i="0" kern="1200" dirty="0" smtClean="0">
              <a:solidFill>
                <a:schemeClr val="tx1"/>
              </a:solidFill>
              <a:effectLst/>
              <a:latin typeface="+mn-lt"/>
              <a:ea typeface="+mn-ea"/>
              <a:cs typeface="+mn-cs"/>
            </a:endParaRPr>
          </a:p>
          <a:p>
            <a:r>
              <a:rPr lang="lt-LT" dirty="0" smtClean="0"/>
              <a:t>Gamtinę jonizuojančiąją spinduliuotę sudaro kosminė ir gamtinių radionuklidų spinduliuotė,</a:t>
            </a:r>
            <a:r>
              <a:rPr lang="lt-LT" baseline="0" dirty="0" smtClean="0"/>
              <a:t> kurią aptarsime kitose skaidrėse.</a:t>
            </a:r>
            <a:endParaRPr lang="lt-LT" dirty="0" smtClean="0"/>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7</a:t>
            </a:fld>
            <a:endParaRPr lang="lt-LT"/>
          </a:p>
        </p:txBody>
      </p:sp>
    </p:spTree>
    <p:extLst>
      <p:ext uri="{BB962C8B-B14F-4D97-AF65-F5344CB8AC3E}">
        <p14:creationId xmlns:p14="http://schemas.microsoft.com/office/powerpoint/2010/main" val="35716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kosminė spinduliuotė, kuri mus pasiekia iš kosminės erdvės,</a:t>
            </a:r>
            <a:r>
              <a:rPr lang="lt-LT" baseline="0" dirty="0" smtClean="0"/>
              <a:t> </a:t>
            </a:r>
            <a:r>
              <a:rPr lang="lt-LT" dirty="0" smtClean="0"/>
              <a:t>tame tarpe ir iš Saulės. Kosminė spiduliuotė nėra prognozuojama arba kontroliuojama, tačiau galima paminėti, kad Saulės aktyvumas ir su juo susijusi spinduliuotė yra prognozuojama: spaceweather.com, www.spaceweatherlive.com, www.swpc.noaa.gov.</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8</a:t>
            </a:fld>
            <a:endParaRPr lang="lt-LT"/>
          </a:p>
        </p:txBody>
      </p:sp>
    </p:spTree>
    <p:extLst>
      <p:ext uri="{BB962C8B-B14F-4D97-AF65-F5344CB8AC3E}">
        <p14:creationId xmlns:p14="http://schemas.microsoft.com/office/powerpoint/2010/main" val="388631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Aptariama, kaip nuo kosminės spinduliuotės mus saugo Žemės atmosfera ir magnetinis laukas.</a:t>
            </a:r>
          </a:p>
          <a:p>
            <a:r>
              <a:rPr lang="lt-LT" dirty="0" smtClean="0"/>
              <a:t>Aptariami</a:t>
            </a:r>
            <a:r>
              <a:rPr lang="lt-LT" baseline="0" dirty="0" smtClean="0"/>
              <a:t> skrydžiai lėktuvu, lakūnų ir stiuartų darbo specifika: www.rsc.lt/index.php/pageid/1036</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9</a:t>
            </a:fld>
            <a:endParaRPr lang="lt-LT"/>
          </a:p>
        </p:txBody>
      </p:sp>
    </p:spTree>
    <p:extLst>
      <p:ext uri="{BB962C8B-B14F-4D97-AF65-F5344CB8AC3E}">
        <p14:creationId xmlns:p14="http://schemas.microsoft.com/office/powerpoint/2010/main" val="274916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741394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3707938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35217089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t>8/20/2023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t>‹#›</a:t>
            </a:fld>
            <a:endParaRPr lang="en-US"/>
          </a:p>
        </p:txBody>
      </p:sp>
    </p:spTree>
    <p:extLst>
      <p:ext uri="{BB962C8B-B14F-4D97-AF65-F5344CB8AC3E}">
        <p14:creationId xmlns:p14="http://schemas.microsoft.com/office/powerpoint/2010/main" val="33278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vatesi.lt/index.php?id=2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sc.l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map.jrc.ec.europa.e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arewalls.com/art-print-poster/science-electromagnetic-spectrum_bwc89554802.html"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quora.com/Do-cosmic-rays-have-any-effect-on-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930364"/>
            <a:ext cx="11333285" cy="1763812"/>
          </a:xfrm>
        </p:spPr>
        <p:txBody>
          <a:bodyPr>
            <a:normAutofit/>
          </a:bodyPr>
          <a:lstStyle/>
          <a:p>
            <a:r>
              <a:rPr lang="lt-LT" sz="8000" b="1" dirty="0">
                <a:solidFill>
                  <a:schemeClr val="accent1">
                    <a:lumMod val="50000"/>
                  </a:schemeClr>
                </a:solidFill>
              </a:rPr>
              <a:t>Radiacija. Foninė </a:t>
            </a:r>
            <a:r>
              <a:rPr lang="lt-LT" sz="8000" b="1" dirty="0" smtClean="0">
                <a:solidFill>
                  <a:schemeClr val="accent1">
                    <a:lumMod val="50000"/>
                  </a:schemeClr>
                </a:solidFill>
              </a:rPr>
              <a:t>radiacija</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8 </a:t>
            </a:r>
            <a:r>
              <a:rPr lang="lt-LT" sz="3600" b="1" dirty="0" smtClean="0">
                <a:solidFill>
                  <a:schemeClr val="accent1">
                    <a:lumMod val="50000"/>
                  </a:schemeClr>
                </a:solidFill>
              </a:rPr>
              <a:t>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lstStyle/>
          <a:p>
            <a:r>
              <a:rPr lang="lt-LT" sz="3600" b="1" dirty="0" smtClean="0">
                <a:solidFill>
                  <a:schemeClr val="accent1">
                    <a:lumMod val="50000"/>
                  </a:schemeClr>
                </a:solidFill>
              </a:rPr>
              <a:t>Rigonda Skorulskienė</a:t>
            </a:r>
            <a:endParaRPr lang="en-US" sz="3600" b="1" dirty="0">
              <a:solidFill>
                <a:schemeClr val="accent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4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Gamtinių </a:t>
            </a:r>
            <a:r>
              <a:rPr lang="lt-LT" dirty="0"/>
              <a:t>radionuklidų spinduliuotė</a:t>
            </a:r>
          </a:p>
        </p:txBody>
      </p:sp>
      <p:sp>
        <p:nvSpPr>
          <p:cNvPr id="3" name="Content Placeholder 2"/>
          <p:cNvSpPr>
            <a:spLocks noGrp="1"/>
          </p:cNvSpPr>
          <p:nvPr>
            <p:ph idx="1"/>
          </p:nvPr>
        </p:nvSpPr>
        <p:spPr/>
        <p:txBody>
          <a:bodyPr/>
          <a:lstStyle/>
          <a:p>
            <a:r>
              <a:rPr lang="lt-LT" dirty="0"/>
              <a:t>Gamtinių radionuklidų spinduliuotę </a:t>
            </a:r>
            <a:r>
              <a:rPr lang="lt-LT" dirty="0" smtClean="0"/>
              <a:t>skleidžia Žemės </a:t>
            </a:r>
            <a:r>
              <a:rPr lang="lt-LT" dirty="0"/>
              <a:t>uolienose, dirvoje, grunte, statybinėse </a:t>
            </a:r>
            <a:r>
              <a:rPr lang="lt-LT" dirty="0" smtClean="0"/>
              <a:t>medžiagose </a:t>
            </a:r>
            <a:r>
              <a:rPr lang="lt-LT" dirty="0"/>
              <a:t>esantys natūralios kilmės radioizotopai, </a:t>
            </a:r>
            <a:r>
              <a:rPr lang="lt-LT" dirty="0" smtClean="0"/>
              <a:t>susidarantys </a:t>
            </a:r>
            <a:r>
              <a:rPr lang="lt-LT" dirty="0"/>
              <a:t>skylant uranui, toriui, kaliui, kurių pusėjimo </a:t>
            </a:r>
            <a:r>
              <a:rPr lang="lt-LT" dirty="0" smtClean="0"/>
              <a:t>trukmė </a:t>
            </a:r>
            <a:r>
              <a:rPr lang="lt-LT" dirty="0"/>
              <a:t>siekia milijardus metų ir kurie uolienose yra </a:t>
            </a:r>
            <a:r>
              <a:rPr lang="lt-LT" dirty="0" smtClean="0"/>
              <a:t>dar </a:t>
            </a:r>
            <a:r>
              <a:rPr lang="lt-LT" dirty="0"/>
              <a:t>nuo Žemės </a:t>
            </a:r>
            <a:r>
              <a:rPr lang="lt-LT" dirty="0" smtClean="0"/>
              <a:t>susidarymo.</a:t>
            </a:r>
          </a:p>
          <a:p>
            <a:r>
              <a:rPr lang="lt-LT" dirty="0" smtClean="0"/>
              <a:t>Yrant </a:t>
            </a:r>
            <a:r>
              <a:rPr lang="lt-LT" dirty="0"/>
              <a:t>uolienoms, </a:t>
            </a:r>
            <a:r>
              <a:rPr lang="lt-LT" dirty="0" smtClean="0"/>
              <a:t>išsiveržiant </a:t>
            </a:r>
            <a:r>
              <a:rPr lang="lt-LT" dirty="0"/>
              <a:t>ugnikalniams ir pan. </a:t>
            </a:r>
            <a:r>
              <a:rPr lang="lt-LT" dirty="0" smtClean="0"/>
              <a:t>radionuklidai pasklinda atmosferoje.</a:t>
            </a:r>
            <a:endParaRPr lang="lt-LT" dirty="0"/>
          </a:p>
        </p:txBody>
      </p:sp>
    </p:spTree>
    <p:extLst>
      <p:ext uri="{BB962C8B-B14F-4D97-AF65-F5344CB8AC3E}">
        <p14:creationId xmlns:p14="http://schemas.microsoft.com/office/powerpoint/2010/main" val="300722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45"/>
            <a:ext cx="9531096" cy="1325563"/>
          </a:xfrm>
        </p:spPr>
        <p:txBody>
          <a:bodyPr/>
          <a:lstStyle/>
          <a:p>
            <a:r>
              <a:rPr lang="en-US" dirty="0" err="1" smtClean="0"/>
              <a:t>Fonin</a:t>
            </a:r>
            <a:r>
              <a:rPr lang="lt-LT" dirty="0" smtClean="0"/>
              <a:t>ės</a:t>
            </a:r>
            <a:r>
              <a:rPr lang="en-US" dirty="0" smtClean="0"/>
              <a:t> </a:t>
            </a:r>
            <a:r>
              <a:rPr lang="en-US" dirty="0" err="1" smtClean="0"/>
              <a:t>spinduliuot</a:t>
            </a:r>
            <a:r>
              <a:rPr lang="lt-LT" dirty="0" smtClean="0"/>
              <a:t>ės matavimo vienetai</a:t>
            </a:r>
            <a:endParaRPr lang="lt-LT" dirty="0"/>
          </a:p>
        </p:txBody>
      </p:sp>
      <p:sp>
        <p:nvSpPr>
          <p:cNvPr id="3" name="Content Placeholder 2"/>
          <p:cNvSpPr>
            <a:spLocks noGrp="1"/>
          </p:cNvSpPr>
          <p:nvPr>
            <p:ph idx="1"/>
          </p:nvPr>
        </p:nvSpPr>
        <p:spPr>
          <a:xfrm>
            <a:off x="731520" y="2474849"/>
            <a:ext cx="10860024" cy="3221863"/>
          </a:xfrm>
        </p:spPr>
        <p:txBody>
          <a:bodyPr>
            <a:normAutofit lnSpcReduction="10000"/>
          </a:bodyPr>
          <a:lstStyle/>
          <a:p>
            <a:r>
              <a:rPr lang="lt-LT" b="1" dirty="0">
                <a:solidFill>
                  <a:srgbClr val="00B050"/>
                </a:solidFill>
              </a:rPr>
              <a:t>Foninės spinduliuotės </a:t>
            </a:r>
            <a:r>
              <a:rPr lang="lt-LT" b="1" dirty="0" smtClean="0">
                <a:solidFill>
                  <a:srgbClr val="00B050"/>
                </a:solidFill>
              </a:rPr>
              <a:t>lygis (galia) </a:t>
            </a:r>
            <a:r>
              <a:rPr lang="lt-LT" b="1" dirty="0">
                <a:solidFill>
                  <a:srgbClr val="00B050"/>
                </a:solidFill>
              </a:rPr>
              <a:t>matuojamas sivertais per valandą – Sv/h</a:t>
            </a:r>
            <a:r>
              <a:rPr lang="lt-LT" b="1" dirty="0" smtClean="0">
                <a:solidFill>
                  <a:srgbClr val="00B050"/>
                </a:solidFill>
              </a:rPr>
              <a:t>.</a:t>
            </a:r>
          </a:p>
          <a:p>
            <a:r>
              <a:rPr lang="lt-LT" dirty="0" smtClean="0"/>
              <a:t>Sv/h </a:t>
            </a:r>
            <a:r>
              <a:rPr lang="lt-LT" dirty="0"/>
              <a:t>yra didelis matavimo </a:t>
            </a:r>
            <a:r>
              <a:rPr lang="lt-LT" dirty="0" smtClean="0"/>
              <a:t>vienetas</a:t>
            </a:r>
            <a:r>
              <a:rPr lang="lt-LT" dirty="0"/>
              <a:t>, todėl dažniausiai naudojami kartotiniai jo </a:t>
            </a:r>
            <a:r>
              <a:rPr lang="lt-LT" dirty="0" smtClean="0"/>
              <a:t>vienetai:</a:t>
            </a:r>
          </a:p>
          <a:p>
            <a:r>
              <a:rPr lang="lt-LT" dirty="0" smtClean="0"/>
              <a:t>mikrosivertai </a:t>
            </a:r>
            <a:r>
              <a:rPr lang="lt-LT" dirty="0"/>
              <a:t>per </a:t>
            </a:r>
            <a:r>
              <a:rPr lang="lt-LT" dirty="0" smtClean="0"/>
              <a:t>valandą µSv/h</a:t>
            </a:r>
          </a:p>
          <a:p>
            <a:r>
              <a:rPr lang="lt-LT" dirty="0"/>
              <a:t>nanosivertai per </a:t>
            </a:r>
            <a:r>
              <a:rPr lang="lt-LT" dirty="0" smtClean="0"/>
              <a:t>valandą nSv/h</a:t>
            </a:r>
          </a:p>
          <a:p>
            <a:r>
              <a:rPr lang="lt-LT" dirty="0" smtClean="0"/>
              <a:t>1 </a:t>
            </a:r>
            <a:r>
              <a:rPr lang="lt-LT" dirty="0"/>
              <a:t>µSv/h = 0,000001 Sv/h; 1 nSv/h </a:t>
            </a:r>
            <a:r>
              <a:rPr lang="lt-LT" dirty="0" smtClean="0"/>
              <a:t>= </a:t>
            </a:r>
            <a:r>
              <a:rPr lang="lt-LT" dirty="0"/>
              <a:t>0,000000001 Sv/h</a:t>
            </a:r>
            <a:r>
              <a:rPr lang="lt-LT" dirty="0" smtClean="0"/>
              <a:t>.</a:t>
            </a:r>
          </a:p>
        </p:txBody>
      </p:sp>
    </p:spTree>
    <p:extLst>
      <p:ext uri="{BB962C8B-B14F-4D97-AF65-F5344CB8AC3E}">
        <p14:creationId xmlns:p14="http://schemas.microsoft.com/office/powerpoint/2010/main" val="294765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272" y="1380109"/>
            <a:ext cx="6075302" cy="1325563"/>
          </a:xfrm>
        </p:spPr>
        <p:txBody>
          <a:bodyPr/>
          <a:lstStyle/>
          <a:p>
            <a:r>
              <a:rPr lang="lt-LT" dirty="0"/>
              <a:t>Foninės spinduliuotės </a:t>
            </a:r>
            <a:r>
              <a:rPr lang="lt-LT" dirty="0" smtClean="0"/>
              <a:t>matavimas</a:t>
            </a:r>
            <a:endParaRPr lang="lt-LT"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0204" y="654328"/>
            <a:ext cx="3102300" cy="57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13376" y="3869109"/>
            <a:ext cx="6873240" cy="1643527"/>
          </a:xfrm>
          <a:prstGeom prst="rect">
            <a:avLst/>
          </a:prstGeom>
        </p:spPr>
        <p:txBody>
          <a:bodyPr wrap="square">
            <a:spAutoFit/>
          </a:bodyPr>
          <a:lstStyle/>
          <a:p>
            <a:pPr marL="228600" lvl="0" indent="-228600">
              <a:lnSpc>
                <a:spcPct val="120000"/>
              </a:lnSpc>
              <a:spcBef>
                <a:spcPts val="1000"/>
              </a:spcBef>
              <a:buFont typeface="Arial" panose="020B0604020202020204" pitchFamily="34" charset="0"/>
              <a:buChar char="•"/>
            </a:pPr>
            <a:r>
              <a:rPr lang="lt-LT" sz="2800" b="1" dirty="0">
                <a:solidFill>
                  <a:srgbClr val="00B050"/>
                </a:solidFill>
              </a:rPr>
              <a:t>Vidutinis foninės spinduliuotės lygis Lietuvoje svyruoja nuo 50 iki 120 </a:t>
            </a:r>
            <a:r>
              <a:rPr lang="lt-LT" sz="2800" b="1" dirty="0" smtClean="0">
                <a:solidFill>
                  <a:srgbClr val="00B050"/>
                </a:solidFill>
              </a:rPr>
              <a:t>nSv/h arba 0,05 – 0,12 </a:t>
            </a:r>
            <a:r>
              <a:rPr lang="el-GR" sz="2800" b="1" dirty="0" smtClean="0">
                <a:solidFill>
                  <a:srgbClr val="00B050"/>
                </a:solidFill>
              </a:rPr>
              <a:t>μ</a:t>
            </a:r>
            <a:r>
              <a:rPr lang="lt-LT" sz="2800" b="1" dirty="0" smtClean="0">
                <a:solidFill>
                  <a:srgbClr val="00B050"/>
                </a:solidFill>
              </a:rPr>
              <a:t>Sv/h. </a:t>
            </a:r>
            <a:endParaRPr lang="lt-LT" sz="2800" b="1" dirty="0">
              <a:solidFill>
                <a:srgbClr val="00B050"/>
              </a:solidFill>
            </a:endParaRPr>
          </a:p>
        </p:txBody>
      </p:sp>
    </p:spTree>
    <p:extLst>
      <p:ext uri="{BB962C8B-B14F-4D97-AF65-F5344CB8AC3E}">
        <p14:creationId xmlns:p14="http://schemas.microsoft.com/office/powerpoint/2010/main" val="155745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Sugertoji</a:t>
            </a:r>
            <a:r>
              <a:rPr lang="en-US" dirty="0" smtClean="0"/>
              <a:t> </a:t>
            </a:r>
            <a:r>
              <a:rPr lang="en-US" dirty="0" err="1" smtClean="0"/>
              <a:t>ap</a:t>
            </a:r>
            <a:r>
              <a:rPr lang="lt-LT" dirty="0" smtClean="0"/>
              <a:t>š</a:t>
            </a:r>
            <a:r>
              <a:rPr lang="en-US" dirty="0" err="1" smtClean="0"/>
              <a:t>vitos</a:t>
            </a:r>
            <a:r>
              <a:rPr lang="en-US" dirty="0" smtClean="0"/>
              <a:t> </a:t>
            </a:r>
            <a:r>
              <a:rPr lang="en-US" dirty="0" err="1" smtClean="0"/>
              <a:t>doz</a:t>
            </a:r>
            <a:r>
              <a:rPr lang="lt-LT" dirty="0" smtClean="0"/>
              <a:t>ė</a:t>
            </a:r>
            <a:endParaRPr lang="lt-LT" dirty="0"/>
          </a:p>
        </p:txBody>
      </p:sp>
      <p:sp>
        <p:nvSpPr>
          <p:cNvPr id="3" name="Content Placeholder 2"/>
          <p:cNvSpPr>
            <a:spLocks noGrp="1"/>
          </p:cNvSpPr>
          <p:nvPr>
            <p:ph idx="1"/>
          </p:nvPr>
        </p:nvSpPr>
        <p:spPr>
          <a:xfrm>
            <a:off x="838200" y="1825625"/>
            <a:ext cx="10811256" cy="4351338"/>
          </a:xfrm>
        </p:spPr>
        <p:txBody>
          <a:bodyPr>
            <a:normAutofit/>
          </a:bodyPr>
          <a:lstStyle/>
          <a:p>
            <a:r>
              <a:rPr lang="lt-LT" dirty="0"/>
              <a:t>Spinduliuotės poveikį gyvajam organizmui </a:t>
            </a:r>
            <a:r>
              <a:rPr lang="lt-LT" dirty="0" smtClean="0"/>
              <a:t>apibūdina </a:t>
            </a:r>
            <a:r>
              <a:rPr lang="lt-LT" dirty="0"/>
              <a:t>sugertoji apšvitos (jonizuojančiosios </a:t>
            </a:r>
            <a:r>
              <a:rPr lang="lt-LT" dirty="0" smtClean="0"/>
              <a:t>spinduliuotės</a:t>
            </a:r>
            <a:r>
              <a:rPr lang="lt-LT" dirty="0"/>
              <a:t>) dozė</a:t>
            </a:r>
            <a:r>
              <a:rPr lang="lt-LT" dirty="0" smtClean="0"/>
              <a:t>.</a:t>
            </a:r>
          </a:p>
          <a:p>
            <a:r>
              <a:rPr lang="lt-LT" b="1" dirty="0" smtClean="0"/>
              <a:t>Lygiavertė </a:t>
            </a:r>
            <a:r>
              <a:rPr lang="lt-LT" b="1" dirty="0"/>
              <a:t>apšvitos dozė </a:t>
            </a:r>
            <a:r>
              <a:rPr lang="lt-LT" dirty="0"/>
              <a:t>– tai sugertoji apšvitos dozė, nustatyta įvertinus spinduliuotės rūšį pagal jos pavojingumą gyviesiems organizmams</a:t>
            </a:r>
            <a:r>
              <a:rPr lang="lt-LT" dirty="0" smtClean="0"/>
              <a:t>. Matuojama </a:t>
            </a:r>
            <a:r>
              <a:rPr lang="lt-LT" b="1" dirty="0" smtClean="0"/>
              <a:t>Sivertais</a:t>
            </a:r>
            <a:endParaRPr lang="lt-LT" dirty="0"/>
          </a:p>
          <a:p>
            <a:r>
              <a:rPr lang="lt-LT" dirty="0" smtClean="0"/>
              <a:t>Apie </a:t>
            </a:r>
            <a:r>
              <a:rPr lang="lt-LT" dirty="0"/>
              <a:t>70 % vidutinės metinės apšvitos dozės, kurią gauna Lietuvos gyventojai, sudaro apšvita, sąlygota gamtinės kilmės šaltinių: radono patalpų ore, </a:t>
            </a:r>
            <a:r>
              <a:rPr lang="lt-LT" dirty="0" smtClean="0"/>
              <a:t>kosminės </a:t>
            </a:r>
            <a:r>
              <a:rPr lang="lt-LT" dirty="0"/>
              <a:t>spinduliuotės, statybinėse medžiagose, maisto produktuose, geriamajame vandenyje esančių </a:t>
            </a:r>
            <a:r>
              <a:rPr lang="lt-LT" dirty="0" smtClean="0"/>
              <a:t>radionuklidų.</a:t>
            </a:r>
            <a:endParaRPr lang="en-US" dirty="0" smtClean="0"/>
          </a:p>
        </p:txBody>
      </p:sp>
    </p:spTree>
    <p:extLst>
      <p:ext uri="{BB962C8B-B14F-4D97-AF65-F5344CB8AC3E}">
        <p14:creationId xmlns:p14="http://schemas.microsoft.com/office/powerpoint/2010/main" val="152601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85749"/>
            <a:ext cx="11250168" cy="1325563"/>
          </a:xfrm>
        </p:spPr>
        <p:txBody>
          <a:bodyPr>
            <a:noAutofit/>
          </a:bodyPr>
          <a:lstStyle/>
          <a:p>
            <a:r>
              <a:rPr lang="lt-LT" sz="3200" dirty="0" smtClean="0"/>
              <a:t>Pagal </a:t>
            </a:r>
            <a:r>
              <a:rPr lang="pt-BR" sz="3200" dirty="0" smtClean="0"/>
              <a:t>2021 </a:t>
            </a:r>
            <a:r>
              <a:rPr lang="pt-BR" sz="3200" dirty="0"/>
              <a:t>m. Radiacinės saugos centro </a:t>
            </a:r>
            <a:r>
              <a:rPr lang="pt-BR" sz="3200" dirty="0" smtClean="0"/>
              <a:t>duomen</a:t>
            </a:r>
            <a:r>
              <a:rPr lang="lt-LT" sz="3200" dirty="0" smtClean="0"/>
              <a:t>i</a:t>
            </a:r>
            <a:r>
              <a:rPr lang="pt-BR" sz="3200" dirty="0" smtClean="0"/>
              <a:t>s</a:t>
            </a:r>
            <a:r>
              <a:rPr lang="lt-LT" sz="3200" dirty="0" smtClean="0"/>
              <a:t>, Vidutinė </a:t>
            </a:r>
            <a:r>
              <a:rPr lang="lt-LT" sz="3200" dirty="0"/>
              <a:t>metinė Lietuvos gyventojo gaunama apšvitos dozė yra apie </a:t>
            </a:r>
            <a:r>
              <a:rPr lang="lt-LT" sz="3200" dirty="0" smtClean="0"/>
              <a:t>3,2 mSv:</a:t>
            </a:r>
            <a:endParaRPr lang="lt-LT"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459" y="1883283"/>
            <a:ext cx="6436135" cy="471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84620" y="6270998"/>
            <a:ext cx="3370603" cy="369332"/>
          </a:xfrm>
          <a:prstGeom prst="rect">
            <a:avLst/>
          </a:prstGeom>
        </p:spPr>
        <p:txBody>
          <a:bodyPr wrap="none">
            <a:spAutoFit/>
          </a:bodyPr>
          <a:lstStyle/>
          <a:p>
            <a:r>
              <a:rPr lang="lt-LT" dirty="0">
                <a:hlinkClick r:id="rId4"/>
              </a:rPr>
              <a:t>http://</a:t>
            </a:r>
            <a:r>
              <a:rPr lang="lt-LT" dirty="0" smtClean="0">
                <a:hlinkClick r:id="rId4"/>
              </a:rPr>
              <a:t>vatesi.lt/index.php?id=220</a:t>
            </a:r>
            <a:r>
              <a:rPr lang="lt-LT" dirty="0" smtClean="0"/>
              <a:t> </a:t>
            </a:r>
            <a:endParaRPr lang="lt-LT" dirty="0"/>
          </a:p>
        </p:txBody>
      </p:sp>
    </p:spTree>
    <p:extLst>
      <p:ext uri="{BB962C8B-B14F-4D97-AF65-F5344CB8AC3E}">
        <p14:creationId xmlns:p14="http://schemas.microsoft.com/office/powerpoint/2010/main" val="111626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3"/>
              </a:rPr>
              <a:t>www.rsc.lt</a:t>
            </a:r>
            <a:r>
              <a:rPr lang="en-US" dirty="0" smtClean="0"/>
              <a:t/>
            </a:r>
            <a:br>
              <a:rPr lang="en-US" dirty="0" smtClean="0"/>
            </a:br>
            <a:r>
              <a:rPr lang="lt-LT" dirty="0" smtClean="0"/>
              <a:t>Radiacinės </a:t>
            </a:r>
            <a:r>
              <a:rPr lang="lt-LT" dirty="0"/>
              <a:t>saugos </a:t>
            </a:r>
            <a:r>
              <a:rPr lang="lt-LT" dirty="0" smtClean="0"/>
              <a:t>centr</a:t>
            </a:r>
            <a:r>
              <a:rPr lang="en-US" dirty="0" smtClean="0"/>
              <a:t>as</a:t>
            </a:r>
            <a:r>
              <a:rPr lang="lt-LT" dirty="0" smtClean="0"/>
              <a:t> </a:t>
            </a:r>
            <a:endParaRPr lang="lt-LT" dirty="0"/>
          </a:p>
        </p:txBody>
      </p:sp>
      <p:sp>
        <p:nvSpPr>
          <p:cNvPr id="3" name="Content Placeholder 2"/>
          <p:cNvSpPr>
            <a:spLocks noGrp="1"/>
          </p:cNvSpPr>
          <p:nvPr>
            <p:ph idx="1"/>
          </p:nvPr>
        </p:nvSpPr>
        <p:spPr/>
        <p:txBody>
          <a:bodyPr>
            <a:normAutofit/>
          </a:bodyPr>
          <a:lstStyle/>
          <a:p>
            <a:r>
              <a:rPr lang="lt-LT" dirty="0"/>
              <a:t>Foninės spinduliuotės Lietuvoje matavimo </a:t>
            </a:r>
            <a:r>
              <a:rPr lang="lt-LT" dirty="0" smtClean="0"/>
              <a:t>duomenis </a:t>
            </a:r>
            <a:r>
              <a:rPr lang="lt-LT" dirty="0"/>
              <a:t>galima rasti Radiacinės saugos centro </a:t>
            </a:r>
            <a:r>
              <a:rPr lang="lt-LT" dirty="0" smtClean="0"/>
              <a:t>interneto svetainėje.</a:t>
            </a:r>
            <a:endParaRPr lang="en-US" dirty="0" smtClean="0"/>
          </a:p>
          <a:p>
            <a:r>
              <a:rPr lang="lt-LT" dirty="0" smtClean="0"/>
              <a:t>Šis </a:t>
            </a:r>
            <a:r>
              <a:rPr lang="lt-LT" dirty="0"/>
              <a:t>centras koordinuoja institucijų veiksmus radiacinės saugos srityje, vykdo radiacinės saugos valstybinę priežiūrą ir kontrolę, atlieka valstybinį aplinkos radiologinį monitoringą (stebėseną), gyventojų apšvitos vertinimą ir </a:t>
            </a:r>
            <a:r>
              <a:rPr lang="lt-LT" dirty="0" smtClean="0"/>
              <a:t>ekspertizę</a:t>
            </a:r>
            <a:r>
              <a:rPr lang="lt-LT" dirty="0"/>
              <a:t>, kad apsaugotų žmones ir aplinką nuo žalingo </a:t>
            </a:r>
            <a:r>
              <a:rPr lang="lt-LT" dirty="0" smtClean="0"/>
              <a:t>jonizuojančiosios </a:t>
            </a:r>
            <a:r>
              <a:rPr lang="lt-LT" dirty="0"/>
              <a:t>spinduliuotės poveikio. </a:t>
            </a:r>
            <a:endParaRPr lang="lt-LT" dirty="0" smtClean="0"/>
          </a:p>
          <a:p>
            <a:endParaRPr lang="lt-LT" dirty="0"/>
          </a:p>
          <a:p>
            <a:pPr marL="0" indent="0" algn="r">
              <a:buNone/>
            </a:pPr>
            <a:r>
              <a:rPr lang="lt-LT" i="1" dirty="0" smtClean="0">
                <a:solidFill>
                  <a:srgbClr val="00B050"/>
                </a:solidFill>
              </a:rPr>
              <a:t>1 užduotis „Radiacinis </a:t>
            </a:r>
            <a:r>
              <a:rPr lang="lt-LT" i="1" dirty="0">
                <a:solidFill>
                  <a:srgbClr val="00B050"/>
                </a:solidFill>
              </a:rPr>
              <a:t>fonas Lietuvoje. </a:t>
            </a:r>
            <a:r>
              <a:rPr lang="lt-LT" i="1" dirty="0" smtClean="0">
                <a:solidFill>
                  <a:srgbClr val="00B050"/>
                </a:solidFill>
              </a:rPr>
              <a:t>Radonas“</a:t>
            </a:r>
            <a:endParaRPr lang="lt-LT" i="1" dirty="0">
              <a:solidFill>
                <a:srgbClr val="00B050"/>
              </a:solidFill>
            </a:endParaRPr>
          </a:p>
        </p:txBody>
      </p:sp>
    </p:spTree>
    <p:extLst>
      <p:ext uri="{BB962C8B-B14F-4D97-AF65-F5344CB8AC3E}">
        <p14:creationId xmlns:p14="http://schemas.microsoft.com/office/powerpoint/2010/main" val="28633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1042417"/>
            <a:ext cx="9521952" cy="1855280"/>
          </a:xfrm>
        </p:spPr>
        <p:txBody>
          <a:bodyPr>
            <a:normAutofit fontScale="90000"/>
          </a:bodyPr>
          <a:lstStyle/>
          <a:p>
            <a:r>
              <a:rPr lang="en-US" dirty="0">
                <a:hlinkClick r:id="rId3"/>
              </a:rPr>
              <a:t>https://remap.jrc.ec.europa.eu</a:t>
            </a:r>
            <a:r>
              <a:rPr lang="en-US" dirty="0"/>
              <a:t> </a:t>
            </a:r>
            <a:r>
              <a:rPr lang="lt-LT" dirty="0"/>
              <a:t/>
            </a:r>
            <a:br>
              <a:rPr lang="lt-LT" dirty="0"/>
            </a:br>
            <a:r>
              <a:rPr lang="lt-LT" dirty="0" smtClean="0"/>
              <a:t>Europos </a:t>
            </a:r>
            <a:r>
              <a:rPr lang="lt-LT" dirty="0"/>
              <a:t>radioaktyvumo matavimo duomenų mainų </a:t>
            </a:r>
            <a:r>
              <a:rPr lang="lt-LT" dirty="0" smtClean="0"/>
              <a:t>platform</a:t>
            </a:r>
            <a:r>
              <a:rPr lang="en-US" dirty="0" smtClean="0"/>
              <a:t>a</a:t>
            </a:r>
            <a:r>
              <a:rPr lang="lt-LT" dirty="0" smtClean="0"/>
              <a:t> EURDEP</a:t>
            </a:r>
            <a:endParaRPr lang="lt-LT" dirty="0"/>
          </a:p>
        </p:txBody>
      </p:sp>
      <p:sp>
        <p:nvSpPr>
          <p:cNvPr id="7" name="Content Placeholder 6"/>
          <p:cNvSpPr>
            <a:spLocks noGrp="1"/>
          </p:cNvSpPr>
          <p:nvPr>
            <p:ph idx="1"/>
          </p:nvPr>
        </p:nvSpPr>
        <p:spPr>
          <a:xfrm>
            <a:off x="755904" y="3279521"/>
            <a:ext cx="10515600" cy="2188591"/>
          </a:xfrm>
        </p:spPr>
        <p:txBody>
          <a:bodyPr/>
          <a:lstStyle/>
          <a:p>
            <a:r>
              <a:rPr lang="lt-LT" dirty="0"/>
              <a:t>Europos šalių radiologinio monitoringo duomenis galima stebėti Europos radioaktyvumo matavimo duomenų mainų platformoje </a:t>
            </a:r>
            <a:r>
              <a:rPr lang="lt-LT" dirty="0" smtClean="0"/>
              <a:t>EURDEP, </a:t>
            </a:r>
            <a:r>
              <a:rPr lang="lt-LT" dirty="0"/>
              <a:t>kurioje pateikiama informacija ir iš Lietuvoje įrengtų matavimo stočių.</a:t>
            </a:r>
          </a:p>
          <a:p>
            <a:endParaRPr lang="lt-LT" dirty="0"/>
          </a:p>
        </p:txBody>
      </p:sp>
      <p:sp>
        <p:nvSpPr>
          <p:cNvPr id="8" name="Rectangle 7"/>
          <p:cNvSpPr/>
          <p:nvPr/>
        </p:nvSpPr>
        <p:spPr>
          <a:xfrm>
            <a:off x="4087891" y="5749790"/>
            <a:ext cx="7191777" cy="369332"/>
          </a:xfrm>
          <a:prstGeom prst="rect">
            <a:avLst/>
          </a:prstGeom>
        </p:spPr>
        <p:txBody>
          <a:bodyPr wrap="none">
            <a:spAutoFit/>
          </a:bodyPr>
          <a:lstStyle/>
          <a:p>
            <a:r>
              <a:rPr lang="pt-BR" i="1" dirty="0">
                <a:solidFill>
                  <a:srgbClr val="00B050"/>
                </a:solidFill>
              </a:rPr>
              <a:t>2 užduotis </a:t>
            </a:r>
            <a:r>
              <a:rPr lang="pt-BR" i="1" dirty="0" smtClean="0">
                <a:solidFill>
                  <a:srgbClr val="00B050"/>
                </a:solidFill>
              </a:rPr>
              <a:t>„</a:t>
            </a:r>
            <a:r>
              <a:rPr lang="lt-LT" i="1" dirty="0">
                <a:solidFill>
                  <a:srgbClr val="00B050"/>
                </a:solidFill>
              </a:rPr>
              <a:t>EURDEP - Europos radioaktyvumo duomenų mainų platforma </a:t>
            </a:r>
            <a:r>
              <a:rPr lang="pt-BR" i="1" dirty="0" smtClean="0">
                <a:solidFill>
                  <a:srgbClr val="00B050"/>
                </a:solidFill>
              </a:rPr>
              <a:t>“</a:t>
            </a:r>
            <a:endParaRPr lang="pt-BR" i="1" dirty="0">
              <a:solidFill>
                <a:srgbClr val="00B050"/>
              </a:solidFill>
            </a:endParaRPr>
          </a:p>
        </p:txBody>
      </p:sp>
    </p:spTree>
    <p:extLst>
      <p:ext uri="{BB962C8B-B14F-4D97-AF65-F5344CB8AC3E}">
        <p14:creationId xmlns:p14="http://schemas.microsoft.com/office/powerpoint/2010/main" val="163299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858901"/>
            <a:ext cx="10152888" cy="1325563"/>
          </a:xfrm>
        </p:spPr>
        <p:txBody>
          <a:bodyPr/>
          <a:lstStyle/>
          <a:p>
            <a:r>
              <a:rPr lang="lt-LT" dirty="0" smtClean="0"/>
              <a:t>Radiacija (spinduliuotė). </a:t>
            </a:r>
            <a:r>
              <a:rPr lang="lt-LT" dirty="0"/>
              <a:t>Foninė radiacija</a:t>
            </a:r>
          </a:p>
        </p:txBody>
      </p:sp>
      <p:sp>
        <p:nvSpPr>
          <p:cNvPr id="3" name="Content Placeholder 2"/>
          <p:cNvSpPr>
            <a:spLocks noGrp="1"/>
          </p:cNvSpPr>
          <p:nvPr>
            <p:ph idx="1"/>
          </p:nvPr>
        </p:nvSpPr>
        <p:spPr>
          <a:xfrm>
            <a:off x="902208" y="2246249"/>
            <a:ext cx="10515600" cy="4351338"/>
          </a:xfrm>
        </p:spPr>
        <p:txBody>
          <a:bodyPr/>
          <a:lstStyle/>
          <a:p>
            <a:r>
              <a:rPr lang="lt-LT" dirty="0" smtClean="0"/>
              <a:t>Aptarsime foninę radiaciją </a:t>
            </a:r>
            <a:r>
              <a:rPr lang="lt-LT" dirty="0"/>
              <a:t>ir </a:t>
            </a:r>
            <a:r>
              <a:rPr lang="lt-LT" dirty="0" smtClean="0"/>
              <a:t>išmoksime </a:t>
            </a:r>
            <a:r>
              <a:rPr lang="lt-LT" dirty="0"/>
              <a:t>ją matuoti</a:t>
            </a:r>
            <a:r>
              <a:rPr lang="lt-LT" dirty="0" smtClean="0"/>
              <a:t>.</a:t>
            </a:r>
          </a:p>
          <a:p>
            <a:r>
              <a:rPr lang="lt-LT" dirty="0" smtClean="0"/>
              <a:t>Aptarsime radiacinę taršą </a:t>
            </a:r>
            <a:r>
              <a:rPr lang="lt-LT" dirty="0"/>
              <a:t>ir apsisaugojimo nuo jos </a:t>
            </a:r>
            <a:r>
              <a:rPr lang="lt-LT" dirty="0" smtClean="0"/>
              <a:t>būdus.</a:t>
            </a:r>
          </a:p>
          <a:p>
            <a:r>
              <a:rPr lang="lt-LT" dirty="0" smtClean="0"/>
              <a:t>Susipažinsime </a:t>
            </a:r>
            <a:r>
              <a:rPr lang="lt-LT" dirty="0"/>
              <a:t>su Lietuvos radiacinės saugos centro svetainėje pateikiama gyventojams aktualia informacija.</a:t>
            </a:r>
          </a:p>
        </p:txBody>
      </p:sp>
    </p:spTree>
    <p:extLst>
      <p:ext uri="{BB962C8B-B14F-4D97-AF65-F5344CB8AC3E}">
        <p14:creationId xmlns:p14="http://schemas.microsoft.com/office/powerpoint/2010/main" val="273152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Foninė radiacija</a:t>
            </a:r>
            <a:endParaRPr lang="lt-LT" dirty="0"/>
          </a:p>
        </p:txBody>
      </p:sp>
      <p:sp>
        <p:nvSpPr>
          <p:cNvPr id="4" name="Pentagon 3"/>
          <p:cNvSpPr/>
          <p:nvPr/>
        </p:nvSpPr>
        <p:spPr>
          <a:xfrm>
            <a:off x="411480" y="2002536"/>
            <a:ext cx="9162288" cy="37033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lt-LT" dirty="0" smtClean="0"/>
              <a:t>		</a:t>
            </a:r>
            <a:r>
              <a:rPr lang="lt-LT" sz="4800" b="1" dirty="0" smtClean="0">
                <a:solidFill>
                  <a:schemeClr val="tx1"/>
                </a:solidFill>
              </a:rPr>
              <a:t>Dėmesio</a:t>
            </a:r>
            <a:r>
              <a:rPr lang="en-US" sz="4800" b="1" dirty="0" smtClean="0">
                <a:solidFill>
                  <a:schemeClr val="tx1"/>
                </a:solidFill>
              </a:rPr>
              <a:t>!</a:t>
            </a:r>
            <a:endParaRPr lang="lt-LT" sz="4800" b="1" dirty="0" smtClean="0">
              <a:solidFill>
                <a:schemeClr val="tx1"/>
              </a:solidFill>
            </a:endParaRPr>
          </a:p>
          <a:p>
            <a:pPr lvl="1" algn="r"/>
            <a:r>
              <a:rPr lang="en-US" sz="4800" b="1" dirty="0" smtClean="0">
                <a:solidFill>
                  <a:schemeClr val="tx1"/>
                </a:solidFill>
              </a:rPr>
              <a:t> </a:t>
            </a:r>
            <a:r>
              <a:rPr lang="en-US" sz="4800" b="1" dirty="0" err="1" smtClean="0">
                <a:solidFill>
                  <a:schemeClr val="tx1"/>
                </a:solidFill>
              </a:rPr>
              <a:t>Fonin</a:t>
            </a:r>
            <a:r>
              <a:rPr lang="lt-LT" sz="4800" b="1" dirty="0" smtClean="0">
                <a:solidFill>
                  <a:schemeClr val="tx1"/>
                </a:solidFill>
              </a:rPr>
              <a:t>ė radiacija</a:t>
            </a:r>
            <a:r>
              <a:rPr lang="en-US" sz="4800" b="1" dirty="0" smtClean="0">
                <a:solidFill>
                  <a:schemeClr val="tx1"/>
                </a:solidFill>
              </a:rPr>
              <a:t>!</a:t>
            </a:r>
            <a:endParaRPr lang="lt-LT" sz="4800" b="1" dirty="0">
              <a:solidFill>
                <a:schemeClr val="tx1"/>
              </a:solidFill>
            </a:endParaRPr>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3854" y="2057399"/>
            <a:ext cx="3538528" cy="354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6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Spinduliuotė arba radiacija</a:t>
            </a:r>
            <a:endParaRPr lang="lt-LT" dirty="0"/>
          </a:p>
        </p:txBody>
      </p:sp>
      <p:sp>
        <p:nvSpPr>
          <p:cNvPr id="3" name="Content Placeholder 2"/>
          <p:cNvSpPr>
            <a:spLocks noGrp="1"/>
          </p:cNvSpPr>
          <p:nvPr>
            <p:ph idx="1"/>
          </p:nvPr>
        </p:nvSpPr>
        <p:spPr>
          <a:xfrm>
            <a:off x="984504" y="1670177"/>
            <a:ext cx="10515600" cy="4351338"/>
          </a:xfrm>
        </p:spPr>
        <p:txBody>
          <a:bodyPr>
            <a:normAutofit/>
          </a:bodyPr>
          <a:lstStyle/>
          <a:p>
            <a:r>
              <a:rPr lang="lt-LT" b="1" dirty="0"/>
              <a:t>Spinduliuotė arba radiacija </a:t>
            </a:r>
            <a:r>
              <a:rPr lang="lt-LT" dirty="0"/>
              <a:t>(lot. radiatio – </a:t>
            </a:r>
            <a:r>
              <a:rPr lang="lt-LT" dirty="0" smtClean="0"/>
              <a:t>„spinduliavimas“) </a:t>
            </a:r>
            <a:r>
              <a:rPr lang="lt-LT" dirty="0"/>
              <a:t>– energijos išskyrimas arba perdavimas elektromagnetinių bangų ar dalelių pavidalu bet kurioje terpėje</a:t>
            </a:r>
            <a:r>
              <a:rPr lang="lt-LT" dirty="0" smtClean="0"/>
              <a:t>.</a:t>
            </a:r>
            <a:endParaRPr lang="lt-LT" dirty="0"/>
          </a:p>
          <a:p>
            <a:r>
              <a:rPr lang="lt-LT" dirty="0"/>
              <a:t>Spinduliuotė gali būti dviejų pagrindinių rūšių: </a:t>
            </a:r>
            <a:r>
              <a:rPr lang="lt-LT" b="1" dirty="0"/>
              <a:t>jonizuojančioji ir </a:t>
            </a:r>
            <a:r>
              <a:rPr lang="lt-LT" b="1" dirty="0" smtClean="0"/>
              <a:t>nejonizuojančioji</a:t>
            </a:r>
            <a:r>
              <a:rPr lang="lt-LT" dirty="0" smtClean="0"/>
              <a:t>.</a:t>
            </a:r>
          </a:p>
          <a:p>
            <a:r>
              <a:rPr lang="lt-LT" b="1" dirty="0" smtClean="0"/>
              <a:t>Jonizuojančioji </a:t>
            </a:r>
            <a:r>
              <a:rPr lang="lt-LT" b="1" dirty="0"/>
              <a:t>spinduliuotė </a:t>
            </a:r>
            <a:r>
              <a:rPr lang="lt-LT" dirty="0"/>
              <a:t>turi pakankamai </a:t>
            </a:r>
            <a:r>
              <a:rPr lang="lt-LT" dirty="0" smtClean="0"/>
              <a:t>energijos, kad </a:t>
            </a:r>
            <a:r>
              <a:rPr lang="lt-LT" dirty="0"/>
              <a:t>jonizuotų atomus ir molekules, sukurtų jonus bei nutrauktų cheminius ryšius</a:t>
            </a:r>
            <a:r>
              <a:rPr lang="lt-LT" dirty="0" smtClean="0"/>
              <a:t>.</a:t>
            </a:r>
          </a:p>
        </p:txBody>
      </p:sp>
    </p:spTree>
    <p:extLst>
      <p:ext uri="{BB962C8B-B14F-4D97-AF65-F5344CB8AC3E}">
        <p14:creationId xmlns:p14="http://schemas.microsoft.com/office/powerpoint/2010/main" val="3119525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7504814" cy="1325563"/>
          </a:xfrm>
        </p:spPr>
        <p:txBody>
          <a:bodyPr/>
          <a:lstStyle/>
          <a:p>
            <a:r>
              <a:rPr lang="lt-LT" dirty="0" smtClean="0"/>
              <a:t>Elektromagnetinių bangų skalė</a:t>
            </a:r>
            <a:endParaRPr lang="lt-LT"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259034"/>
            <a:ext cx="7790688" cy="528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38272" y="6495133"/>
            <a:ext cx="6096000" cy="276999"/>
          </a:xfrm>
          <a:prstGeom prst="rect">
            <a:avLst/>
          </a:prstGeom>
        </p:spPr>
        <p:txBody>
          <a:bodyPr>
            <a:spAutoFit/>
          </a:bodyPr>
          <a:lstStyle/>
          <a:p>
            <a:r>
              <a:rPr lang="lt-LT" sz="1200" dirty="0" smtClean="0">
                <a:hlinkClick r:id="rId4"/>
              </a:rPr>
              <a:t>www.barewalls.com/art-print-poster/science-electromagnetic-spectrum_bwc89554802.html</a:t>
            </a:r>
            <a:r>
              <a:rPr lang="lt-LT" sz="1200" dirty="0" smtClean="0"/>
              <a:t> </a:t>
            </a:r>
            <a:endParaRPr lang="lt-LT" sz="1200" dirty="0"/>
          </a:p>
        </p:txBody>
      </p:sp>
    </p:spTree>
    <p:extLst>
      <p:ext uri="{BB962C8B-B14F-4D97-AF65-F5344CB8AC3E}">
        <p14:creationId xmlns:p14="http://schemas.microsoft.com/office/powerpoint/2010/main" val="410332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786900"/>
              </p:ext>
            </p:extLst>
          </p:nvPr>
        </p:nvGraphicFramePr>
        <p:xfrm>
          <a:off x="426720" y="1002664"/>
          <a:ext cx="11497056" cy="532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56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Radiacinis fonas</a:t>
            </a:r>
            <a:endParaRPr lang="lt-LT" dirty="0"/>
          </a:p>
        </p:txBody>
      </p:sp>
      <p:sp>
        <p:nvSpPr>
          <p:cNvPr id="3" name="Content Placeholder 2"/>
          <p:cNvSpPr>
            <a:spLocks noGrp="1"/>
          </p:cNvSpPr>
          <p:nvPr>
            <p:ph idx="1"/>
          </p:nvPr>
        </p:nvSpPr>
        <p:spPr/>
        <p:txBody>
          <a:bodyPr/>
          <a:lstStyle/>
          <a:p>
            <a:r>
              <a:rPr lang="lt-LT" b="1" dirty="0"/>
              <a:t>Radiacinį </a:t>
            </a:r>
            <a:r>
              <a:rPr lang="lt-LT" b="1" dirty="0" smtClean="0"/>
              <a:t>foną / </a:t>
            </a:r>
            <a:r>
              <a:rPr lang="lt-LT" b="1" dirty="0"/>
              <a:t>foninę spinduliuotę</a:t>
            </a:r>
            <a:r>
              <a:rPr lang="lt-LT" dirty="0"/>
              <a:t>, sudaro </a:t>
            </a:r>
            <a:r>
              <a:rPr lang="lt-LT" dirty="0" smtClean="0"/>
              <a:t>jonizuojančiosios </a:t>
            </a:r>
            <a:r>
              <a:rPr lang="lt-LT" dirty="0"/>
              <a:t>spinduliuotės, kurias skleidžia </a:t>
            </a:r>
            <a:r>
              <a:rPr lang="lt-LT" b="1" dirty="0"/>
              <a:t>visi </a:t>
            </a:r>
            <a:r>
              <a:rPr lang="lt-LT" b="1" dirty="0" smtClean="0"/>
              <a:t>gamtiniai </a:t>
            </a:r>
            <a:r>
              <a:rPr lang="lt-LT" b="1" dirty="0"/>
              <a:t>ir dirbtiniai </a:t>
            </a:r>
            <a:r>
              <a:rPr lang="lt-LT" b="1" dirty="0" smtClean="0"/>
              <a:t>šaltiniai</a:t>
            </a:r>
            <a:r>
              <a:rPr lang="lt-LT" dirty="0" smtClean="0"/>
              <a:t>.</a:t>
            </a:r>
          </a:p>
          <a:p>
            <a:r>
              <a:rPr lang="lt-LT" b="1" dirty="0"/>
              <a:t>Dirbtinių šaltinių </a:t>
            </a:r>
            <a:r>
              <a:rPr lang="lt-LT" dirty="0"/>
              <a:t>jonizuojančiąją spinduliuotę lemia radioizotopai, pasklidę aplinkoje dėl </a:t>
            </a:r>
            <a:r>
              <a:rPr lang="lt-LT" dirty="0" smtClean="0"/>
              <a:t>branduolinių </a:t>
            </a:r>
            <a:r>
              <a:rPr lang="lt-LT" dirty="0"/>
              <a:t>sprogdinimų, radiologinių ir branduolinių avarijų, taip pat branduolinės energetikos objektų (mokslo tiriamųjų reaktorių ir branduolinių </a:t>
            </a:r>
            <a:r>
              <a:rPr lang="lt-LT" dirty="0" smtClean="0"/>
              <a:t>elektrinių</a:t>
            </a:r>
            <a:r>
              <a:rPr lang="lt-LT" dirty="0"/>
              <a:t>) veiklos.</a:t>
            </a:r>
            <a:endParaRPr lang="lt-LT" dirty="0" smtClean="0"/>
          </a:p>
          <a:p>
            <a:r>
              <a:rPr lang="lt-LT" b="1" dirty="0" smtClean="0"/>
              <a:t>Gamtinę </a:t>
            </a:r>
            <a:r>
              <a:rPr lang="lt-LT" b="1" dirty="0"/>
              <a:t>jonizuojančiąją </a:t>
            </a:r>
            <a:r>
              <a:rPr lang="lt-LT" dirty="0"/>
              <a:t>spinduliuotę sudaro </a:t>
            </a:r>
            <a:r>
              <a:rPr lang="lt-LT" b="1" dirty="0"/>
              <a:t>kosminė ir gamtinių radionuklidų </a:t>
            </a:r>
            <a:r>
              <a:rPr lang="lt-LT" b="1" dirty="0" smtClean="0"/>
              <a:t>spinduliuotė.</a:t>
            </a:r>
            <a:endParaRPr lang="lt-LT" b="1" dirty="0"/>
          </a:p>
        </p:txBody>
      </p:sp>
    </p:spTree>
    <p:extLst>
      <p:ext uri="{BB962C8B-B14F-4D97-AF65-F5344CB8AC3E}">
        <p14:creationId xmlns:p14="http://schemas.microsoft.com/office/powerpoint/2010/main" val="134168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040" y="666877"/>
            <a:ext cx="5013960" cy="1325563"/>
          </a:xfrm>
        </p:spPr>
        <p:txBody>
          <a:bodyPr/>
          <a:lstStyle/>
          <a:p>
            <a:r>
              <a:rPr lang="lt-LT" dirty="0"/>
              <a:t>Kosminė </a:t>
            </a:r>
            <a:r>
              <a:rPr lang="lt-LT" dirty="0" smtClean="0"/>
              <a:t>spinduliuotė</a:t>
            </a:r>
            <a:endParaRPr lang="lt-LT" dirty="0"/>
          </a:p>
        </p:txBody>
      </p:sp>
      <p:sp>
        <p:nvSpPr>
          <p:cNvPr id="3" name="Content Placeholder 2"/>
          <p:cNvSpPr>
            <a:spLocks noGrp="1"/>
          </p:cNvSpPr>
          <p:nvPr>
            <p:ph idx="1"/>
          </p:nvPr>
        </p:nvSpPr>
        <p:spPr>
          <a:xfrm>
            <a:off x="4297680" y="2246249"/>
            <a:ext cx="6909816" cy="3185287"/>
          </a:xfrm>
        </p:spPr>
        <p:txBody>
          <a:bodyPr>
            <a:normAutofit/>
          </a:bodyPr>
          <a:lstStyle/>
          <a:p>
            <a:r>
              <a:rPr lang="lt-LT" dirty="0"/>
              <a:t>Kosminė spinduliuotė būna </a:t>
            </a:r>
            <a:r>
              <a:rPr lang="lt-LT" b="1" dirty="0"/>
              <a:t>pirminė ir antrinė</a:t>
            </a:r>
            <a:r>
              <a:rPr lang="lt-LT" dirty="0"/>
              <a:t>. </a:t>
            </a:r>
          </a:p>
          <a:p>
            <a:r>
              <a:rPr lang="lt-LT" b="1" dirty="0"/>
              <a:t>Pirminė</a:t>
            </a:r>
            <a:r>
              <a:rPr lang="lt-LT" dirty="0"/>
              <a:t> – srautas dalelių, pasiekiančių Žemę iš </a:t>
            </a:r>
            <a:r>
              <a:rPr lang="lt-LT" dirty="0" smtClean="0"/>
              <a:t>kosminės </a:t>
            </a:r>
            <a:r>
              <a:rPr lang="lt-LT" dirty="0"/>
              <a:t>erdvės, </a:t>
            </a:r>
            <a:r>
              <a:rPr lang="lt-LT" dirty="0" smtClean="0"/>
              <a:t>tame tarpe ir </a:t>
            </a:r>
            <a:r>
              <a:rPr lang="lt-LT" dirty="0"/>
              <a:t>iš </a:t>
            </a:r>
            <a:r>
              <a:rPr lang="lt-LT" dirty="0" smtClean="0"/>
              <a:t>Saulės.</a:t>
            </a:r>
          </a:p>
          <a:p>
            <a:r>
              <a:rPr lang="lt-LT" b="1" dirty="0" smtClean="0"/>
              <a:t>Antrinė</a:t>
            </a:r>
            <a:r>
              <a:rPr lang="lt-LT" dirty="0" smtClean="0"/>
              <a:t> </a:t>
            </a:r>
            <a:r>
              <a:rPr lang="lt-LT" dirty="0"/>
              <a:t>– srautas </a:t>
            </a:r>
            <a:r>
              <a:rPr lang="lt-LT" dirty="0" smtClean="0"/>
              <a:t>dalelių</a:t>
            </a:r>
            <a:r>
              <a:rPr lang="lt-LT" dirty="0"/>
              <a:t>, susidarančių pirminei kosminei </a:t>
            </a:r>
            <a:r>
              <a:rPr lang="lt-LT" dirty="0" smtClean="0"/>
              <a:t>spinduliuotei </a:t>
            </a:r>
            <a:r>
              <a:rPr lang="lt-LT" dirty="0"/>
              <a:t>sąveikaujant su atmosferos atomais ir molekulėmis.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98" y="283274"/>
            <a:ext cx="3864102" cy="589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5130" y="6225278"/>
            <a:ext cx="3110147" cy="246221"/>
          </a:xfrm>
          <a:prstGeom prst="rect">
            <a:avLst/>
          </a:prstGeom>
        </p:spPr>
        <p:txBody>
          <a:bodyPr wrap="none">
            <a:spAutoFit/>
          </a:bodyPr>
          <a:lstStyle/>
          <a:p>
            <a:r>
              <a:rPr lang="lt-LT" sz="1000" dirty="0" smtClean="0">
                <a:hlinkClick r:id="rId4"/>
              </a:rPr>
              <a:t>www.quora.com/Do-cosmic-rays-have-any-effect-on-us</a:t>
            </a:r>
            <a:r>
              <a:rPr lang="lt-LT" sz="1000" dirty="0" smtClean="0"/>
              <a:t> </a:t>
            </a:r>
            <a:endParaRPr lang="lt-LT" sz="1000" dirty="0"/>
          </a:p>
        </p:txBody>
      </p:sp>
    </p:spTree>
    <p:extLst>
      <p:ext uri="{BB962C8B-B14F-4D97-AF65-F5344CB8AC3E}">
        <p14:creationId xmlns:p14="http://schemas.microsoft.com/office/powerpoint/2010/main" val="224188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Kosminė </a:t>
            </a:r>
            <a:r>
              <a:rPr lang="lt-LT" dirty="0" smtClean="0"/>
              <a:t>spinduliuotė</a:t>
            </a:r>
            <a:endParaRPr lang="lt-LT" dirty="0"/>
          </a:p>
        </p:txBody>
      </p:sp>
      <p:sp>
        <p:nvSpPr>
          <p:cNvPr id="3" name="Content Placeholder 2"/>
          <p:cNvSpPr>
            <a:spLocks noGrp="1"/>
          </p:cNvSpPr>
          <p:nvPr>
            <p:ph idx="1"/>
          </p:nvPr>
        </p:nvSpPr>
        <p:spPr/>
        <p:txBody>
          <a:bodyPr>
            <a:normAutofit/>
          </a:bodyPr>
          <a:lstStyle/>
          <a:p>
            <a:r>
              <a:rPr lang="lt-LT" b="1" dirty="0" smtClean="0"/>
              <a:t>Pirminę </a:t>
            </a:r>
            <a:r>
              <a:rPr lang="lt-LT" b="1" dirty="0"/>
              <a:t>kosminę spinduliuotę </a:t>
            </a:r>
            <a:r>
              <a:rPr lang="lt-LT" dirty="0"/>
              <a:t>daugiausia sudaro </a:t>
            </a:r>
            <a:r>
              <a:rPr lang="lt-LT" dirty="0" smtClean="0"/>
              <a:t>vandenilio </a:t>
            </a:r>
            <a:r>
              <a:rPr lang="lt-LT" dirty="0"/>
              <a:t>ir helio atomai, antrinę – elektronai, gama </a:t>
            </a:r>
            <a:r>
              <a:rPr lang="lt-LT" dirty="0" smtClean="0"/>
              <a:t>spinduliuotė</a:t>
            </a:r>
            <a:r>
              <a:rPr lang="lt-LT" dirty="0"/>
              <a:t>, neutronai, mezonai (elementarioji dalelė). </a:t>
            </a:r>
          </a:p>
          <a:p>
            <a:r>
              <a:rPr lang="lt-LT" dirty="0"/>
              <a:t>Sąveikos atmosferoje metu susidaro ir radioizotopai. </a:t>
            </a:r>
          </a:p>
          <a:p>
            <a:r>
              <a:rPr lang="lt-LT" dirty="0"/>
              <a:t>Žemės paviršių pasiekia tik dalis kosminės </a:t>
            </a:r>
            <a:r>
              <a:rPr lang="lt-LT" dirty="0" smtClean="0"/>
              <a:t>spinduliuotės</a:t>
            </a:r>
            <a:r>
              <a:rPr lang="lt-LT" dirty="0"/>
              <a:t>, nes atmosfera ją </a:t>
            </a:r>
            <a:r>
              <a:rPr lang="lt-LT" dirty="0" smtClean="0"/>
              <a:t>sugeria.</a:t>
            </a:r>
          </a:p>
          <a:p>
            <a:r>
              <a:rPr lang="lt-LT" b="1" dirty="0" smtClean="0"/>
              <a:t>Kosminė </a:t>
            </a:r>
            <a:r>
              <a:rPr lang="lt-LT" b="1" dirty="0"/>
              <a:t>spinduliuotė </a:t>
            </a:r>
            <a:r>
              <a:rPr lang="lt-LT" b="1" dirty="0" smtClean="0"/>
              <a:t>jūros </a:t>
            </a:r>
            <a:r>
              <a:rPr lang="lt-LT" b="1" dirty="0"/>
              <a:t>lygyje sudaro apie 13 % visos gamtinės </a:t>
            </a:r>
            <a:r>
              <a:rPr lang="lt-LT" b="1" dirty="0" smtClean="0"/>
              <a:t>spinduliuotės</a:t>
            </a:r>
            <a:r>
              <a:rPr lang="lt-LT" dirty="0"/>
              <a:t>. Kylant aukštyn kosminės spinduliuotės </a:t>
            </a:r>
            <a:r>
              <a:rPr lang="lt-LT" dirty="0" smtClean="0"/>
              <a:t>intensyvumas </a:t>
            </a:r>
            <a:r>
              <a:rPr lang="lt-LT" dirty="0"/>
              <a:t>didėja</a:t>
            </a:r>
          </a:p>
        </p:txBody>
      </p:sp>
    </p:spTree>
    <p:extLst>
      <p:ext uri="{BB962C8B-B14F-4D97-AF65-F5344CB8AC3E}">
        <p14:creationId xmlns:p14="http://schemas.microsoft.com/office/powerpoint/2010/main" val="330062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1EAEACF7-B083-447B-8471-DBAE011FD303}"/>
</file>

<file path=customXml/itemProps2.xml><?xml version="1.0" encoding="utf-8"?>
<ds:datastoreItem xmlns:ds="http://schemas.openxmlformats.org/officeDocument/2006/customXml" ds:itemID="{2C20C6A7-9259-4B2B-BB1F-57E8765387D3}"/>
</file>

<file path=customXml/itemProps3.xml><?xml version="1.0" encoding="utf-8"?>
<ds:datastoreItem xmlns:ds="http://schemas.openxmlformats.org/officeDocument/2006/customXml" ds:itemID="{947978B3-6656-429B-9C9F-7FB2801B04C6}"/>
</file>

<file path=docProps/app.xml><?xml version="1.0" encoding="utf-8"?>
<Properties xmlns="http://schemas.openxmlformats.org/officeDocument/2006/extended-properties" xmlns:vt="http://schemas.openxmlformats.org/officeDocument/2006/docPropsVTypes">
  <TotalTime>3469</TotalTime>
  <Words>1450</Words>
  <Application>Microsoft Office PowerPoint</Application>
  <PresentationFormat>Custom</PresentationFormat>
  <Paragraphs>121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Radiacija. Foninė radiacija 8 klasė</vt:lpstr>
      <vt:lpstr>Radiacija (spinduliuotė). Foninė radiacija</vt:lpstr>
      <vt:lpstr>Foninė radiacija</vt:lpstr>
      <vt:lpstr>Spinduliuotė arba radiacija</vt:lpstr>
      <vt:lpstr>Elektromagnetinių bangų skalė</vt:lpstr>
      <vt:lpstr>PowerPoint Presentation</vt:lpstr>
      <vt:lpstr>Radiacinis fonas</vt:lpstr>
      <vt:lpstr>Kosminė spinduliuotė</vt:lpstr>
      <vt:lpstr>Kosminė spinduliuotė</vt:lpstr>
      <vt:lpstr>Gamtinių radionuklidų spinduliuotė</vt:lpstr>
      <vt:lpstr>Foninės spinduliuotės matavimo vienetai</vt:lpstr>
      <vt:lpstr>Foninės spinduliuotės matavimas</vt:lpstr>
      <vt:lpstr>Sugertoji apšvitos dozė</vt:lpstr>
      <vt:lpstr>Pagal 2021 m. Radiacinės saugos centro duomenis, Vidutinė metinė Lietuvos gyventojo gaunama apšvitos dozė yra apie 3,2 mSv:</vt:lpstr>
      <vt:lpstr>www.rsc.lt Radiacinės saugos centras </vt:lpstr>
      <vt:lpstr>https://remap.jrc.ec.europa.eu  Europos radioaktyvumo matavimo duomenų mainų platforma EURDEP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Windows User</cp:lastModifiedBy>
  <cp:revision>54</cp:revision>
  <dcterms:created xsi:type="dcterms:W3CDTF">2023-01-17T13:03:39Z</dcterms:created>
  <dcterms:modified xsi:type="dcterms:W3CDTF">2023-08-22T15:03:34Z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10070600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