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2" r:id="rId3"/>
    <p:sldId id="258" r:id="rId4"/>
    <p:sldId id="259" r:id="rId5"/>
    <p:sldId id="263" r:id="rId6"/>
    <p:sldId id="264" r:id="rId7"/>
    <p:sldId id="265" r:id="rId8"/>
    <p:sldId id="266" r:id="rId9"/>
    <p:sldId id="269" r:id="rId10"/>
    <p:sldId id="267" r:id="rId11"/>
    <p:sldId id="26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197" autoAdjust="0"/>
  </p:normalViewPr>
  <p:slideViewPr>
    <p:cSldViewPr snapToGrid="0">
      <p:cViewPr varScale="1">
        <p:scale>
          <a:sx n="80" d="100"/>
          <a:sy n="80" d="100"/>
        </p:scale>
        <p:origin x="306"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D565D-D607-4E3B-9DE3-A5ADD8AA224B}" type="datetimeFigureOut">
              <a:rPr lang="lt-LT" smtClean="0"/>
              <a:t>2023-08-31</a:t>
            </a:fld>
            <a:endParaRPr lang="lt-L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C2447-83BC-48AC-9BFE-F6EA461C6C09}" type="slidenum">
              <a:rPr lang="lt-LT" smtClean="0"/>
              <a:t>‹#›</a:t>
            </a:fld>
            <a:endParaRPr lang="lt-LT"/>
          </a:p>
        </p:txBody>
      </p:sp>
    </p:spTree>
    <p:extLst>
      <p:ext uri="{BB962C8B-B14F-4D97-AF65-F5344CB8AC3E}">
        <p14:creationId xmlns:p14="http://schemas.microsoft.com/office/powerpoint/2010/main" val="197612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Šia užduotimi siekiama, kad mokiniai įsitrauktų į pamoką – įsivertinimo teiginiai nėra sunkūs, todėl visi mokiniai bent dalį jų gebės paaiškinti.</a:t>
            </a:r>
          </a:p>
          <a:p>
            <a:br>
              <a:rPr lang="lt-LT" dirty="0"/>
            </a:br>
            <a:r>
              <a:rPr lang="lt-LT" dirty="0"/>
              <a:t>Svarbiausias užduoties etapas yra bendras klasės aptarimas. Mokinių atsakymus galima surinkti programėle menti.com. Kitas būdas išsiaiškinti teisingus atsakymus ir  užrašyti teiginius lentoje, kad jie visą pamoką būtų matomi ir taikomi. Pavyzdžiui, lentoje užrašoma [E]=J. Energijos tvermės dėsnio apibrėžimus galima užrašyti kelis. Nubraižyti paprastą energijos gavybos ir perdavimo schemą ir šalia užrašyti problemas – užterštumas, gamtos alinimas, šiluminiai nuostoliai ir pan.</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2</a:t>
            </a:fld>
            <a:endParaRPr lang="lt-LT"/>
          </a:p>
        </p:txBody>
      </p:sp>
    </p:spTree>
    <p:extLst>
      <p:ext uri="{BB962C8B-B14F-4D97-AF65-F5344CB8AC3E}">
        <p14:creationId xmlns:p14="http://schemas.microsoft.com/office/powerpoint/2010/main" val="303373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Galima paprašyti mokinių, kad jie paaiškintų, schemą ir ją susietų su elektros gamybos ir perdavimo schema.</a:t>
            </a:r>
          </a:p>
          <a:p>
            <a:r>
              <a:rPr lang="lt-LT" dirty="0"/>
              <a:t>Norėtųsi, kad mokiniai pastebėtų, kad juostelės storis </a:t>
            </a:r>
            <a:r>
              <a:rPr lang="lt-LT" dirty="0" err="1"/>
              <a:t>Sankey</a:t>
            </a:r>
            <a:r>
              <a:rPr lang="lt-LT" dirty="0"/>
              <a:t> diagramoje proporcingas energijos srautui.</a:t>
            </a:r>
          </a:p>
          <a:p>
            <a:r>
              <a:rPr lang="lt-LT" dirty="0"/>
              <a:t>Aptarimo pabaigoje mokytojas įvardija, kad tai yra </a:t>
            </a:r>
            <a:r>
              <a:rPr lang="lt-LT" dirty="0" err="1"/>
              <a:t>Sankey</a:t>
            </a:r>
            <a:r>
              <a:rPr lang="lt-LT" dirty="0"/>
              <a:t> diagrama.</a:t>
            </a:r>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3</a:t>
            </a:fld>
            <a:endParaRPr lang="lt-LT"/>
          </a:p>
        </p:txBody>
      </p:sp>
    </p:spTree>
    <p:extLst>
      <p:ext uri="{BB962C8B-B14F-4D97-AF65-F5344CB8AC3E}">
        <p14:creationId xmlns:p14="http://schemas.microsoft.com/office/powerpoint/2010/main" val="159712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astabų vietos rezervavimo ženklas 2"/>
              <p:cNvSpPr>
                <a:spLocks noGrp="1"/>
              </p:cNvSpPr>
              <p:nvPr>
                <p:ph type="body" idx="1"/>
              </p:nvPr>
            </p:nvSpPr>
            <p:spPr/>
            <p:txBody>
              <a:bodyPr/>
              <a:lstStyle/>
              <a:p>
                <a:r>
                  <a:rPr lang="en-US" dirty="0" err="1"/>
                  <a:t>Mokytojas</a:t>
                </a:r>
                <a:r>
                  <a:rPr lang="en-US" dirty="0"/>
                  <a:t> </a:t>
                </a:r>
                <a:r>
                  <a:rPr lang="en-US" dirty="0" err="1"/>
                  <a:t>aptaria</a:t>
                </a:r>
                <a:r>
                  <a:rPr lang="en-US" dirty="0"/>
                  <a:t> Sankey diagram</a:t>
                </a:r>
                <a:r>
                  <a:rPr lang="lt-LT" dirty="0"/>
                  <a:t>ą elektrinei lempai ir kartu su mokiniais suformuluoja braižymo taisykles:</a:t>
                </a:r>
              </a:p>
              <a:p>
                <a:pPr marL="171450" indent="-171450">
                  <a:buFontTx/>
                  <a:buChar char="-"/>
                </a:pPr>
                <a:r>
                  <a:rPr lang="lt-LT" dirty="0"/>
                  <a:t>Išlaikomas mastelis</a:t>
                </a:r>
              </a:p>
              <a:p>
                <a:pPr marL="171450" indent="-171450">
                  <a:buFontTx/>
                  <a:buChar char="-"/>
                </a:pPr>
                <a:r>
                  <a:rPr lang="lt-LT" dirty="0"/>
                  <a:t>Nepažeidžiamas energijos tvermės dėsnis (13 J = 1 J + 3 J + 9 J)</a:t>
                </a:r>
              </a:p>
              <a:p>
                <a:pPr marL="171450" indent="-171450">
                  <a:buFontTx/>
                  <a:buChar char="-"/>
                </a:pPr>
                <a:r>
                  <a:rPr lang="lt-LT" dirty="0"/>
                  <a:t>Svarbus rodyklių plotis</a:t>
                </a:r>
              </a:p>
              <a:p>
                <a:pPr marL="171450" indent="-171450">
                  <a:buFontTx/>
                  <a:buChar char="-"/>
                </a:pPr>
                <a:r>
                  <a:rPr lang="lt-LT" dirty="0"/>
                  <a:t>Nesvarbus rodyklių ilgis</a:t>
                </a:r>
              </a:p>
              <a:p>
                <a:pPr marL="171450" indent="-171450">
                  <a:buFontTx/>
                  <a:buChar char="-"/>
                </a:pPr>
                <a:r>
                  <a:rPr lang="lt-LT" dirty="0"/>
                  <a:t>Energijos virsmai vyksta rodyklių kryptimi</a:t>
                </a:r>
              </a:p>
              <a:p>
                <a:pPr marL="0" indent="0">
                  <a:buFontTx/>
                  <a:buNone/>
                </a:pPr>
                <a:r>
                  <a:rPr lang="lt-LT" dirty="0"/>
                  <a:t>Galima panagrinėti:</a:t>
                </a:r>
              </a:p>
              <a:p>
                <a:pPr marL="171450" indent="-171450">
                  <a:buFontTx/>
                  <a:buChar char="-"/>
                </a:pPr>
                <a:r>
                  <a:rPr lang="lt-LT" dirty="0"/>
                  <a:t>Lempos šiluminius ir garso nuostolius (9 J + 3 J = 12 J)</a:t>
                </a:r>
              </a:p>
              <a:p>
                <a:pPr marL="171450" indent="-171450">
                  <a:buFontTx/>
                  <a:buChar char="-"/>
                </a:pPr>
                <a:r>
                  <a:rPr lang="lt-LT" dirty="0"/>
                  <a:t>Efektyvumą (1 J / 13 J)*100% </a:t>
                </a:r>
                <a14:m>
                  <m:oMath xmlns:m="http://schemas.openxmlformats.org/officeDocument/2006/math">
                    <m:r>
                      <a:rPr lang="lt-LT" i="1" smtClean="0">
                        <a:latin typeface="Cambria Math" panose="02040503050406030204" pitchFamily="18" charset="0"/>
                        <a:ea typeface="Cambria Math" panose="02040503050406030204" pitchFamily="18" charset="0"/>
                      </a:rPr>
                      <m:t>≈</m:t>
                    </m:r>
                  </m:oMath>
                </a14:m>
                <a:r>
                  <a:rPr lang="lt-LT" dirty="0"/>
                  <a:t> 7,7 %</a:t>
                </a:r>
              </a:p>
              <a:p>
                <a:pPr marL="171450" indent="-171450">
                  <a:buFontTx/>
                  <a:buChar char="-"/>
                </a:pPr>
                <a:endParaRPr lang="lt-LT" dirty="0"/>
              </a:p>
            </p:txBody>
          </p:sp>
        </mc:Choice>
        <mc:Fallback xmlns="">
          <p:sp>
            <p:nvSpPr>
              <p:cNvPr id="3" name="Pastabų vietos rezervavimo ženklas 2"/>
              <p:cNvSpPr>
                <a:spLocks noGrp="1"/>
              </p:cNvSpPr>
              <p:nvPr>
                <p:ph type="body" idx="1"/>
              </p:nvPr>
            </p:nvSpPr>
            <p:spPr/>
            <p:txBody>
              <a:bodyPr/>
              <a:lstStyle/>
              <a:p>
                <a:r>
                  <a:rPr lang="en-US" dirty="0" err="1"/>
                  <a:t>Mokytojas</a:t>
                </a:r>
                <a:r>
                  <a:rPr lang="en-US" dirty="0"/>
                  <a:t> </a:t>
                </a:r>
                <a:r>
                  <a:rPr lang="en-US" dirty="0" err="1"/>
                  <a:t>aptaria</a:t>
                </a:r>
                <a:r>
                  <a:rPr lang="en-US" dirty="0"/>
                  <a:t> Sankey diagram</a:t>
                </a:r>
                <a:r>
                  <a:rPr lang="lt-LT" dirty="0"/>
                  <a:t>ą elektrinei lempai ir kartu su mokiniais suformuluoja braižymo taisykles:</a:t>
                </a:r>
              </a:p>
              <a:p>
                <a:pPr marL="171450" indent="-171450">
                  <a:buFontTx/>
                  <a:buChar char="-"/>
                </a:pPr>
                <a:r>
                  <a:rPr lang="lt-LT" dirty="0"/>
                  <a:t>Išlaikomas mastelis</a:t>
                </a:r>
              </a:p>
              <a:p>
                <a:pPr marL="171450" indent="-171450">
                  <a:buFontTx/>
                  <a:buChar char="-"/>
                </a:pPr>
                <a:r>
                  <a:rPr lang="lt-LT" dirty="0"/>
                  <a:t>Nepažeidžiamas energijos tvermės dėsnis (13 J = 1 J + 3 J + 9 J)</a:t>
                </a:r>
              </a:p>
              <a:p>
                <a:pPr marL="171450" indent="-171450">
                  <a:buFontTx/>
                  <a:buChar char="-"/>
                </a:pPr>
                <a:r>
                  <a:rPr lang="lt-LT" dirty="0"/>
                  <a:t>Svarbus rodyklių plotis</a:t>
                </a:r>
              </a:p>
              <a:p>
                <a:pPr marL="171450" indent="-171450">
                  <a:buFontTx/>
                  <a:buChar char="-"/>
                </a:pPr>
                <a:r>
                  <a:rPr lang="lt-LT" dirty="0"/>
                  <a:t>Nesvarbus rodyklių ilgis</a:t>
                </a:r>
              </a:p>
              <a:p>
                <a:pPr marL="171450" indent="-171450">
                  <a:buFontTx/>
                  <a:buChar char="-"/>
                </a:pPr>
                <a:r>
                  <a:rPr lang="lt-LT" dirty="0"/>
                  <a:t>Energijos virsmai vyksta rodyklių kryptimi</a:t>
                </a:r>
              </a:p>
              <a:p>
                <a:pPr marL="0" indent="0">
                  <a:buFontTx/>
                  <a:buNone/>
                </a:pPr>
                <a:r>
                  <a:rPr lang="lt-LT" dirty="0"/>
                  <a:t>Galima panagrinėti:</a:t>
                </a:r>
              </a:p>
              <a:p>
                <a:pPr marL="171450" indent="-171450">
                  <a:buFontTx/>
                  <a:buChar char="-"/>
                </a:pPr>
                <a:r>
                  <a:rPr lang="lt-LT" dirty="0"/>
                  <a:t>Lempos šiluminius ir garso nuostolius (9 J + 3 J = 12 J)</a:t>
                </a:r>
              </a:p>
              <a:p>
                <a:pPr marL="171450" indent="-171450">
                  <a:buFontTx/>
                  <a:buChar char="-"/>
                </a:pPr>
                <a:r>
                  <a:rPr lang="lt-LT" dirty="0"/>
                  <a:t>Efektyvumą (1 J / 13 J)*100% </a:t>
                </a:r>
                <a:r>
                  <a:rPr lang="lt-LT" i="0">
                    <a:latin typeface="Cambria Math" panose="02040503050406030204" pitchFamily="18" charset="0"/>
                    <a:ea typeface="Cambria Math" panose="02040503050406030204" pitchFamily="18" charset="0"/>
                  </a:rPr>
                  <a:t>≈</a:t>
                </a:r>
                <a:r>
                  <a:rPr lang="lt-LT" dirty="0"/>
                  <a:t> 7,7 %</a:t>
                </a:r>
              </a:p>
              <a:p>
                <a:pPr marL="171450" indent="-171450">
                  <a:buFontTx/>
                  <a:buChar char="-"/>
                </a:pPr>
                <a:endParaRPr lang="lt-LT" dirty="0"/>
              </a:p>
            </p:txBody>
          </p:sp>
        </mc:Fallback>
      </mc:AlternateContent>
      <p:sp>
        <p:nvSpPr>
          <p:cNvPr id="4" name="Skaidrės numerio vietos rezervavimo ženklas 3"/>
          <p:cNvSpPr>
            <a:spLocks noGrp="1"/>
          </p:cNvSpPr>
          <p:nvPr>
            <p:ph type="sldNum" sz="quarter" idx="5"/>
          </p:nvPr>
        </p:nvSpPr>
        <p:spPr/>
        <p:txBody>
          <a:bodyPr/>
          <a:lstStyle/>
          <a:p>
            <a:fld id="{FFEF7E0B-C7FB-4D08-A9EF-0E7E67EC596C}" type="slidenum">
              <a:rPr lang="lt-LT" smtClean="0"/>
              <a:t>4</a:t>
            </a:fld>
            <a:endParaRPr lang="lt-LT"/>
          </a:p>
        </p:txBody>
      </p:sp>
    </p:spTree>
    <p:extLst>
      <p:ext uri="{BB962C8B-B14F-4D97-AF65-F5344CB8AC3E}">
        <p14:creationId xmlns:p14="http://schemas.microsoft.com/office/powerpoint/2010/main" val="42655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Mokiniai pastebės, kad lentelėje nepateikta, kiek energijos perduodama. Jei mokytojas nepaskubės paaiškinti, mokiniai bebraižydami patys supras, kad tą energiją galima apskaičiuoti.</a:t>
            </a:r>
          </a:p>
          <a:p>
            <a:r>
              <a:rPr lang="lt-LT" dirty="0"/>
              <a:t>Aptariant galima mokinių klausti, ar jie atitiko kiekvieną kriterijų.</a:t>
            </a:r>
          </a:p>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6</a:t>
            </a:fld>
            <a:endParaRPr lang="lt-LT"/>
          </a:p>
        </p:txBody>
      </p:sp>
    </p:spTree>
    <p:extLst>
      <p:ext uri="{BB962C8B-B14F-4D97-AF65-F5344CB8AC3E}">
        <p14:creationId xmlns:p14="http://schemas.microsoft.com/office/powerpoint/2010/main" val="40627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8</a:t>
            </a:fld>
            <a:endParaRPr lang="lt-LT"/>
          </a:p>
        </p:txBody>
      </p:sp>
    </p:spTree>
    <p:extLst>
      <p:ext uri="{BB962C8B-B14F-4D97-AF65-F5344CB8AC3E}">
        <p14:creationId xmlns:p14="http://schemas.microsoft.com/office/powerpoint/2010/main" val="207394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9</a:t>
            </a:fld>
            <a:endParaRPr lang="lt-LT"/>
          </a:p>
        </p:txBody>
      </p:sp>
    </p:spTree>
    <p:extLst>
      <p:ext uri="{BB962C8B-B14F-4D97-AF65-F5344CB8AC3E}">
        <p14:creationId xmlns:p14="http://schemas.microsoft.com/office/powerpoint/2010/main" val="302360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10</a:t>
            </a:fld>
            <a:endParaRPr lang="lt-LT"/>
          </a:p>
        </p:txBody>
      </p:sp>
    </p:spTree>
    <p:extLst>
      <p:ext uri="{BB962C8B-B14F-4D97-AF65-F5344CB8AC3E}">
        <p14:creationId xmlns:p14="http://schemas.microsoft.com/office/powerpoint/2010/main" val="428201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11</a:t>
            </a:fld>
            <a:endParaRPr lang="lt-LT"/>
          </a:p>
        </p:txBody>
      </p:sp>
    </p:spTree>
    <p:extLst>
      <p:ext uri="{BB962C8B-B14F-4D97-AF65-F5344CB8AC3E}">
        <p14:creationId xmlns:p14="http://schemas.microsoft.com/office/powerpoint/2010/main" val="368350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12</a:t>
            </a:fld>
            <a:endParaRPr lang="lt-LT"/>
          </a:p>
        </p:txBody>
      </p:sp>
    </p:spTree>
    <p:extLst>
      <p:ext uri="{BB962C8B-B14F-4D97-AF65-F5344CB8AC3E}">
        <p14:creationId xmlns:p14="http://schemas.microsoft.com/office/powerpoint/2010/main" val="347156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0A242F-BF99-4679-8412-C14FF7B1568A}"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74139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0A242F-BF99-4679-8412-C14FF7B1568A}"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370793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3521708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t>‹#›</a:t>
            </a:fld>
            <a:endParaRPr lang="en-US"/>
          </a:p>
        </p:txBody>
      </p:sp>
    </p:spTree>
    <p:extLst>
      <p:ext uri="{BB962C8B-B14F-4D97-AF65-F5344CB8AC3E}">
        <p14:creationId xmlns:p14="http://schemas.microsoft.com/office/powerpoint/2010/main" val="33278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ankey_diagr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sankey-diagrams.com/tag/school/"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cied.ucar.edu/image/radiation-budget-diagram-earth-atmosphe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mcmasterenergyweek.com/the-power-line/2020/10/13/electricitygeneration"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ankey-diagrams.com/teaching-kids-energy-efficienc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nkeymatic.com/build/"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ankey-diagrams.com/tag/schoo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ankey-diagrams.com/page/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930364"/>
            <a:ext cx="11605502" cy="1763812"/>
          </a:xfrm>
        </p:spPr>
        <p:txBody>
          <a:bodyPr>
            <a:normAutofit/>
          </a:bodyPr>
          <a:lstStyle/>
          <a:p>
            <a:r>
              <a:rPr lang="lt-LT" sz="4400" b="1" i="1" dirty="0" err="1">
                <a:solidFill>
                  <a:srgbClr val="002060"/>
                </a:solidFill>
                <a:cs typeface="Times New Roman" panose="02020603050405020304" pitchFamily="18" charset="0"/>
              </a:rPr>
              <a:t>Sankey</a:t>
            </a:r>
            <a:r>
              <a:rPr lang="lt-LT" sz="4400" b="1" dirty="0">
                <a:solidFill>
                  <a:srgbClr val="002060"/>
                </a:solidFill>
                <a:cs typeface="Times New Roman" panose="02020603050405020304" pitchFamily="18" charset="0"/>
              </a:rPr>
              <a:t> diagramos energijos gavyboje ir perdavime</a:t>
            </a:r>
            <a:br>
              <a:rPr lang="lt-LT" b="1" dirty="0">
                <a:solidFill>
                  <a:schemeClr val="accent1">
                    <a:lumMod val="50000"/>
                  </a:schemeClr>
                </a:solidFill>
              </a:rPr>
            </a:br>
            <a:r>
              <a:rPr lang="en-US" sz="3600" b="1" dirty="0">
                <a:solidFill>
                  <a:schemeClr val="accent1">
                    <a:lumMod val="50000"/>
                  </a:schemeClr>
                </a:solidFill>
              </a:rPr>
              <a:t>11</a:t>
            </a:r>
            <a:r>
              <a:rPr lang="lt-LT" sz="3600" b="1" dirty="0">
                <a:solidFill>
                  <a:schemeClr val="accent1">
                    <a:lumMod val="50000"/>
                  </a:schemeClr>
                </a:solidFill>
              </a:rPr>
              <a:t>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lstStyle/>
          <a:p>
            <a:r>
              <a:rPr lang="en-US" sz="3600" b="1" dirty="0">
                <a:solidFill>
                  <a:schemeClr val="accent1">
                    <a:lumMod val="50000"/>
                  </a:schemeClr>
                </a:solidFill>
              </a:rPr>
              <a:t>Lukas </a:t>
            </a:r>
            <a:r>
              <a:rPr lang="en-US" sz="3600" b="1" dirty="0" err="1">
                <a:solidFill>
                  <a:schemeClr val="accent1">
                    <a:lumMod val="50000"/>
                  </a:schemeClr>
                </a:solidFill>
              </a:rPr>
              <a:t>Bagdona</a:t>
            </a:r>
            <a:r>
              <a:rPr lang="lt-LT" sz="3600" b="1" dirty="0" err="1">
                <a:solidFill>
                  <a:schemeClr val="accent1">
                    <a:lumMod val="50000"/>
                  </a:schemeClr>
                </a:solidFill>
              </a:rPr>
              <a:t>vičius</a:t>
            </a:r>
            <a:endParaRPr lang="en-US" sz="3600" b="1"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4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EFAD2CB-B5E0-C301-A2F0-213AC1BA4733}"/>
              </a:ext>
            </a:extLst>
          </p:cNvPr>
          <p:cNvSpPr>
            <a:spLocks noGrp="1"/>
          </p:cNvSpPr>
          <p:nvPr>
            <p:ph type="title"/>
          </p:nvPr>
        </p:nvSpPr>
        <p:spPr/>
        <p:txBody>
          <a:bodyPr>
            <a:normAutofit/>
          </a:bodyPr>
          <a:lstStyle/>
          <a:p>
            <a:r>
              <a:rPr lang="es-ES" dirty="0"/>
              <a:t>Sankey diagrama su grįžtamuoju ryšiu</a:t>
            </a:r>
            <a:endParaRPr lang="lt-LT" dirty="0"/>
          </a:p>
        </p:txBody>
      </p:sp>
      <p:sp>
        <p:nvSpPr>
          <p:cNvPr id="5" name="TextBox 4">
            <a:extLst>
              <a:ext uri="{FF2B5EF4-FFF2-40B4-BE49-F238E27FC236}">
                <a16:creationId xmlns:a16="http://schemas.microsoft.com/office/drawing/2014/main" id="{5AF35529-FD81-F401-DB0D-AD32AA824F81}"/>
              </a:ext>
            </a:extLst>
          </p:cNvPr>
          <p:cNvSpPr txBox="1"/>
          <p:nvPr/>
        </p:nvSpPr>
        <p:spPr>
          <a:xfrm>
            <a:off x="3703320" y="6204661"/>
            <a:ext cx="6094948" cy="369332"/>
          </a:xfrm>
          <a:prstGeom prst="rect">
            <a:avLst/>
          </a:prstGeom>
          <a:noFill/>
        </p:spPr>
        <p:txBody>
          <a:bodyPr wrap="square">
            <a:spAutoFit/>
          </a:bodyPr>
          <a:lstStyle/>
          <a:p>
            <a:r>
              <a:rPr lang="lt-LT" dirty="0">
                <a:hlinkClick r:id="rId3"/>
              </a:rPr>
              <a:t>https://en.wikipedia.org/wiki/Sankey_diagram</a:t>
            </a:r>
            <a:endParaRPr lang="lt-LT" dirty="0"/>
          </a:p>
        </p:txBody>
      </p:sp>
      <p:pic>
        <p:nvPicPr>
          <p:cNvPr id="6" name="Picture 4" descr="Sankey diagram - Wikipedia">
            <a:extLst>
              <a:ext uri="{FF2B5EF4-FFF2-40B4-BE49-F238E27FC236}">
                <a16:creationId xmlns:a16="http://schemas.microsoft.com/office/drawing/2014/main" id="{D1D3D833-7A33-4E90-E100-81DA9CB7EF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652" y="1209134"/>
            <a:ext cx="7826123" cy="494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3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D84C1B8-27A0-71D3-F2E8-D884A9F44039}"/>
              </a:ext>
            </a:extLst>
          </p:cNvPr>
          <p:cNvSpPr>
            <a:spLocks noGrp="1"/>
          </p:cNvSpPr>
          <p:nvPr>
            <p:ph type="title"/>
          </p:nvPr>
        </p:nvSpPr>
        <p:spPr/>
        <p:txBody>
          <a:bodyPr/>
          <a:lstStyle/>
          <a:p>
            <a:r>
              <a:rPr lang="lt-LT" dirty="0" err="1"/>
              <a:t>Sankey</a:t>
            </a:r>
            <a:r>
              <a:rPr lang="lt-LT" dirty="0"/>
              <a:t> diagrama prekybos keliams vaizduoti</a:t>
            </a:r>
          </a:p>
        </p:txBody>
      </p:sp>
      <p:pic>
        <p:nvPicPr>
          <p:cNvPr id="4" name="Picture 2" descr="coffee_tea">
            <a:extLst>
              <a:ext uri="{FF2B5EF4-FFF2-40B4-BE49-F238E27FC236}">
                <a16:creationId xmlns:a16="http://schemas.microsoft.com/office/drawing/2014/main" id="{D01C4471-1E66-6560-D5BF-53F6F96525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23383" y="1741738"/>
            <a:ext cx="6817008" cy="4541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F860CE-878E-2C5B-6B8C-0385BD955A7C}"/>
              </a:ext>
            </a:extLst>
          </p:cNvPr>
          <p:cNvSpPr txBox="1"/>
          <p:nvPr/>
        </p:nvSpPr>
        <p:spPr>
          <a:xfrm>
            <a:off x="3280805" y="6283396"/>
            <a:ext cx="6094948" cy="369332"/>
          </a:xfrm>
          <a:prstGeom prst="rect">
            <a:avLst/>
          </a:prstGeom>
          <a:noFill/>
        </p:spPr>
        <p:txBody>
          <a:bodyPr wrap="square">
            <a:spAutoFit/>
          </a:bodyPr>
          <a:lstStyle/>
          <a:p>
            <a:r>
              <a:rPr lang="lt-LT" dirty="0">
                <a:hlinkClick r:id="rId5"/>
              </a:rPr>
              <a:t>https://www.sankey-diagrams.com/tag/school/</a:t>
            </a:r>
            <a:endParaRPr lang="lt-LT" dirty="0"/>
          </a:p>
        </p:txBody>
      </p:sp>
    </p:spTree>
    <p:extLst>
      <p:ext uri="{BB962C8B-B14F-4D97-AF65-F5344CB8AC3E}">
        <p14:creationId xmlns:p14="http://schemas.microsoft.com/office/powerpoint/2010/main" val="5774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8B4E71-DCE6-716B-3060-CD1B2CBEE183}"/>
              </a:ext>
            </a:extLst>
          </p:cNvPr>
          <p:cNvSpPr>
            <a:spLocks noGrp="1"/>
          </p:cNvSpPr>
          <p:nvPr>
            <p:ph type="title"/>
          </p:nvPr>
        </p:nvSpPr>
        <p:spPr/>
        <p:txBody>
          <a:bodyPr/>
          <a:lstStyle/>
          <a:p>
            <a:r>
              <a:rPr lang="lt-LT" dirty="0"/>
              <a:t>Animuota </a:t>
            </a:r>
            <a:r>
              <a:rPr lang="lt-LT" dirty="0" err="1"/>
              <a:t>Sankey</a:t>
            </a:r>
            <a:r>
              <a:rPr lang="lt-LT" dirty="0"/>
              <a:t> diagrama</a:t>
            </a:r>
          </a:p>
        </p:txBody>
      </p:sp>
      <p:pic>
        <p:nvPicPr>
          <p:cNvPr id="10242" name="Picture 2" descr="Radiation Budget Diagram for Earth's Atmosphere">
            <a:extLst>
              <a:ext uri="{FF2B5EF4-FFF2-40B4-BE49-F238E27FC236}">
                <a16:creationId xmlns:a16="http://schemas.microsoft.com/office/drawing/2014/main" id="{8D3AC102-3993-022E-D565-174F0F18E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758" y="1394699"/>
            <a:ext cx="6905427" cy="4948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749CA4-B243-72C5-656D-C658B961837F}"/>
              </a:ext>
            </a:extLst>
          </p:cNvPr>
          <p:cNvSpPr txBox="1"/>
          <p:nvPr/>
        </p:nvSpPr>
        <p:spPr>
          <a:xfrm>
            <a:off x="2329092" y="6311900"/>
            <a:ext cx="7805507" cy="369332"/>
          </a:xfrm>
          <a:prstGeom prst="rect">
            <a:avLst/>
          </a:prstGeom>
          <a:noFill/>
        </p:spPr>
        <p:txBody>
          <a:bodyPr wrap="square">
            <a:spAutoFit/>
          </a:bodyPr>
          <a:lstStyle/>
          <a:p>
            <a:r>
              <a:rPr lang="lt-LT" dirty="0">
                <a:hlinkClick r:id="rId4"/>
              </a:rPr>
              <a:t>https://scied.ucar.edu/image/radiation-budget-diagram-earth-atmosphere</a:t>
            </a:r>
            <a:endParaRPr lang="lt-LT" dirty="0"/>
          </a:p>
        </p:txBody>
      </p:sp>
    </p:spTree>
    <p:extLst>
      <p:ext uri="{BB962C8B-B14F-4D97-AF65-F5344CB8AC3E}">
        <p14:creationId xmlns:p14="http://schemas.microsoft.com/office/powerpoint/2010/main" val="8381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a:solidFill>
                  <a:srgbClr val="002060"/>
                </a:solidFill>
                <a:latin typeface="Times New Roman" panose="02020603050405020304" pitchFamily="18" charset="0"/>
                <a:cs typeface="Times New Roman" panose="02020603050405020304" pitchFamily="18" charset="0"/>
              </a:rPr>
              <a:t>Įsivertiname tai, ką jau žinome</a:t>
            </a:r>
            <a:endParaRPr lang="lt-LT" sz="4000" dirty="0">
              <a:solidFill>
                <a:srgbClr val="002060"/>
              </a:solidFill>
            </a:endParaRPr>
          </a:p>
        </p:txBody>
      </p:sp>
      <p:graphicFrame>
        <p:nvGraphicFramePr>
          <p:cNvPr id="4" name="Lentelė 4">
            <a:extLst>
              <a:ext uri="{FF2B5EF4-FFF2-40B4-BE49-F238E27FC236}">
                <a16:creationId xmlns:a16="http://schemas.microsoft.com/office/drawing/2014/main" id="{959AFA83-7BAB-5FCA-6AF5-DE9849DD6970}"/>
              </a:ext>
            </a:extLst>
          </p:cNvPr>
          <p:cNvGraphicFramePr>
            <a:graphicFrameLocks noGrp="1"/>
          </p:cNvGraphicFramePr>
          <p:nvPr>
            <p:ph idx="1"/>
            <p:extLst>
              <p:ext uri="{D42A27DB-BD31-4B8C-83A1-F6EECF244321}">
                <p14:modId xmlns:p14="http://schemas.microsoft.com/office/powerpoint/2010/main" val="3344228101"/>
              </p:ext>
            </p:extLst>
          </p:nvPr>
        </p:nvGraphicFramePr>
        <p:xfrm>
          <a:off x="591785" y="3314556"/>
          <a:ext cx="11156829" cy="1526708"/>
        </p:xfrm>
        <a:graphic>
          <a:graphicData uri="http://schemas.openxmlformats.org/drawingml/2006/table">
            <a:tbl>
              <a:tblPr firstRow="1" bandRow="1">
                <a:tableStyleId>{22838BEF-8BB2-4498-84A7-C5851F593DF1}</a:tableStyleId>
              </a:tblPr>
              <a:tblGrid>
                <a:gridCol w="11156829">
                  <a:extLst>
                    <a:ext uri="{9D8B030D-6E8A-4147-A177-3AD203B41FA5}">
                      <a16:colId xmlns:a16="http://schemas.microsoft.com/office/drawing/2014/main" val="3714523122"/>
                    </a:ext>
                  </a:extLst>
                </a:gridCol>
              </a:tblGrid>
              <a:tr h="392514">
                <a:tc>
                  <a:txBody>
                    <a:bodyPr/>
                    <a:lstStyle/>
                    <a:p>
                      <a:r>
                        <a:rPr lang="lt-LT" b="0" dirty="0"/>
                        <a:t>1. Žinau, kaip sutrumpintai žymima energija ir kokiais matavimo vienetais ji skaičiuojama.</a:t>
                      </a:r>
                    </a:p>
                  </a:txBody>
                  <a:tcPr/>
                </a:tc>
                <a:extLst>
                  <a:ext uri="{0D108BD9-81ED-4DB2-BD59-A6C34878D82A}">
                    <a16:rowId xmlns:a16="http://schemas.microsoft.com/office/drawing/2014/main" val="3036000332"/>
                  </a:ext>
                </a:extLst>
              </a:tr>
              <a:tr h="392514">
                <a:tc>
                  <a:txBody>
                    <a:bodyPr/>
                    <a:lstStyle/>
                    <a:p>
                      <a:r>
                        <a:rPr lang="en-US" b="0" dirty="0"/>
                        <a:t>2</a:t>
                      </a:r>
                      <a:r>
                        <a:rPr lang="lt-LT" b="0" dirty="0"/>
                        <a:t>. Gebu suformuluoti energijos tvermės dėsnį.</a:t>
                      </a:r>
                    </a:p>
                  </a:txBody>
                  <a:tcPr/>
                </a:tc>
                <a:extLst>
                  <a:ext uri="{0D108BD9-81ED-4DB2-BD59-A6C34878D82A}">
                    <a16:rowId xmlns:a16="http://schemas.microsoft.com/office/drawing/2014/main" val="1098296593"/>
                  </a:ext>
                </a:extLst>
              </a:tr>
              <a:tr h="370840">
                <a:tc>
                  <a:txBody>
                    <a:bodyPr/>
                    <a:lstStyle/>
                    <a:p>
                      <a:r>
                        <a:rPr lang="en-US" b="0" dirty="0"/>
                        <a:t>3.</a:t>
                      </a:r>
                      <a:r>
                        <a:rPr lang="lt-LT" b="0" dirty="0"/>
                        <a:t> Gebu paaiškinti, kaip iš kuro arba atsinaujinančių energijos šaltinių gaunama ir perduodama elektros energija.</a:t>
                      </a:r>
                    </a:p>
                  </a:txBody>
                  <a:tcPr/>
                </a:tc>
                <a:extLst>
                  <a:ext uri="{0D108BD9-81ED-4DB2-BD59-A6C34878D82A}">
                    <a16:rowId xmlns:a16="http://schemas.microsoft.com/office/drawing/2014/main" val="4131275284"/>
                  </a:ext>
                </a:extLst>
              </a:tr>
              <a:tr h="370840">
                <a:tc>
                  <a:txBody>
                    <a:bodyPr/>
                    <a:lstStyle/>
                    <a:p>
                      <a:r>
                        <a:rPr lang="en-US" b="0" dirty="0"/>
                        <a:t>4. </a:t>
                      </a:r>
                      <a:r>
                        <a:rPr lang="en-US" b="0" dirty="0" err="1"/>
                        <a:t>Galiu</a:t>
                      </a:r>
                      <a:r>
                        <a:rPr lang="en-US" b="0" dirty="0"/>
                        <a:t> </a:t>
                      </a:r>
                      <a:r>
                        <a:rPr lang="en-US" b="0" dirty="0" err="1"/>
                        <a:t>paai</a:t>
                      </a:r>
                      <a:r>
                        <a:rPr lang="lt-LT" b="0" dirty="0" err="1"/>
                        <a:t>škinti</a:t>
                      </a:r>
                      <a:r>
                        <a:rPr lang="lt-LT" b="0" dirty="0"/>
                        <a:t> energetikos gavybos ir perdavimo problemas.</a:t>
                      </a:r>
                    </a:p>
                  </a:txBody>
                  <a:tcPr/>
                </a:tc>
                <a:extLst>
                  <a:ext uri="{0D108BD9-81ED-4DB2-BD59-A6C34878D82A}">
                    <a16:rowId xmlns:a16="http://schemas.microsoft.com/office/drawing/2014/main" val="3362355990"/>
                  </a:ext>
                </a:extLst>
              </a:tr>
            </a:tbl>
          </a:graphicData>
        </a:graphic>
      </p:graphicFrame>
      <p:pic>
        <p:nvPicPr>
          <p:cNvPr id="5" name="Picture 2" descr="Download Watch Clock Clipart Royalty-Free Stock Illustration ...">
            <a:extLst>
              <a:ext uri="{FF2B5EF4-FFF2-40B4-BE49-F238E27FC236}">
                <a16:creationId xmlns:a16="http://schemas.microsoft.com/office/drawing/2014/main" id="{BA6827BD-3C6D-7B83-DF90-7CF076C4C1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85" y="1815789"/>
            <a:ext cx="1007853" cy="10078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5F0CE3-D4DB-7EAC-C587-6C9978F199FA}"/>
              </a:ext>
            </a:extLst>
          </p:cNvPr>
          <p:cNvSpPr txBox="1"/>
          <p:nvPr/>
        </p:nvSpPr>
        <p:spPr>
          <a:xfrm>
            <a:off x="1880558" y="2102512"/>
            <a:ext cx="9316528" cy="400110"/>
          </a:xfrm>
          <a:prstGeom prst="rect">
            <a:avLst/>
          </a:prstGeom>
          <a:noFill/>
        </p:spPr>
        <p:txBody>
          <a:bodyPr wrap="square" rtlCol="0">
            <a:spAutoFit/>
          </a:bodyPr>
          <a:lstStyle/>
          <a:p>
            <a:r>
              <a:rPr lang="lt-LT" sz="2000" dirty="0">
                <a:latin typeface="Times New Roman" panose="02020603050405020304" pitchFamily="18" charset="0"/>
                <a:cs typeface="Times New Roman" panose="02020603050405020304" pitchFamily="18" charset="0"/>
              </a:rPr>
              <a:t>Porose pabandykite pademonstruoti vienas kitam turimas žinias ir gebėjimus.</a:t>
            </a:r>
          </a:p>
        </p:txBody>
      </p:sp>
      <p:sp>
        <p:nvSpPr>
          <p:cNvPr id="7" name="TextBox 6">
            <a:extLst>
              <a:ext uri="{FF2B5EF4-FFF2-40B4-BE49-F238E27FC236}">
                <a16:creationId xmlns:a16="http://schemas.microsoft.com/office/drawing/2014/main" id="{F9DE5D72-A688-6FAE-38B4-D5F0528DB29E}"/>
              </a:ext>
            </a:extLst>
          </p:cNvPr>
          <p:cNvSpPr txBox="1"/>
          <p:nvPr/>
        </p:nvSpPr>
        <p:spPr>
          <a:xfrm>
            <a:off x="1147313" y="2083737"/>
            <a:ext cx="882770" cy="400110"/>
          </a:xfrm>
          <a:prstGeom prst="rect">
            <a:avLst/>
          </a:prstGeom>
          <a:noFill/>
        </p:spPr>
        <p:txBody>
          <a:bodyPr wrap="square" rtlCol="0">
            <a:spAutoFit/>
          </a:bodyPr>
          <a:lstStyle/>
          <a:p>
            <a:r>
              <a:rPr lang="lt-LT" sz="2000" b="1" dirty="0">
                <a:solidFill>
                  <a:srgbClr val="C00000"/>
                </a:solidFill>
                <a:latin typeface="Times New Roman" panose="02020603050405020304" pitchFamily="18" charset="0"/>
                <a:cs typeface="Times New Roman" panose="02020603050405020304" pitchFamily="18" charset="0"/>
              </a:rPr>
              <a:t>5 min.</a:t>
            </a:r>
          </a:p>
        </p:txBody>
      </p:sp>
    </p:spTree>
    <p:extLst>
      <p:ext uri="{BB962C8B-B14F-4D97-AF65-F5344CB8AC3E}">
        <p14:creationId xmlns:p14="http://schemas.microsoft.com/office/powerpoint/2010/main" val="311952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BF85FB5E-6E70-9433-6D18-725075EC66EE}"/>
              </a:ext>
            </a:extLst>
          </p:cNvPr>
          <p:cNvPicPr>
            <a:picLocks noChangeAspect="1"/>
          </p:cNvPicPr>
          <p:nvPr/>
        </p:nvPicPr>
        <p:blipFill rotWithShape="1">
          <a:blip r:embed="rId3">
            <a:extLst>
              <a:ext uri="{28A0092B-C50C-407E-A947-70E740481C1C}">
                <a14:useLocalDpi xmlns:a14="http://schemas.microsoft.com/office/drawing/2010/main" val="0"/>
              </a:ext>
            </a:extLst>
          </a:blip>
          <a:srcRect t="4658"/>
          <a:stretch/>
        </p:blipFill>
        <p:spPr>
          <a:xfrm>
            <a:off x="2236600" y="0"/>
            <a:ext cx="6556402" cy="4950372"/>
          </a:xfrm>
          <a:prstGeom prst="rect">
            <a:avLst/>
          </a:prstGeom>
        </p:spPr>
      </p:pic>
      <p:grpSp>
        <p:nvGrpSpPr>
          <p:cNvPr id="8" name="Grupė 7">
            <a:extLst>
              <a:ext uri="{FF2B5EF4-FFF2-40B4-BE49-F238E27FC236}">
                <a16:creationId xmlns:a16="http://schemas.microsoft.com/office/drawing/2014/main" id="{75370EEF-60B8-84C4-7B7F-47437F12D415}"/>
              </a:ext>
            </a:extLst>
          </p:cNvPr>
          <p:cNvGrpSpPr/>
          <p:nvPr/>
        </p:nvGrpSpPr>
        <p:grpSpPr>
          <a:xfrm>
            <a:off x="1658531" y="4799022"/>
            <a:ext cx="9453004" cy="1917087"/>
            <a:chOff x="1027912" y="536028"/>
            <a:chExt cx="9453004" cy="2692750"/>
          </a:xfrm>
        </p:grpSpPr>
        <p:pic>
          <p:nvPicPr>
            <p:cNvPr id="4" name="Paveikslėlis 3">
              <a:extLst>
                <a:ext uri="{FF2B5EF4-FFF2-40B4-BE49-F238E27FC236}">
                  <a16:creationId xmlns:a16="http://schemas.microsoft.com/office/drawing/2014/main" id="{03B736F7-F715-2F85-EB7D-EDAF3AC63323}"/>
                </a:ext>
              </a:extLst>
            </p:cNvPr>
            <p:cNvPicPr>
              <a:picLocks noChangeAspect="1"/>
            </p:cNvPicPr>
            <p:nvPr/>
          </p:nvPicPr>
          <p:blipFill rotWithShape="1">
            <a:blip r:embed="rId4"/>
            <a:srcRect b="43743"/>
            <a:stretch/>
          </p:blipFill>
          <p:spPr>
            <a:xfrm>
              <a:off x="1531786" y="536029"/>
              <a:ext cx="7905026" cy="2193010"/>
            </a:xfrm>
            <a:prstGeom prst="rect">
              <a:avLst/>
            </a:prstGeom>
          </p:spPr>
        </p:pic>
        <p:sp>
          <p:nvSpPr>
            <p:cNvPr id="6" name="TextBox 5">
              <a:extLst>
                <a:ext uri="{FF2B5EF4-FFF2-40B4-BE49-F238E27FC236}">
                  <a16:creationId xmlns:a16="http://schemas.microsoft.com/office/drawing/2014/main" id="{6586698D-E84A-5C85-544D-8A3B6C4418E4}"/>
                </a:ext>
              </a:extLst>
            </p:cNvPr>
            <p:cNvSpPr txBox="1"/>
            <p:nvPr/>
          </p:nvSpPr>
          <p:spPr>
            <a:xfrm>
              <a:off x="1293824" y="2729038"/>
              <a:ext cx="8721483" cy="369332"/>
            </a:xfrm>
            <a:prstGeom prst="rect">
              <a:avLst/>
            </a:prstGeom>
            <a:noFill/>
          </p:spPr>
          <p:txBody>
            <a:bodyPr wrap="square">
              <a:spAutoFit/>
            </a:bodyPr>
            <a:lstStyle/>
            <a:p>
              <a:r>
                <a:rPr lang="lt-LT" dirty="0">
                  <a:hlinkClick r:id="rId5"/>
                </a:rPr>
                <a:t>https://www.mcmasterenergyweek.com/the-power-line/2020/10/13/electricitygeneration</a:t>
              </a:r>
              <a:endParaRPr lang="lt-LT" dirty="0"/>
            </a:p>
          </p:txBody>
        </p:sp>
        <p:sp>
          <p:nvSpPr>
            <p:cNvPr id="7" name="Stačiakampis 6">
              <a:extLst>
                <a:ext uri="{FF2B5EF4-FFF2-40B4-BE49-F238E27FC236}">
                  <a16:creationId xmlns:a16="http://schemas.microsoft.com/office/drawing/2014/main" id="{4D9BC712-4DD9-7006-3F0C-E385872E1AB8}"/>
                </a:ext>
              </a:extLst>
            </p:cNvPr>
            <p:cNvSpPr/>
            <p:nvPr/>
          </p:nvSpPr>
          <p:spPr>
            <a:xfrm>
              <a:off x="1027912" y="536028"/>
              <a:ext cx="9453004" cy="26927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369631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0FDF84D-63C9-B066-19B1-F7A449AADC21}"/>
              </a:ext>
            </a:extLst>
          </p:cNvPr>
          <p:cNvSpPr>
            <a:spLocks noGrp="1"/>
          </p:cNvSpPr>
          <p:nvPr>
            <p:ph idx="1"/>
          </p:nvPr>
        </p:nvSpPr>
        <p:spPr>
          <a:xfrm>
            <a:off x="989549" y="2506662"/>
            <a:ext cx="10515600" cy="4351338"/>
          </a:xfrm>
        </p:spPr>
        <p:txBody>
          <a:bodyPr/>
          <a:lstStyle/>
          <a:p>
            <a:pPr marL="0" indent="0">
              <a:buNone/>
            </a:pPr>
            <a:endParaRPr lang="lt-LT" dirty="0"/>
          </a:p>
          <a:p>
            <a:pPr marL="0" indent="0">
              <a:buNone/>
            </a:pPr>
            <a:endParaRPr lang="lt-LT" dirty="0"/>
          </a:p>
        </p:txBody>
      </p:sp>
      <p:pic>
        <p:nvPicPr>
          <p:cNvPr id="3074" name="Picture 2" descr="Teaching kids energy efficiency – Sankey Diagrams">
            <a:extLst>
              <a:ext uri="{FF2B5EF4-FFF2-40B4-BE49-F238E27FC236}">
                <a16:creationId xmlns:a16="http://schemas.microsoft.com/office/drawing/2014/main" id="{2C703EE6-4AE7-2A4E-F6D0-63057EAC2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074932"/>
            <a:ext cx="523875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76DC42-D464-3504-26DB-C0BB12A26641}"/>
              </a:ext>
            </a:extLst>
          </p:cNvPr>
          <p:cNvSpPr txBox="1"/>
          <p:nvPr/>
        </p:nvSpPr>
        <p:spPr>
          <a:xfrm>
            <a:off x="2546442" y="5824132"/>
            <a:ext cx="6575796" cy="369332"/>
          </a:xfrm>
          <a:prstGeom prst="rect">
            <a:avLst/>
          </a:prstGeom>
          <a:noFill/>
        </p:spPr>
        <p:txBody>
          <a:bodyPr wrap="square">
            <a:spAutoFit/>
          </a:bodyPr>
          <a:lstStyle/>
          <a:p>
            <a:r>
              <a:rPr lang="lt-LT" dirty="0">
                <a:hlinkClick r:id="rId4"/>
              </a:rPr>
              <a:t>https://www.sankey-diagrams.com/teaching-kids-energy-efficiency/</a:t>
            </a:r>
            <a:endParaRPr lang="lt-LT" dirty="0"/>
          </a:p>
        </p:txBody>
      </p:sp>
      <p:cxnSp>
        <p:nvCxnSpPr>
          <p:cNvPr id="7" name="Tiesioji rodyklės jungtis 6">
            <a:extLst>
              <a:ext uri="{FF2B5EF4-FFF2-40B4-BE49-F238E27FC236}">
                <a16:creationId xmlns:a16="http://schemas.microsoft.com/office/drawing/2014/main" id="{059F1181-14BB-1D4F-1981-E2D4852F196F}"/>
              </a:ext>
            </a:extLst>
          </p:cNvPr>
          <p:cNvCxnSpPr/>
          <p:nvPr/>
        </p:nvCxnSpPr>
        <p:spPr>
          <a:xfrm>
            <a:off x="4868653" y="1987527"/>
            <a:ext cx="0" cy="2289153"/>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8" name="Tiesioji rodyklės jungtis 7">
            <a:extLst>
              <a:ext uri="{FF2B5EF4-FFF2-40B4-BE49-F238E27FC236}">
                <a16:creationId xmlns:a16="http://schemas.microsoft.com/office/drawing/2014/main" id="{F4D3167C-C87F-D0C7-F283-9D44E018E84E}"/>
              </a:ext>
            </a:extLst>
          </p:cNvPr>
          <p:cNvCxnSpPr>
            <a:cxnSpLocks/>
          </p:cNvCxnSpPr>
          <p:nvPr/>
        </p:nvCxnSpPr>
        <p:spPr>
          <a:xfrm>
            <a:off x="7114714" y="1955470"/>
            <a:ext cx="0" cy="202324"/>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0" name="Tiesioji rodyklės jungtis 9">
            <a:extLst>
              <a:ext uri="{FF2B5EF4-FFF2-40B4-BE49-F238E27FC236}">
                <a16:creationId xmlns:a16="http://schemas.microsoft.com/office/drawing/2014/main" id="{54F768D8-8341-1F3A-F093-C2E23DE6E55C}"/>
              </a:ext>
            </a:extLst>
          </p:cNvPr>
          <p:cNvCxnSpPr>
            <a:cxnSpLocks/>
          </p:cNvCxnSpPr>
          <p:nvPr/>
        </p:nvCxnSpPr>
        <p:spPr>
          <a:xfrm>
            <a:off x="7329125" y="2157794"/>
            <a:ext cx="0" cy="491884"/>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2" name="Tiesioji rodyklės jungtis 11">
            <a:extLst>
              <a:ext uri="{FF2B5EF4-FFF2-40B4-BE49-F238E27FC236}">
                <a16:creationId xmlns:a16="http://schemas.microsoft.com/office/drawing/2014/main" id="{DA10D8EC-F4CF-30C7-2650-40075731105B}"/>
              </a:ext>
            </a:extLst>
          </p:cNvPr>
          <p:cNvCxnSpPr>
            <a:cxnSpLocks/>
          </p:cNvCxnSpPr>
          <p:nvPr/>
        </p:nvCxnSpPr>
        <p:spPr>
          <a:xfrm flipH="1">
            <a:off x="5260689" y="4467408"/>
            <a:ext cx="1550276" cy="0"/>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F099CC43-88EF-EAF1-20F7-848F1D645AA0}"/>
              </a:ext>
            </a:extLst>
          </p:cNvPr>
          <p:cNvSpPr txBox="1"/>
          <p:nvPr/>
        </p:nvSpPr>
        <p:spPr>
          <a:xfrm>
            <a:off x="5020001" y="2990213"/>
            <a:ext cx="744133" cy="373870"/>
          </a:xfrm>
          <a:prstGeom prst="rect">
            <a:avLst/>
          </a:prstGeom>
          <a:noFill/>
        </p:spPr>
        <p:txBody>
          <a:bodyPr wrap="square" rtlCol="0">
            <a:spAutoFit/>
          </a:bodyPr>
          <a:lstStyle/>
          <a:p>
            <a:r>
              <a:rPr lang="en-US" b="1" dirty="0">
                <a:solidFill>
                  <a:srgbClr val="C00000"/>
                </a:solidFill>
              </a:rPr>
              <a:t>13 J</a:t>
            </a:r>
            <a:endParaRPr lang="lt-LT" b="1" dirty="0">
              <a:solidFill>
                <a:srgbClr val="C00000"/>
              </a:solidFill>
            </a:endParaRPr>
          </a:p>
        </p:txBody>
      </p:sp>
      <p:sp>
        <p:nvSpPr>
          <p:cNvPr id="16" name="TextBox 15">
            <a:extLst>
              <a:ext uri="{FF2B5EF4-FFF2-40B4-BE49-F238E27FC236}">
                <a16:creationId xmlns:a16="http://schemas.microsoft.com/office/drawing/2014/main" id="{E5F826BB-D319-F61E-27E5-10D331547737}"/>
              </a:ext>
            </a:extLst>
          </p:cNvPr>
          <p:cNvSpPr txBox="1"/>
          <p:nvPr/>
        </p:nvSpPr>
        <p:spPr>
          <a:xfrm>
            <a:off x="6640437" y="1865365"/>
            <a:ext cx="6094948" cy="369332"/>
          </a:xfrm>
          <a:prstGeom prst="rect">
            <a:avLst/>
          </a:prstGeom>
          <a:noFill/>
        </p:spPr>
        <p:txBody>
          <a:bodyPr wrap="square">
            <a:spAutoFit/>
          </a:bodyPr>
          <a:lstStyle/>
          <a:p>
            <a:r>
              <a:rPr lang="en-US" b="1" dirty="0">
                <a:solidFill>
                  <a:srgbClr val="C00000"/>
                </a:solidFill>
              </a:rPr>
              <a:t>1 J</a:t>
            </a:r>
            <a:endParaRPr lang="lt-LT" b="1" dirty="0">
              <a:solidFill>
                <a:srgbClr val="C00000"/>
              </a:solidFill>
            </a:endParaRPr>
          </a:p>
        </p:txBody>
      </p:sp>
      <p:sp>
        <p:nvSpPr>
          <p:cNvPr id="18" name="TextBox 17">
            <a:extLst>
              <a:ext uri="{FF2B5EF4-FFF2-40B4-BE49-F238E27FC236}">
                <a16:creationId xmlns:a16="http://schemas.microsoft.com/office/drawing/2014/main" id="{34C3041F-B7C6-2344-FC2F-F5AC8FECC49C}"/>
              </a:ext>
            </a:extLst>
          </p:cNvPr>
          <p:cNvSpPr txBox="1"/>
          <p:nvPr/>
        </p:nvSpPr>
        <p:spPr>
          <a:xfrm>
            <a:off x="6721563" y="2203978"/>
            <a:ext cx="524530" cy="369332"/>
          </a:xfrm>
          <a:prstGeom prst="rect">
            <a:avLst/>
          </a:prstGeom>
          <a:noFill/>
        </p:spPr>
        <p:txBody>
          <a:bodyPr wrap="square">
            <a:spAutoFit/>
          </a:bodyPr>
          <a:lstStyle/>
          <a:p>
            <a:r>
              <a:rPr lang="en-US" b="1" dirty="0">
                <a:solidFill>
                  <a:srgbClr val="C00000"/>
                </a:solidFill>
              </a:rPr>
              <a:t>3 J</a:t>
            </a:r>
            <a:endParaRPr lang="lt-LT" b="1" dirty="0">
              <a:solidFill>
                <a:srgbClr val="C00000"/>
              </a:solidFill>
            </a:endParaRPr>
          </a:p>
        </p:txBody>
      </p:sp>
      <p:sp>
        <p:nvSpPr>
          <p:cNvPr id="20" name="TextBox 19">
            <a:extLst>
              <a:ext uri="{FF2B5EF4-FFF2-40B4-BE49-F238E27FC236}">
                <a16:creationId xmlns:a16="http://schemas.microsoft.com/office/drawing/2014/main" id="{4FDB50E9-3098-E2A6-3C0B-28E7C06F5815}"/>
              </a:ext>
            </a:extLst>
          </p:cNvPr>
          <p:cNvSpPr txBox="1"/>
          <p:nvPr/>
        </p:nvSpPr>
        <p:spPr>
          <a:xfrm>
            <a:off x="6022429" y="4775303"/>
            <a:ext cx="6712956" cy="369332"/>
          </a:xfrm>
          <a:prstGeom prst="rect">
            <a:avLst/>
          </a:prstGeom>
          <a:noFill/>
        </p:spPr>
        <p:txBody>
          <a:bodyPr wrap="square">
            <a:spAutoFit/>
          </a:bodyPr>
          <a:lstStyle/>
          <a:p>
            <a:r>
              <a:rPr lang="en-US" b="1" dirty="0">
                <a:solidFill>
                  <a:srgbClr val="C00000"/>
                </a:solidFill>
              </a:rPr>
              <a:t>9 J</a:t>
            </a:r>
            <a:endParaRPr lang="lt-LT" b="1" dirty="0">
              <a:solidFill>
                <a:srgbClr val="C00000"/>
              </a:solidFill>
            </a:endParaRPr>
          </a:p>
        </p:txBody>
      </p:sp>
    </p:spTree>
    <p:extLst>
      <p:ext uri="{BB962C8B-B14F-4D97-AF65-F5344CB8AC3E}">
        <p14:creationId xmlns:p14="http://schemas.microsoft.com/office/powerpoint/2010/main" val="400563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CAD04F-66ED-915B-74E0-51AB64343A33}"/>
              </a:ext>
            </a:extLst>
          </p:cNvPr>
          <p:cNvSpPr>
            <a:spLocks noGrp="1"/>
          </p:cNvSpPr>
          <p:nvPr>
            <p:ph type="title"/>
          </p:nvPr>
        </p:nvSpPr>
        <p:spPr/>
        <p:txBody>
          <a:bodyPr/>
          <a:lstStyle/>
          <a:p>
            <a:r>
              <a:rPr lang="lt-LT" sz="4400" b="1" dirty="0">
                <a:solidFill>
                  <a:srgbClr val="002060"/>
                </a:solidFill>
                <a:latin typeface="Times New Roman" panose="02020603050405020304" pitchFamily="18" charset="0"/>
                <a:cs typeface="Times New Roman" panose="02020603050405020304" pitchFamily="18" charset="0"/>
              </a:rPr>
              <a:t>Ką galima apskaičiuoti iš </a:t>
            </a:r>
            <a:r>
              <a:rPr lang="lt-LT" sz="4400" b="1" dirty="0" err="1">
                <a:solidFill>
                  <a:srgbClr val="002060"/>
                </a:solidFill>
                <a:latin typeface="Times New Roman" panose="02020603050405020304" pitchFamily="18" charset="0"/>
                <a:cs typeface="Times New Roman" panose="02020603050405020304" pitchFamily="18" charset="0"/>
              </a:rPr>
              <a:t>Sankey</a:t>
            </a:r>
            <a:r>
              <a:rPr lang="lt-LT" sz="4400" b="1" dirty="0">
                <a:solidFill>
                  <a:srgbClr val="002060"/>
                </a:solidFill>
                <a:latin typeface="Times New Roman" panose="02020603050405020304" pitchFamily="18" charset="0"/>
                <a:cs typeface="Times New Roman" panose="02020603050405020304" pitchFamily="18" charset="0"/>
              </a:rPr>
              <a:t> diagramos?</a:t>
            </a:r>
            <a:endParaRPr lang="lt-LT" dirty="0">
              <a:solidFill>
                <a:srgbClr val="002060"/>
              </a:solidFill>
            </a:endParaRPr>
          </a:p>
        </p:txBody>
      </p:sp>
      <mc:AlternateContent xmlns:mc="http://schemas.openxmlformats.org/markup-compatibility/2006">
        <mc:Choice xmlns:a14="http://schemas.microsoft.com/office/drawing/2010/main" Requires="a14">
          <p:sp>
            <p:nvSpPr>
              <p:cNvPr id="4" name="Turinio vietos rezervavimo ženklas 3">
                <a:extLst>
                  <a:ext uri="{FF2B5EF4-FFF2-40B4-BE49-F238E27FC236}">
                    <a16:creationId xmlns:a16="http://schemas.microsoft.com/office/drawing/2014/main" id="{2DAD9132-B8CE-8189-D074-6E6F1D5A593F}"/>
                  </a:ext>
                </a:extLst>
              </p:cNvPr>
              <p:cNvSpPr txBox="1">
                <a:spLocks noGrp="1"/>
              </p:cNvSpPr>
              <p:nvPr>
                <p:ph idx="1"/>
              </p:nvPr>
            </p:nvSpPr>
            <p:spPr>
              <a:xfrm>
                <a:off x="838200" y="1825625"/>
                <a:ext cx="10515600" cy="4351338"/>
              </a:xfrm>
              <a:prstGeom prst="rect">
                <a:avLst/>
              </a:prstGeom>
              <a:noFill/>
            </p:spPr>
            <p:txBody>
              <a:bodyPr wrap="square">
                <a:spAutoFit/>
              </a:bodyPr>
              <a:lstStyle/>
              <a:p>
                <a:pPr algn="l">
                  <a:lnSpc>
                    <a:spcPct val="115000"/>
                  </a:lnSpc>
                  <a:spcBef>
                    <a:spcPts val="1000"/>
                  </a:spcBef>
                  <a:spcAft>
                    <a:spcPts val="1000"/>
                  </a:spcAft>
                </a:pPr>
                <a:r>
                  <a:rPr lang="lt-LT" sz="1800" kern="100" dirty="0" err="1">
                    <a:effectLst/>
                    <a:latin typeface="Times New Roman" panose="02020603050405020304" pitchFamily="18" charset="0"/>
                    <a:ea typeface="Calibri" panose="020F0502020204030204" pitchFamily="34" charset="0"/>
                    <a:cs typeface="Arial" panose="020B0604020202020204" pitchFamily="34" charset="0"/>
                  </a:rPr>
                  <a:t>Sankey</a:t>
                </a:r>
                <a:r>
                  <a:rPr lang="lt-LT" sz="1800" kern="100" dirty="0">
                    <a:effectLst/>
                    <a:latin typeface="Times New Roman" panose="02020603050405020304" pitchFamily="18" charset="0"/>
                    <a:ea typeface="Calibri" panose="020F0502020204030204" pitchFamily="34" charset="0"/>
                    <a:cs typeface="Arial" panose="020B0604020202020204" pitchFamily="34" charset="0"/>
                  </a:rPr>
                  <a:t> diagramose nepažeidžiamas energijos tvermės dėsnis, kuris energijos gavybos ir perdavimo procesams užrašomas lygtimi:</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Bef>
                    <a:spcPts val="1000"/>
                  </a:spcBef>
                  <a:spcAft>
                    <a:spcPts val="1000"/>
                  </a:spcAft>
                </a:pPr>
                <a14:m>
                  <m:oMath xmlns:m="http://schemas.openxmlformats.org/officeDocument/2006/math">
                    <m:sSub>
                      <m:sSubPr>
                        <m:ctrlPr>
                          <a:rPr lang="lt-LT"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𝑘𝑢𝑟𝑜</m:t>
                        </m:r>
                      </m:sub>
                    </m:s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lt-LT"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𝑛𝑢𝑜𝑠𝑡𝑜𝑙𝑖</m:t>
                        </m:r>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ų</m:t>
                        </m:r>
                      </m:sub>
                    </m:s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lt-LT"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𝑣𝑎𝑟𝑡𝑜𝑡𝑜𝑗𝑢𝑖</m:t>
                        </m:r>
                      </m:sub>
                    </m:sSub>
                  </m:oMath>
                </a14:m>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Bef>
                    <a:spcPts val="1000"/>
                  </a:spcBef>
                  <a:spcAft>
                    <a:spcPts val="1000"/>
                  </a:spcAft>
                </a:pPr>
                <a:r>
                  <a:rPr lang="lt-LT" sz="1800" kern="100" dirty="0">
                    <a:effectLst/>
                    <a:latin typeface="Times New Roman" panose="02020603050405020304" pitchFamily="18" charset="0"/>
                    <a:ea typeface="DengXian" panose="020B0503020204020204" pitchFamily="2" charset="-122"/>
                    <a:cs typeface="Arial" panose="020B0604020202020204" pitchFamily="34" charset="0"/>
                  </a:rPr>
                  <a:t> </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Bef>
                    <a:spcPts val="1000"/>
                  </a:spcBef>
                  <a:spcAft>
                    <a:spcPts val="1000"/>
                  </a:spcAft>
                </a:pPr>
                <a:r>
                  <a:rPr lang="lt-LT" sz="1800" kern="100" dirty="0">
                    <a:effectLst/>
                    <a:latin typeface="Times New Roman" panose="02020603050405020304" pitchFamily="18" charset="0"/>
                    <a:ea typeface="DengXian" panose="020B0503020204020204" pitchFamily="2" charset="-122"/>
                    <a:cs typeface="Arial" panose="020B0604020202020204" pitchFamily="34" charset="0"/>
                  </a:rPr>
                  <a:t>Energijos gavybos ir perdavimo sistemos efektyvumas skaičiuojamas pagal formulę:</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Bef>
                    <a:spcPts val="1000"/>
                  </a:spcBef>
                  <a:spcAft>
                    <a:spcPts val="1000"/>
                  </a:spcAft>
                </a:pPr>
                <a14:m>
                  <m:oMath xmlns:m="http://schemas.openxmlformats.org/officeDocument/2006/math">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ɳ=</m:t>
                    </m:r>
                    <m:f>
                      <m:fPr>
                        <m:ctrlPr>
                          <a:rPr lang="lt-LT" sz="1800" i="1" kern="100">
                            <a:effectLst/>
                            <a:latin typeface="Cambria Math" panose="02040503050406030204" pitchFamily="18" charset="0"/>
                            <a:ea typeface="DengXian" panose="020B0503020204020204" pitchFamily="2" charset="-122"/>
                            <a:cs typeface="Times New Roman" panose="02020603050405020304" pitchFamily="18" charset="0"/>
                          </a:rPr>
                        </m:ctrlPr>
                      </m:fPr>
                      <m:num>
                        <m:sSub>
                          <m:sSubPr>
                            <m:ctrlPr>
                              <a:rPr lang="lt-LT" sz="1800" i="1" kern="100">
                                <a:effectLst/>
                                <a:latin typeface="Cambria Math" panose="02040503050406030204" pitchFamily="18" charset="0"/>
                                <a:ea typeface="DengXian" panose="020B0503020204020204" pitchFamily="2" charset="-122"/>
                                <a:cs typeface="Times New Roman" panose="02020603050405020304" pitchFamily="18" charset="0"/>
                              </a:rPr>
                            </m:ctrlPr>
                          </m:sSubPr>
                          <m:e>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𝐸</m:t>
                            </m:r>
                          </m:e>
                          <m:sub>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𝑣𝑎𝑟𝑡𝑜𝑡𝑜𝑗𝑢𝑖</m:t>
                            </m:r>
                          </m:sub>
                        </m:sSub>
                      </m:num>
                      <m:den>
                        <m:sSub>
                          <m:sSubPr>
                            <m:ctrlPr>
                              <a:rPr lang="lt-LT" sz="1800" i="1" kern="100">
                                <a:effectLst/>
                                <a:latin typeface="Cambria Math" panose="02040503050406030204" pitchFamily="18" charset="0"/>
                                <a:ea typeface="DengXian" panose="020B0503020204020204" pitchFamily="2" charset="-122"/>
                                <a:cs typeface="Times New Roman" panose="02020603050405020304" pitchFamily="18" charset="0"/>
                              </a:rPr>
                            </m:ctrlPr>
                          </m:sSubPr>
                          <m:e>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𝐸</m:t>
                            </m:r>
                          </m:e>
                          <m:sub>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𝑘𝑢𝑟𝑜</m:t>
                            </m:r>
                          </m:sub>
                        </m:sSub>
                      </m:den>
                    </m:f>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∙100%</m:t>
                    </m:r>
                  </m:oMath>
                </a14:m>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4" name="Turinio vietos rezervavimo ženklas 3">
                <a:extLst>
                  <a:ext uri="{FF2B5EF4-FFF2-40B4-BE49-F238E27FC236}">
                    <a16:creationId xmlns:a16="http://schemas.microsoft.com/office/drawing/2014/main" id="{2DAD9132-B8CE-8189-D074-6E6F1D5A593F}"/>
                  </a:ext>
                </a:extLst>
              </p:cNvPr>
              <p:cNvSpPr txBox="1">
                <a:spLocks noGrp="1" noRot="1" noChangeAspect="1" noMove="1" noResize="1" noEditPoints="1" noAdjustHandles="1" noChangeArrowheads="1" noChangeShapeType="1" noTextEdit="1"/>
              </p:cNvSpPr>
              <p:nvPr>
                <p:ph idx="1"/>
              </p:nvPr>
            </p:nvSpPr>
            <p:spPr>
              <a:xfrm>
                <a:off x="838200" y="1825625"/>
                <a:ext cx="10515600" cy="4351338"/>
              </a:xfrm>
              <a:prstGeom prst="rect">
                <a:avLst/>
              </a:prstGeom>
              <a:blipFill>
                <a:blip r:embed="rId2"/>
                <a:stretch>
                  <a:fillRect l="-406" t="-280"/>
                </a:stretch>
              </a:blipFill>
            </p:spPr>
            <p:txBody>
              <a:bodyPr/>
              <a:lstStyle/>
              <a:p>
                <a:r>
                  <a:rPr lang="lt-LT">
                    <a:noFill/>
                  </a:rPr>
                  <a:t> </a:t>
                </a:r>
              </a:p>
            </p:txBody>
          </p:sp>
        </mc:Fallback>
      </mc:AlternateContent>
    </p:spTree>
    <p:extLst>
      <p:ext uri="{BB962C8B-B14F-4D97-AF65-F5344CB8AC3E}">
        <p14:creationId xmlns:p14="http://schemas.microsoft.com/office/powerpoint/2010/main" val="164429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7580AB1-C6A9-97DE-DEB4-E1B96F2B087D}"/>
              </a:ext>
            </a:extLst>
          </p:cNvPr>
          <p:cNvSpPr>
            <a:spLocks noGrp="1"/>
          </p:cNvSpPr>
          <p:nvPr>
            <p:ph type="title"/>
          </p:nvPr>
        </p:nvSpPr>
        <p:spPr/>
        <p:txBody>
          <a:bodyPr/>
          <a:lstStyle/>
          <a:p>
            <a:r>
              <a:rPr lang="lt-LT" dirty="0"/>
              <a:t>UŽDUOTIS</a:t>
            </a:r>
          </a:p>
        </p:txBody>
      </p:sp>
      <p:sp>
        <p:nvSpPr>
          <p:cNvPr id="4" name="Turinio vietos rezervavimo ženklas 2">
            <a:extLst>
              <a:ext uri="{FF2B5EF4-FFF2-40B4-BE49-F238E27FC236}">
                <a16:creationId xmlns:a16="http://schemas.microsoft.com/office/drawing/2014/main" id="{3C2D179A-DE94-CB05-8790-5D6204EA90AE}"/>
              </a:ext>
            </a:extLst>
          </p:cNvPr>
          <p:cNvSpPr txBox="1">
            <a:spLocks/>
          </p:cNvSpPr>
          <p:nvPr/>
        </p:nvSpPr>
        <p:spPr>
          <a:xfrm>
            <a:off x="1768364" y="1910973"/>
            <a:ext cx="9585436" cy="13255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t-LT" b="1">
                <a:solidFill>
                  <a:srgbClr val="C00000"/>
                </a:solidFill>
              </a:rPr>
              <a:t>10 min . </a:t>
            </a:r>
            <a:r>
              <a:rPr lang="lt-LT"/>
              <a:t>Taikydami aptartas taisykles nubraižykite dvi Sankey diagramas pateiktiems energijos srautams (Džauliais ir procentais), apskaičiuokite bendrus nuostolius ir energijos perdavimo efektyvumą.</a:t>
            </a:r>
          </a:p>
          <a:p>
            <a:pPr marL="0" indent="0">
              <a:buFont typeface="Arial" panose="020B0604020202020204" pitchFamily="34" charset="0"/>
              <a:buNone/>
            </a:pPr>
            <a:endParaRPr lang="lt-LT" b="1" dirty="0">
              <a:solidFill>
                <a:srgbClr val="C00000"/>
              </a:solidFill>
            </a:endParaRPr>
          </a:p>
        </p:txBody>
      </p:sp>
      <p:pic>
        <p:nvPicPr>
          <p:cNvPr id="5" name="Paveikslėlis 4">
            <a:extLst>
              <a:ext uri="{FF2B5EF4-FFF2-40B4-BE49-F238E27FC236}">
                <a16:creationId xmlns:a16="http://schemas.microsoft.com/office/drawing/2014/main" id="{AC81E3B8-1CC9-14A7-8415-86E63E4ED1AA}"/>
              </a:ext>
            </a:extLst>
          </p:cNvPr>
          <p:cNvPicPr>
            <a:picLocks noChangeAspect="1"/>
          </p:cNvPicPr>
          <p:nvPr/>
        </p:nvPicPr>
        <p:blipFill>
          <a:blip r:embed="rId3"/>
          <a:stretch>
            <a:fillRect/>
          </a:stretch>
        </p:blipFill>
        <p:spPr>
          <a:xfrm>
            <a:off x="881294" y="2132950"/>
            <a:ext cx="767181" cy="744166"/>
          </a:xfrm>
          <a:prstGeom prst="rect">
            <a:avLst/>
          </a:prstGeom>
        </p:spPr>
      </p:pic>
      <p:graphicFrame>
        <p:nvGraphicFramePr>
          <p:cNvPr id="6" name="Lentelė 5">
            <a:extLst>
              <a:ext uri="{FF2B5EF4-FFF2-40B4-BE49-F238E27FC236}">
                <a16:creationId xmlns:a16="http://schemas.microsoft.com/office/drawing/2014/main" id="{431D4AAE-AD35-5BEB-43B4-0D7B80DF914B}"/>
              </a:ext>
            </a:extLst>
          </p:cNvPr>
          <p:cNvGraphicFramePr>
            <a:graphicFrameLocks noGrp="1"/>
          </p:cNvGraphicFramePr>
          <p:nvPr>
            <p:extLst>
              <p:ext uri="{D42A27DB-BD31-4B8C-83A1-F6EECF244321}">
                <p14:modId xmlns:p14="http://schemas.microsoft.com/office/powerpoint/2010/main" val="697843109"/>
              </p:ext>
            </p:extLst>
          </p:nvPr>
        </p:nvGraphicFramePr>
        <p:xfrm>
          <a:off x="2499360" y="3792273"/>
          <a:ext cx="7010400" cy="1854200"/>
        </p:xfrm>
        <a:graphic>
          <a:graphicData uri="http://schemas.openxmlformats.org/drawingml/2006/table">
            <a:tbl>
              <a:tblPr firstRow="1" bandRow="1">
                <a:tableStyleId>{5C22544A-7EE6-4342-B048-85BDC9FD1C3A}</a:tableStyleId>
              </a:tblPr>
              <a:tblGrid>
                <a:gridCol w="3935600">
                  <a:extLst>
                    <a:ext uri="{9D8B030D-6E8A-4147-A177-3AD203B41FA5}">
                      <a16:colId xmlns:a16="http://schemas.microsoft.com/office/drawing/2014/main" val="1475376069"/>
                    </a:ext>
                  </a:extLst>
                </a:gridCol>
                <a:gridCol w="3074800">
                  <a:extLst>
                    <a:ext uri="{9D8B030D-6E8A-4147-A177-3AD203B41FA5}">
                      <a16:colId xmlns:a16="http://schemas.microsoft.com/office/drawing/2014/main" val="3278657354"/>
                    </a:ext>
                  </a:extLst>
                </a:gridCol>
              </a:tblGrid>
              <a:tr h="370840">
                <a:tc>
                  <a:txBody>
                    <a:bodyPr/>
                    <a:lstStyle/>
                    <a:p>
                      <a:r>
                        <a:rPr lang="lt-LT" dirty="0"/>
                        <a:t>Energijos rūšis</a:t>
                      </a:r>
                    </a:p>
                  </a:txBody>
                  <a:tcPr/>
                </a:tc>
                <a:tc>
                  <a:txBody>
                    <a:bodyPr/>
                    <a:lstStyle/>
                    <a:p>
                      <a:r>
                        <a:rPr lang="lt-LT" dirty="0"/>
                        <a:t>Energijos kiekis (J)</a:t>
                      </a:r>
                    </a:p>
                  </a:txBody>
                  <a:tcPr/>
                </a:tc>
                <a:extLst>
                  <a:ext uri="{0D108BD9-81ED-4DB2-BD59-A6C34878D82A}">
                    <a16:rowId xmlns:a16="http://schemas.microsoft.com/office/drawing/2014/main" val="167747686"/>
                  </a:ext>
                </a:extLst>
              </a:tr>
              <a:tr h="370840">
                <a:tc>
                  <a:txBody>
                    <a:bodyPr/>
                    <a:lstStyle/>
                    <a:p>
                      <a:r>
                        <a:rPr lang="lt-LT" dirty="0"/>
                        <a:t>Kuro išskirta energija</a:t>
                      </a:r>
                    </a:p>
                  </a:txBody>
                  <a:tcPr/>
                </a:tc>
                <a:tc>
                  <a:txBody>
                    <a:bodyPr/>
                    <a:lstStyle/>
                    <a:p>
                      <a:r>
                        <a:rPr lang="lt-LT" dirty="0"/>
                        <a:t>24 MJ</a:t>
                      </a:r>
                    </a:p>
                  </a:txBody>
                  <a:tcPr/>
                </a:tc>
                <a:extLst>
                  <a:ext uri="{0D108BD9-81ED-4DB2-BD59-A6C34878D82A}">
                    <a16:rowId xmlns:a16="http://schemas.microsoft.com/office/drawing/2014/main" val="2793219935"/>
                  </a:ext>
                </a:extLst>
              </a:tr>
              <a:tr h="370840">
                <a:tc>
                  <a:txBody>
                    <a:bodyPr/>
                    <a:lstStyle/>
                    <a:p>
                      <a:r>
                        <a:rPr lang="lt-LT" dirty="0"/>
                        <a:t>Šiluminiai nuostoliai elektrinėje</a:t>
                      </a:r>
                    </a:p>
                  </a:txBody>
                  <a:tcPr/>
                </a:tc>
                <a:tc>
                  <a:txBody>
                    <a:bodyPr/>
                    <a:lstStyle/>
                    <a:p>
                      <a:r>
                        <a:rPr lang="lt-LT" dirty="0"/>
                        <a:t>3 MJ</a:t>
                      </a:r>
                    </a:p>
                  </a:txBody>
                  <a:tcPr/>
                </a:tc>
                <a:extLst>
                  <a:ext uri="{0D108BD9-81ED-4DB2-BD59-A6C34878D82A}">
                    <a16:rowId xmlns:a16="http://schemas.microsoft.com/office/drawing/2014/main" val="1070921819"/>
                  </a:ext>
                </a:extLst>
              </a:tr>
              <a:tr h="370840">
                <a:tc>
                  <a:txBody>
                    <a:bodyPr/>
                    <a:lstStyle/>
                    <a:p>
                      <a:r>
                        <a:rPr lang="lt-LT" dirty="0"/>
                        <a:t>Šiluminiai nuostoliai perdavimo linijose</a:t>
                      </a:r>
                    </a:p>
                  </a:txBody>
                  <a:tcPr/>
                </a:tc>
                <a:tc>
                  <a:txBody>
                    <a:bodyPr/>
                    <a:lstStyle/>
                    <a:p>
                      <a:r>
                        <a:rPr lang="lt-LT" dirty="0"/>
                        <a:t>8 MJ</a:t>
                      </a:r>
                    </a:p>
                  </a:txBody>
                  <a:tcPr/>
                </a:tc>
                <a:extLst>
                  <a:ext uri="{0D108BD9-81ED-4DB2-BD59-A6C34878D82A}">
                    <a16:rowId xmlns:a16="http://schemas.microsoft.com/office/drawing/2014/main" val="4203711178"/>
                  </a:ext>
                </a:extLst>
              </a:tr>
              <a:tr h="370840">
                <a:tc>
                  <a:txBody>
                    <a:bodyPr/>
                    <a:lstStyle/>
                    <a:p>
                      <a:r>
                        <a:rPr lang="lt-LT" dirty="0"/>
                        <a:t>Nuostoliai transformatoriuose</a:t>
                      </a:r>
                    </a:p>
                  </a:txBody>
                  <a:tcPr/>
                </a:tc>
                <a:tc>
                  <a:txBody>
                    <a:bodyPr/>
                    <a:lstStyle/>
                    <a:p>
                      <a:r>
                        <a:rPr lang="lt-LT" dirty="0"/>
                        <a:t>1 MJ</a:t>
                      </a:r>
                    </a:p>
                  </a:txBody>
                  <a:tcPr/>
                </a:tc>
                <a:extLst>
                  <a:ext uri="{0D108BD9-81ED-4DB2-BD59-A6C34878D82A}">
                    <a16:rowId xmlns:a16="http://schemas.microsoft.com/office/drawing/2014/main" val="1243945347"/>
                  </a:ext>
                </a:extLst>
              </a:tr>
            </a:tbl>
          </a:graphicData>
        </a:graphic>
      </p:graphicFrame>
    </p:spTree>
    <p:extLst>
      <p:ext uri="{BB962C8B-B14F-4D97-AF65-F5344CB8AC3E}">
        <p14:creationId xmlns:p14="http://schemas.microsoft.com/office/powerpoint/2010/main" val="421559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3BCE0CA-D915-0680-9979-A3737BAB13C4}"/>
              </a:ext>
            </a:extLst>
          </p:cNvPr>
          <p:cNvSpPr>
            <a:spLocks noGrp="1"/>
          </p:cNvSpPr>
          <p:nvPr>
            <p:ph type="title"/>
          </p:nvPr>
        </p:nvSpPr>
        <p:spPr/>
        <p:txBody>
          <a:bodyPr/>
          <a:lstStyle/>
          <a:p>
            <a:r>
              <a:rPr lang="lt-LT" dirty="0"/>
              <a:t>UŽDUOTIS</a:t>
            </a:r>
          </a:p>
        </p:txBody>
      </p:sp>
      <p:pic>
        <p:nvPicPr>
          <p:cNvPr id="4" name="Paveikslėlis 3">
            <a:extLst>
              <a:ext uri="{FF2B5EF4-FFF2-40B4-BE49-F238E27FC236}">
                <a16:creationId xmlns:a16="http://schemas.microsoft.com/office/drawing/2014/main" id="{69E39D3A-40E7-AACC-0FA9-58D150DD0E02}"/>
              </a:ext>
            </a:extLst>
          </p:cNvPr>
          <p:cNvPicPr>
            <a:picLocks noChangeAspect="1"/>
          </p:cNvPicPr>
          <p:nvPr/>
        </p:nvPicPr>
        <p:blipFill>
          <a:blip r:embed="rId2"/>
          <a:stretch>
            <a:fillRect/>
          </a:stretch>
        </p:blipFill>
        <p:spPr>
          <a:xfrm>
            <a:off x="919511" y="2174785"/>
            <a:ext cx="767181" cy="744166"/>
          </a:xfrm>
          <a:prstGeom prst="rect">
            <a:avLst/>
          </a:prstGeom>
        </p:spPr>
      </p:pic>
      <p:sp>
        <p:nvSpPr>
          <p:cNvPr id="5" name="Turinio vietos rezervavimo ženklas 2">
            <a:extLst>
              <a:ext uri="{FF2B5EF4-FFF2-40B4-BE49-F238E27FC236}">
                <a16:creationId xmlns:a16="http://schemas.microsoft.com/office/drawing/2014/main" id="{BEEBDCF4-9CFD-E0DA-988D-ED23106B4DA3}"/>
              </a:ext>
            </a:extLst>
          </p:cNvPr>
          <p:cNvSpPr txBox="1">
            <a:spLocks/>
          </p:cNvSpPr>
          <p:nvPr/>
        </p:nvSpPr>
        <p:spPr>
          <a:xfrm>
            <a:off x="1806581" y="2174785"/>
            <a:ext cx="9585436" cy="13255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rgbClr val="C00000"/>
                </a:solidFill>
              </a:rPr>
              <a:t>5</a:t>
            </a:r>
            <a:r>
              <a:rPr lang="lt-LT" b="1" dirty="0">
                <a:solidFill>
                  <a:srgbClr val="C00000"/>
                </a:solidFill>
              </a:rPr>
              <a:t> min . </a:t>
            </a:r>
            <a:r>
              <a:rPr lang="lt-LT" dirty="0"/>
              <a:t>Nubraižykite tą pačią diagramą naudodamiesi </a:t>
            </a:r>
            <a:r>
              <a:rPr lang="lt-LT" dirty="0">
                <a:hlinkClick r:id="rId3"/>
              </a:rPr>
              <a:t>https://www.sankeymatic.com/build/</a:t>
            </a:r>
            <a:r>
              <a:rPr lang="lt-LT" dirty="0"/>
              <a:t> priemone.</a:t>
            </a:r>
          </a:p>
          <a:p>
            <a:pPr marL="0" indent="0" algn="just">
              <a:buFont typeface="Arial" panose="020B0604020202020204" pitchFamily="34" charset="0"/>
              <a:buNone/>
            </a:pPr>
            <a:r>
              <a:rPr lang="lt-LT" dirty="0"/>
              <a:t> </a:t>
            </a:r>
          </a:p>
          <a:p>
            <a:pPr marL="0" indent="0">
              <a:buFont typeface="Arial" panose="020B0604020202020204" pitchFamily="34" charset="0"/>
              <a:buNone/>
            </a:pPr>
            <a:endParaRPr lang="lt-LT" b="1" dirty="0">
              <a:solidFill>
                <a:srgbClr val="C00000"/>
              </a:solidFill>
            </a:endParaRPr>
          </a:p>
        </p:txBody>
      </p:sp>
      <p:grpSp>
        <p:nvGrpSpPr>
          <p:cNvPr id="6" name="Grupė 5">
            <a:extLst>
              <a:ext uri="{FF2B5EF4-FFF2-40B4-BE49-F238E27FC236}">
                <a16:creationId xmlns:a16="http://schemas.microsoft.com/office/drawing/2014/main" id="{D8B44613-455C-C469-FAD6-6613E28B0242}"/>
              </a:ext>
            </a:extLst>
          </p:cNvPr>
          <p:cNvGrpSpPr/>
          <p:nvPr/>
        </p:nvGrpSpPr>
        <p:grpSpPr>
          <a:xfrm>
            <a:off x="626797" y="3656775"/>
            <a:ext cx="7731934" cy="1223930"/>
            <a:chOff x="567033" y="2270234"/>
            <a:chExt cx="7731934" cy="1223930"/>
          </a:xfrm>
        </p:grpSpPr>
        <p:pic>
          <p:nvPicPr>
            <p:cNvPr id="7" name="Picture 2" descr="Talk people icon vector in clipart concept. Conversation, discussion sign  symbol 13042573 Vector Art at Vecteezy">
              <a:extLst>
                <a:ext uri="{FF2B5EF4-FFF2-40B4-BE49-F238E27FC236}">
                  <a16:creationId xmlns:a16="http://schemas.microsoft.com/office/drawing/2014/main" id="{A3D87469-33D4-DA4C-6AEB-D91CBAE6C7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033" y="2270234"/>
              <a:ext cx="1223930" cy="1223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71D233-0674-FF09-649A-67F1CC77C040}"/>
                </a:ext>
              </a:extLst>
            </p:cNvPr>
            <p:cNvSpPr txBox="1"/>
            <p:nvPr/>
          </p:nvSpPr>
          <p:spPr>
            <a:xfrm>
              <a:off x="1950194" y="2640514"/>
              <a:ext cx="6348773" cy="523220"/>
            </a:xfrm>
            <a:prstGeom prst="rect">
              <a:avLst/>
            </a:prstGeom>
            <a:noFill/>
          </p:spPr>
          <p:txBody>
            <a:bodyPr wrap="square">
              <a:spAutoFit/>
            </a:bodyPr>
            <a:lstStyle/>
            <a:p>
              <a:r>
                <a:rPr lang="lt-LT" sz="2800" dirty="0"/>
                <a:t>Kokias pastebėjote programos galimybes?</a:t>
              </a:r>
            </a:p>
          </p:txBody>
        </p:sp>
      </p:grpSp>
      <p:grpSp>
        <p:nvGrpSpPr>
          <p:cNvPr id="9" name="Grupė 8">
            <a:extLst>
              <a:ext uri="{FF2B5EF4-FFF2-40B4-BE49-F238E27FC236}">
                <a16:creationId xmlns:a16="http://schemas.microsoft.com/office/drawing/2014/main" id="{D50BBFA3-363C-BABB-BCED-B4079E46DFC8}"/>
              </a:ext>
            </a:extLst>
          </p:cNvPr>
          <p:cNvGrpSpPr/>
          <p:nvPr/>
        </p:nvGrpSpPr>
        <p:grpSpPr>
          <a:xfrm>
            <a:off x="626797" y="5006564"/>
            <a:ext cx="9585960" cy="1223930"/>
            <a:chOff x="567033" y="3620023"/>
            <a:chExt cx="9585960" cy="1223930"/>
          </a:xfrm>
        </p:grpSpPr>
        <p:pic>
          <p:nvPicPr>
            <p:cNvPr id="10" name="Picture 2" descr="Talk people icon vector in clipart concept. Conversation, discussion sign  symbol 13042573 Vector Art at Vecteezy">
              <a:extLst>
                <a:ext uri="{FF2B5EF4-FFF2-40B4-BE49-F238E27FC236}">
                  <a16:creationId xmlns:a16="http://schemas.microsoft.com/office/drawing/2014/main" id="{65D1E498-0054-818E-EFED-AC990634B3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033" y="3620023"/>
              <a:ext cx="1223930" cy="12239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064A411-74DD-55D3-FEA5-D7542B9D29EF}"/>
                </a:ext>
              </a:extLst>
            </p:cNvPr>
            <p:cNvSpPr txBox="1"/>
            <p:nvPr/>
          </p:nvSpPr>
          <p:spPr>
            <a:xfrm>
              <a:off x="1950193" y="3970378"/>
              <a:ext cx="8202800" cy="523220"/>
            </a:xfrm>
            <a:prstGeom prst="rect">
              <a:avLst/>
            </a:prstGeom>
            <a:noFill/>
          </p:spPr>
          <p:txBody>
            <a:bodyPr wrap="square">
              <a:spAutoFit/>
            </a:bodyPr>
            <a:lstStyle/>
            <a:p>
              <a:r>
                <a:rPr lang="lt-LT" sz="2800" dirty="0"/>
                <a:t>Kokie programos trūkumai braižant </a:t>
              </a:r>
              <a:r>
                <a:rPr lang="lt-LT" sz="2800" dirty="0" err="1"/>
                <a:t>Sankey</a:t>
              </a:r>
              <a:r>
                <a:rPr lang="lt-LT" sz="2800" dirty="0"/>
                <a:t> diagramas?</a:t>
              </a:r>
            </a:p>
          </p:txBody>
        </p:sp>
      </p:grpSp>
    </p:spTree>
    <p:extLst>
      <p:ext uri="{BB962C8B-B14F-4D97-AF65-F5344CB8AC3E}">
        <p14:creationId xmlns:p14="http://schemas.microsoft.com/office/powerpoint/2010/main" val="2857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445482B-A74B-B51C-985E-C54BC13C3D70}"/>
              </a:ext>
            </a:extLst>
          </p:cNvPr>
          <p:cNvSpPr>
            <a:spLocks noGrp="1"/>
          </p:cNvSpPr>
          <p:nvPr>
            <p:ph type="title"/>
          </p:nvPr>
        </p:nvSpPr>
        <p:spPr/>
        <p:txBody>
          <a:bodyPr/>
          <a:lstStyle/>
          <a:p>
            <a:r>
              <a:rPr lang="lt-LT" dirty="0"/>
              <a:t>Paprasčiausia </a:t>
            </a:r>
            <a:r>
              <a:rPr lang="lt-LT" dirty="0" err="1"/>
              <a:t>Sankey</a:t>
            </a:r>
            <a:r>
              <a:rPr lang="lt-LT" dirty="0"/>
              <a:t> diagrama</a:t>
            </a:r>
          </a:p>
        </p:txBody>
      </p:sp>
      <p:pic>
        <p:nvPicPr>
          <p:cNvPr id="4" name="Picture 2">
            <a:extLst>
              <a:ext uri="{FF2B5EF4-FFF2-40B4-BE49-F238E27FC236}">
                <a16:creationId xmlns:a16="http://schemas.microsoft.com/office/drawing/2014/main" id="{0E49A73E-C32E-EB96-E1C6-D595507F0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002" y="2245700"/>
            <a:ext cx="5591886" cy="3732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80ED3B-0395-28A1-E120-191928C7B484}"/>
              </a:ext>
            </a:extLst>
          </p:cNvPr>
          <p:cNvSpPr txBox="1"/>
          <p:nvPr/>
        </p:nvSpPr>
        <p:spPr>
          <a:xfrm>
            <a:off x="3280805" y="6283396"/>
            <a:ext cx="6094948" cy="369332"/>
          </a:xfrm>
          <a:prstGeom prst="rect">
            <a:avLst/>
          </a:prstGeom>
          <a:noFill/>
        </p:spPr>
        <p:txBody>
          <a:bodyPr wrap="square">
            <a:spAutoFit/>
          </a:bodyPr>
          <a:lstStyle/>
          <a:p>
            <a:r>
              <a:rPr lang="lt-LT" dirty="0">
                <a:hlinkClick r:id="rId4"/>
              </a:rPr>
              <a:t>https://www.sankey-diagrams.com/tag/school/</a:t>
            </a:r>
            <a:endParaRPr lang="lt-LT" dirty="0"/>
          </a:p>
        </p:txBody>
      </p:sp>
    </p:spTree>
    <p:extLst>
      <p:ext uri="{BB962C8B-B14F-4D97-AF65-F5344CB8AC3E}">
        <p14:creationId xmlns:p14="http://schemas.microsoft.com/office/powerpoint/2010/main" val="87348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A370E4-E30B-81B2-FEF7-DF8ACD9AD06C}"/>
              </a:ext>
            </a:extLst>
          </p:cNvPr>
          <p:cNvSpPr>
            <a:spLocks noGrp="1"/>
          </p:cNvSpPr>
          <p:nvPr>
            <p:ph type="title"/>
          </p:nvPr>
        </p:nvSpPr>
        <p:spPr/>
        <p:txBody>
          <a:bodyPr/>
          <a:lstStyle/>
          <a:p>
            <a:r>
              <a:rPr lang="lt-LT" dirty="0"/>
              <a:t>Sudėtinga </a:t>
            </a:r>
            <a:r>
              <a:rPr lang="lt-LT" dirty="0" err="1"/>
              <a:t>Sankey</a:t>
            </a:r>
            <a:r>
              <a:rPr lang="lt-LT" dirty="0"/>
              <a:t> diagrama</a:t>
            </a:r>
          </a:p>
        </p:txBody>
      </p:sp>
      <p:pic>
        <p:nvPicPr>
          <p:cNvPr id="4" name="Picture 4" descr="Sankey Diagrams – Page 33 – A Sankey diagram says more than 1000 pie charts">
            <a:extLst>
              <a:ext uri="{FF2B5EF4-FFF2-40B4-BE49-F238E27FC236}">
                <a16:creationId xmlns:a16="http://schemas.microsoft.com/office/drawing/2014/main" id="{0C900167-F9E1-25B1-B337-E35DCF36E7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56" b="3057"/>
          <a:stretch/>
        </p:blipFill>
        <p:spPr bwMode="auto">
          <a:xfrm>
            <a:off x="2104779" y="1382995"/>
            <a:ext cx="7740741" cy="5013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096978-6FCB-0893-26D2-CFDDA3B03738}"/>
              </a:ext>
            </a:extLst>
          </p:cNvPr>
          <p:cNvSpPr txBox="1"/>
          <p:nvPr/>
        </p:nvSpPr>
        <p:spPr>
          <a:xfrm>
            <a:off x="3652871" y="6334026"/>
            <a:ext cx="6094948" cy="369332"/>
          </a:xfrm>
          <a:prstGeom prst="rect">
            <a:avLst/>
          </a:prstGeom>
          <a:noFill/>
        </p:spPr>
        <p:txBody>
          <a:bodyPr wrap="square">
            <a:spAutoFit/>
          </a:bodyPr>
          <a:lstStyle/>
          <a:p>
            <a:r>
              <a:rPr lang="lt-LT" dirty="0">
                <a:hlinkClick r:id="rId4"/>
              </a:rPr>
              <a:t>https://www.sankey-diagrams.com/page/33/</a:t>
            </a:r>
            <a:endParaRPr lang="lt-LT" dirty="0"/>
          </a:p>
        </p:txBody>
      </p:sp>
    </p:spTree>
    <p:extLst>
      <p:ext uri="{BB962C8B-B14F-4D97-AF65-F5344CB8AC3E}">
        <p14:creationId xmlns:p14="http://schemas.microsoft.com/office/powerpoint/2010/main" val="719536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SharedWithUsers xmlns="13393c10-a869-462d-8718-85d3f21a3c08">
      <UserInfo>
        <DisplayName/>
        <AccountId xsi:nil="true"/>
        <AccountType/>
      </UserInfo>
    </SharedWithUsers>
    <MediaLengthInSeconds xmlns="395fa40d-cb69-404e-8f04-41199545fccc" xsi:nil="true"/>
  </documentManagement>
</p:properties>
</file>

<file path=customXml/itemProps1.xml><?xml version="1.0" encoding="utf-8"?>
<ds:datastoreItem xmlns:ds="http://schemas.openxmlformats.org/officeDocument/2006/customXml" ds:itemID="{EE11B944-617E-4F55-BAFA-A478C54199FA}"/>
</file>

<file path=customXml/itemProps2.xml><?xml version="1.0" encoding="utf-8"?>
<ds:datastoreItem xmlns:ds="http://schemas.openxmlformats.org/officeDocument/2006/customXml" ds:itemID="{A7B5CF61-C67C-4291-A1A5-196641D9E2CA}"/>
</file>

<file path=customXml/itemProps3.xml><?xml version="1.0" encoding="utf-8"?>
<ds:datastoreItem xmlns:ds="http://schemas.openxmlformats.org/officeDocument/2006/customXml" ds:itemID="{A521635C-9175-499A-B08B-75E3109053B1}"/>
</file>

<file path=docProps/app.xml><?xml version="1.0" encoding="utf-8"?>
<Properties xmlns="http://schemas.openxmlformats.org/officeDocument/2006/extended-properties" xmlns:vt="http://schemas.openxmlformats.org/officeDocument/2006/docPropsVTypes">
  <TotalTime>0</TotalTime>
  <Words>739</Words>
  <Application>Microsoft Office PowerPoint</Application>
  <PresentationFormat>Plačiaekranė</PresentationFormat>
  <Paragraphs>78</Paragraphs>
  <Slides>12</Slides>
  <Notes>9</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12</vt:i4>
      </vt:variant>
    </vt:vector>
  </HeadingPairs>
  <TitlesOfParts>
    <vt:vector size="18" baseType="lpstr">
      <vt:lpstr>Arial</vt:lpstr>
      <vt:lpstr>Calibri</vt:lpstr>
      <vt:lpstr>Calibri Light</vt:lpstr>
      <vt:lpstr>Cambria Math</vt:lpstr>
      <vt:lpstr>Times New Roman</vt:lpstr>
      <vt:lpstr>Office Theme</vt:lpstr>
      <vt:lpstr>Sankey diagramos energijos gavyboje ir perdavime 11 klasė</vt:lpstr>
      <vt:lpstr>Įsivertiname tai, ką jau žinome</vt:lpstr>
      <vt:lpstr>„PowerPoint“ pateiktis</vt:lpstr>
      <vt:lpstr>„PowerPoint“ pateiktis</vt:lpstr>
      <vt:lpstr>Ką galima apskaičiuoti iš Sankey diagramos?</vt:lpstr>
      <vt:lpstr>UŽDUOTIS</vt:lpstr>
      <vt:lpstr>UŽDUOTIS</vt:lpstr>
      <vt:lpstr>Paprasčiausia Sankey diagrama</vt:lpstr>
      <vt:lpstr>Sudėtinga Sankey diagrama</vt:lpstr>
      <vt:lpstr>Sankey diagrama su grįžtamuoju ryšiu</vt:lpstr>
      <vt:lpstr>Sankey diagrama prekybos keliams vaizduoti</vt:lpstr>
      <vt:lpstr>Animuota Sankey diagrama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Lukas Bagdonavicius</cp:lastModifiedBy>
  <cp:revision>14</cp:revision>
  <dcterms:created xsi:type="dcterms:W3CDTF">2023-01-17T13:03:39Z</dcterms:created>
  <dcterms:modified xsi:type="dcterms:W3CDTF">2023-08-31T17:15:50Z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y fmtid="{D5CDD505-2E9C-101B-9397-08002B2CF9AE}" pid="3" name="Order">
    <vt:r8>10071100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