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65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4" r:id="rId23"/>
    <p:sldId id="305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9" r:id="rId41"/>
    <p:sldId id="330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50" r:id="rId52"/>
    <p:sldId id="33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844" autoAdjust="0"/>
  </p:normalViewPr>
  <p:slideViewPr>
    <p:cSldViewPr snapToGrid="0">
      <p:cViewPr>
        <p:scale>
          <a:sx n="104" d="100"/>
          <a:sy n="104" d="100"/>
        </p:scale>
        <p:origin x="-79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Prisimenama,</a:t>
            </a:r>
            <a:r>
              <a:rPr lang="lt-LT" baseline="0" dirty="0" smtClean="0"/>
              <a:t> kas yra matavimas. Matuojant sužinome verčių intervalą, kur tikėtina yra tikroji vertė.</a:t>
            </a:r>
          </a:p>
          <a:p>
            <a:r>
              <a:rPr lang="lt-LT" baseline="0" dirty="0" smtClean="0"/>
              <a:t>Kodėl Paklaidos ir duomenų pateikimas yra labai svarbūs?</a:t>
            </a:r>
          </a:p>
          <a:p>
            <a:r>
              <a:rPr lang="lt-LT" baseline="0" dirty="0" smtClean="0"/>
              <a:t>Kaip pavyzdys </a:t>
            </a:r>
            <a:r>
              <a:rPr lang="lt-LT" baseline="0" dirty="0" smtClean="0"/>
              <a:t>gali būti pateikiamas </a:t>
            </a:r>
            <a:r>
              <a:rPr lang="en-US" dirty="0" smtClean="0"/>
              <a:t>Space Shuttle Challenger 25 </a:t>
            </a:r>
            <a:r>
              <a:rPr lang="en-US" dirty="0" err="1" smtClean="0"/>
              <a:t>skryd</a:t>
            </a:r>
            <a:r>
              <a:rPr lang="lt-LT" dirty="0" smtClean="0"/>
              <a:t>žio</a:t>
            </a:r>
            <a:r>
              <a:rPr lang="lt-LT" baseline="0" dirty="0" smtClean="0"/>
              <a:t> avarijos </a:t>
            </a:r>
            <a:r>
              <a:rPr lang="lt-LT" baseline="0" dirty="0" smtClean="0"/>
              <a:t>priežastys (atskiras failas „</a:t>
            </a:r>
            <a:r>
              <a:rPr lang="lt-LT" sz="1200" b="1" dirty="0" smtClean="0">
                <a:solidFill>
                  <a:schemeClr val="accent1">
                    <a:lumMod val="50000"/>
                  </a:schemeClr>
                </a:solidFill>
              </a:rPr>
              <a:t>Duomenų pateikimo kaina“</a:t>
            </a:r>
            <a:r>
              <a:rPr lang="lt-LT" baseline="0" dirty="0" smtClean="0"/>
              <a:t>)</a:t>
            </a:r>
            <a:endParaRPr lang="lt-LT" baseline="0" dirty="0" smtClean="0"/>
          </a:p>
          <a:p>
            <a:r>
              <a:rPr lang="lt-LT" baseline="0" dirty="0" smtClean="0"/>
              <a:t>Galima sudaryti intrigą, pradžioje neįvardinant įvykio, o tik pasakant, kad kartais klysta ir patys geriausi pasaulio inžinieriai.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372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Visos aptartos skalės palyginamos tarpusavyje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866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Aptariama, kas yra absoliutieji, procentiniai ir santykiniai dažniai.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831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Galvoti apie tikslumą</a:t>
            </a:r>
            <a:r>
              <a:rPr lang="lt-LT" baseline="0" dirty="0" smtClean="0"/>
              <a:t> ir aiškumą, grafiškai vaizduojant duomenis.</a:t>
            </a:r>
          </a:p>
          <a:p>
            <a:r>
              <a:rPr lang="lt-LT" baseline="0" dirty="0" smtClean="0"/>
              <a:t>Pavyzdys iš mokinių darbų: a dalis atrodo didesnė už A arba C daugiau už B ir t.t.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50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Diagramų, vaizduojančių kiekybinius sąryšius, ašys turi būti „uždaros“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51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8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Kita</a:t>
            </a:r>
            <a:r>
              <a:rPr lang="lt-LT" baseline="0" dirty="0" smtClean="0"/>
              <a:t> iliustracija (galima pasirinkti)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431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Dar</a:t>
            </a:r>
            <a:r>
              <a:rPr lang="lt-LT" baseline="0" dirty="0" smtClean="0"/>
              <a:t> viena iliustracija (galima pasirinkti)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871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Absoliutinės ir santykinės paklaidos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092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Išsiaiškinama, kas yra objektų požymiai ir kaip jie matuojami.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777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Aiškinamasi kas yra </a:t>
            </a:r>
            <a:r>
              <a:rPr lang="lt-LT" spc="-5" dirty="0" smtClean="0"/>
              <a:t>Nominalinė matavimų skalė,</a:t>
            </a:r>
            <a:r>
              <a:rPr lang="lt-LT" spc="-5" baseline="0" dirty="0" smtClean="0"/>
              <a:t> pateikiami pavyzdžiai.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706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Aiškinamasi kas yra ranginė matavimų skalė, pateikiami pavyzdžiai.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984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Aiškinamasi kas yra intervalinė matavimų skalė, pateikiami pavyzdžiai.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909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Aiškinamasi kas yra santykių matavimų skalė, pateikiami pavyzdžiai.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20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rsitytutors.com/hotmath/hotmath_help/topics/line-of-best-fi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thumb/d/dc/Skalenniveau_lt.svg/1920px-Skalenniveau_lt.svg.pn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jaunasis-tyrejas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1930364"/>
            <a:ext cx="11333285" cy="1763812"/>
          </a:xfrm>
        </p:spPr>
        <p:txBody>
          <a:bodyPr>
            <a:normAutofit/>
          </a:bodyPr>
          <a:lstStyle/>
          <a:p>
            <a: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  <a:t>Paklaidos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III gim. </a:t>
            </a: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/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Rigonda Skorulskienė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Paklaidos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Sistemingoji matavimo paklaida;</a:t>
            </a:r>
          </a:p>
          <a:p>
            <a:r>
              <a:rPr lang="lt-LT" dirty="0" smtClean="0"/>
              <a:t>Matavimo priemonės paklaida;</a:t>
            </a:r>
          </a:p>
          <a:p>
            <a:r>
              <a:rPr lang="lt-LT" dirty="0" smtClean="0"/>
              <a:t>Matavimo paklaida (matavimo priemonės + atsitiktinė);</a:t>
            </a:r>
          </a:p>
          <a:p>
            <a:r>
              <a:rPr lang="lt-LT" dirty="0" smtClean="0"/>
              <a:t>Santykinė paklaida;</a:t>
            </a:r>
          </a:p>
          <a:p>
            <a:r>
              <a:rPr lang="lt-LT" dirty="0" smtClean="0"/>
              <a:t>Atsitiktinės paklaidos;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69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Biologijos 2010 VBE užduotis fizikų akimis</a:t>
            </a:r>
            <a:endParaRPr lang="lt-LT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258" y="1688465"/>
            <a:ext cx="542585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11</a:t>
            </a:fld>
            <a:endParaRPr lang="lt-LT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6" y="2590211"/>
            <a:ext cx="546779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ieškosite reakcijos laiko?</a:t>
            </a:r>
            <a:endParaRPr lang="lt-LT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662" y="2667794"/>
            <a:ext cx="5400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31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Reakcijos laiko matavimas</a:t>
            </a:r>
            <a:endParaRPr lang="lt-LT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417" y="1825625"/>
            <a:ext cx="712316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13</a:t>
            </a:fld>
            <a:endParaRPr lang="lt-LT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3" y="5408023"/>
            <a:ext cx="682693" cy="60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Reakcijos laiko matavimas</a:t>
            </a:r>
            <a:endParaRPr lang="lt-LT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125" y="1825625"/>
            <a:ext cx="63605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14</a:t>
            </a:fld>
            <a:endParaRPr lang="lt-LT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5" y="2007197"/>
            <a:ext cx="3832044" cy="21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b="0" dirty="0" smtClean="0"/>
              <a:t>Parametro x matavimo duomenų skirstinys rodo, kokios vertės pasikartoja dažniausiai, o kokios rečiausiai.</a:t>
            </a:r>
            <a:endParaRPr lang="lt-LT" sz="3200" b="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048" y="1613800"/>
            <a:ext cx="10515600" cy="37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15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3062291" y="5094514"/>
            <a:ext cx="706682" cy="49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279183" y="5188860"/>
            <a:ext cx="11839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C00000"/>
                </a:solidFill>
              </a:rPr>
              <a:t>Mediana</a:t>
            </a:r>
            <a:r>
              <a:rPr lang="lt-LT" sz="2400" dirty="0" smtClean="0">
                <a:solidFill>
                  <a:srgbClr val="002060"/>
                </a:solidFill>
              </a:rPr>
              <a:t> – </a:t>
            </a:r>
            <a:r>
              <a:rPr lang="lt-LT" sz="2400" dirty="0">
                <a:solidFill>
                  <a:srgbClr val="002060"/>
                </a:solidFill>
              </a:rPr>
              <a:t>tai požymio reikšmė, kuri dalija variacinę eilutę, populiaciją ar tikimybinį pasiskirstymą į dvi lygias dalis. Pusė populiacijos turi reikšmes, mažesnes ar lygias medianai, kita pusė turi didesnes ar lygias medianai</a:t>
            </a:r>
          </a:p>
        </p:txBody>
      </p:sp>
    </p:spTree>
    <p:extLst>
      <p:ext uri="{BB962C8B-B14F-4D97-AF65-F5344CB8AC3E}">
        <p14:creationId xmlns:p14="http://schemas.microsoft.com/office/powerpoint/2010/main" val="23145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Rezultatai</a:t>
            </a:r>
            <a:endParaRPr lang="lt-LT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712" y="3620294"/>
            <a:ext cx="2314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16</a:t>
            </a:fld>
            <a:endParaRPr lang="lt-LT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8" y="1428207"/>
            <a:ext cx="4585596" cy="342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3833" y="355023"/>
                <a:ext cx="4693879" cy="2690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sz="2400" dirty="0" smtClean="0">
                    <a:solidFill>
                      <a:srgbClr val="002060"/>
                    </a:solidFill>
                  </a:rPr>
                  <a:t>Vidurkis 18,6 cm;</a:t>
                </a:r>
              </a:p>
              <a:p>
                <a:r>
                  <a:rPr lang="lt-LT" sz="2400" dirty="0" smtClean="0">
                    <a:solidFill>
                      <a:srgbClr val="002060"/>
                    </a:solidFill>
                  </a:rPr>
                  <a:t>Mediana 18,5 cm;</a:t>
                </a:r>
              </a:p>
              <a:p>
                <a:r>
                  <a:rPr lang="lt-LT" sz="2400" dirty="0" smtClean="0">
                    <a:solidFill>
                      <a:srgbClr val="002060"/>
                    </a:solidFill>
                  </a:rPr>
                  <a:t>Moda 18,5 cm;</a:t>
                </a:r>
              </a:p>
              <a:p>
                <a:r>
                  <a:rPr lang="lt-LT" sz="2400" dirty="0" smtClean="0">
                    <a:solidFill>
                      <a:srgbClr val="002060"/>
                    </a:solidFill>
                  </a:rPr>
                  <a:t>Standartinis nuokrypis 3 cm;</a:t>
                </a:r>
              </a:p>
              <a:p>
                <a:r>
                  <a:rPr lang="lt-LT" sz="2400" dirty="0" smtClean="0">
                    <a:solidFill>
                      <a:srgbClr val="002060"/>
                    </a:solidFill>
                  </a:rPr>
                  <a:t>Suminė matavimo paklaida 3,05 cm.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lt-LT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lt-LT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lt-LT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lt-LT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𝑎𝑡𝑠𝑖𝑡𝑖𝑘𝑡𝑖𝑛</m:t>
                              </m:r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ė</m:t>
                              </m:r>
                            </m:sub>
                            <m:sup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lt-LT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𝑠𝑖𝑠𝑡𝑒𝑚𝑖𝑛𝑔𝑜𝑗𝑖</m:t>
                              </m:r>
                            </m:sub>
                            <m:sup>
                              <m:r>
                                <a:rPr lang="lt-LT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lt-LT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25" y="355022"/>
                <a:ext cx="4685322" cy="2690545"/>
              </a:xfrm>
              <a:prstGeom prst="rect">
                <a:avLst/>
              </a:prstGeom>
              <a:blipFill rotWithShape="1">
                <a:blip r:embed="rId4"/>
                <a:stretch>
                  <a:fillRect l="-2083" t="-1810" r="-117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02" y="3095687"/>
            <a:ext cx="4728592" cy="30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4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Centrinės tendencijos: vidurkis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Vidurkis ne visada yra pati tinkamiausia charakteristika.  </a:t>
            </a:r>
            <a:r>
              <a:rPr lang="lt-LT" dirty="0"/>
              <a:t>Tarkime, kad </a:t>
            </a:r>
            <a:r>
              <a:rPr lang="lt-LT" dirty="0" smtClean="0"/>
              <a:t>ateivis </a:t>
            </a:r>
            <a:r>
              <a:rPr lang="lt-LT" dirty="0"/>
              <a:t>užrašė </a:t>
            </a:r>
            <a:r>
              <a:rPr lang="lt-LT" dirty="0" smtClean="0"/>
              <a:t>tikslius duomenis </a:t>
            </a:r>
            <a:r>
              <a:rPr lang="lt-LT" dirty="0"/>
              <a:t>apie </a:t>
            </a:r>
            <a:r>
              <a:rPr lang="lt-LT" dirty="0" smtClean="0"/>
              <a:t>visus žmones Žemėje ir suskaičiavo vidurkį:</a:t>
            </a:r>
          </a:p>
          <a:p>
            <a:r>
              <a:rPr lang="lt-LT" dirty="0" smtClean="0"/>
              <a:t>žmogus </a:t>
            </a:r>
            <a:r>
              <a:rPr lang="lt-LT" dirty="0"/>
              <a:t>vidutiniškai </a:t>
            </a:r>
            <a:r>
              <a:rPr lang="lt-LT" dirty="0" smtClean="0"/>
              <a:t>turi: </a:t>
            </a:r>
            <a:r>
              <a:rPr lang="lt-LT" dirty="0"/>
              <a:t>kojų </a:t>
            </a:r>
            <a:r>
              <a:rPr lang="lt-LT" dirty="0" smtClean="0"/>
              <a:t>– 1,99; akių – 1,99</a:t>
            </a:r>
            <a:r>
              <a:rPr lang="lt-LT" dirty="0"/>
              <a:t>; galūnės pirštų – 4,88 ir pan</a:t>
            </a:r>
            <a:r>
              <a:rPr lang="lt-LT" dirty="0" smtClean="0"/>
              <a:t>.</a:t>
            </a:r>
          </a:p>
          <a:p>
            <a:r>
              <a:rPr lang="lt-LT" dirty="0" smtClean="0"/>
              <a:t>Šiuo </a:t>
            </a:r>
            <a:r>
              <a:rPr lang="lt-LT" dirty="0"/>
              <a:t>atveju informatyviau  būtų apraštyti tipišką žmogų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Tipiškiausia </a:t>
            </a:r>
            <a:r>
              <a:rPr lang="lt-LT" dirty="0"/>
              <a:t>nagrinėjamos  duomenų aibės reikšmė yra 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imties moda Mo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9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Centrinės tendencijos: moda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rgbClr val="C00000"/>
                </a:solidFill>
              </a:rPr>
              <a:t>Moda</a:t>
            </a:r>
            <a:r>
              <a:rPr lang="lt-LT" dirty="0"/>
              <a:t> – paprasčiausia pasiskirstymo charakteristika</a:t>
            </a:r>
            <a:r>
              <a:rPr lang="lt-LT" dirty="0" smtClean="0"/>
              <a:t>.</a:t>
            </a:r>
          </a:p>
          <a:p>
            <a:r>
              <a:rPr lang="lt-LT" dirty="0" smtClean="0"/>
              <a:t>Matuojant  </a:t>
            </a:r>
            <a:r>
              <a:rPr lang="lt-LT" dirty="0"/>
              <a:t>kokybiškai, modą rasti labai paprasta – pakanka nustatyti, kuriai  grupei priklauso didžiausias objektų procentas.</a:t>
            </a:r>
          </a:p>
          <a:p>
            <a:pPr lvl="1"/>
            <a:r>
              <a:rPr lang="lt-LT" dirty="0" smtClean="0"/>
              <a:t>Pavyzdžiui, </a:t>
            </a:r>
            <a:r>
              <a:rPr lang="lt-LT" dirty="0"/>
              <a:t>duomenų aibės 1; 1; 2; 3; 4; 5 moda Mo = 1.</a:t>
            </a:r>
          </a:p>
          <a:p>
            <a:r>
              <a:rPr lang="lt-LT" dirty="0"/>
              <a:t>Jeigu visos reikšmės statistinėje eilutėje pasikartoja vienodai dažnai,  sakoma, kad pasiskirstymas modos neturi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Pavyzdžiui, duomenų </a:t>
            </a:r>
            <a:r>
              <a:rPr lang="lt-LT" dirty="0"/>
              <a:t>aibė 2,3;  2,3; 3,8; 3,8; 4,5; 4,5 modos neturi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88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Centrinės tendencijos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458" y="1825625"/>
            <a:ext cx="617308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12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Matavimo </a:t>
            </a:r>
            <a:r>
              <a:rPr lang="lt-LT" dirty="0" smtClean="0"/>
              <a:t>paklaidos</a:t>
            </a:r>
            <a:endParaRPr lang="lt-L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6742" y="1648070"/>
            <a:ext cx="5572227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</a:t>
            </a:fld>
            <a:endParaRPr lang="lt-LT"/>
          </a:p>
        </p:txBody>
      </p:sp>
      <p:sp>
        <p:nvSpPr>
          <p:cNvPr id="7" name="Oval Callout 6"/>
          <p:cNvSpPr/>
          <p:nvPr/>
        </p:nvSpPr>
        <p:spPr>
          <a:xfrm>
            <a:off x="10003536" y="1069847"/>
            <a:ext cx="1723071" cy="1799191"/>
          </a:xfrm>
          <a:prstGeom prst="wedgeEllipseCallout">
            <a:avLst>
              <a:gd name="adj1" fmla="val -124359"/>
              <a:gd name="adj2" fmla="val 7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Kur yra tikroji vertė?</a:t>
            </a:r>
            <a:endParaRPr lang="lt-LT" sz="2800" dirty="0"/>
          </a:p>
        </p:txBody>
      </p:sp>
      <p:sp>
        <p:nvSpPr>
          <p:cNvPr id="5" name="Rectangle 4"/>
          <p:cNvSpPr/>
          <p:nvPr/>
        </p:nvSpPr>
        <p:spPr>
          <a:xfrm>
            <a:off x="295656" y="2712643"/>
            <a:ext cx="5099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Kiekvienas matavimas yra neišvengiamai susijęs su tam tikru netikslumu. </a:t>
            </a:r>
          </a:p>
        </p:txBody>
      </p:sp>
    </p:spTree>
    <p:extLst>
      <p:ext uri="{BB962C8B-B14F-4D97-AF65-F5344CB8AC3E}">
        <p14:creationId xmlns:p14="http://schemas.microsoft.com/office/powerpoint/2010/main" val="16846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Mediana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rgbClr val="C00000"/>
                </a:solidFill>
              </a:rPr>
              <a:t>Mediana</a:t>
            </a:r>
            <a:r>
              <a:rPr lang="lt-LT" dirty="0"/>
              <a:t> – požymio reikšmė, variacinę eilutę </a:t>
            </a:r>
            <a:r>
              <a:rPr lang="lt-LT" dirty="0">
                <a:solidFill>
                  <a:srgbClr val="C00000"/>
                </a:solidFill>
              </a:rPr>
              <a:t>dalija į dvi lygias dalis</a:t>
            </a:r>
            <a:r>
              <a:rPr lang="lt-LT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lt-LT" dirty="0"/>
              <a:t>duomenų </a:t>
            </a:r>
            <a:r>
              <a:rPr lang="lt-LT" dirty="0" smtClean="0"/>
              <a:t>aibės: 10</a:t>
            </a:r>
            <a:r>
              <a:rPr lang="lt-LT" dirty="0"/>
              <a:t>; 20; 30; </a:t>
            </a:r>
            <a:r>
              <a:rPr lang="lt-LT" dirty="0" smtClean="0"/>
              <a:t>40 mediana yra 25.</a:t>
            </a:r>
          </a:p>
          <a:p>
            <a:pPr lvl="1"/>
            <a:r>
              <a:rPr lang="lt-LT" dirty="0"/>
              <a:t>duomenų aibės: 10; 20; 30; </a:t>
            </a:r>
            <a:r>
              <a:rPr lang="lt-LT" dirty="0" smtClean="0"/>
              <a:t>100 </a:t>
            </a:r>
            <a:r>
              <a:rPr lang="lt-LT" dirty="0"/>
              <a:t>mediana </a:t>
            </a:r>
            <a:r>
              <a:rPr lang="lt-LT" dirty="0" smtClean="0"/>
              <a:t>taip pat yra </a:t>
            </a:r>
            <a:r>
              <a:rPr lang="lt-LT" dirty="0"/>
              <a:t>25.</a:t>
            </a:r>
          </a:p>
          <a:p>
            <a:r>
              <a:rPr lang="lt-LT" dirty="0" smtClean="0"/>
              <a:t>Mediana </a:t>
            </a:r>
            <a:r>
              <a:rPr lang="lt-LT" dirty="0"/>
              <a:t>dalija pusiau variacinę eilutę, t.y. jau sutvarkytus duomenis</a:t>
            </a:r>
            <a:r>
              <a:rPr lang="lt-LT" dirty="0" smtClean="0"/>
              <a:t>, o </a:t>
            </a:r>
            <a:r>
              <a:rPr lang="lt-LT" dirty="0"/>
              <a:t>ne statistinę eilutę, t.y. </a:t>
            </a:r>
            <a:r>
              <a:rPr lang="lt-LT" dirty="0" smtClean="0"/>
              <a:t>pradinius </a:t>
            </a:r>
            <a:r>
              <a:rPr lang="lt-LT" dirty="0"/>
              <a:t>duomenis.</a:t>
            </a:r>
          </a:p>
          <a:p>
            <a:r>
              <a:rPr lang="lt-LT" dirty="0"/>
              <a:t>Nominalinio matavimo metu mediana negali būti nustatyta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59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Mediana ir vidurkis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Pvz. Turime dvi duomenų aibes:</a:t>
            </a:r>
          </a:p>
          <a:p>
            <a:r>
              <a:rPr lang="lt-LT" dirty="0"/>
              <a:t>10; 20; 30; 40.</a:t>
            </a:r>
          </a:p>
          <a:p>
            <a:r>
              <a:rPr lang="lt-LT" dirty="0"/>
              <a:t>10; 20; 30; 100.</a:t>
            </a:r>
          </a:p>
          <a:p>
            <a:r>
              <a:rPr lang="lt-LT" dirty="0"/>
              <a:t>Abiejų medianos lygios skaičiui 25. Tačiau pirmosios aibės vidurkis yra</a:t>
            </a:r>
          </a:p>
          <a:p>
            <a:r>
              <a:rPr lang="lt-LT" dirty="0"/>
              <a:t>25, o antrosios - 40. Antrosios aibės atveju vidurkis nėra tinkama</a:t>
            </a:r>
          </a:p>
          <a:p>
            <a:r>
              <a:rPr lang="lt-LT" dirty="0"/>
              <a:t>centro charakteristika, nes viską lemia didelė reikšmė – išskirtis 100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88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Stačiakampės diagramos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65" y="2047074"/>
            <a:ext cx="4991797" cy="37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22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5243410" y="1558835"/>
            <a:ext cx="6464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Vienas stačiakampis kartu su „ūsais“ vaizduoja vieno konkretaus dalyko pasiekimus.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Braižant tokią diagramą, visi mokiniai pagal jų surinktų taškų kiekį surikiuojami į vieną eilę nuo žemiausio iki aukščiausio rezultato ir suskirstomi į 4 lygias dalis (vadinamas kvartiliais).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Apatinis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„ūsas“ – tai 25 </a:t>
            </a:r>
            <a:r>
              <a:rPr lang="en-US" sz="2400" dirty="0" smtClean="0">
                <a:solidFill>
                  <a:srgbClr val="002060"/>
                </a:solidFill>
              </a:rPr>
              <a:t>% </a:t>
            </a:r>
            <a:r>
              <a:rPr lang="lt-LT" sz="2400" dirty="0" smtClean="0">
                <a:solidFill>
                  <a:srgbClr val="002060"/>
                </a:solidFill>
              </a:rPr>
              <a:t>mokinių,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kurių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rezultatai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žemiausi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lt-LT" sz="2400" dirty="0" smtClean="0">
                <a:solidFill>
                  <a:srgbClr val="002060"/>
                </a:solidFill>
              </a:rPr>
              <a:t>iršutinis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„ūsas“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 smtClean="0">
                <a:solidFill>
                  <a:srgbClr val="002060"/>
                </a:solidFill>
              </a:rPr>
              <a:t>–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lt-LT" sz="2400" dirty="0">
                <a:solidFill>
                  <a:srgbClr val="002060"/>
                </a:solidFill>
              </a:rPr>
              <a:t>tai 25 </a:t>
            </a:r>
            <a:r>
              <a:rPr lang="en-US" sz="2400" dirty="0">
                <a:solidFill>
                  <a:srgbClr val="002060"/>
                </a:solidFill>
              </a:rPr>
              <a:t>% </a:t>
            </a:r>
            <a:r>
              <a:rPr lang="lt-LT" sz="2400" dirty="0" smtClean="0">
                <a:solidFill>
                  <a:srgbClr val="002060"/>
                </a:solidFill>
              </a:rPr>
              <a:t>mokini</a:t>
            </a:r>
            <a:r>
              <a:rPr lang="lt-LT" sz="2400" dirty="0">
                <a:solidFill>
                  <a:srgbClr val="002060"/>
                </a:solidFill>
              </a:rPr>
              <a:t>ų</a:t>
            </a:r>
            <a:r>
              <a:rPr lang="lt-LT" sz="2400" dirty="0" smtClean="0">
                <a:solidFill>
                  <a:srgbClr val="002060"/>
                </a:solidFill>
              </a:rPr>
              <a:t>, kurių rezultatai aukščiausi.</a:t>
            </a:r>
          </a:p>
        </p:txBody>
      </p:sp>
    </p:spTree>
    <p:extLst>
      <p:ext uri="{BB962C8B-B14F-4D97-AF65-F5344CB8AC3E}">
        <p14:creationId xmlns:p14="http://schemas.microsoft.com/office/powerpoint/2010/main" val="11014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Stačiakampės diagramos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21" y="2010498"/>
            <a:ext cx="4991797" cy="37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23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5225960" y="1980090"/>
            <a:ext cx="6464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2060"/>
                </a:solidFill>
              </a:rPr>
              <a:t>S</a:t>
            </a:r>
            <a:r>
              <a:rPr lang="lt-LT" sz="2400" dirty="0" smtClean="0">
                <a:solidFill>
                  <a:srgbClr val="002060"/>
                </a:solidFill>
              </a:rPr>
              <a:t>tačiakampė dėžutė vaizduoja 50 </a:t>
            </a:r>
            <a:r>
              <a:rPr lang="en-US" sz="2400" dirty="0">
                <a:solidFill>
                  <a:srgbClr val="002060"/>
                </a:solidFill>
              </a:rPr>
              <a:t>%</a:t>
            </a:r>
            <a:r>
              <a:rPr lang="lt-LT" sz="2400" dirty="0" smtClean="0">
                <a:solidFill>
                  <a:srgbClr val="002060"/>
                </a:solidFill>
              </a:rPr>
              <a:t> visų mokinių;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„</a:t>
            </a:r>
            <a:r>
              <a:rPr lang="lt-LT" sz="2400" dirty="0">
                <a:solidFill>
                  <a:srgbClr val="002060"/>
                </a:solidFill>
              </a:rPr>
              <a:t>Dėžutė</a:t>
            </a:r>
            <a:r>
              <a:rPr lang="lt-LT" sz="2400" dirty="0" smtClean="0">
                <a:solidFill>
                  <a:srgbClr val="002060"/>
                </a:solidFill>
              </a:rPr>
              <a:t>“ padalinta brūkšniu į dvi dalis ties </a:t>
            </a:r>
            <a:r>
              <a:rPr lang="lt-LT" sz="2400" b="1" dirty="0" smtClean="0">
                <a:solidFill>
                  <a:srgbClr val="C00000"/>
                </a:solidFill>
              </a:rPr>
              <a:t>mediana (vidurys, o ne vidurkis).</a:t>
            </a:r>
            <a:endParaRPr lang="lt-LT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Viršutinė stačiakampio dėžutė – antrasis kvartilis. Jam priklauso mokiniai, surinkę mažiau taškų už patekusiuosius į pirmąjį kvartilį, bet daugiau už patekusius į trečiąjį mokinių kvartilį.</a:t>
            </a:r>
          </a:p>
        </p:txBody>
      </p:sp>
    </p:spTree>
    <p:extLst>
      <p:ext uri="{BB962C8B-B14F-4D97-AF65-F5344CB8AC3E}">
        <p14:creationId xmlns:p14="http://schemas.microsoft.com/office/powerpoint/2010/main" val="31446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Amžinos temperatūros problemos...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1°C</a:t>
            </a:r>
            <a:endParaRPr lang="lt-LT" dirty="0">
              <a:solidFill>
                <a:srgbClr val="002060"/>
              </a:solidFill>
            </a:endParaRPr>
          </a:p>
          <a:p>
            <a:r>
              <a:rPr lang="lt-LT" dirty="0" smtClean="0">
                <a:solidFill>
                  <a:srgbClr val="002060"/>
                </a:solidFill>
              </a:rPr>
              <a:t>0°C</a:t>
            </a:r>
            <a:endParaRPr lang="lt-LT" dirty="0">
              <a:solidFill>
                <a:srgbClr val="002060"/>
              </a:solidFill>
            </a:endParaRP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24</a:t>
            </a:fld>
            <a:endParaRPr lang="lt-L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39" y="1963738"/>
            <a:ext cx="527694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Matavimo priemonės paklaida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556" y="1825625"/>
            <a:ext cx="850488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7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Sistemingoji matavimo paklaida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Nekeisti matavimo priemonės;</a:t>
            </a:r>
          </a:p>
          <a:p>
            <a:r>
              <a:rPr lang="lt-LT" dirty="0" smtClean="0"/>
              <a:t>Nekeisti matavimo būdo;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27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Atsitiktinės paklaidos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Matuojamo dydžio vertė nenuspėjamu būdu (atsitiktinai) kinta daug kartų matuojant;</a:t>
            </a:r>
          </a:p>
          <a:p>
            <a:r>
              <a:rPr lang="lt-LT" dirty="0" smtClean="0"/>
              <a:t>Paklaidų vertė didesnė negu sistemingosios paklaidos.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07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5"/>
            <a:ext cx="8622792" cy="1325563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+mn-lt"/>
              </a:rPr>
              <a:t>Standartinis nuokrypis </a:t>
            </a:r>
            <a:r>
              <a:rPr lang="el-GR" dirty="0" smtClean="0">
                <a:latin typeface="+mn-lt"/>
              </a:rPr>
              <a:t>σ</a:t>
            </a:r>
            <a:r>
              <a:rPr lang="lt-LT" dirty="0" smtClean="0">
                <a:latin typeface="+mn-lt"/>
              </a:rPr>
              <a:t> </a:t>
            </a:r>
            <a:r>
              <a:rPr lang="el-GR" dirty="0" smtClean="0">
                <a:latin typeface="+mn-lt"/>
                <a:sym typeface="Symbol"/>
              </a:rPr>
              <a:t></a:t>
            </a:r>
            <a:r>
              <a:rPr lang="lt-LT" dirty="0" smtClean="0">
                <a:latin typeface="+mn-lt"/>
                <a:sym typeface="Symbol"/>
              </a:rPr>
              <a:t> FWHM/2,35</a:t>
            </a:r>
            <a:br>
              <a:rPr lang="lt-LT" dirty="0" smtClean="0">
                <a:latin typeface="+mn-lt"/>
                <a:sym typeface="Symbol"/>
              </a:rPr>
            </a:br>
            <a:r>
              <a:rPr lang="lt-LT" dirty="0" smtClean="0">
                <a:latin typeface="+mn-lt"/>
                <a:sym typeface="Symbol"/>
              </a:rPr>
              <a:t>Full Width at Half Maximum</a:t>
            </a:r>
            <a:endParaRPr lang="lt-LT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07" y="1789049"/>
            <a:ext cx="69474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28</a:t>
            </a:fld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75" y="2612300"/>
            <a:ext cx="3259501" cy="251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Ūsai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184" y="1770761"/>
            <a:ext cx="76518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0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Matavimo absoliučioji paklaida</a:t>
            </a:r>
            <a:endParaRPr lang="lt-L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t-LT" dirty="0" smtClean="0"/>
                  <a:t>Dydžio </a:t>
                </a:r>
                <a:r>
                  <a:rPr lang="lt-LT" dirty="0"/>
                  <a:t>X </a:t>
                </a:r>
                <a:r>
                  <a:rPr lang="lt-LT" dirty="0" smtClean="0"/>
                  <a:t>matavimo rezultato x</a:t>
                </a:r>
                <a:r>
                  <a:rPr lang="lt-LT" baseline="-25000" dirty="0" smtClean="0"/>
                  <a:t>i</a:t>
                </a:r>
                <a:r>
                  <a:rPr lang="lt-LT" dirty="0" smtClean="0"/>
                  <a:t> ir </a:t>
                </a:r>
                <a:r>
                  <a:rPr lang="lt-LT" dirty="0"/>
                  <a:t>tikrosios matuojamojo </a:t>
                </a:r>
                <a:r>
                  <a:rPr lang="lt-LT" dirty="0" smtClean="0"/>
                  <a:t>dydžio vertės x</a:t>
                </a:r>
                <a:r>
                  <a:rPr lang="lt-LT" baseline="-25000" dirty="0" smtClean="0"/>
                  <a:t>t</a:t>
                </a:r>
                <a:r>
                  <a:rPr lang="lt-LT" dirty="0" smtClean="0"/>
                  <a:t> skirtumas yra vadinamas </a:t>
                </a:r>
                <a:r>
                  <a:rPr lang="lt-LT" b="1" dirty="0">
                    <a:solidFill>
                      <a:srgbClr val="00B050"/>
                    </a:solidFill>
                  </a:rPr>
                  <a:t>matavimo </a:t>
                </a:r>
                <a:r>
                  <a:rPr lang="lt-LT" b="1" dirty="0" smtClean="0">
                    <a:solidFill>
                      <a:srgbClr val="00B050"/>
                    </a:solidFill>
                  </a:rPr>
                  <a:t>absoliučiąja paklaida.</a:t>
                </a:r>
              </a:p>
              <a:p>
                <a14:m>
                  <m:oMath xmlns:m="http://schemas.openxmlformats.org/officeDocument/2006/math">
                    <m:r>
                      <a:rPr lang="lt-LT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lt-LT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lt-LT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lt-LT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lt-LT" b="1" dirty="0">
                  <a:solidFill>
                    <a:srgbClr val="00B050"/>
                  </a:solidFill>
                </a:endParaRPr>
              </a:p>
              <a:p>
                <a:r>
                  <a:rPr lang="lt-LT" dirty="0" smtClean="0"/>
                  <a:t>Ši </a:t>
                </a:r>
                <a:r>
                  <a:rPr lang="lt-LT" dirty="0"/>
                  <a:t>paklaida, o kartu ir matavimo tikslumas</a:t>
                </a:r>
                <a:r>
                  <a:rPr lang="lt-LT" dirty="0" smtClean="0"/>
                  <a:t>, susiję </a:t>
                </a:r>
                <a:r>
                  <a:rPr lang="lt-LT" dirty="0"/>
                  <a:t>su matavimo </a:t>
                </a:r>
                <a:r>
                  <a:rPr lang="lt-LT" dirty="0" smtClean="0"/>
                  <a:t>prietaisų </a:t>
                </a:r>
                <a:r>
                  <a:rPr lang="lt-LT" dirty="0"/>
                  <a:t>netobulumu, bandymo </a:t>
                </a:r>
                <a:r>
                  <a:rPr lang="lt-LT" dirty="0" smtClean="0"/>
                  <a:t>sąlygų </a:t>
                </a:r>
                <a:r>
                  <a:rPr lang="lt-LT" dirty="0"/>
                  <a:t>ir paties matuojamojo objekto kitimu</a:t>
                </a:r>
                <a:r>
                  <a:rPr lang="lt-LT" dirty="0" smtClean="0"/>
                  <a:t>, teorinio </a:t>
                </a:r>
                <a:r>
                  <a:rPr lang="lt-LT" dirty="0"/>
                  <a:t>modelio ir taikomo matavimo metodo artutinumu ir </a:t>
                </a:r>
                <a:r>
                  <a:rPr lang="lt-LT" dirty="0" smtClean="0"/>
                  <a:t>kt.</a:t>
                </a:r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6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Yra skirtumas ar nėra?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035" y="1825625"/>
            <a:ext cx="712392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5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Yra skirtumas ar nėra?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178" y="1825625"/>
            <a:ext cx="663964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12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Ar reikalingas toks grafikas?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805" y="1825625"/>
            <a:ext cx="721639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16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879" y="1816481"/>
            <a:ext cx="713395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33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2881688" y="4522797"/>
            <a:ext cx="968417" cy="1201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07" y="2738220"/>
            <a:ext cx="343980" cy="12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6" y="4084347"/>
            <a:ext cx="341936" cy="10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75549" y="1140824"/>
            <a:ext cx="331530" cy="14804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59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73" y="1825625"/>
            <a:ext cx="70628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57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282" y="1825625"/>
            <a:ext cx="765143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Koreliacija</a:t>
            </a:r>
            <a:endParaRPr lang="lt-L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722" y="1825625"/>
            <a:ext cx="630255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80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Koreliacija</a:t>
            </a:r>
            <a:endParaRPr lang="lt-L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743" y="1825625"/>
            <a:ext cx="557851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039" y="1825625"/>
            <a:ext cx="601792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69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669" y="1825625"/>
            <a:ext cx="609066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5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Sistemingosios paklaidos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Matavimo prietaisai rodo </a:t>
            </a:r>
            <a:r>
              <a:rPr lang="lt-LT" dirty="0" smtClean="0"/>
              <a:t>šiek </a:t>
            </a:r>
            <a:r>
              <a:rPr lang="lt-LT" dirty="0"/>
              <a:t>tiek padidintas arba </a:t>
            </a:r>
            <a:r>
              <a:rPr lang="lt-LT" dirty="0" smtClean="0"/>
              <a:t>sumažintas matuojamų dydžių </a:t>
            </a:r>
            <a:r>
              <a:rPr lang="lt-LT" dirty="0"/>
              <a:t>vertes. </a:t>
            </a:r>
            <a:r>
              <a:rPr lang="lt-LT" dirty="0" smtClean="0"/>
              <a:t>Šie nuokrypiai </a:t>
            </a:r>
            <a:r>
              <a:rPr lang="lt-LT" dirty="0"/>
              <a:t>nuo </a:t>
            </a:r>
            <a:r>
              <a:rPr lang="lt-LT" dirty="0" smtClean="0"/>
              <a:t>tikrųjų verčių </a:t>
            </a:r>
            <a:r>
              <a:rPr lang="lt-LT" dirty="0"/>
              <a:t>vadinami </a:t>
            </a:r>
            <a:r>
              <a:rPr lang="lt-LT" b="1" dirty="0">
                <a:solidFill>
                  <a:srgbClr val="00B050"/>
                </a:solidFill>
              </a:rPr>
              <a:t>sistemingosiomis paklaidomis</a:t>
            </a:r>
            <a:r>
              <a:rPr lang="lt-LT" dirty="0" smtClean="0"/>
              <a:t>.</a:t>
            </a:r>
          </a:p>
          <a:p>
            <a:r>
              <a:rPr lang="lt-LT" dirty="0" smtClean="0"/>
              <a:t>Kartojant </a:t>
            </a:r>
            <a:r>
              <a:rPr lang="lt-LT" dirty="0"/>
              <a:t>matavimus</a:t>
            </a:r>
            <a:r>
              <a:rPr lang="lt-LT" dirty="0" smtClean="0"/>
              <a:t>, sistemingoji </a:t>
            </a:r>
            <a:r>
              <a:rPr lang="lt-LT" dirty="0"/>
              <a:t>paklaida nuolat </a:t>
            </a:r>
            <a:r>
              <a:rPr lang="lt-LT" dirty="0" smtClean="0"/>
              <a:t>kartojasi.</a:t>
            </a:r>
          </a:p>
          <a:p>
            <a:r>
              <a:rPr lang="lt-LT" dirty="0" smtClean="0"/>
              <a:t>Sistemingosios </a:t>
            </a:r>
            <a:r>
              <a:rPr lang="lt-LT" dirty="0"/>
              <a:t>paklaidos </a:t>
            </a:r>
            <a:r>
              <a:rPr lang="lt-LT" dirty="0" smtClean="0"/>
              <a:t>mažinamos </a:t>
            </a:r>
            <a:r>
              <a:rPr lang="lt-LT" dirty="0"/>
              <a:t>tikrinant prietaisus</a:t>
            </a:r>
            <a:r>
              <a:rPr lang="lt-LT" dirty="0" smtClean="0"/>
              <a:t>, tobulinant </a:t>
            </a:r>
            <a:r>
              <a:rPr lang="lt-LT" dirty="0"/>
              <a:t>eksperimento </a:t>
            </a:r>
            <a:r>
              <a:rPr lang="lt-LT" dirty="0" smtClean="0"/>
              <a:t>metodiką </a:t>
            </a:r>
            <a:r>
              <a:rPr lang="lt-LT" dirty="0"/>
              <a:t>bei lyginant to paties </a:t>
            </a:r>
            <a:r>
              <a:rPr lang="lt-LT" dirty="0" smtClean="0"/>
              <a:t>dydžio </a:t>
            </a:r>
            <a:r>
              <a:rPr lang="lt-LT" dirty="0"/>
              <a:t>matavimus skirtingais metodais.</a:t>
            </a:r>
          </a:p>
          <a:p>
            <a:r>
              <a:rPr lang="lt-LT" dirty="0"/>
              <a:t>Sistemingoji paklaida, kurios </a:t>
            </a:r>
            <a:r>
              <a:rPr lang="lt-LT" dirty="0" smtClean="0"/>
              <a:t>kilmė </a:t>
            </a:r>
            <a:r>
              <a:rPr lang="lt-LT" dirty="0"/>
              <a:t>yra </a:t>
            </a:r>
            <a:r>
              <a:rPr lang="lt-LT" dirty="0" smtClean="0"/>
              <a:t>žinoma</a:t>
            </a:r>
            <a:r>
              <a:rPr lang="lt-LT" dirty="0"/>
              <a:t>, o jos </a:t>
            </a:r>
            <a:r>
              <a:rPr lang="lt-LT" dirty="0" smtClean="0"/>
              <a:t>ženklas </a:t>
            </a:r>
            <a:r>
              <a:rPr lang="lt-LT" dirty="0"/>
              <a:t>ir didumas gana tiksliai nustatomi</a:t>
            </a:r>
            <a:r>
              <a:rPr lang="lt-LT" dirty="0" smtClean="0"/>
              <a:t>, vadinama </a:t>
            </a:r>
            <a:r>
              <a:rPr lang="lt-LT" b="1" dirty="0" smtClean="0">
                <a:solidFill>
                  <a:srgbClr val="00B050"/>
                </a:solidFill>
              </a:rPr>
              <a:t>pataisa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65561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4" y="693165"/>
            <a:ext cx="4287207" cy="5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67" y="431599"/>
            <a:ext cx="3925860" cy="59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2726" y="150495"/>
            <a:ext cx="6936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>
                <a:hlinkClick r:id="rId4"/>
              </a:rPr>
              <a:t>www.varsitytutors.com/hotmath/hotmath_help/topics/line-of-best-fit</a:t>
            </a:r>
            <a:r>
              <a:rPr lang="en-US" sz="1600" dirty="0"/>
              <a:t> 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0449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</a:t>
            </a:r>
            <a:r>
              <a:rPr lang="lt-LT" dirty="0" smtClean="0"/>
              <a:t>aklaidos</a:t>
            </a:r>
            <a:endParaRPr lang="lt-L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959" y="1685957"/>
            <a:ext cx="4514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41</a:t>
            </a:fld>
            <a:endParaRPr lang="lt-L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33" y="2011416"/>
            <a:ext cx="4743862" cy="26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" y="3386665"/>
            <a:ext cx="4738257" cy="207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Matavimų skalės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Nagrinėjami objektai apibendrinami pagal įvairias jų savybes.  Konkrečiame tyrime nagrinėjamos ne visos, o tik tam tikros objektų  savybės jos vadinamos </a:t>
            </a:r>
            <a:r>
              <a:rPr lang="lt-LT" b="1" dirty="0"/>
              <a:t>objektų požymiais</a:t>
            </a:r>
            <a:r>
              <a:rPr lang="lt-LT" dirty="0"/>
              <a:t>.</a:t>
            </a:r>
          </a:p>
          <a:p>
            <a:endParaRPr lang="lt-LT" dirty="0"/>
          </a:p>
          <a:p>
            <a:r>
              <a:rPr lang="lt-LT" dirty="0"/>
              <a:t>Objektų požymiai yra matuojami. Matavimu vadiname skaitinių formų  priskyrimą objektams, vadovaujantis tam tikromis taisyklėmis.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3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pc="-5" dirty="0" smtClean="0"/>
              <a:t>Nominalinė matavimų skalė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Nominalinė </a:t>
            </a:r>
            <a:r>
              <a:rPr lang="lt-LT" b="1" dirty="0" smtClean="0">
                <a:solidFill>
                  <a:schemeClr val="accent2">
                    <a:lumMod val="75000"/>
                  </a:schemeClr>
                </a:solidFill>
              </a:rPr>
              <a:t>skalė</a:t>
            </a:r>
            <a:r>
              <a:rPr lang="lt-LT" dirty="0" smtClean="0"/>
              <a:t>: skaičiai </a:t>
            </a:r>
            <a:r>
              <a:rPr lang="lt-LT" dirty="0"/>
              <a:t>čia turi ne skaičių, o savotiškų etikečių prasmę. Skaitmenys gali būti  pakeisti raidėmis ar kitais sutartiniais ženklais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Visi </a:t>
            </a:r>
            <a:r>
              <a:rPr lang="lt-LT" dirty="0"/>
              <a:t>objektai, kuriems priskiriamas tas pats skaitmuo,  būtų lygūs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Du </a:t>
            </a:r>
            <a:r>
              <a:rPr lang="lt-LT" dirty="0"/>
              <a:t>nevienodi objektai negali būti žymimi tuo pačiu skaitmeniu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Pavyzdžiui: žmogaus lytis, profesija, tautybė.</a:t>
            </a:r>
          </a:p>
          <a:p>
            <a:r>
              <a:rPr lang="lt-LT" b="1" dirty="0" smtClean="0"/>
              <a:t>Dichotominė </a:t>
            </a:r>
            <a:r>
              <a:rPr lang="lt-LT" b="1" dirty="0"/>
              <a:t>matavimų </a:t>
            </a:r>
            <a:r>
              <a:rPr lang="lt-LT" b="1" dirty="0" smtClean="0"/>
              <a:t>skalė</a:t>
            </a:r>
            <a:r>
              <a:rPr lang="lt-LT" dirty="0" smtClean="0"/>
              <a:t>: </a:t>
            </a:r>
            <a:r>
              <a:rPr lang="lt-LT" dirty="0"/>
              <a:t>požymių reikšmės yra priskiriamos prie vienos iš dviejų galimų kategorijų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Pavyzdžiui, gyvas – negyvas.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93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</a:t>
            </a:r>
            <a:r>
              <a:rPr lang="lt-LT" dirty="0" smtClean="0"/>
              <a:t>anginė matavimų skalė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accent2">
                    <a:lumMod val="75000"/>
                  </a:schemeClr>
                </a:solidFill>
              </a:rPr>
              <a:t>Ranginė skalė </a:t>
            </a:r>
            <a:r>
              <a:rPr lang="lt-LT" dirty="0" smtClean="0"/>
              <a:t>– </a:t>
            </a:r>
            <a:r>
              <a:rPr lang="lt-LT" dirty="0"/>
              <a:t>tai požymio reikšmių matavimo būdas, </a:t>
            </a:r>
            <a:r>
              <a:rPr lang="lt-LT" dirty="0" smtClean="0"/>
              <a:t>kuriuo </a:t>
            </a:r>
            <a:r>
              <a:rPr lang="lt-LT" dirty="0"/>
              <a:t>tiriamieji objektai ar individai gali būti sudėlioti matuojamo požymio didėjimo arba mažėjimo tvarka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Vartojant </a:t>
            </a:r>
            <a:r>
              <a:rPr lang="lt-LT" dirty="0"/>
              <a:t>šią skalę galima teigti, kad vieno objekto požymio reikšmė didesnė, lygi ar mažesnė už kito objekto, nors neįmanoma nustatyti, kiek ji didesnė ar </a:t>
            </a:r>
            <a:r>
              <a:rPr lang="lt-LT" dirty="0" smtClean="0"/>
              <a:t>mažesnė. </a:t>
            </a:r>
            <a:r>
              <a:rPr lang="lt-LT" dirty="0"/>
              <a:t>Idealioje ranginėje skalėje sutampančių verčių neturėtų būti.</a:t>
            </a:r>
            <a:endParaRPr lang="lt-LT" dirty="0" smtClean="0"/>
          </a:p>
          <a:p>
            <a:r>
              <a:rPr lang="lt-LT" dirty="0" smtClean="0"/>
              <a:t>Grubesnis </a:t>
            </a:r>
            <a:r>
              <a:rPr lang="lt-LT" dirty="0"/>
              <a:t>šios skalės variantas – </a:t>
            </a:r>
            <a:r>
              <a:rPr lang="lt-LT" b="1" dirty="0"/>
              <a:t>balinė matavimo </a:t>
            </a:r>
            <a:r>
              <a:rPr lang="lt-LT" b="1" dirty="0" smtClean="0"/>
              <a:t>skalė.</a:t>
            </a:r>
          </a:p>
          <a:p>
            <a:pPr lvl="1"/>
            <a:r>
              <a:rPr lang="lt-LT" dirty="0" smtClean="0"/>
              <a:t>Pavyzdžiui, </a:t>
            </a:r>
            <a:r>
              <a:rPr lang="lt-LT" dirty="0"/>
              <a:t>žinių įvertinimas balais, ligos stadija, dangos korozinis pažeistumas ir </a:t>
            </a:r>
            <a:r>
              <a:rPr lang="lt-LT" dirty="0" smtClean="0"/>
              <a:t>pan. </a:t>
            </a:r>
            <a:r>
              <a:rPr lang="lt-LT" dirty="0"/>
              <a:t>Joje sutampančių verčių būna daug.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4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Intervalinė </a:t>
            </a:r>
            <a:r>
              <a:rPr lang="lt-LT" dirty="0"/>
              <a:t>matavimų skalė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Intervalinė skalė</a:t>
            </a:r>
            <a:r>
              <a:rPr lang="lt-LT" dirty="0"/>
              <a:t>: skaičius turi skaičių prasmę, su jais galima atlikti aritmetines operacijas. </a:t>
            </a:r>
          </a:p>
          <a:p>
            <a:pPr lvl="1"/>
            <a:r>
              <a:rPr lang="lt-LT" dirty="0" smtClean="0"/>
              <a:t>Tai </a:t>
            </a:r>
            <a:r>
              <a:rPr lang="lt-LT" dirty="0"/>
              <a:t>požymių reikšmių matavimas būdas, taikomas kiekybiniam dviejų požymių reikšmių skirtumui nustatyti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Šios </a:t>
            </a:r>
            <a:r>
              <a:rPr lang="lt-LT" dirty="0"/>
              <a:t>skalės absoliutusis nulis nežinomas, bet nulinė reikšmė gali būti nustatoma bendru mokslininkų susitarimu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Pavyzdžiui, temperatūros </a:t>
            </a:r>
            <a:r>
              <a:rPr lang="lt-LT" dirty="0"/>
              <a:t>matavimas vartojant Celsijaus ar Farenheito temperatūros skalę.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16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Santykių </a:t>
            </a:r>
            <a:r>
              <a:rPr lang="lt-LT" dirty="0"/>
              <a:t>matavimų skalė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2">
                    <a:lumMod val="75000"/>
                  </a:schemeClr>
                </a:solidFill>
              </a:rPr>
              <a:t>Santykių 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matavimų </a:t>
            </a:r>
            <a:r>
              <a:rPr lang="lt-LT" b="1" dirty="0" smtClean="0">
                <a:solidFill>
                  <a:schemeClr val="accent2">
                    <a:lumMod val="75000"/>
                  </a:schemeClr>
                </a:solidFill>
              </a:rPr>
              <a:t>skalė </a:t>
            </a:r>
            <a:r>
              <a:rPr lang="lt-LT" dirty="0" smtClean="0"/>
              <a:t>– </a:t>
            </a:r>
            <a:r>
              <a:rPr lang="lt-LT" dirty="0"/>
              <a:t>tai požymio reikšmių matavimo būdas, kuriuo nulinė požymio reikšmė yra nustatoma ne </a:t>
            </a:r>
            <a:r>
              <a:rPr lang="lt-LT" dirty="0" smtClean="0"/>
              <a:t>susitarimu, o </a:t>
            </a:r>
            <a:r>
              <a:rPr lang="lt-LT" dirty="0"/>
              <a:t>yra absoliuti, susijusi su reiškinių esme. </a:t>
            </a:r>
          </a:p>
          <a:p>
            <a:pPr lvl="1"/>
            <a:r>
              <a:rPr lang="lt-LT" dirty="0" smtClean="0"/>
              <a:t>Pavyzdžiui, santykių </a:t>
            </a:r>
            <a:r>
              <a:rPr lang="lt-LT" dirty="0"/>
              <a:t>skale matuojamas kūnų  ilgis, svoris, elektros srovės stipris.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9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Matavimų skalių palyginimas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394" y="1825625"/>
            <a:ext cx="921121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47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3092418" y="5997080"/>
            <a:ext cx="609441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9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lt-LT" sz="900" dirty="0" smtClean="0">
                <a:solidFill>
                  <a:srgbClr val="002060"/>
                </a:solidFill>
                <a:hlinkClick r:id="rId4"/>
              </a:rPr>
              <a:t>upload.wikimedia.org/wikipedia/commons/thumb/d/dc/Skalenniveau_lt.svg/1920px-Skalenniveau_lt.svg.png</a:t>
            </a:r>
            <a:r>
              <a:rPr lang="lt-LT" sz="900" dirty="0" smtClean="0">
                <a:solidFill>
                  <a:srgbClr val="002060"/>
                </a:solidFill>
              </a:rPr>
              <a:t> </a:t>
            </a:r>
            <a:endParaRPr lang="lt-LT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Duomenų grupavimas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Absoliutieji dažniai </a:t>
            </a:r>
            <a:r>
              <a:rPr lang="lt-LT" dirty="0" smtClean="0"/>
              <a:t>– kiekvienai </a:t>
            </a:r>
            <a:r>
              <a:rPr lang="lt-LT" dirty="0"/>
              <a:t>gradacijai tekęs stebėjimų vienetų </a:t>
            </a:r>
            <a:r>
              <a:rPr lang="lt-LT" dirty="0" smtClean="0"/>
              <a:t>skaičius.</a:t>
            </a:r>
            <a:endParaRPr lang="lt-LT" dirty="0"/>
          </a:p>
          <a:p>
            <a:pPr lvl="1"/>
            <a:r>
              <a:rPr lang="lt-LT" dirty="0" smtClean="0"/>
              <a:t>Pavyzdžiui: 2 </a:t>
            </a:r>
            <a:r>
              <a:rPr lang="lt-LT" dirty="0"/>
              <a:t>mokiniai įvertinti dvejetais, 8 </a:t>
            </a:r>
            <a:r>
              <a:rPr lang="lt-LT" dirty="0" smtClean="0"/>
              <a:t>– trejetais</a:t>
            </a:r>
            <a:r>
              <a:rPr lang="lt-LT" dirty="0"/>
              <a:t>. Tai įvertinimų absoliutiniai dažniai.</a:t>
            </a:r>
          </a:p>
          <a:p>
            <a:r>
              <a:rPr lang="lt-LT" b="1" dirty="0" smtClean="0">
                <a:solidFill>
                  <a:schemeClr val="accent2">
                    <a:lumMod val="75000"/>
                  </a:schemeClr>
                </a:solidFill>
              </a:rPr>
              <a:t>Procentiniai 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dažniai </a:t>
            </a:r>
            <a:r>
              <a:rPr lang="lt-LT" dirty="0" smtClean="0"/>
              <a:t>– procentai</a:t>
            </a:r>
            <a:r>
              <a:rPr lang="lt-LT" dirty="0"/>
              <a:t>.</a:t>
            </a:r>
          </a:p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Santykiniai dažniai </a:t>
            </a:r>
            <a:r>
              <a:rPr lang="lt-LT" dirty="0" smtClean="0"/>
              <a:t>– absoliutieji </a:t>
            </a:r>
            <a:r>
              <a:rPr lang="lt-LT" dirty="0"/>
              <a:t>dažniai padalyti iš </a:t>
            </a:r>
            <a:r>
              <a:rPr lang="lt-LT" dirty="0" smtClean="0"/>
              <a:t>sumos.</a:t>
            </a:r>
          </a:p>
          <a:p>
            <a:pPr lvl="1"/>
            <a:r>
              <a:rPr lang="lt-LT" dirty="0" smtClean="0"/>
              <a:t>Visa </a:t>
            </a:r>
            <a:r>
              <a:rPr lang="lt-LT" dirty="0"/>
              <a:t>grupė prilyginama vienetui, o atskiro  įvertinimo dažnis – vieneto dalimis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Santykiniai </a:t>
            </a:r>
            <a:r>
              <a:rPr lang="lt-LT" dirty="0"/>
              <a:t>dažniai gaunami iš procentinių, perkėlus kablelį per  dvi vietas į kairę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Pavyzdžiui, 50 </a:t>
            </a:r>
            <a:r>
              <a:rPr lang="en-US" dirty="0" smtClean="0"/>
              <a:t>%</a:t>
            </a:r>
            <a:r>
              <a:rPr lang="lt-LT" dirty="0" smtClean="0"/>
              <a:t> </a:t>
            </a:r>
            <a:r>
              <a:rPr lang="lt-LT" dirty="0"/>
              <a:t>= 0,5.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48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0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Grafikai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7" y="1462750"/>
            <a:ext cx="4145847" cy="35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52" y="2852930"/>
            <a:ext cx="4844882" cy="31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3707" y="1382573"/>
            <a:ext cx="2264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9600" dirty="0">
                <a:solidFill>
                  <a:srgbClr val="FF0000"/>
                </a:solidFill>
              </a:rPr>
              <a:t>NE </a:t>
            </a:r>
            <a:r>
              <a:rPr lang="en-US" sz="9600" dirty="0">
                <a:solidFill>
                  <a:srgbClr val="FF0000"/>
                </a:solidFill>
              </a:rPr>
              <a:t>!</a:t>
            </a:r>
            <a:endParaRPr lang="lt-LT" sz="96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886480">
            <a:off x="4363215" y="3848727"/>
            <a:ext cx="1956725" cy="665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6429449" y="1877370"/>
            <a:ext cx="424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RMSE - standartinis kvadratinis nuokrypis – dydis, nusakantis atsitiktinio dydžio įgyjamų reikšmių sklaidą apie vidurkį.</a:t>
            </a:r>
          </a:p>
        </p:txBody>
      </p:sp>
    </p:spTree>
    <p:extLst>
      <p:ext uri="{BB962C8B-B14F-4D97-AF65-F5344CB8AC3E}">
        <p14:creationId xmlns:p14="http://schemas.microsoft.com/office/powerpoint/2010/main" val="34986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Atsitiktinės paklaidos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Atsitiktinių paklaidų priežastys yra atsitiktiniai </a:t>
            </a:r>
            <a:r>
              <a:rPr lang="lt-LT" dirty="0"/>
              <a:t>ir eksperimento metu nekontroliuojami </a:t>
            </a:r>
            <a:r>
              <a:rPr lang="lt-LT" dirty="0" smtClean="0"/>
              <a:t>trikdžiai</a:t>
            </a:r>
            <a:r>
              <a:rPr lang="lt-LT" dirty="0"/>
              <a:t>, </a:t>
            </a:r>
            <a:r>
              <a:rPr lang="lt-LT" dirty="0" smtClean="0"/>
              <a:t>kurių įtakos </a:t>
            </a:r>
            <a:r>
              <a:rPr lang="lt-LT" dirty="0"/>
              <a:t>matavimo </a:t>
            </a:r>
            <a:r>
              <a:rPr lang="lt-LT" dirty="0" smtClean="0"/>
              <a:t>rezultatui tiesiogiai įvertinti </a:t>
            </a:r>
            <a:r>
              <a:rPr lang="lt-LT" dirty="0"/>
              <a:t>negalima </a:t>
            </a:r>
            <a:r>
              <a:rPr lang="lt-LT" dirty="0" smtClean="0"/>
              <a:t>dėl </a:t>
            </a:r>
            <a:r>
              <a:rPr lang="lt-LT" dirty="0"/>
              <a:t>to, kad </a:t>
            </a:r>
            <a:r>
              <a:rPr lang="lt-LT" dirty="0" smtClean="0"/>
              <a:t>trikdžių </a:t>
            </a:r>
            <a:r>
              <a:rPr lang="lt-LT" dirty="0"/>
              <a:t>yra daug, </a:t>
            </a:r>
            <a:r>
              <a:rPr lang="lt-LT" dirty="0" smtClean="0"/>
              <a:t>jų </a:t>
            </a:r>
            <a:r>
              <a:rPr lang="lt-LT" dirty="0"/>
              <a:t>prigimtis </a:t>
            </a:r>
            <a:r>
              <a:rPr lang="lt-LT" dirty="0" smtClean="0"/>
              <a:t>įvairi </a:t>
            </a:r>
            <a:r>
              <a:rPr lang="lt-LT" dirty="0"/>
              <a:t>ir poveikis skirtingas.</a:t>
            </a:r>
          </a:p>
          <a:p>
            <a:r>
              <a:rPr lang="lt-LT" dirty="0"/>
              <a:t>Jei </a:t>
            </a:r>
            <a:r>
              <a:rPr lang="lt-LT" dirty="0" smtClean="0"/>
              <a:t>atsitiktinės </a:t>
            </a:r>
            <a:r>
              <a:rPr lang="lt-LT" dirty="0"/>
              <a:t>paklaidos yra tos </a:t>
            </a:r>
            <a:r>
              <a:rPr lang="lt-LT" dirty="0" smtClean="0"/>
              <a:t>pačios eilės </a:t>
            </a:r>
            <a:r>
              <a:rPr lang="lt-LT" dirty="0"/>
              <a:t>arba gerokai </a:t>
            </a:r>
            <a:r>
              <a:rPr lang="lt-LT" dirty="0" smtClean="0"/>
              <a:t>didesnės už sistemingąsias</a:t>
            </a:r>
            <a:r>
              <a:rPr lang="lt-LT" dirty="0"/>
              <a:t>, tai, </a:t>
            </a:r>
            <a:r>
              <a:rPr lang="lt-LT" dirty="0" smtClean="0"/>
              <a:t>matuojant dydį </a:t>
            </a:r>
            <a:r>
              <a:rPr lang="lt-LT" dirty="0"/>
              <a:t>kelis kartus, gaunamos skirtingos jo </a:t>
            </a:r>
            <a:r>
              <a:rPr lang="lt-LT" dirty="0" smtClean="0"/>
              <a:t>vertės</a:t>
            </a:r>
            <a:r>
              <a:rPr lang="lt-LT" dirty="0"/>
              <a:t>. Tokiu atveju nuokrypio nuo tikrosios </a:t>
            </a:r>
            <a:r>
              <a:rPr lang="lt-LT" dirty="0" smtClean="0"/>
              <a:t>dydžio vertės ženklas </a:t>
            </a:r>
            <a:r>
              <a:rPr lang="lt-LT" dirty="0"/>
              <a:t>ir absoliutusis didumas nuolat kinta. </a:t>
            </a:r>
            <a:endParaRPr lang="lt-LT" dirty="0" smtClean="0"/>
          </a:p>
          <a:p>
            <a:r>
              <a:rPr lang="lt-LT" dirty="0" smtClean="0"/>
              <a:t>Daugkartinių matavimų atsitiktinėms </a:t>
            </a:r>
            <a:r>
              <a:rPr lang="lt-LT" dirty="0"/>
              <a:t>paklaidoms galioja statistikos </a:t>
            </a:r>
            <a:r>
              <a:rPr lang="lt-LT" dirty="0" smtClean="0"/>
              <a:t>dėsniai</a:t>
            </a:r>
            <a:r>
              <a:rPr lang="lt-LT" dirty="0"/>
              <a:t>, </a:t>
            </a:r>
            <a:r>
              <a:rPr lang="lt-LT" dirty="0" smtClean="0"/>
              <a:t>todėl atsitiktinę paklaidą </a:t>
            </a:r>
            <a:r>
              <a:rPr lang="lt-LT" dirty="0"/>
              <a:t>galima </a:t>
            </a:r>
            <a:r>
              <a:rPr lang="lt-LT" dirty="0" smtClean="0"/>
              <a:t>ženkliai sumažinti tą patį dydį </a:t>
            </a:r>
            <a:r>
              <a:rPr lang="lt-LT" dirty="0"/>
              <a:t>matuojant daug </a:t>
            </a:r>
            <a:r>
              <a:rPr lang="lt-LT" dirty="0" smtClean="0"/>
              <a:t>kartų. Sistemingųjų paklaidų </a:t>
            </a:r>
            <a:r>
              <a:rPr lang="lt-LT" dirty="0"/>
              <a:t>atveju nuokrypio didumas ir </a:t>
            </a:r>
            <a:r>
              <a:rPr lang="lt-LT" dirty="0" smtClean="0"/>
              <a:t>ženklas </a:t>
            </a:r>
            <a:r>
              <a:rPr lang="lt-LT" dirty="0"/>
              <a:t>yra </a:t>
            </a:r>
            <a:r>
              <a:rPr lang="lt-LT" dirty="0" smtClean="0"/>
              <a:t>pastovūs.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14848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Grožis?</a:t>
            </a:r>
            <a:endParaRPr lang="lt-LT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785" y="1825625"/>
            <a:ext cx="9930439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1883" y="3352800"/>
            <a:ext cx="889896" cy="79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Diagramų, vaizduojančių kiekybinius sąryšius, ašys turi būti „uždaros“</a:t>
            </a:r>
            <a:endParaRPr lang="lt-LT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506" y="2247656"/>
            <a:ext cx="7381735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www.jaunasis-tyrejas.lt</a:t>
            </a:r>
            <a:r>
              <a:rPr lang="lt-LT" dirty="0"/>
              <a:t> 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084" y="1825625"/>
            <a:ext cx="325983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52</a:t>
            </a:fld>
            <a:endParaRPr lang="lt-LT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73" y="2101169"/>
            <a:ext cx="5246727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1" y="3145536"/>
            <a:ext cx="376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Daugiau informacijos ir pavyzdžių A dalyje.</a:t>
            </a:r>
          </a:p>
          <a:p>
            <a:endParaRPr lang="lt-L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Sistemingoji ar atsitiktinė?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Aiškios </a:t>
            </a:r>
            <a:r>
              <a:rPr lang="lt-LT" dirty="0"/>
              <a:t>ribos tarp </a:t>
            </a:r>
            <a:r>
              <a:rPr lang="lt-LT" dirty="0" smtClean="0"/>
              <a:t>sistemingųjų </a:t>
            </a:r>
            <a:r>
              <a:rPr lang="lt-LT" dirty="0"/>
              <a:t>ir </a:t>
            </a:r>
            <a:r>
              <a:rPr lang="lt-LT" dirty="0" smtClean="0"/>
              <a:t>atsitiktinių paklaidų nėra</a:t>
            </a:r>
            <a:r>
              <a:rPr lang="lt-LT" dirty="0"/>
              <a:t>. Kai kuriais atvejais </a:t>
            </a:r>
            <a:r>
              <a:rPr lang="lt-LT" dirty="0" smtClean="0"/>
              <a:t>sistemingąją paklaidą </a:t>
            </a:r>
            <a:r>
              <a:rPr lang="lt-LT" dirty="0"/>
              <a:t>galima paversti atsitiktine</a:t>
            </a:r>
            <a:r>
              <a:rPr lang="lt-LT" dirty="0" smtClean="0"/>
              <a:t>.</a:t>
            </a:r>
          </a:p>
          <a:p>
            <a:r>
              <a:rPr lang="lt-LT" dirty="0" smtClean="0"/>
              <a:t>Pavyzdžiui</a:t>
            </a:r>
            <a:r>
              <a:rPr lang="lt-LT" dirty="0"/>
              <a:t>, sveriant </a:t>
            </a:r>
            <a:r>
              <a:rPr lang="lt-LT" dirty="0" smtClean="0"/>
              <a:t>kūną svirtinėmis svarstyklėmis</a:t>
            </a:r>
            <a:r>
              <a:rPr lang="lt-LT" dirty="0"/>
              <a:t>, </a:t>
            </a:r>
            <a:r>
              <a:rPr lang="lt-LT" dirty="0" smtClean="0"/>
              <a:t>į gautą masės paklaidą įeina </a:t>
            </a:r>
            <a:r>
              <a:rPr lang="lt-LT" dirty="0"/>
              <a:t>ir sistemingoji svarelio </a:t>
            </a:r>
            <a:r>
              <a:rPr lang="lt-LT" dirty="0" smtClean="0"/>
              <a:t>masės </a:t>
            </a:r>
            <a:r>
              <a:rPr lang="lt-LT" dirty="0"/>
              <a:t>paklaida</a:t>
            </a:r>
            <a:r>
              <a:rPr lang="lt-LT" dirty="0" smtClean="0"/>
              <a:t>.</a:t>
            </a:r>
          </a:p>
          <a:p>
            <a:r>
              <a:rPr lang="lt-LT" dirty="0" smtClean="0"/>
              <a:t>Sveriant tą patį kūną skirtingų komplektų, </a:t>
            </a:r>
            <a:r>
              <a:rPr lang="lt-LT" dirty="0"/>
              <a:t>nors ir tos </a:t>
            </a:r>
            <a:r>
              <a:rPr lang="lt-LT" dirty="0" smtClean="0"/>
              <a:t>pačios </a:t>
            </a:r>
            <a:r>
              <a:rPr lang="lt-LT" dirty="0"/>
              <a:t>tikslumo </a:t>
            </a:r>
            <a:r>
              <a:rPr lang="lt-LT" dirty="0" smtClean="0"/>
              <a:t>klasės </a:t>
            </a:r>
            <a:r>
              <a:rPr lang="lt-LT" dirty="0"/>
              <a:t>svareliais, sistemingosios paklaidos yra skirtingos ir </a:t>
            </a:r>
            <a:r>
              <a:rPr lang="lt-LT" dirty="0" smtClean="0"/>
              <a:t>pasireiškia </a:t>
            </a:r>
            <a:r>
              <a:rPr lang="lt-LT" dirty="0"/>
              <a:t>kaip </a:t>
            </a:r>
            <a:r>
              <a:rPr lang="lt-LT" dirty="0" smtClean="0"/>
              <a:t>atsitiktinės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10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Matavimo tikslumas</a:t>
            </a:r>
            <a:endParaRPr lang="lt-L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870" y="1825625"/>
            <a:ext cx="379626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7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8288251" y="1976233"/>
            <a:ext cx="2879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Accuracy: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C00000"/>
                </a:solidFill>
              </a:rPr>
              <a:t>tikslumas,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002060"/>
                </a:solidFill>
              </a:rPr>
              <a:t>kruopštumas, </a:t>
            </a:r>
            <a:endParaRPr lang="lt-L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2060"/>
                </a:solidFill>
              </a:rPr>
              <a:t>t</a:t>
            </a:r>
            <a:r>
              <a:rPr lang="lt-LT" sz="2400" dirty="0" smtClean="0">
                <a:solidFill>
                  <a:srgbClr val="002060"/>
                </a:solidFill>
              </a:rPr>
              <a:t>aiklumas.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9921" y="1974559"/>
            <a:ext cx="1915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Precision</a:t>
            </a:r>
            <a:r>
              <a:rPr lang="lt-LT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C00000"/>
                </a:solidFill>
              </a:rPr>
              <a:t>tikslumas</a:t>
            </a:r>
            <a:r>
              <a:rPr lang="lt-LT" sz="2400" dirty="0" smtClean="0">
                <a:solidFill>
                  <a:srgbClr val="00206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>
                <a:solidFill>
                  <a:srgbClr val="002060"/>
                </a:solidFill>
              </a:rPr>
              <a:t>p</a:t>
            </a:r>
            <a:r>
              <a:rPr lang="en-US" sz="2400" dirty="0" err="1" smtClean="0">
                <a:solidFill>
                  <a:srgbClr val="002060"/>
                </a:solidFill>
              </a:rPr>
              <a:t>recizija</a:t>
            </a:r>
            <a:r>
              <a:rPr lang="lt-LT" sz="2400" dirty="0" smtClean="0">
                <a:solidFill>
                  <a:srgbClr val="002060"/>
                </a:solidFill>
              </a:rPr>
              <a:t>.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073" y="4123902"/>
            <a:ext cx="3257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002060"/>
                </a:solidFill>
              </a:rPr>
              <a:t>Precizija</a:t>
            </a:r>
            <a:r>
              <a:rPr lang="lt-LT" sz="2400" dirty="0">
                <a:solidFill>
                  <a:srgbClr val="002060"/>
                </a:solidFill>
              </a:rPr>
              <a:t> - (pranc. précision) - </a:t>
            </a:r>
            <a:r>
              <a:rPr lang="lt-LT" sz="2400" dirty="0">
                <a:solidFill>
                  <a:srgbClr val="C00000"/>
                </a:solidFill>
              </a:rPr>
              <a:t>tikslumas</a:t>
            </a:r>
            <a:r>
              <a:rPr lang="lt-LT" sz="2400" dirty="0">
                <a:solidFill>
                  <a:srgbClr val="002060"/>
                </a:solidFill>
              </a:rPr>
              <a:t>, griežtumas.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0904" y="4598126"/>
            <a:ext cx="277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Sisteminės paklaidos mažos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894258" y="3461657"/>
            <a:ext cx="281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Atsitiktinės paklaidos mažos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12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Matavimo tikslumas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301" y="1825625"/>
            <a:ext cx="418539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71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825" y="1825625"/>
            <a:ext cx="853635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/>
              <a:t>2023-08-31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43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  <SharedWithUsers xmlns="13393c10-a869-462d-8718-85d3f21a3c08">
      <UserInfo>
        <DisplayName/>
        <AccountId xsi:nil="true"/>
        <AccountType/>
      </UserInfo>
    </SharedWithUsers>
    <MediaLengthInSeconds xmlns="395fa40d-cb69-404e-8f04-41199545fccc" xsi:nil="true"/>
  </documentManagement>
</p:properties>
</file>

<file path=customXml/itemProps1.xml><?xml version="1.0" encoding="utf-8"?>
<ds:datastoreItem xmlns:ds="http://schemas.openxmlformats.org/officeDocument/2006/customXml" ds:itemID="{8B3C9E3D-30DC-4577-9FC3-AD454A899098}"/>
</file>

<file path=customXml/itemProps2.xml><?xml version="1.0" encoding="utf-8"?>
<ds:datastoreItem xmlns:ds="http://schemas.openxmlformats.org/officeDocument/2006/customXml" ds:itemID="{3DDD83B1-5D9F-4F96-B026-83A952F462C9}"/>
</file>

<file path=customXml/itemProps3.xml><?xml version="1.0" encoding="utf-8"?>
<ds:datastoreItem xmlns:ds="http://schemas.openxmlformats.org/officeDocument/2006/customXml" ds:itemID="{CF1E40AE-87C7-49C3-B797-F5AE53CF1A34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1712</Words>
  <Application>Microsoft Office PowerPoint</Application>
  <PresentationFormat>Custom</PresentationFormat>
  <Paragraphs>267</Paragraphs>
  <Slides>52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Paklaidos III gim. klasė</vt:lpstr>
      <vt:lpstr>Matavimo paklaidos</vt:lpstr>
      <vt:lpstr>Matavimo absoliučioji paklaida</vt:lpstr>
      <vt:lpstr>Sistemingosios paklaidos</vt:lpstr>
      <vt:lpstr>Atsitiktinės paklaidos</vt:lpstr>
      <vt:lpstr>Sistemingoji ar atsitiktinė?</vt:lpstr>
      <vt:lpstr>Matavimo tikslumas</vt:lpstr>
      <vt:lpstr>Matavimo tikslumas</vt:lpstr>
      <vt:lpstr>PowerPoint Presentation</vt:lpstr>
      <vt:lpstr>Paklaidos</vt:lpstr>
      <vt:lpstr>Biologijos 2010 VBE užduotis fizikų akimis</vt:lpstr>
      <vt:lpstr>Kaip ieškosite reakcijos laiko?</vt:lpstr>
      <vt:lpstr>Reakcijos laiko matavimas</vt:lpstr>
      <vt:lpstr>Reakcijos laiko matavimas</vt:lpstr>
      <vt:lpstr>Parametro x matavimo duomenų skirstinys rodo, kokios vertės pasikartoja dažniausiai, o kokios rečiausiai.</vt:lpstr>
      <vt:lpstr>Rezultatai</vt:lpstr>
      <vt:lpstr>Centrinės tendencijos: vidurkis</vt:lpstr>
      <vt:lpstr>Centrinės tendencijos: moda</vt:lpstr>
      <vt:lpstr>Centrinės tendencijos</vt:lpstr>
      <vt:lpstr>Mediana</vt:lpstr>
      <vt:lpstr>Mediana ir vidurkis</vt:lpstr>
      <vt:lpstr>Stačiakampės diagramos</vt:lpstr>
      <vt:lpstr>Stačiakampės diagramos</vt:lpstr>
      <vt:lpstr>Amžinos temperatūros problemos...</vt:lpstr>
      <vt:lpstr>Matavimo priemonės paklaida</vt:lpstr>
      <vt:lpstr>Sistemingoji matavimo paklaida</vt:lpstr>
      <vt:lpstr>Atsitiktinės paklaidos</vt:lpstr>
      <vt:lpstr>Standartinis nuokrypis σ  FWHM/2,35 Full Width at Half Maximum</vt:lpstr>
      <vt:lpstr>Ūsai</vt:lpstr>
      <vt:lpstr>Yra skirtumas ar nėra?</vt:lpstr>
      <vt:lpstr>Yra skirtumas ar nėra?</vt:lpstr>
      <vt:lpstr>Ar reikalingas toks grafikas?</vt:lpstr>
      <vt:lpstr>PowerPoint Presentation</vt:lpstr>
      <vt:lpstr>PowerPoint Presentation</vt:lpstr>
      <vt:lpstr>PowerPoint Presentation</vt:lpstr>
      <vt:lpstr>Koreliacija</vt:lpstr>
      <vt:lpstr>Koreliacija</vt:lpstr>
      <vt:lpstr>PowerPoint Presentation</vt:lpstr>
      <vt:lpstr>PowerPoint Presentation</vt:lpstr>
      <vt:lpstr>PowerPoint Presentation</vt:lpstr>
      <vt:lpstr>Paklaidos</vt:lpstr>
      <vt:lpstr>Matavimų skalės</vt:lpstr>
      <vt:lpstr>Nominalinė matavimų skalė</vt:lpstr>
      <vt:lpstr>Ranginė matavimų skalė</vt:lpstr>
      <vt:lpstr>Intervalinė matavimų skalė </vt:lpstr>
      <vt:lpstr>Santykių matavimų skalė</vt:lpstr>
      <vt:lpstr>Matavimų skalių palyginimas</vt:lpstr>
      <vt:lpstr>Duomenų grupavimas</vt:lpstr>
      <vt:lpstr>Grafikai</vt:lpstr>
      <vt:lpstr>Grožis?</vt:lpstr>
      <vt:lpstr>Diagramų, vaizduojančių kiekybinius sąryšius, ašys turi būti „uždaros“</vt:lpstr>
      <vt:lpstr>www.jaunasis-tyrejas.lt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Windows User</cp:lastModifiedBy>
  <cp:revision>30</cp:revision>
  <dcterms:created xsi:type="dcterms:W3CDTF">2023-01-17T13:03:39Z</dcterms:created>
  <dcterms:modified xsi:type="dcterms:W3CDTF">2023-08-31T09:30:48Z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  <property fmtid="{D5CDD505-2E9C-101B-9397-08002B2CF9AE}" pid="3" name="Order">
    <vt:r8>10070300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