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notesSlides/notesSlide27.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6.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60" r:id="rId3"/>
    <p:sldId id="263" r:id="rId4"/>
    <p:sldId id="258" r:id="rId5"/>
    <p:sldId id="291" r:id="rId6"/>
    <p:sldId id="292" r:id="rId7"/>
    <p:sldId id="293" r:id="rId8"/>
    <p:sldId id="261" r:id="rId9"/>
    <p:sldId id="262" r:id="rId10"/>
    <p:sldId id="283" r:id="rId11"/>
    <p:sldId id="284" r:id="rId12"/>
    <p:sldId id="264" r:id="rId13"/>
    <p:sldId id="267" r:id="rId14"/>
    <p:sldId id="268" r:id="rId15"/>
    <p:sldId id="269" r:id="rId16"/>
    <p:sldId id="270" r:id="rId17"/>
    <p:sldId id="271" r:id="rId18"/>
    <p:sldId id="294" r:id="rId19"/>
    <p:sldId id="277" r:id="rId20"/>
    <p:sldId id="272" r:id="rId21"/>
    <p:sldId id="273" r:id="rId22"/>
    <p:sldId id="274" r:id="rId23"/>
    <p:sldId id="275" r:id="rId24"/>
    <p:sldId id="276" r:id="rId25"/>
    <p:sldId id="285" r:id="rId26"/>
    <p:sldId id="286" r:id="rId27"/>
    <p:sldId id="287" r:id="rId28"/>
    <p:sldId id="288" r:id="rId29"/>
    <p:sldId id="290" r:id="rId30"/>
    <p:sldId id="265" r:id="rId31"/>
    <p:sldId id="266"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12" autoAdjust="0"/>
    <p:restoredTop sz="90295" autoAdjust="0"/>
  </p:normalViewPr>
  <p:slideViewPr>
    <p:cSldViewPr snapToGrid="0">
      <p:cViewPr varScale="1">
        <p:scale>
          <a:sx n="79" d="100"/>
          <a:sy n="79"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CE16E-67D9-4779-941D-48566FFABC6D}" type="datetimeFigureOut">
              <a:rPr lang="en-US" smtClean="0"/>
              <a:t>8/29/2023</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AB459-2EE5-462A-9F1E-5233E46418A9}" type="slidenum">
              <a:rPr lang="en-US" smtClean="0"/>
              <a:t>‹#›</a:t>
            </a:fld>
            <a:endParaRPr lang="en-US"/>
          </a:p>
        </p:txBody>
      </p:sp>
    </p:spTree>
    <p:extLst>
      <p:ext uri="{BB962C8B-B14F-4D97-AF65-F5344CB8AC3E}">
        <p14:creationId xmlns:p14="http://schemas.microsoft.com/office/powerpoint/2010/main" val="110724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ist.gov/pml/weights-and-measures/metric-si/si-uni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lculat.org/lt/matavimo-vienetu-konvertavima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Pasiūlykite prieš rodant šią skaidrę atlikti</a:t>
            </a:r>
            <a:r>
              <a:rPr lang="lt-LT" baseline="0" dirty="0" smtClean="0"/>
              <a:t> testą https://www.15min.lt/gyvenimas/naujiena/ar-zinai/testas-ar-zinote-visus-7-si-sistemos-vienetus-1634-1322928</a:t>
            </a:r>
          </a:p>
          <a:p>
            <a:r>
              <a:rPr lang="lt-LT" baseline="0" dirty="0" smtClean="0"/>
              <a:t>Visi fizikiniai dydžiai turi arba ne matavimo vienetus. Prašoma išvardinti fizikinį dydį, kuris neturi matavimo vienetų. Paklausti kodėl? Pvz. absoliutinis lūžio rodiklis, neturi matavimo vienetų, nes greičio matavimo vienetai susiprastina. Dažniausiai tai santykiniai skaičiai. Yra tam tikri santykiniai skaičiai, pvz. </a:t>
            </a:r>
            <a:r>
              <a:rPr lang="lt-LT" baseline="0" dirty="0" err="1" smtClean="0"/>
              <a:t>Macho</a:t>
            </a:r>
            <a:r>
              <a:rPr lang="lt-LT" baseline="0" dirty="0" smtClean="0"/>
              <a:t> skaičius, parodo, kiek kartų objekto greitis didesnis už garso greitį ore. </a:t>
            </a:r>
            <a:endParaRPr lang="en-US" dirty="0"/>
          </a:p>
        </p:txBody>
      </p:sp>
      <p:sp>
        <p:nvSpPr>
          <p:cNvPr id="4" name="Skaidrės numerio vietos rezervavimo ženklas 3"/>
          <p:cNvSpPr>
            <a:spLocks noGrp="1"/>
          </p:cNvSpPr>
          <p:nvPr>
            <p:ph type="sldNum" sz="quarter" idx="10"/>
          </p:nvPr>
        </p:nvSpPr>
        <p:spPr/>
        <p:txBody>
          <a:bodyPr/>
          <a:lstStyle/>
          <a:p>
            <a:fld id="{6A52DDEB-76E9-47EE-9DA9-33282FC0B37E}" type="slidenum">
              <a:rPr lang="en-US" smtClean="0"/>
              <a:t>3</a:t>
            </a:fld>
            <a:endParaRPr lang="en-US"/>
          </a:p>
        </p:txBody>
      </p:sp>
    </p:spTree>
    <p:extLst>
      <p:ext uri="{BB962C8B-B14F-4D97-AF65-F5344CB8AC3E}">
        <p14:creationId xmlns:p14="http://schemas.microsoft.com/office/powerpoint/2010/main" val="2084715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Yra ir kiti klasifikavimo būdai: </a:t>
            </a:r>
            <a:endParaRPr lang="en-US" dirty="0"/>
          </a:p>
        </p:txBody>
      </p:sp>
      <p:sp>
        <p:nvSpPr>
          <p:cNvPr id="4" name="Skaidrės numerio vietos rezervavimo ženklas 3"/>
          <p:cNvSpPr>
            <a:spLocks noGrp="1"/>
          </p:cNvSpPr>
          <p:nvPr>
            <p:ph type="sldNum" sz="quarter" idx="10"/>
          </p:nvPr>
        </p:nvSpPr>
        <p:spPr/>
        <p:txBody>
          <a:bodyPr/>
          <a:lstStyle/>
          <a:p>
            <a:fld id="{6A52DDEB-76E9-47EE-9DA9-33282FC0B37E}" type="slidenum">
              <a:rPr lang="en-US" smtClean="0"/>
              <a:t>13</a:t>
            </a:fld>
            <a:endParaRPr lang="en-US"/>
          </a:p>
        </p:txBody>
      </p:sp>
    </p:spTree>
    <p:extLst>
      <p:ext uri="{BB962C8B-B14F-4D97-AF65-F5344CB8AC3E}">
        <p14:creationId xmlns:p14="http://schemas.microsoft.com/office/powerpoint/2010/main" val="117282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Kiti pavyzdžiai:</a:t>
            </a:r>
            <a:r>
              <a:rPr lang="lt-LT" baseline="0" dirty="0" smtClean="0"/>
              <a:t> kietųjų kūnų plėtimosi koeficiento nustatymas, </a:t>
            </a:r>
            <a:r>
              <a:rPr lang="lt-LT" baseline="0" dirty="0" err="1" smtClean="0"/>
              <a:t>Planko</a:t>
            </a:r>
            <a:r>
              <a:rPr lang="lt-LT" baseline="0" dirty="0" smtClean="0"/>
              <a:t> konstantos apskaičiavimas fotoefekte. </a:t>
            </a:r>
            <a:endParaRPr lang="en-US" dirty="0"/>
          </a:p>
        </p:txBody>
      </p:sp>
      <p:sp>
        <p:nvSpPr>
          <p:cNvPr id="4" name="Skaidrės numerio vietos rezervavimo ženklas 3"/>
          <p:cNvSpPr>
            <a:spLocks noGrp="1"/>
          </p:cNvSpPr>
          <p:nvPr>
            <p:ph type="sldNum" sz="quarter" idx="10"/>
          </p:nvPr>
        </p:nvSpPr>
        <p:spPr/>
        <p:txBody>
          <a:bodyPr/>
          <a:lstStyle/>
          <a:p>
            <a:fld id="{6A52DDEB-76E9-47EE-9DA9-33282FC0B37E}" type="slidenum">
              <a:rPr lang="en-US" smtClean="0"/>
              <a:t>14</a:t>
            </a:fld>
            <a:endParaRPr lang="en-US"/>
          </a:p>
        </p:txBody>
      </p:sp>
    </p:spTree>
    <p:extLst>
      <p:ext uri="{BB962C8B-B14F-4D97-AF65-F5344CB8AC3E}">
        <p14:creationId xmlns:p14="http://schemas.microsoft.com/office/powerpoint/2010/main" val="24267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6A52DDEB-76E9-47EE-9DA9-33282FC0B37E}" type="slidenum">
              <a:rPr lang="en-US" smtClean="0"/>
              <a:t>15</a:t>
            </a:fld>
            <a:endParaRPr lang="en-US"/>
          </a:p>
        </p:txBody>
      </p:sp>
    </p:spTree>
    <p:extLst>
      <p:ext uri="{BB962C8B-B14F-4D97-AF65-F5344CB8AC3E}">
        <p14:creationId xmlns:p14="http://schemas.microsoft.com/office/powerpoint/2010/main" val="144299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https://www.balticstone.lt/duk/kas-yra-moso-skale/</a:t>
            </a:r>
            <a:r>
              <a:rPr lang="lt-LT" dirty="0" smtClean="0"/>
              <a:t>. Deimantui</a:t>
            </a:r>
            <a:r>
              <a:rPr lang="lt-LT" baseline="0" dirty="0" smtClean="0"/>
              <a:t> priskiriamas 10 , o talkui – 1.</a:t>
            </a:r>
            <a:endParaRPr lang="lt-LT" dirty="0" smtClean="0"/>
          </a:p>
          <a:p>
            <a:r>
              <a:rPr lang="en-US" dirty="0" smtClean="0"/>
              <a:t>https://www.meteorologiaenred.com/lt/escala-de-richter.html</a:t>
            </a:r>
            <a:r>
              <a:rPr lang="lt-LT" dirty="0" smtClean="0"/>
              <a:t> </a:t>
            </a:r>
            <a:r>
              <a:rPr lang="lt-LT" sz="1200" b="0" i="0" kern="1200" dirty="0" err="1" smtClean="0">
                <a:solidFill>
                  <a:schemeClr val="tx1"/>
                </a:solidFill>
                <a:effectLst/>
                <a:latin typeface="+mn-lt"/>
                <a:ea typeface="+mn-ea"/>
                <a:cs typeface="+mn-cs"/>
              </a:rPr>
              <a:t>Richterio</a:t>
            </a:r>
            <a:r>
              <a:rPr lang="lt-LT" sz="1200" b="0" i="0" kern="1200" dirty="0" smtClean="0">
                <a:solidFill>
                  <a:schemeClr val="tx1"/>
                </a:solidFill>
                <a:effectLst/>
                <a:latin typeface="+mn-lt"/>
                <a:ea typeface="+mn-ea"/>
                <a:cs typeface="+mn-cs"/>
              </a:rPr>
              <a:t> skalė visame pasaulyje naudojama žemės drebėjimų stiprumui matuoti. kurių dydis svyruoja nuo 2,0 iki 6,9, esantis nuo 0 iki 400 kilometrų gylyje.</a:t>
            </a:r>
            <a:endParaRPr lang="en-US" b="0" dirty="0"/>
          </a:p>
        </p:txBody>
      </p:sp>
      <p:sp>
        <p:nvSpPr>
          <p:cNvPr id="4" name="Skaidrės numerio vietos rezervavimo ženklas 3"/>
          <p:cNvSpPr>
            <a:spLocks noGrp="1"/>
          </p:cNvSpPr>
          <p:nvPr>
            <p:ph type="sldNum" sz="quarter" idx="10"/>
          </p:nvPr>
        </p:nvSpPr>
        <p:spPr/>
        <p:txBody>
          <a:bodyPr/>
          <a:lstStyle/>
          <a:p>
            <a:fld id="{6A52DDEB-76E9-47EE-9DA9-33282FC0B37E}" type="slidenum">
              <a:rPr lang="en-US" smtClean="0"/>
              <a:t>16</a:t>
            </a:fld>
            <a:endParaRPr lang="en-US"/>
          </a:p>
        </p:txBody>
      </p:sp>
    </p:spTree>
    <p:extLst>
      <p:ext uri="{BB962C8B-B14F-4D97-AF65-F5344CB8AC3E}">
        <p14:creationId xmlns:p14="http://schemas.microsoft.com/office/powerpoint/2010/main" val="788485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Vienkartinis matavimas – temperatūra. Daugkartinis – skirtingų skysčių temperatūros matavimai.</a:t>
            </a:r>
          </a:p>
          <a:p>
            <a:r>
              <a:rPr lang="lt-LT" dirty="0" smtClean="0"/>
              <a:t>Dinaminis temperatūros</a:t>
            </a:r>
            <a:r>
              <a:rPr lang="lt-LT" baseline="0" dirty="0" smtClean="0"/>
              <a:t> kitimas laikui bėgant, kūnui vėstant, Svyravimų nuslopimas laikui bėgant.  Statinis – srovės stiprio matavimas</a:t>
            </a:r>
            <a:r>
              <a:rPr lang="lt-LT" dirty="0" smtClean="0"/>
              <a:t>.</a:t>
            </a:r>
          </a:p>
          <a:p>
            <a:r>
              <a:rPr lang="lt-LT" dirty="0" smtClean="0"/>
              <a:t>Diskutuodami aptarkite pavyzdžius</a:t>
            </a:r>
            <a:endParaRPr lang="en-US" dirty="0"/>
          </a:p>
        </p:txBody>
      </p:sp>
      <p:sp>
        <p:nvSpPr>
          <p:cNvPr id="4" name="Skaidrės numerio vietos rezervavimo ženklas 3"/>
          <p:cNvSpPr>
            <a:spLocks noGrp="1"/>
          </p:cNvSpPr>
          <p:nvPr>
            <p:ph type="sldNum" sz="quarter" idx="10"/>
          </p:nvPr>
        </p:nvSpPr>
        <p:spPr/>
        <p:txBody>
          <a:bodyPr/>
          <a:lstStyle/>
          <a:p>
            <a:fld id="{6A52DDEB-76E9-47EE-9DA9-33282FC0B37E}" type="slidenum">
              <a:rPr lang="en-US" smtClean="0"/>
              <a:t>17</a:t>
            </a:fld>
            <a:endParaRPr lang="en-US"/>
          </a:p>
        </p:txBody>
      </p:sp>
    </p:spTree>
    <p:extLst>
      <p:ext uri="{BB962C8B-B14F-4D97-AF65-F5344CB8AC3E}">
        <p14:creationId xmlns:p14="http://schemas.microsoft.com/office/powerpoint/2010/main" val="82752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Diskutuodami</a:t>
            </a:r>
            <a:r>
              <a:rPr lang="lt-LT" baseline="0" dirty="0" smtClean="0"/>
              <a:t> aptarkite kiekvieną veiksnį, kaip jį supranta mokiniai.</a:t>
            </a:r>
            <a:endParaRPr lang="en-US" dirty="0"/>
          </a:p>
        </p:txBody>
      </p:sp>
      <p:sp>
        <p:nvSpPr>
          <p:cNvPr id="4" name="Skaidrės numerio vietos rezervavimo ženklas 3"/>
          <p:cNvSpPr>
            <a:spLocks noGrp="1"/>
          </p:cNvSpPr>
          <p:nvPr>
            <p:ph type="sldNum" sz="quarter" idx="10"/>
          </p:nvPr>
        </p:nvSpPr>
        <p:spPr/>
        <p:txBody>
          <a:bodyPr/>
          <a:lstStyle/>
          <a:p>
            <a:fld id="{78AAB459-2EE5-462A-9F1E-5233E46418A9}" type="slidenum">
              <a:rPr lang="en-US" smtClean="0"/>
              <a:t>18</a:t>
            </a:fld>
            <a:endParaRPr lang="en-US"/>
          </a:p>
        </p:txBody>
      </p:sp>
    </p:spTree>
    <p:extLst>
      <p:ext uri="{BB962C8B-B14F-4D97-AF65-F5344CB8AC3E}">
        <p14:creationId xmlns:p14="http://schemas.microsoft.com/office/powerpoint/2010/main" val="3855904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Apsvarstykite</a:t>
            </a:r>
            <a:r>
              <a:rPr lang="lt-LT" baseline="0" dirty="0" smtClean="0"/>
              <a:t> kiekvieno paveikslėlio pateikta informaciją. Aptarkite grupėse. 1. „Išsivalykite akinius“ 2. „Žiūrėk tiesiai“ 3. „Ar ištraukti iš skysčio, kad geriau apžiūrėti?“4. Kokį </a:t>
            </a:r>
            <a:r>
              <a:rPr lang="lt-LT" baseline="0" dirty="0" err="1" smtClean="0"/>
              <a:t>ampermetrą</a:t>
            </a:r>
            <a:r>
              <a:rPr lang="lt-LT" baseline="0" dirty="0" smtClean="0"/>
              <a:t> pasirinkti?</a:t>
            </a:r>
            <a:endParaRPr lang="en-US" dirty="0"/>
          </a:p>
        </p:txBody>
      </p:sp>
      <p:sp>
        <p:nvSpPr>
          <p:cNvPr id="4" name="Skaidrės numerio vietos rezervavimo ženklas 3"/>
          <p:cNvSpPr>
            <a:spLocks noGrp="1"/>
          </p:cNvSpPr>
          <p:nvPr>
            <p:ph type="sldNum" sz="quarter" idx="10"/>
          </p:nvPr>
        </p:nvSpPr>
        <p:spPr/>
        <p:txBody>
          <a:bodyPr/>
          <a:lstStyle/>
          <a:p>
            <a:fld id="{78AAB459-2EE5-462A-9F1E-5233E46418A9}" type="slidenum">
              <a:rPr lang="en-US" smtClean="0"/>
              <a:t>19</a:t>
            </a:fld>
            <a:endParaRPr lang="en-US"/>
          </a:p>
        </p:txBody>
      </p:sp>
    </p:spTree>
    <p:extLst>
      <p:ext uri="{BB962C8B-B14F-4D97-AF65-F5344CB8AC3E}">
        <p14:creationId xmlns:p14="http://schemas.microsoft.com/office/powerpoint/2010/main" val="4285878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Mokslas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remiasi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eksperimentais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kuriems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reikalingi</a:t>
            </a:r>
            <a:r>
              <a:rPr lang="en-US" sz="1200" b="0" i="0" kern="1200" dirty="0" smtClean="0">
                <a:solidFill>
                  <a:schemeClr val="tx1"/>
                </a:solidFill>
                <a:effectLst/>
                <a:latin typeface="+mn-lt"/>
                <a:ea typeface="+mn-ea"/>
                <a:cs typeface="+mn-cs"/>
              </a:rPr>
              <a:t> </a:t>
            </a:r>
            <a:r>
              <a:rPr lang="lt-LT" sz="1200" b="0" i="0" kern="1200" dirty="0" smtClean="0">
                <a:solidFill>
                  <a:schemeClr val="tx1"/>
                </a:solidFill>
                <a:effectLst/>
                <a:latin typeface="+mn-lt"/>
                <a:ea typeface="+mn-ea"/>
                <a:cs typeface="+mn-cs"/>
              </a:rPr>
              <a:t>tikslūs</a:t>
            </a:r>
            <a:r>
              <a:rPr lang="lt-LT" sz="1200" b="0" i="0" kern="1200" baseline="0" dirty="0" smtClean="0">
                <a:solidFill>
                  <a:schemeClr val="tx1"/>
                </a:solidFill>
                <a:effectLst/>
                <a:latin typeface="+mn-lt"/>
                <a:ea typeface="+mn-ea"/>
                <a:cs typeface="+mn-cs"/>
              </a:rPr>
              <a:t> matavimai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Matavimo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pagrįstumą</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galima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apibūdinti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pagal</a:t>
            </a:r>
            <a:r>
              <a:rPr lang="en-US" sz="1200" b="0" i="0" kern="1200" dirty="0" smtClean="0">
                <a:solidFill>
                  <a:schemeClr val="tx1"/>
                </a:solidFill>
                <a:effectLst/>
                <a:latin typeface="+mn-lt"/>
                <a:ea typeface="+mn-ea"/>
                <a:cs typeface="+mn-cs"/>
              </a:rPr>
              <a:t> jo </a:t>
            </a:r>
            <a:r>
              <a:rPr lang="en-US" sz="1200" b="1" i="0" kern="1200" dirty="0" err="1" smtClean="0">
                <a:solidFill>
                  <a:schemeClr val="tx1"/>
                </a:solidFill>
                <a:effectLst/>
                <a:latin typeface="+mn-lt"/>
                <a:ea typeface="+mn-ea"/>
                <a:cs typeface="+mn-cs"/>
              </a:rPr>
              <a:t>tikslumą</a:t>
            </a:r>
            <a:r>
              <a:rPr lang="lt-LT" sz="1200" b="1"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 </a:t>
            </a:r>
            <a:endParaRPr lang="ru-RU" sz="1200" b="1" i="0" kern="1200" dirty="0" smtClean="0">
              <a:solidFill>
                <a:schemeClr val="tx1"/>
              </a:solidFill>
              <a:effectLst/>
              <a:latin typeface="+mn-lt"/>
              <a:ea typeface="+mn-ea"/>
              <a:cs typeface="+mn-cs"/>
            </a:endParaRPr>
          </a:p>
          <a:p>
            <a:r>
              <a:rPr lang="fi-FI" sz="1200" b="1" i="0" kern="1200" dirty="0" smtClean="0">
                <a:solidFill>
                  <a:schemeClr val="tx1"/>
                </a:solidFill>
                <a:effectLst/>
                <a:latin typeface="+mn-lt"/>
                <a:ea typeface="+mn-ea"/>
                <a:cs typeface="+mn-cs"/>
              </a:rPr>
              <a:t>Tikslumas</a:t>
            </a:r>
            <a:r>
              <a:rPr lang="lt-LT" sz="1200" b="1" i="0" kern="1200" dirty="0" smtClean="0">
                <a:solidFill>
                  <a:schemeClr val="tx1"/>
                </a:solidFill>
                <a:effectLst/>
                <a:latin typeface="+mn-lt"/>
                <a:ea typeface="+mn-ea"/>
                <a:cs typeface="+mn-cs"/>
              </a:rPr>
              <a:t> </a:t>
            </a:r>
            <a:r>
              <a:rPr lang="fi-FI" sz="1200" b="0" i="0" kern="1200" dirty="0" smtClean="0">
                <a:solidFill>
                  <a:schemeClr val="tx1"/>
                </a:solidFill>
                <a:effectLst/>
                <a:latin typeface="+mn-lt"/>
                <a:ea typeface="+mn-ea"/>
                <a:cs typeface="+mn-cs"/>
              </a:rPr>
              <a:t>yra tai, kiek matavimas yra arti teisingos to matavimo vertės</a:t>
            </a:r>
            <a:r>
              <a:rPr lang="lt-LT" sz="1200" b="0" i="0" kern="1200" dirty="0" smtClean="0">
                <a:solidFill>
                  <a:schemeClr val="tx1"/>
                </a:solidFill>
                <a:effectLst/>
                <a:latin typeface="+mn-lt"/>
                <a:ea typeface="+mn-ea"/>
                <a:cs typeface="+mn-cs"/>
              </a:rPr>
              <a:t>. Todėl </a:t>
            </a:r>
            <a:r>
              <a:rPr lang="lt-LT" sz="1200" b="0" i="0" kern="1200" dirty="0" err="1" smtClean="0">
                <a:solidFill>
                  <a:schemeClr val="tx1"/>
                </a:solidFill>
                <a:effectLst/>
                <a:latin typeface="+mn-lt"/>
                <a:ea typeface="+mn-ea"/>
                <a:cs typeface="+mn-cs"/>
              </a:rPr>
              <a:t>siekaint</a:t>
            </a:r>
            <a:r>
              <a:rPr lang="lt-LT" sz="1200" b="0" i="0" kern="1200" dirty="0" smtClean="0">
                <a:solidFill>
                  <a:schemeClr val="tx1"/>
                </a:solidFill>
                <a:effectLst/>
                <a:latin typeface="+mn-lt"/>
                <a:ea typeface="+mn-ea"/>
                <a:cs typeface="+mn-cs"/>
              </a:rPr>
              <a:t> geresnio tikslumo matuojate tą patį dalyką kelis kartus, skirtingais prietaisais. </a:t>
            </a:r>
          </a:p>
          <a:p>
            <a:r>
              <a:rPr lang="lt-LT" sz="1200" b="0" i="0" kern="1200" dirty="0" smtClean="0">
                <a:solidFill>
                  <a:schemeClr val="tx1"/>
                </a:solidFill>
                <a:effectLst/>
                <a:latin typeface="+mn-lt"/>
                <a:ea typeface="+mn-ea"/>
                <a:cs typeface="+mn-cs"/>
              </a:rPr>
              <a:t>Ar verta matuoti tušinuko antgali ūkinėmis svarstyklėmis? Kodėl?</a:t>
            </a:r>
            <a:endParaRPr lang="en-US" b="1" dirty="0"/>
          </a:p>
        </p:txBody>
      </p:sp>
      <p:sp>
        <p:nvSpPr>
          <p:cNvPr id="4" name="Skaidrės numerio vietos rezervavimo ženklas 3"/>
          <p:cNvSpPr>
            <a:spLocks noGrp="1"/>
          </p:cNvSpPr>
          <p:nvPr>
            <p:ph type="sldNum" sz="quarter" idx="10"/>
          </p:nvPr>
        </p:nvSpPr>
        <p:spPr/>
        <p:txBody>
          <a:bodyPr/>
          <a:lstStyle/>
          <a:p>
            <a:fld id="{6A52DDEB-76E9-47EE-9DA9-33282FC0B37E}" type="slidenum">
              <a:rPr lang="en-US" smtClean="0"/>
              <a:t>20</a:t>
            </a:fld>
            <a:endParaRPr lang="en-US"/>
          </a:p>
        </p:txBody>
      </p:sp>
    </p:spTree>
    <p:extLst>
      <p:ext uri="{BB962C8B-B14F-4D97-AF65-F5344CB8AC3E}">
        <p14:creationId xmlns:p14="http://schemas.microsoft.com/office/powerpoint/2010/main" val="300607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Matavimo tikslumui pasiekti reikia tikslesnių priemonių. Aptarkite,</a:t>
            </a:r>
            <a:r>
              <a:rPr lang="lt-LT" baseline="0" dirty="0" smtClean="0"/>
              <a:t> kokiu tikslumu išmatuojamas ritinėlis, kaip panaudojama </a:t>
            </a:r>
            <a:r>
              <a:rPr lang="lt-LT" baseline="0" dirty="0" err="1" smtClean="0"/>
              <a:t>Nojaus</a:t>
            </a:r>
            <a:r>
              <a:rPr lang="lt-LT" baseline="0" dirty="0" smtClean="0"/>
              <a:t> skalė. Jei yra galimybės duokite kelis slankmačius mokiniams, kad patys atliktų </a:t>
            </a:r>
            <a:r>
              <a:rPr lang="lt-LT" baseline="0" dirty="0" err="1" smtClean="0"/>
              <a:t>matavimus</a:t>
            </a:r>
            <a:r>
              <a:rPr lang="lt-LT" baseline="0" dirty="0" smtClean="0"/>
              <a:t> ritinėlių skersmens ir rezultatus aptartumėte. Ritinėlius parinkite vienodus</a:t>
            </a:r>
            <a:endParaRPr lang="en-US" dirty="0"/>
          </a:p>
        </p:txBody>
      </p:sp>
      <p:sp>
        <p:nvSpPr>
          <p:cNvPr id="4" name="Skaidrės numerio vietos rezervavimo ženklas 3"/>
          <p:cNvSpPr>
            <a:spLocks noGrp="1"/>
          </p:cNvSpPr>
          <p:nvPr>
            <p:ph type="sldNum" sz="quarter" idx="10"/>
          </p:nvPr>
        </p:nvSpPr>
        <p:spPr/>
        <p:txBody>
          <a:bodyPr/>
          <a:lstStyle/>
          <a:p>
            <a:fld id="{78AAB459-2EE5-462A-9F1E-5233E46418A9}" type="slidenum">
              <a:rPr lang="en-US" smtClean="0"/>
              <a:t>21</a:t>
            </a:fld>
            <a:endParaRPr lang="en-US"/>
          </a:p>
        </p:txBody>
      </p:sp>
    </p:spTree>
    <p:extLst>
      <p:ext uri="{BB962C8B-B14F-4D97-AF65-F5344CB8AC3E}">
        <p14:creationId xmlns:p14="http://schemas.microsoft.com/office/powerpoint/2010/main" val="2215050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Atkreipiame</a:t>
            </a:r>
            <a:r>
              <a:rPr lang="lt-LT" baseline="0" dirty="0" smtClean="0"/>
              <a:t> </a:t>
            </a:r>
            <a:r>
              <a:rPr lang="lt-LT" dirty="0" smtClean="0"/>
              <a:t> dėmesį į tai, kad varžos vertė parašytos šimtųjų ir dešimtųjų tikslumu. Kokiu</a:t>
            </a:r>
            <a:r>
              <a:rPr lang="lt-LT" baseline="0" dirty="0" smtClean="0"/>
              <a:t> tikslumu bus atsakymas?</a:t>
            </a:r>
            <a:endParaRPr lang="en-US" dirty="0"/>
          </a:p>
        </p:txBody>
      </p:sp>
      <p:sp>
        <p:nvSpPr>
          <p:cNvPr id="4" name="Skaidrės numerio vietos rezervavimo ženklas 3"/>
          <p:cNvSpPr>
            <a:spLocks noGrp="1"/>
          </p:cNvSpPr>
          <p:nvPr>
            <p:ph type="sldNum" sz="quarter" idx="10"/>
          </p:nvPr>
        </p:nvSpPr>
        <p:spPr/>
        <p:txBody>
          <a:bodyPr/>
          <a:lstStyle/>
          <a:p>
            <a:fld id="{6A52DDEB-76E9-47EE-9DA9-33282FC0B37E}" type="slidenum">
              <a:rPr lang="en-US" smtClean="0"/>
              <a:t>25</a:t>
            </a:fld>
            <a:endParaRPr lang="en-US"/>
          </a:p>
        </p:txBody>
      </p:sp>
    </p:spTree>
    <p:extLst>
      <p:ext uri="{BB962C8B-B14F-4D97-AF65-F5344CB8AC3E}">
        <p14:creationId xmlns:p14="http://schemas.microsoft.com/office/powerpoint/2010/main" val="222935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Pasiruoškite diskusijai su mokiniai apie matavimo vienetų</a:t>
            </a:r>
            <a:r>
              <a:rPr lang="lt-LT" baseline="0" dirty="0" smtClean="0"/>
              <a:t> sistemos reikalingumą. Atsakant į klausimą, kodėl?, argumentus surašykite lentoje. Atlikite argumentų rangavimą.  Pagalbos klausimai: Su kuo buvo siejami matavimo vienetai senovėje? Ar vienetai visose šalyse buvo vienodi? Kokius vienetus naudojo senovės Lietuvoje? Ar yra šalys, kurios nenaudoja visų SI sistemos vienetų. Motyvuojantys klausimai: „ Kiek toli iki artimiausios parduotuvės? 10 min kelio“ Kas šiame atsakyme yra neteisinga? Uncija, karatas, mazgas, mylia – ką jie matuoja? Diskusijai pasinaudokite psl. </a:t>
            </a:r>
            <a:r>
              <a:rPr lang="lt-LT" sz="1200" u="sng" kern="1200" dirty="0" smtClean="0">
                <a:solidFill>
                  <a:schemeClr val="tx1"/>
                </a:solidFill>
                <a:effectLst/>
                <a:latin typeface="+mn-lt"/>
                <a:ea typeface="+mn-ea"/>
                <a:cs typeface="+mn-cs"/>
                <a:hlinkClick r:id="rId3"/>
              </a:rPr>
              <a:t>https://www.nist.gov/pml/weights-and-measures/metric-si/si-units</a:t>
            </a:r>
            <a:r>
              <a:rPr lang="lt-LT" sz="1200" u="none" kern="1200" baseline="0" dirty="0" smtClean="0">
                <a:solidFill>
                  <a:schemeClr val="tx1"/>
                </a:solidFill>
                <a:effectLst/>
                <a:latin typeface="+mn-lt"/>
                <a:ea typeface="+mn-ea"/>
                <a:cs typeface="+mn-cs"/>
              </a:rPr>
              <a:t> ištekliais. Organizuokite darbą grupėmis.</a:t>
            </a:r>
            <a:endParaRPr lang="lt-LT" baseline="0" dirty="0" smtClean="0"/>
          </a:p>
          <a:p>
            <a:r>
              <a:rPr lang="lt-LT" baseline="0" dirty="0" smtClean="0"/>
              <a:t>Užduoties lape 2 klausimas.</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4</a:t>
            </a:fld>
            <a:endParaRPr lang="lt-LT"/>
          </a:p>
        </p:txBody>
      </p:sp>
    </p:spTree>
    <p:extLst>
      <p:ext uri="{BB962C8B-B14F-4D97-AF65-F5344CB8AC3E}">
        <p14:creationId xmlns:p14="http://schemas.microsoft.com/office/powerpoint/2010/main" val="3296254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Apsvarstykite, kuris kintamasis yra nepriklausomas, o kuris priklausomas</a:t>
            </a:r>
            <a:endParaRPr lang="en-US" dirty="0"/>
          </a:p>
        </p:txBody>
      </p:sp>
      <p:sp>
        <p:nvSpPr>
          <p:cNvPr id="4" name="Skaidrės numerio vietos rezervavimo ženklas 3"/>
          <p:cNvSpPr>
            <a:spLocks noGrp="1"/>
          </p:cNvSpPr>
          <p:nvPr>
            <p:ph type="sldNum" sz="quarter" idx="10"/>
          </p:nvPr>
        </p:nvSpPr>
        <p:spPr/>
        <p:txBody>
          <a:bodyPr/>
          <a:lstStyle/>
          <a:p>
            <a:fld id="{6A52DDEB-76E9-47EE-9DA9-33282FC0B37E}" type="slidenum">
              <a:rPr lang="en-US" smtClean="0"/>
              <a:t>27</a:t>
            </a:fld>
            <a:endParaRPr lang="en-US"/>
          </a:p>
        </p:txBody>
      </p:sp>
    </p:spTree>
    <p:extLst>
      <p:ext uri="{BB962C8B-B14F-4D97-AF65-F5344CB8AC3E}">
        <p14:creationId xmlns:p14="http://schemas.microsoft.com/office/powerpoint/2010/main" val="2694431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0" i="0" kern="1200" dirty="0" smtClean="0">
                <a:solidFill>
                  <a:schemeClr val="tx1"/>
                </a:solidFill>
                <a:effectLst/>
                <a:latin typeface="+mn-lt"/>
                <a:ea typeface="+mn-ea"/>
                <a:cs typeface="+mn-cs"/>
              </a:rPr>
              <a:t>Diagramoje yra duomenų taškai,</a:t>
            </a:r>
            <a:r>
              <a:rPr lang="lt-LT" sz="1200" b="0" i="0" kern="1200" baseline="0" dirty="0" smtClean="0">
                <a:solidFill>
                  <a:schemeClr val="tx1"/>
                </a:solidFill>
                <a:effectLst/>
                <a:latin typeface="+mn-lt"/>
                <a:ea typeface="+mn-ea"/>
                <a:cs typeface="+mn-cs"/>
              </a:rPr>
              <a:t> todėl nubrėžiama</a:t>
            </a:r>
            <a:r>
              <a:rPr lang="lt-LT" sz="1200" b="0" i="0" kern="1200" dirty="0" smtClean="0">
                <a:solidFill>
                  <a:schemeClr val="tx1"/>
                </a:solidFill>
                <a:effectLst/>
                <a:latin typeface="+mn-lt"/>
                <a:ea typeface="+mn-ea"/>
                <a:cs typeface="+mn-cs"/>
              </a:rPr>
              <a:t> tendencijos liniją . Tendencijos linija rodo priklausomybę, kuri</a:t>
            </a:r>
            <a:r>
              <a:rPr lang="lt-LT" sz="1200" b="0" i="0" kern="1200" baseline="0" dirty="0" smtClean="0">
                <a:solidFill>
                  <a:schemeClr val="tx1"/>
                </a:solidFill>
                <a:effectLst/>
                <a:latin typeface="+mn-lt"/>
                <a:ea typeface="+mn-ea"/>
                <a:cs typeface="+mn-cs"/>
              </a:rPr>
              <a:t> yra linijinė</a:t>
            </a:r>
            <a:r>
              <a:rPr lang="lt-LT" sz="1200" b="0" i="0" kern="1200" dirty="0" smtClean="0">
                <a:solidFill>
                  <a:schemeClr val="tx1"/>
                </a:solidFill>
                <a:effectLst/>
                <a:latin typeface="+mn-lt"/>
                <a:ea typeface="+mn-ea"/>
                <a:cs typeface="+mn-cs"/>
              </a:rPr>
              <a:t>. Nubrėžiame ją taip, kad jis būtų arčiausiai visų taškų. Matome, kad yra taškų, kurie nepriklauso</a:t>
            </a:r>
            <a:r>
              <a:rPr lang="lt-LT" sz="1200" b="0" i="0" kern="1200" baseline="0" dirty="0" smtClean="0">
                <a:solidFill>
                  <a:schemeClr val="tx1"/>
                </a:solidFill>
                <a:effectLst/>
                <a:latin typeface="+mn-lt"/>
                <a:ea typeface="+mn-ea"/>
                <a:cs typeface="+mn-cs"/>
              </a:rPr>
              <a:t> šiai linijai</a:t>
            </a:r>
            <a:r>
              <a:rPr lang="lt-LT" sz="1200" b="0" i="0" kern="1200" dirty="0" smtClean="0">
                <a:solidFill>
                  <a:schemeClr val="tx1"/>
                </a:solidFill>
                <a:effectLst/>
                <a:latin typeface="+mn-lt"/>
                <a:ea typeface="+mn-ea"/>
                <a:cs typeface="+mn-cs"/>
              </a:rPr>
              <a:t>. Kai kuriais atvejais nė vienas duomenų taškas nepatenka tiksliai į tendencijos liniją.</a:t>
            </a:r>
            <a:endParaRPr lang="en-US" dirty="0"/>
          </a:p>
        </p:txBody>
      </p:sp>
      <p:sp>
        <p:nvSpPr>
          <p:cNvPr id="4" name="Skaidrės numerio vietos rezervavimo ženklas 3"/>
          <p:cNvSpPr>
            <a:spLocks noGrp="1"/>
          </p:cNvSpPr>
          <p:nvPr>
            <p:ph type="sldNum" sz="quarter" idx="10"/>
          </p:nvPr>
        </p:nvSpPr>
        <p:spPr/>
        <p:txBody>
          <a:bodyPr/>
          <a:lstStyle/>
          <a:p>
            <a:fld id="{6A52DDEB-76E9-47EE-9DA9-33282FC0B37E}" type="slidenum">
              <a:rPr lang="en-US" smtClean="0"/>
              <a:t>28</a:t>
            </a:fld>
            <a:endParaRPr lang="en-US"/>
          </a:p>
        </p:txBody>
      </p:sp>
    </p:spTree>
    <p:extLst>
      <p:ext uri="{BB962C8B-B14F-4D97-AF65-F5344CB8AC3E}">
        <p14:creationId xmlns:p14="http://schemas.microsoft.com/office/powerpoint/2010/main" val="2087569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Ką</a:t>
            </a:r>
            <a:r>
              <a:rPr lang="lt-LT" baseline="0" dirty="0" smtClean="0"/>
              <a:t> galima iš šių grafikų apskaičiuoti ir kaip juos galima interpretuoti? </a:t>
            </a:r>
            <a:endParaRPr lang="en-US" dirty="0"/>
          </a:p>
        </p:txBody>
      </p:sp>
      <p:sp>
        <p:nvSpPr>
          <p:cNvPr id="4" name="Skaidrės numerio vietos rezervavimo ženklas 3"/>
          <p:cNvSpPr>
            <a:spLocks noGrp="1"/>
          </p:cNvSpPr>
          <p:nvPr>
            <p:ph type="sldNum" sz="quarter" idx="10"/>
          </p:nvPr>
        </p:nvSpPr>
        <p:spPr/>
        <p:txBody>
          <a:bodyPr/>
          <a:lstStyle/>
          <a:p>
            <a:fld id="{6A52DDEB-76E9-47EE-9DA9-33282FC0B37E}" type="slidenum">
              <a:rPr lang="en-US" smtClean="0"/>
              <a:t>29</a:t>
            </a:fld>
            <a:endParaRPr lang="en-US" dirty="0"/>
          </a:p>
        </p:txBody>
      </p:sp>
    </p:spTree>
    <p:extLst>
      <p:ext uri="{BB962C8B-B14F-4D97-AF65-F5344CB8AC3E}">
        <p14:creationId xmlns:p14="http://schemas.microsoft.com/office/powerpoint/2010/main" val="1960385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Pateikite dar daugiau pavyzdžių, kurie dydžiai yra skaliariniai,</a:t>
            </a:r>
            <a:r>
              <a:rPr lang="lt-LT" baseline="0" dirty="0" smtClean="0"/>
              <a:t> o kurie vektoriniai</a:t>
            </a:r>
            <a:endParaRPr lang="en-US" dirty="0"/>
          </a:p>
        </p:txBody>
      </p:sp>
      <p:sp>
        <p:nvSpPr>
          <p:cNvPr id="4" name="Skaidrės numerio vietos rezervavimo ženklas 3"/>
          <p:cNvSpPr>
            <a:spLocks noGrp="1"/>
          </p:cNvSpPr>
          <p:nvPr>
            <p:ph type="sldNum" sz="quarter" idx="10"/>
          </p:nvPr>
        </p:nvSpPr>
        <p:spPr/>
        <p:txBody>
          <a:bodyPr/>
          <a:lstStyle/>
          <a:p>
            <a:fld id="{78AAB459-2EE5-462A-9F1E-5233E46418A9}" type="slidenum">
              <a:rPr lang="en-US" smtClean="0"/>
              <a:t>30</a:t>
            </a:fld>
            <a:endParaRPr lang="en-US"/>
          </a:p>
        </p:txBody>
      </p:sp>
    </p:spTree>
    <p:extLst>
      <p:ext uri="{BB962C8B-B14F-4D97-AF65-F5344CB8AC3E}">
        <p14:creationId xmlns:p14="http://schemas.microsoft.com/office/powerpoint/2010/main" val="36779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78AAB459-2EE5-462A-9F1E-5233E46418A9}" type="slidenum">
              <a:rPr lang="en-US" smtClean="0"/>
              <a:t>31</a:t>
            </a:fld>
            <a:endParaRPr lang="en-US"/>
          </a:p>
        </p:txBody>
      </p:sp>
    </p:spTree>
    <p:extLst>
      <p:ext uri="{BB962C8B-B14F-4D97-AF65-F5344CB8AC3E}">
        <p14:creationId xmlns:p14="http://schemas.microsoft.com/office/powerpoint/2010/main" val="3977407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Dirbkite su https://phet.colorado.edu/sims/html/vector-addition-equations/latest/vector-addition-equations_all.html?locale=lt</a:t>
            </a:r>
          </a:p>
          <a:p>
            <a:endParaRPr lang="en-US" dirty="0"/>
          </a:p>
        </p:txBody>
      </p:sp>
      <p:sp>
        <p:nvSpPr>
          <p:cNvPr id="4" name="Skaidrės numerio vietos rezervavimo ženklas 3"/>
          <p:cNvSpPr>
            <a:spLocks noGrp="1"/>
          </p:cNvSpPr>
          <p:nvPr>
            <p:ph type="sldNum" sz="quarter" idx="10"/>
          </p:nvPr>
        </p:nvSpPr>
        <p:spPr/>
        <p:txBody>
          <a:bodyPr/>
          <a:lstStyle/>
          <a:p>
            <a:fld id="{78AAB459-2EE5-462A-9F1E-5233E46418A9}" type="slidenum">
              <a:rPr lang="en-US" smtClean="0"/>
              <a:t>32</a:t>
            </a:fld>
            <a:endParaRPr lang="en-US"/>
          </a:p>
        </p:txBody>
      </p:sp>
    </p:spTree>
    <p:extLst>
      <p:ext uri="{BB962C8B-B14F-4D97-AF65-F5344CB8AC3E}">
        <p14:creationId xmlns:p14="http://schemas.microsoft.com/office/powerpoint/2010/main" val="2097717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https://phet.colorado.edu/sims/html/vector-addition-equations/latest/vector-addition-equations_all.html?locale=lt</a:t>
            </a:r>
            <a:endParaRPr lang="en-US" dirty="0"/>
          </a:p>
        </p:txBody>
      </p:sp>
      <p:sp>
        <p:nvSpPr>
          <p:cNvPr id="4" name="Skaidrės numerio vietos rezervavimo ženklas 3"/>
          <p:cNvSpPr>
            <a:spLocks noGrp="1"/>
          </p:cNvSpPr>
          <p:nvPr>
            <p:ph type="sldNum" sz="quarter" idx="10"/>
          </p:nvPr>
        </p:nvSpPr>
        <p:spPr/>
        <p:txBody>
          <a:bodyPr/>
          <a:lstStyle/>
          <a:p>
            <a:fld id="{78AAB459-2EE5-462A-9F1E-5233E46418A9}" type="slidenum">
              <a:rPr lang="en-US" smtClean="0"/>
              <a:t>33</a:t>
            </a:fld>
            <a:endParaRPr lang="en-US"/>
          </a:p>
        </p:txBody>
      </p:sp>
    </p:spTree>
    <p:extLst>
      <p:ext uri="{BB962C8B-B14F-4D97-AF65-F5344CB8AC3E}">
        <p14:creationId xmlns:p14="http://schemas.microsoft.com/office/powerpoint/2010/main" val="3114888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https://phet.colorado.edu/sims/html/vector-addition-equations/latest/vector-addition-equations_all.html?locale=lt</a:t>
            </a:r>
            <a:endParaRPr lang="en-US" dirty="0"/>
          </a:p>
        </p:txBody>
      </p:sp>
      <p:sp>
        <p:nvSpPr>
          <p:cNvPr id="4" name="Skaidrės numerio vietos rezervavimo ženklas 3"/>
          <p:cNvSpPr>
            <a:spLocks noGrp="1"/>
          </p:cNvSpPr>
          <p:nvPr>
            <p:ph type="sldNum" sz="quarter" idx="10"/>
          </p:nvPr>
        </p:nvSpPr>
        <p:spPr/>
        <p:txBody>
          <a:bodyPr/>
          <a:lstStyle/>
          <a:p>
            <a:fld id="{78AAB459-2EE5-462A-9F1E-5233E46418A9}" type="slidenum">
              <a:rPr lang="en-US" smtClean="0"/>
              <a:t>34</a:t>
            </a:fld>
            <a:endParaRPr lang="en-US"/>
          </a:p>
        </p:txBody>
      </p:sp>
    </p:spTree>
    <p:extLst>
      <p:ext uri="{BB962C8B-B14F-4D97-AF65-F5344CB8AC3E}">
        <p14:creationId xmlns:p14="http://schemas.microsoft.com/office/powerpoint/2010/main" val="313102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i="1" dirty="0" smtClean="0">
                <a:solidFill>
                  <a:schemeClr val="tx1"/>
                </a:solidFill>
                <a:effectLst/>
                <a:latin typeface="Cambria" panose="02040503050406030204" pitchFamily="18" charset="0"/>
                <a:ea typeface="Cambria" panose="02040503050406030204" pitchFamily="18" charset="0"/>
              </a:rPr>
              <a:t>∆</a:t>
            </a:r>
            <a:r>
              <a:rPr lang="el-GR" sz="1200" i="1" dirty="0" smtClean="0">
                <a:solidFill>
                  <a:schemeClr val="tx1"/>
                </a:solidFill>
                <a:effectLst/>
                <a:latin typeface="Cambria" panose="02040503050406030204" pitchFamily="18" charset="0"/>
                <a:ea typeface="Cambria" panose="02040503050406030204" pitchFamily="18" charset="0"/>
              </a:rPr>
              <a:t>ν</a:t>
            </a:r>
            <a:r>
              <a:rPr lang="lt-LT" sz="1200" baseline="-25000" dirty="0" err="1" smtClean="0">
                <a:solidFill>
                  <a:schemeClr val="tx1"/>
                </a:solidFill>
                <a:effectLst/>
                <a:latin typeface="Cambria" panose="02040503050406030204" pitchFamily="18" charset="0"/>
                <a:ea typeface="Cambria" panose="02040503050406030204" pitchFamily="18" charset="0"/>
              </a:rPr>
              <a:t>Cs</a:t>
            </a:r>
            <a:r>
              <a:rPr lang="lt-LT" sz="1200" baseline="-25000" dirty="0" smtClean="0">
                <a:solidFill>
                  <a:schemeClr val="tx1"/>
                </a:solidFill>
                <a:effectLst/>
                <a:latin typeface="Cambria" panose="02040503050406030204" pitchFamily="18" charset="0"/>
                <a:ea typeface="Cambria" panose="02040503050406030204" pitchFamily="18" charset="0"/>
              </a:rPr>
              <a:t> </a:t>
            </a:r>
            <a:r>
              <a:rPr lang="lt-LT" sz="1200" baseline="0" dirty="0" smtClean="0">
                <a:solidFill>
                  <a:schemeClr val="tx1"/>
                </a:solidFill>
                <a:effectLst/>
                <a:latin typeface="Cambria" panose="02040503050406030204" pitchFamily="18" charset="0"/>
                <a:ea typeface="Cambria" panose="02040503050406030204" pitchFamily="18" charset="0"/>
              </a:rPr>
              <a:t> </a:t>
            </a:r>
            <a:r>
              <a:rPr lang="en-US" sz="1200" b="0" i="0" kern="1200" dirty="0" smtClean="0">
                <a:solidFill>
                  <a:schemeClr val="tx1"/>
                </a:solidFill>
                <a:effectLst/>
                <a:latin typeface="+mn-lt"/>
                <a:ea typeface="+mn-ea"/>
                <a:cs typeface="+mn-cs"/>
              </a:rPr>
              <a:t>Cs </a:t>
            </a:r>
            <a:r>
              <a:rPr lang="lt-LT" sz="1200" b="0" i="0" kern="1200" dirty="0" smtClean="0">
                <a:solidFill>
                  <a:schemeClr val="tx1"/>
                </a:solidFill>
                <a:effectLst/>
                <a:latin typeface="+mn-lt"/>
                <a:ea typeface="+mn-ea"/>
                <a:cs typeface="+mn-cs"/>
              </a:rPr>
              <a:t> cezio </a:t>
            </a:r>
            <a:r>
              <a:rPr lang="en-US" sz="1200" b="0" i="0" kern="1200" dirty="0" err="1" smtClean="0">
                <a:solidFill>
                  <a:schemeClr val="tx1"/>
                </a:solidFill>
                <a:effectLst/>
                <a:latin typeface="+mn-lt"/>
                <a:ea typeface="+mn-ea"/>
                <a:cs typeface="+mn-cs"/>
              </a:rPr>
              <a:t>hipersmulkiosios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sandaros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šuolio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dažnis</a:t>
            </a:r>
            <a:r>
              <a:rPr lang="lt-LT" sz="1200" b="0" i="0" kern="1200" dirty="0" smtClean="0">
                <a:solidFill>
                  <a:schemeClr val="tx1"/>
                </a:solidFill>
                <a:effectLst/>
                <a:latin typeface="+mn-lt"/>
                <a:ea typeface="+mn-ea"/>
                <a:cs typeface="+mn-cs"/>
              </a:rPr>
              <a:t> </a:t>
            </a:r>
            <a:r>
              <a:rPr lang="lt-LT" sz="1200" dirty="0" smtClean="0">
                <a:solidFill>
                  <a:schemeClr val="tx1"/>
                </a:solidFill>
                <a:effectLst/>
                <a:latin typeface="Cambria" panose="02040503050406030204" pitchFamily="18" charset="0"/>
                <a:ea typeface="Cambria" panose="02040503050406030204" pitchFamily="18" charset="0"/>
              </a:rPr>
              <a:t>9 192 631 770 Hz</a:t>
            </a:r>
          </a:p>
          <a:p>
            <a:r>
              <a:rPr lang="lt-LT" dirty="0" smtClean="0"/>
              <a:t>2011 m. spalio 17–21 d. buvo vienbalsiai priimta rezoliucija, kurioje visų pirma buvo pasiūlyta pertvarkyti</a:t>
            </a:r>
            <a:r>
              <a:rPr lang="lt-LT" baseline="0" dirty="0" smtClean="0"/>
              <a:t> </a:t>
            </a:r>
            <a:r>
              <a:rPr lang="lt-LT" dirty="0" smtClean="0"/>
              <a:t>Tarptautinę vienetų sistemą iš naujo apibrėžė keturis pagrindinius SI vienetus: </a:t>
            </a:r>
            <a:r>
              <a:rPr lang="lt-LT" b="1" dirty="0" smtClean="0"/>
              <a:t>kilogramą, amperą, </a:t>
            </a:r>
            <a:r>
              <a:rPr lang="lt-LT" b="1" dirty="0" err="1" smtClean="0"/>
              <a:t>kelviną</a:t>
            </a:r>
            <a:r>
              <a:rPr lang="lt-LT" b="1" dirty="0" smtClean="0"/>
              <a:t> ir molį</a:t>
            </a:r>
            <a:r>
              <a:rPr lang="lt-LT" dirty="0" smtClean="0"/>
              <a:t>.</a:t>
            </a:r>
          </a:p>
          <a:p>
            <a:r>
              <a:rPr lang="lt-LT" dirty="0" smtClean="0"/>
              <a:t>Nauji apibrėžimai  pagrįsti atitinkamai nekintančiomis skaitinėmis Plano konstantos, elementaraus elektros krūvio, </a:t>
            </a:r>
            <a:r>
              <a:rPr lang="lt-LT" dirty="0" err="1" smtClean="0"/>
              <a:t>Bolcmano</a:t>
            </a:r>
            <a:r>
              <a:rPr lang="lt-LT" dirty="0" smtClean="0"/>
              <a:t> konstantos ir </a:t>
            </a:r>
            <a:r>
              <a:rPr lang="lt-LT" dirty="0" err="1" smtClean="0"/>
              <a:t>Avogadro</a:t>
            </a:r>
            <a:r>
              <a:rPr lang="lt-LT" dirty="0" smtClean="0"/>
              <a:t> skaičiaus vertėmis. </a:t>
            </a:r>
          </a:p>
          <a:p>
            <a:r>
              <a:rPr lang="lt-LT" dirty="0" smtClean="0"/>
              <a:t>Sekundės</a:t>
            </a:r>
            <a:r>
              <a:rPr lang="lt-LT" baseline="0" dirty="0" smtClean="0"/>
              <a:t> reikšmė</a:t>
            </a:r>
            <a:r>
              <a:rPr lang="lt-LT" dirty="0" smtClean="0"/>
              <a:t> nustatoma fiksuojant cezio-133 atomo pagrindinės būsenos </a:t>
            </a:r>
            <a:r>
              <a:rPr lang="lt-LT" dirty="0" err="1" smtClean="0"/>
              <a:t>hipersmulkaus</a:t>
            </a:r>
            <a:r>
              <a:rPr lang="lt-LT" dirty="0" smtClean="0"/>
              <a:t> skilimo dažnio skaitinę vertę 0 K temperatūroje, kuri  tiksliai</a:t>
            </a:r>
            <a:r>
              <a:rPr lang="lt-LT" baseline="0" dirty="0" smtClean="0"/>
              <a:t> lygi </a:t>
            </a:r>
            <a:r>
              <a:rPr lang="lt-LT" dirty="0" smtClean="0"/>
              <a:t>9 192 631 770</a:t>
            </a:r>
            <a:r>
              <a:rPr lang="lt-LT" baseline="0" dirty="0" smtClean="0"/>
              <a:t> Hz, Hz  išreiškia </a:t>
            </a:r>
            <a:r>
              <a:rPr lang="lt-LT" dirty="0" smtClean="0"/>
              <a:t>vienetu </a:t>
            </a:r>
            <a:r>
              <a:rPr lang="lt-LT" b="1" dirty="0" smtClean="0"/>
              <a:t>s</a:t>
            </a:r>
            <a:r>
              <a:rPr lang="lt-LT" b="1" baseline="30000" dirty="0" smtClean="0"/>
              <a:t>−1</a:t>
            </a:r>
            <a:r>
              <a:rPr lang="lt-LT" dirty="0" smtClean="0"/>
              <a:t>.</a:t>
            </a:r>
          </a:p>
          <a:p>
            <a:r>
              <a:rPr lang="lt-LT" sz="1200" b="0" i="0" kern="1200" dirty="0" smtClean="0">
                <a:solidFill>
                  <a:schemeClr val="tx1"/>
                </a:solidFill>
                <a:effectLst/>
                <a:latin typeface="+mn-lt"/>
                <a:ea typeface="+mn-ea"/>
                <a:cs typeface="+mn-cs"/>
              </a:rPr>
              <a:t>H</a:t>
            </a:r>
            <a:r>
              <a:rPr lang="en-US" sz="1200" b="0" i="0" kern="1200" dirty="0" err="1" smtClean="0">
                <a:solidFill>
                  <a:schemeClr val="tx1"/>
                </a:solidFill>
                <a:effectLst/>
                <a:latin typeface="+mn-lt"/>
                <a:ea typeface="+mn-ea"/>
                <a:cs typeface="+mn-cs"/>
              </a:rPr>
              <a:t>ipersmulkiosios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sandaros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šuoli</a:t>
            </a:r>
            <a:r>
              <a:rPr lang="lt-LT" sz="1200" b="0" i="0"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a:t>
            </a:r>
            <a:r>
              <a:rPr lang="lt-LT" sz="1200" b="0" i="0" kern="1200" dirty="0" smtClean="0">
                <a:solidFill>
                  <a:schemeClr val="tx1"/>
                </a:solidFill>
                <a:effectLst/>
                <a:latin typeface="+mn-lt"/>
                <a:ea typeface="+mn-ea"/>
                <a:cs typeface="+mn-cs"/>
              </a:rPr>
              <a:t>- </a:t>
            </a:r>
            <a:r>
              <a:rPr lang="lt-LT" dirty="0" smtClean="0"/>
              <a:t>spektro linijų skilimas dėl atomo elektroninio apvalkalo sąveikos su branduolio sukiniu. </a:t>
            </a:r>
            <a:endParaRPr lang="en-US" dirty="0"/>
          </a:p>
        </p:txBody>
      </p:sp>
      <p:sp>
        <p:nvSpPr>
          <p:cNvPr id="4" name="Skaidrės numerio vietos rezervavimo ženklas 3"/>
          <p:cNvSpPr>
            <a:spLocks noGrp="1"/>
          </p:cNvSpPr>
          <p:nvPr>
            <p:ph type="sldNum" sz="quarter" idx="10"/>
          </p:nvPr>
        </p:nvSpPr>
        <p:spPr/>
        <p:txBody>
          <a:bodyPr/>
          <a:lstStyle/>
          <a:p>
            <a:fld id="{78AAB459-2EE5-462A-9F1E-5233E46418A9}" type="slidenum">
              <a:rPr lang="en-US" smtClean="0"/>
              <a:t>5</a:t>
            </a:fld>
            <a:endParaRPr lang="en-US"/>
          </a:p>
        </p:txBody>
      </p:sp>
    </p:spTree>
    <p:extLst>
      <p:ext uri="{BB962C8B-B14F-4D97-AF65-F5344CB8AC3E}">
        <p14:creationId xmlns:p14="http://schemas.microsoft.com/office/powerpoint/2010/main" val="9294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Konstantų</a:t>
            </a:r>
            <a:r>
              <a:rPr lang="lt-LT" baseline="0" dirty="0" smtClean="0"/>
              <a:t> vertes reikia išnagrinėti puslapyje https://lt.wikipedia.org/wiki/SI_(sistema). Nagrinėdami pagrindinius SI vienetus pasidalinkite grupėmis ir nagrinėkite po vieną vienetą. </a:t>
            </a:r>
            <a:endParaRPr lang="en-US" dirty="0"/>
          </a:p>
        </p:txBody>
      </p:sp>
      <p:sp>
        <p:nvSpPr>
          <p:cNvPr id="4" name="Skaidrės numerio vietos rezervavimo ženklas 3"/>
          <p:cNvSpPr>
            <a:spLocks noGrp="1"/>
          </p:cNvSpPr>
          <p:nvPr>
            <p:ph type="sldNum" sz="quarter" idx="10"/>
          </p:nvPr>
        </p:nvSpPr>
        <p:spPr/>
        <p:txBody>
          <a:bodyPr/>
          <a:lstStyle/>
          <a:p>
            <a:fld id="{78AAB459-2EE5-462A-9F1E-5233E46418A9}" type="slidenum">
              <a:rPr lang="en-US" smtClean="0"/>
              <a:t>6</a:t>
            </a:fld>
            <a:endParaRPr lang="en-US"/>
          </a:p>
        </p:txBody>
      </p:sp>
    </p:spTree>
    <p:extLst>
      <p:ext uri="{BB962C8B-B14F-4D97-AF65-F5344CB8AC3E}">
        <p14:creationId xmlns:p14="http://schemas.microsoft.com/office/powerpoint/2010/main" val="594603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astabų vietos rezervavimo ženklas 2"/>
              <p:cNvSpPr>
                <a:spLocks noGrp="1"/>
              </p:cNvSpPr>
              <p:nvPr>
                <p:ph type="body" idx="1"/>
              </p:nvPr>
            </p:nvSpPr>
            <p:spPr/>
            <p:txBody>
              <a:bodyPr/>
              <a:lstStyle/>
              <a:p>
                <a:r>
                  <a:rPr lang="lt-LT" dirty="0" smtClean="0"/>
                  <a:t>Kuris dydis nesudaro jokio išvestinio dydžio? Pabandykite užrašyti išvestinius vienetus pagrindiniai. Pvz. Faradas </a:t>
                </a:r>
                <a14:m>
                  <m:oMath xmlns:m="http://schemas.openxmlformats.org/officeDocument/2006/math">
                    <m:f>
                      <m:fPr>
                        <m:ctrlPr>
                          <a:rPr lang="lt-LT" i="1" smtClean="0">
                            <a:latin typeface="Cambria Math" panose="02040503050406030204" pitchFamily="18" charset="0"/>
                          </a:rPr>
                        </m:ctrlPr>
                      </m:fPr>
                      <m:num>
                        <m:r>
                          <a:rPr lang="lt-LT" b="0" i="1" smtClean="0">
                            <a:latin typeface="Cambria Math" panose="02040503050406030204" pitchFamily="18" charset="0"/>
                          </a:rPr>
                          <m:t>𝐶</m:t>
                        </m:r>
                      </m:num>
                      <m:den>
                        <m:r>
                          <a:rPr lang="lt-LT" b="0" i="1" smtClean="0">
                            <a:latin typeface="Cambria Math" panose="02040503050406030204" pitchFamily="18" charset="0"/>
                          </a:rPr>
                          <m:t>𝑉</m:t>
                        </m:r>
                      </m:den>
                    </m:f>
                  </m:oMath>
                </a14:m>
                <a:r>
                  <a:rPr lang="lt-LT" dirty="0" smtClean="0"/>
                  <a:t> </a:t>
                </a:r>
                <a:r>
                  <a:rPr lang="lt-LT" dirty="0" smtClean="0">
                    <a:sym typeface="Symbol" panose="05050102010706020507" pitchFamily="18" charset="2"/>
                  </a:rPr>
                  <a:t></a:t>
                </a:r>
                <a14:m>
                  <m:oMath xmlns:m="http://schemas.openxmlformats.org/officeDocument/2006/math">
                    <m:f>
                      <m:fPr>
                        <m:ctrlPr>
                          <a:rPr lang="lt-LT" i="1" dirty="0" smtClean="0">
                            <a:latin typeface="Cambria Math" panose="02040503050406030204" pitchFamily="18" charset="0"/>
                            <a:sym typeface="Symbol" panose="05050102010706020507" pitchFamily="18" charset="2"/>
                          </a:rPr>
                        </m:ctrlPr>
                      </m:fPr>
                      <m:num>
                        <m:r>
                          <a:rPr lang="lt-LT" b="0" i="1" dirty="0" smtClean="0">
                            <a:latin typeface="Cambria Math" panose="02040503050406030204" pitchFamily="18" charset="0"/>
                            <a:sym typeface="Symbol" panose="05050102010706020507" pitchFamily="18" charset="2"/>
                          </a:rPr>
                          <m:t>𝐴</m:t>
                        </m:r>
                        <m:r>
                          <a:rPr lang="lt-LT" b="0" i="1" dirty="0" smtClean="0">
                            <a:latin typeface="Cambria Math" panose="02040503050406030204" pitchFamily="18" charset="0"/>
                            <a:ea typeface="Cambria Math" panose="02040503050406030204" pitchFamily="18" charset="0"/>
                            <a:sym typeface="Symbol" panose="05050102010706020507" pitchFamily="18" charset="2"/>
                          </a:rPr>
                          <m:t>∙</m:t>
                        </m:r>
                        <m:r>
                          <a:rPr lang="lt-LT" b="0" i="1" dirty="0" smtClean="0">
                            <a:latin typeface="Cambria Math" panose="02040503050406030204" pitchFamily="18" charset="0"/>
                            <a:ea typeface="Cambria Math" panose="02040503050406030204" pitchFamily="18" charset="0"/>
                            <a:sym typeface="Symbol" panose="05050102010706020507" pitchFamily="18" charset="2"/>
                          </a:rPr>
                          <m:t>𝑠</m:t>
                        </m:r>
                      </m:num>
                      <m:den>
                        <m:f>
                          <m:fPr>
                            <m:ctrlPr>
                              <a:rPr lang="lt-LT" i="1" dirty="0" smtClean="0">
                                <a:latin typeface="Cambria Math" panose="02040503050406030204" pitchFamily="18" charset="0"/>
                                <a:sym typeface="Symbol" panose="05050102010706020507" pitchFamily="18" charset="2"/>
                              </a:rPr>
                            </m:ctrlPr>
                          </m:fPr>
                          <m:num>
                            <m:r>
                              <a:rPr lang="lt-LT" b="0" i="1" dirty="0" smtClean="0">
                                <a:latin typeface="Cambria Math" panose="02040503050406030204" pitchFamily="18" charset="0"/>
                                <a:sym typeface="Symbol" panose="05050102010706020507" pitchFamily="18" charset="2"/>
                              </a:rPr>
                              <m:t>𝐽</m:t>
                            </m:r>
                          </m:num>
                          <m:den>
                            <m:r>
                              <a:rPr lang="lt-LT" b="0" i="1" dirty="0" smtClean="0">
                                <a:latin typeface="Cambria Math" panose="02040503050406030204" pitchFamily="18" charset="0"/>
                                <a:sym typeface="Symbol" panose="05050102010706020507" pitchFamily="18" charset="2"/>
                              </a:rPr>
                              <m:t>𝐶</m:t>
                            </m:r>
                          </m:den>
                        </m:f>
                      </m:den>
                    </m:f>
                  </m:oMath>
                </a14:m>
                <a:r>
                  <a:rPr lang="lt-LT" dirty="0" smtClean="0"/>
                  <a:t> </a:t>
                </a:r>
                <a:r>
                  <a:rPr lang="lt-LT" dirty="0" smtClean="0">
                    <a:sym typeface="Symbol" panose="05050102010706020507" pitchFamily="18" charset="2"/>
                  </a:rPr>
                  <a:t> </a:t>
                </a:r>
                <a14:m>
                  <m:oMath xmlns:m="http://schemas.openxmlformats.org/officeDocument/2006/math">
                    <m:f>
                      <m:fPr>
                        <m:ctrlPr>
                          <a:rPr lang="lt-LT" i="1" smtClean="0">
                            <a:latin typeface="Cambria Math" panose="02040503050406030204" pitchFamily="18" charset="0"/>
                            <a:sym typeface="Symbol" panose="05050102010706020507" pitchFamily="18" charset="2"/>
                          </a:rPr>
                        </m:ctrlPr>
                      </m:fPr>
                      <m:num>
                        <m:r>
                          <a:rPr lang="lt-LT" b="0" i="1" smtClean="0">
                            <a:latin typeface="Cambria Math" panose="02040503050406030204" pitchFamily="18" charset="0"/>
                            <a:sym typeface="Symbol" panose="05050102010706020507" pitchFamily="18" charset="2"/>
                          </a:rPr>
                          <m:t>𝑘𝑔</m:t>
                        </m:r>
                        <m:r>
                          <a:rPr lang="lt-LT" b="0" i="1" smtClean="0">
                            <a:latin typeface="Cambria Math" panose="02040503050406030204" pitchFamily="18" charset="0"/>
                            <a:sym typeface="Symbol" panose="05050102010706020507" pitchFamily="18" charset="2"/>
                          </a:rPr>
                          <m:t> ∙ </m:t>
                        </m:r>
                        <m:sSup>
                          <m:sSupPr>
                            <m:ctrlPr>
                              <a:rPr lang="lt-LT" b="0" i="1" smtClean="0">
                                <a:latin typeface="Cambria Math" panose="02040503050406030204" pitchFamily="18" charset="0"/>
                                <a:ea typeface="Cambria Math" panose="02040503050406030204" pitchFamily="18" charset="0"/>
                                <a:sym typeface="Symbol" panose="05050102010706020507" pitchFamily="18" charset="2"/>
                              </a:rPr>
                            </m:ctrlPr>
                          </m:sSupPr>
                          <m:e>
                            <m:r>
                              <a:rPr lang="lt-LT" b="0" i="1" smtClean="0">
                                <a:latin typeface="Cambria Math" panose="02040503050406030204" pitchFamily="18" charset="0"/>
                                <a:ea typeface="Cambria Math" panose="02040503050406030204" pitchFamily="18" charset="0"/>
                                <a:sym typeface="Symbol" panose="05050102010706020507" pitchFamily="18" charset="2"/>
                              </a:rPr>
                              <m:t>𝑚</m:t>
                            </m:r>
                          </m:e>
                          <m:sup>
                            <m:r>
                              <a:rPr lang="lt-LT" b="0" i="1" smtClean="0">
                                <a:latin typeface="Cambria Math" panose="02040503050406030204" pitchFamily="18" charset="0"/>
                                <a:ea typeface="Cambria Math" panose="02040503050406030204" pitchFamily="18" charset="0"/>
                                <a:sym typeface="Symbol" panose="05050102010706020507" pitchFamily="18" charset="2"/>
                              </a:rPr>
                              <m:t>2</m:t>
                            </m:r>
                          </m:sup>
                        </m:sSup>
                      </m:num>
                      <m:den>
                        <m:r>
                          <a:rPr lang="lt-LT" b="0" i="1" smtClean="0">
                            <a:latin typeface="Cambria Math" panose="02040503050406030204" pitchFamily="18" charset="0"/>
                            <a:sym typeface="Symbol" panose="05050102010706020507" pitchFamily="18" charset="2"/>
                          </a:rPr>
                          <m:t>𝐴</m:t>
                        </m:r>
                        <m:r>
                          <a:rPr lang="lt-LT" b="0" i="1" smtClean="0">
                            <a:latin typeface="Cambria Math" panose="02040503050406030204" pitchFamily="18" charset="0"/>
                            <a:ea typeface="Cambria Math" panose="02040503050406030204" pitchFamily="18" charset="0"/>
                            <a:sym typeface="Symbol" panose="05050102010706020507" pitchFamily="18" charset="2"/>
                          </a:rPr>
                          <m:t>∙ </m:t>
                        </m:r>
                        <m:sSup>
                          <m:sSupPr>
                            <m:ctrlPr>
                              <a:rPr lang="lt-LT" b="0" i="1" smtClean="0">
                                <a:latin typeface="Cambria Math" panose="02040503050406030204" pitchFamily="18" charset="0"/>
                                <a:ea typeface="Cambria Math" panose="02040503050406030204" pitchFamily="18" charset="0"/>
                                <a:sym typeface="Symbol" panose="05050102010706020507" pitchFamily="18" charset="2"/>
                              </a:rPr>
                            </m:ctrlPr>
                          </m:sSupPr>
                          <m:e>
                            <m:r>
                              <a:rPr lang="lt-LT" b="0" i="1" smtClean="0">
                                <a:latin typeface="Cambria Math" panose="02040503050406030204" pitchFamily="18" charset="0"/>
                                <a:ea typeface="Cambria Math" panose="02040503050406030204" pitchFamily="18" charset="0"/>
                                <a:sym typeface="Symbol" panose="05050102010706020507" pitchFamily="18" charset="2"/>
                              </a:rPr>
                              <m:t>𝑠</m:t>
                            </m:r>
                          </m:e>
                          <m:sup>
                            <m:r>
                              <a:rPr lang="lt-LT" b="0" i="1" smtClean="0">
                                <a:latin typeface="Cambria Math" panose="02040503050406030204" pitchFamily="18" charset="0"/>
                                <a:ea typeface="Cambria Math" panose="02040503050406030204" pitchFamily="18" charset="0"/>
                                <a:sym typeface="Symbol" panose="05050102010706020507" pitchFamily="18" charset="2"/>
                              </a:rPr>
                              <m:t>3</m:t>
                            </m:r>
                          </m:sup>
                        </m:sSup>
                      </m:den>
                    </m:f>
                  </m:oMath>
                </a14:m>
                <a:r>
                  <a:rPr lang="lt-LT" dirty="0" smtClean="0"/>
                  <a:t> ir pan. </a:t>
                </a:r>
                <a:endParaRPr lang="en-US" dirty="0"/>
              </a:p>
            </p:txBody>
          </p:sp>
        </mc:Choice>
        <mc:Fallback xmlns="">
          <p:sp>
            <p:nvSpPr>
              <p:cNvPr id="3" name="Pastabų vietos rezervavimo ženklas 2"/>
              <p:cNvSpPr>
                <a:spLocks noGrp="1"/>
              </p:cNvSpPr>
              <p:nvPr>
                <p:ph type="body" idx="1"/>
              </p:nvPr>
            </p:nvSpPr>
            <p:spPr/>
            <p:txBody>
              <a:bodyPr/>
              <a:lstStyle/>
              <a:p>
                <a:r>
                  <a:rPr lang="lt-LT" dirty="0" smtClean="0"/>
                  <a:t>Kuris dydis nesudaro jokio išvestinio dydžio? Pabandykite užrašyti išvestinius vienetus pagrindiniai. Pvz. Faradas </a:t>
                </a:r>
                <a:r>
                  <a:rPr lang="lt-LT" b="0" i="0" smtClean="0">
                    <a:latin typeface="Cambria Math" panose="02040503050406030204" pitchFamily="18" charset="0"/>
                  </a:rPr>
                  <a:t>𝐶/𝑉</a:t>
                </a:r>
                <a:r>
                  <a:rPr lang="lt-LT" dirty="0" smtClean="0"/>
                  <a:t> </a:t>
                </a:r>
                <a:r>
                  <a:rPr lang="lt-LT" dirty="0" smtClean="0">
                    <a:sym typeface="Symbol" panose="05050102010706020507" pitchFamily="18" charset="2"/>
                  </a:rPr>
                  <a:t></a:t>
                </a:r>
                <a:r>
                  <a:rPr lang="lt-LT" i="0" dirty="0" smtClean="0">
                    <a:latin typeface="Cambria Math" panose="02040503050406030204" pitchFamily="18" charset="0"/>
                    <a:sym typeface="Symbol" panose="05050102010706020507" pitchFamily="18" charset="2"/>
                  </a:rPr>
                  <a:t>(</a:t>
                </a:r>
                <a:r>
                  <a:rPr lang="lt-LT" b="0" i="0" dirty="0" smtClean="0">
                    <a:latin typeface="Cambria Math" panose="02040503050406030204" pitchFamily="18" charset="0"/>
                    <a:sym typeface="Symbol" panose="05050102010706020507" pitchFamily="18" charset="2"/>
                  </a:rPr>
                  <a:t>𝐴</a:t>
                </a:r>
                <a:r>
                  <a:rPr lang="lt-LT" b="0" i="0" dirty="0" smtClean="0">
                    <a:latin typeface="Cambria Math" panose="02040503050406030204" pitchFamily="18" charset="0"/>
                    <a:ea typeface="Cambria Math" panose="02040503050406030204" pitchFamily="18" charset="0"/>
                    <a:sym typeface="Symbol" panose="05050102010706020507" pitchFamily="18" charset="2"/>
                  </a:rPr>
                  <a:t>∙𝑠)/(</a:t>
                </a:r>
                <a:r>
                  <a:rPr lang="lt-LT" b="0" i="0" dirty="0" smtClean="0">
                    <a:latin typeface="Cambria Math" panose="02040503050406030204" pitchFamily="18" charset="0"/>
                    <a:sym typeface="Symbol" panose="05050102010706020507" pitchFamily="18" charset="2"/>
                  </a:rPr>
                  <a:t>𝐽/𝐶)</a:t>
                </a:r>
                <a:r>
                  <a:rPr lang="lt-LT" dirty="0" smtClean="0"/>
                  <a:t> </a:t>
                </a:r>
                <a:r>
                  <a:rPr lang="lt-LT" dirty="0" smtClean="0">
                    <a:sym typeface="Symbol" panose="05050102010706020507" pitchFamily="18" charset="2"/>
                  </a:rPr>
                  <a:t> </a:t>
                </a:r>
                <a:r>
                  <a:rPr lang="lt-LT" i="0" smtClean="0">
                    <a:latin typeface="Cambria Math" panose="02040503050406030204" pitchFamily="18" charset="0"/>
                    <a:sym typeface="Symbol" panose="05050102010706020507" pitchFamily="18" charset="2"/>
                  </a:rPr>
                  <a:t>(</a:t>
                </a:r>
                <a:r>
                  <a:rPr lang="lt-LT" b="0" i="0" smtClean="0">
                    <a:latin typeface="Cambria Math" panose="02040503050406030204" pitchFamily="18" charset="0"/>
                    <a:sym typeface="Symbol" panose="05050102010706020507" pitchFamily="18" charset="2"/>
                  </a:rPr>
                  <a:t>𝑘𝑔 </a:t>
                </a:r>
                <a:r>
                  <a:rPr lang="lt-LT" b="0" i="0" smtClean="0">
                    <a:latin typeface="Cambria Math" panose="02040503050406030204" pitchFamily="18" charset="0"/>
                    <a:ea typeface="Cambria Math" panose="02040503050406030204" pitchFamily="18" charset="0"/>
                    <a:sym typeface="Symbol" panose="05050102010706020507" pitchFamily="18" charset="2"/>
                  </a:rPr>
                  <a:t>∙ 𝑚^2)/(</a:t>
                </a:r>
                <a:r>
                  <a:rPr lang="lt-LT" b="0" i="0" smtClean="0">
                    <a:latin typeface="Cambria Math" panose="02040503050406030204" pitchFamily="18" charset="0"/>
                    <a:sym typeface="Symbol" panose="05050102010706020507" pitchFamily="18" charset="2"/>
                  </a:rPr>
                  <a:t>𝐴</a:t>
                </a:r>
                <a:r>
                  <a:rPr lang="lt-LT" b="0" i="0" smtClean="0">
                    <a:latin typeface="Cambria Math" panose="02040503050406030204" pitchFamily="18" charset="0"/>
                    <a:ea typeface="Cambria Math" panose="02040503050406030204" pitchFamily="18" charset="0"/>
                    <a:sym typeface="Symbol" panose="05050102010706020507" pitchFamily="18" charset="2"/>
                  </a:rPr>
                  <a:t>∙ 𝑠^3 )</a:t>
                </a:r>
                <a:r>
                  <a:rPr lang="lt-LT" dirty="0" smtClean="0"/>
                  <a:t> ir pan. </a:t>
                </a:r>
                <a:endParaRPr lang="en-US" dirty="0"/>
              </a:p>
            </p:txBody>
          </p:sp>
        </mc:Fallback>
      </mc:AlternateContent>
      <p:sp>
        <p:nvSpPr>
          <p:cNvPr id="4" name="Skaidrės numerio vietos rezervavimo ženklas 3"/>
          <p:cNvSpPr>
            <a:spLocks noGrp="1"/>
          </p:cNvSpPr>
          <p:nvPr>
            <p:ph type="sldNum" sz="quarter" idx="10"/>
          </p:nvPr>
        </p:nvSpPr>
        <p:spPr/>
        <p:txBody>
          <a:bodyPr/>
          <a:lstStyle/>
          <a:p>
            <a:fld id="{78AAB459-2EE5-462A-9F1E-5233E46418A9}" type="slidenum">
              <a:rPr lang="en-US" smtClean="0"/>
              <a:t>7</a:t>
            </a:fld>
            <a:endParaRPr lang="en-US"/>
          </a:p>
        </p:txBody>
      </p:sp>
    </p:spTree>
    <p:extLst>
      <p:ext uri="{BB962C8B-B14F-4D97-AF65-F5344CB8AC3E}">
        <p14:creationId xmlns:p14="http://schemas.microsoft.com/office/powerpoint/2010/main" val="147689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Susitarkite su mokiniai kaip rašyti atsakymą spręsdami uždavinius. Rekomenduokite rašyti standartinę išraišką su priešdėliu. Pavyzdžiui </a:t>
            </a:r>
            <a:r>
              <a:rPr lang="lt-LT" dirty="0" smtClean="0">
                <a:sym typeface="Symbol" panose="05050102010706020507" pitchFamily="18" charset="2"/>
              </a:rPr>
              <a:t>  0,000000720</a:t>
            </a:r>
            <a:r>
              <a:rPr lang="lt-LT" baseline="0" dirty="0" smtClean="0">
                <a:sym typeface="Symbol" panose="05050102010706020507" pitchFamily="18" charset="2"/>
              </a:rPr>
              <a:t> m  720 </a:t>
            </a:r>
            <a:r>
              <a:rPr lang="lt-LT" baseline="0" dirty="0" err="1" smtClean="0">
                <a:sym typeface="Symbol" panose="05050102010706020507" pitchFamily="18" charset="2"/>
              </a:rPr>
              <a:t>nm</a:t>
            </a:r>
            <a:r>
              <a:rPr lang="lt-LT" baseline="0" dirty="0" smtClean="0">
                <a:sym typeface="Symbol" panose="05050102010706020507" pitchFamily="18" charset="2"/>
              </a:rPr>
              <a:t> (arba 0,72 m)</a:t>
            </a:r>
          </a:p>
          <a:p>
            <a:r>
              <a:rPr lang="lt-LT" baseline="0" dirty="0" smtClean="0">
                <a:sym typeface="Symbol" panose="05050102010706020507" pitchFamily="18" charset="2"/>
              </a:rPr>
              <a:t>Kelis pavyzdžius atlikite lentoje. Kitos užduotys </a:t>
            </a:r>
            <a:r>
              <a:rPr lang="lt-LT" i="1" baseline="0" dirty="0" smtClean="0">
                <a:sym typeface="Symbol" panose="05050102010706020507" pitchFamily="18" charset="2"/>
              </a:rPr>
              <a:t>užduočių lape 1 </a:t>
            </a:r>
            <a:r>
              <a:rPr lang="lt-LT" i="1" baseline="0" dirty="0" err="1" smtClean="0">
                <a:sym typeface="Symbol" panose="05050102010706020507" pitchFamily="18" charset="2"/>
              </a:rPr>
              <a:t>užd</a:t>
            </a:r>
            <a:r>
              <a:rPr lang="lt-LT" i="1" baseline="0" dirty="0" smtClean="0">
                <a:sym typeface="Symbol" panose="05050102010706020507" pitchFamily="18" charset="2"/>
              </a:rPr>
              <a:t>.</a:t>
            </a:r>
            <a:endParaRPr lang="en-US" i="1" dirty="0"/>
          </a:p>
        </p:txBody>
      </p:sp>
      <p:sp>
        <p:nvSpPr>
          <p:cNvPr id="4" name="Skaidrės numerio vietos rezervavimo ženklas 3"/>
          <p:cNvSpPr>
            <a:spLocks noGrp="1"/>
          </p:cNvSpPr>
          <p:nvPr>
            <p:ph type="sldNum" sz="quarter" idx="10"/>
          </p:nvPr>
        </p:nvSpPr>
        <p:spPr/>
        <p:txBody>
          <a:bodyPr/>
          <a:lstStyle/>
          <a:p>
            <a:fld id="{78AAB459-2EE5-462A-9F1E-5233E46418A9}" type="slidenum">
              <a:rPr lang="en-US" smtClean="0"/>
              <a:t>8</a:t>
            </a:fld>
            <a:endParaRPr lang="en-US"/>
          </a:p>
        </p:txBody>
      </p:sp>
    </p:spTree>
    <p:extLst>
      <p:ext uri="{BB962C8B-B14F-4D97-AF65-F5344CB8AC3E}">
        <p14:creationId xmlns:p14="http://schemas.microsoft.com/office/powerpoint/2010/main" val="566489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Pasiūlykite susipažinti su skaičiuokle. </a:t>
            </a:r>
            <a:r>
              <a:rPr lang="lt-LT" dirty="0" smtClean="0">
                <a:hlinkClick r:id="rId3"/>
              </a:rPr>
              <a:t>Matavimo vienetų konvertavimas — </a:t>
            </a:r>
            <a:r>
              <a:rPr lang="lt-LT" dirty="0" err="1" smtClean="0">
                <a:hlinkClick r:id="rId3"/>
              </a:rPr>
              <a:t>online</a:t>
            </a:r>
            <a:r>
              <a:rPr lang="lt-LT" dirty="0" smtClean="0">
                <a:hlinkClick r:id="rId3"/>
              </a:rPr>
              <a:t> skaičiuoklės (calculat.org)</a:t>
            </a:r>
            <a:endParaRPr lang="en-US" dirty="0"/>
          </a:p>
        </p:txBody>
      </p:sp>
      <p:sp>
        <p:nvSpPr>
          <p:cNvPr id="4" name="Skaidrės numerio vietos rezervavimo ženklas 3"/>
          <p:cNvSpPr>
            <a:spLocks noGrp="1"/>
          </p:cNvSpPr>
          <p:nvPr>
            <p:ph type="sldNum" sz="quarter" idx="10"/>
          </p:nvPr>
        </p:nvSpPr>
        <p:spPr/>
        <p:txBody>
          <a:bodyPr/>
          <a:lstStyle/>
          <a:p>
            <a:fld id="{78AAB459-2EE5-462A-9F1E-5233E46418A9}" type="slidenum">
              <a:rPr lang="en-US" smtClean="0"/>
              <a:t>9</a:t>
            </a:fld>
            <a:endParaRPr lang="en-US"/>
          </a:p>
        </p:txBody>
      </p:sp>
    </p:spTree>
    <p:extLst>
      <p:ext uri="{BB962C8B-B14F-4D97-AF65-F5344CB8AC3E}">
        <p14:creationId xmlns:p14="http://schemas.microsoft.com/office/powerpoint/2010/main" val="289100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smtClean="0">
                <a:solidFill>
                  <a:schemeClr val="tx1"/>
                </a:solidFill>
                <a:effectLst/>
                <a:latin typeface="+mn-lt"/>
                <a:ea typeface="+mn-ea"/>
                <a:cs typeface="+mn-cs"/>
              </a:rPr>
              <a:t>Kodėl reikėjo viską matuoti? Kai žmonės pradėjo gyventi didelėmis grupėmis, prasidėjo prekių mainai, kurie vėliau peraugo į prekybą, atsirado pirmosios valstybės. Tada prireikė išmatavimų. Kiekviena žmonių bendrovė, miestai ir senovinės valstybės turėjo savo matavimo sistemą</a:t>
            </a:r>
            <a:endParaRPr lang="en-US" dirty="0"/>
          </a:p>
        </p:txBody>
      </p:sp>
      <p:sp>
        <p:nvSpPr>
          <p:cNvPr id="4" name="Skaidrės numerio vietos rezervavimo ženklas 3"/>
          <p:cNvSpPr>
            <a:spLocks noGrp="1"/>
          </p:cNvSpPr>
          <p:nvPr>
            <p:ph type="sldNum" sz="quarter" idx="10"/>
          </p:nvPr>
        </p:nvSpPr>
        <p:spPr/>
        <p:txBody>
          <a:bodyPr/>
          <a:lstStyle/>
          <a:p>
            <a:fld id="{6A52DDEB-76E9-47EE-9DA9-33282FC0B37E}" type="slidenum">
              <a:rPr lang="en-US" smtClean="0"/>
              <a:t>10</a:t>
            </a:fld>
            <a:endParaRPr lang="en-US"/>
          </a:p>
        </p:txBody>
      </p:sp>
    </p:spTree>
    <p:extLst>
      <p:ext uri="{BB962C8B-B14F-4D97-AF65-F5344CB8AC3E}">
        <p14:creationId xmlns:p14="http://schemas.microsoft.com/office/powerpoint/2010/main" val="3657499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Vertėtų paklausti kokius fizikinius reiškinius žino. Pvz.</a:t>
            </a:r>
            <a:r>
              <a:rPr lang="lt-LT" baseline="0" dirty="0" smtClean="0"/>
              <a:t> f</a:t>
            </a:r>
            <a:r>
              <a:rPr lang="lt-LT" dirty="0" smtClean="0"/>
              <a:t>izikinį reiškinį – judėjimą (žmogaus, automobilio ir pan.) – galima apibūdinti žinant tokius fizikinius dydžius kaip kelias, greitis, laiko intervalas.</a:t>
            </a:r>
          </a:p>
          <a:p>
            <a:r>
              <a:rPr lang="lt-LT" dirty="0" smtClean="0"/>
              <a:t>Vertėtų turėti demonstracinių</a:t>
            </a:r>
            <a:r>
              <a:rPr lang="lt-LT" baseline="0" dirty="0" smtClean="0"/>
              <a:t> bei</a:t>
            </a:r>
            <a:r>
              <a:rPr lang="lt-LT" dirty="0" smtClean="0"/>
              <a:t> laboratorinių prietaisų, kad mokiniai turėtų galimybę „gyvai“ nustatyti padalos vertę ir didžiausią</a:t>
            </a:r>
            <a:r>
              <a:rPr lang="lt-LT" baseline="0" dirty="0" smtClean="0"/>
              <a:t> vertę.</a:t>
            </a:r>
          </a:p>
          <a:p>
            <a:r>
              <a:rPr lang="lt-LT" baseline="0" dirty="0" smtClean="0"/>
              <a:t>Visais atvejais prašote pateikti pavyzdžių</a:t>
            </a:r>
            <a:endParaRPr lang="en-US" dirty="0"/>
          </a:p>
        </p:txBody>
      </p:sp>
      <p:sp>
        <p:nvSpPr>
          <p:cNvPr id="4" name="Skaidrės numerio vietos rezervavimo ženklas 3"/>
          <p:cNvSpPr>
            <a:spLocks noGrp="1"/>
          </p:cNvSpPr>
          <p:nvPr>
            <p:ph type="sldNum" sz="quarter" idx="10"/>
          </p:nvPr>
        </p:nvSpPr>
        <p:spPr/>
        <p:txBody>
          <a:bodyPr/>
          <a:lstStyle/>
          <a:p>
            <a:fld id="{6A52DDEB-76E9-47EE-9DA9-33282FC0B37E}" type="slidenum">
              <a:rPr lang="en-US" smtClean="0"/>
              <a:t>11</a:t>
            </a:fld>
            <a:endParaRPr lang="en-US"/>
          </a:p>
        </p:txBody>
      </p:sp>
    </p:spTree>
    <p:extLst>
      <p:ext uri="{BB962C8B-B14F-4D97-AF65-F5344CB8AC3E}">
        <p14:creationId xmlns:p14="http://schemas.microsoft.com/office/powerpoint/2010/main" val="3090419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en-US"/>
          </a:p>
        </p:txBody>
      </p:sp>
      <p:sp>
        <p:nvSpPr>
          <p:cNvPr id="4" name="Datos vietos rezervavimo ženklas 3"/>
          <p:cNvSpPr>
            <a:spLocks noGrp="1"/>
          </p:cNvSpPr>
          <p:nvPr>
            <p:ph type="dt" sz="half" idx="10"/>
          </p:nvPr>
        </p:nvSpPr>
        <p:spPr/>
        <p:txBody>
          <a:bodyPr/>
          <a:lstStyle/>
          <a:p>
            <a:fld id="{9C616C98-AADC-4F0C-9AFD-6DDA02821160}" type="datetimeFigureOut">
              <a:rPr lang="en-US" smtClean="0"/>
              <a:t>8/29/2023</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CD12EB6F-7C30-40ED-BD59-7EEF25B3FE0F}" type="slidenum">
              <a:rPr lang="en-US" smtClean="0"/>
              <a:t>‹#›</a:t>
            </a:fld>
            <a:endParaRPr lang="en-US"/>
          </a:p>
        </p:txBody>
      </p:sp>
    </p:spTree>
    <p:extLst>
      <p:ext uri="{BB962C8B-B14F-4D97-AF65-F5344CB8AC3E}">
        <p14:creationId xmlns:p14="http://schemas.microsoft.com/office/powerpoint/2010/main" val="299538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10"/>
          </p:nvPr>
        </p:nvSpPr>
        <p:spPr/>
        <p:txBody>
          <a:bodyPr/>
          <a:lstStyle/>
          <a:p>
            <a:fld id="{9C616C98-AADC-4F0C-9AFD-6DDA02821160}" type="datetimeFigureOut">
              <a:rPr lang="en-US" smtClean="0"/>
              <a:t>8/29/2023</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CD12EB6F-7C30-40ED-BD59-7EEF25B3FE0F}" type="slidenum">
              <a:rPr lang="en-US" smtClean="0"/>
              <a:t>‹#›</a:t>
            </a:fld>
            <a:endParaRPr lang="en-US"/>
          </a:p>
        </p:txBody>
      </p:sp>
    </p:spTree>
    <p:extLst>
      <p:ext uri="{BB962C8B-B14F-4D97-AF65-F5344CB8AC3E}">
        <p14:creationId xmlns:p14="http://schemas.microsoft.com/office/powerpoint/2010/main" val="182670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10"/>
          </p:nvPr>
        </p:nvSpPr>
        <p:spPr/>
        <p:txBody>
          <a:bodyPr/>
          <a:lstStyle/>
          <a:p>
            <a:fld id="{9C616C98-AADC-4F0C-9AFD-6DDA02821160}" type="datetimeFigureOut">
              <a:rPr lang="en-US" smtClean="0"/>
              <a:t>8/29/2023</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CD12EB6F-7C30-40ED-BD59-7EEF25B3FE0F}" type="slidenum">
              <a:rPr lang="en-US" smtClean="0"/>
              <a:t>‹#›</a:t>
            </a:fld>
            <a:endParaRPr lang="en-US"/>
          </a:p>
        </p:txBody>
      </p:sp>
    </p:spTree>
    <p:extLst>
      <p:ext uri="{BB962C8B-B14F-4D97-AF65-F5344CB8AC3E}">
        <p14:creationId xmlns:p14="http://schemas.microsoft.com/office/powerpoint/2010/main" val="294211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10"/>
          </p:nvPr>
        </p:nvSpPr>
        <p:spPr/>
        <p:txBody>
          <a:bodyPr/>
          <a:lstStyle/>
          <a:p>
            <a:fld id="{9C616C98-AADC-4F0C-9AFD-6DDA02821160}" type="datetimeFigureOut">
              <a:rPr lang="en-US" smtClean="0"/>
              <a:t>8/29/2023</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CD12EB6F-7C30-40ED-BD59-7EEF25B3FE0F}" type="slidenum">
              <a:rPr lang="en-US" smtClean="0"/>
              <a:t>‹#›</a:t>
            </a:fld>
            <a:endParaRPr lang="en-US"/>
          </a:p>
        </p:txBody>
      </p:sp>
    </p:spTree>
    <p:extLst>
      <p:ext uri="{BB962C8B-B14F-4D97-AF65-F5344CB8AC3E}">
        <p14:creationId xmlns:p14="http://schemas.microsoft.com/office/powerpoint/2010/main" val="428783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os vietos rezervavimo ženklas 3"/>
          <p:cNvSpPr>
            <a:spLocks noGrp="1"/>
          </p:cNvSpPr>
          <p:nvPr>
            <p:ph type="dt" sz="half" idx="10"/>
          </p:nvPr>
        </p:nvSpPr>
        <p:spPr/>
        <p:txBody>
          <a:bodyPr/>
          <a:lstStyle/>
          <a:p>
            <a:fld id="{9C616C98-AADC-4F0C-9AFD-6DDA02821160}" type="datetimeFigureOut">
              <a:rPr lang="en-US" smtClean="0"/>
              <a:t>8/29/2023</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CD12EB6F-7C30-40ED-BD59-7EEF25B3FE0F}" type="slidenum">
              <a:rPr lang="en-US" smtClean="0"/>
              <a:t>‹#›</a:t>
            </a:fld>
            <a:endParaRPr lang="en-US"/>
          </a:p>
        </p:txBody>
      </p:sp>
    </p:spTree>
    <p:extLst>
      <p:ext uri="{BB962C8B-B14F-4D97-AF65-F5344CB8AC3E}">
        <p14:creationId xmlns:p14="http://schemas.microsoft.com/office/powerpoint/2010/main" val="39631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5" name="Datos vietos rezervavimo ženklas 4"/>
          <p:cNvSpPr>
            <a:spLocks noGrp="1"/>
          </p:cNvSpPr>
          <p:nvPr>
            <p:ph type="dt" sz="half" idx="10"/>
          </p:nvPr>
        </p:nvSpPr>
        <p:spPr/>
        <p:txBody>
          <a:bodyPr/>
          <a:lstStyle/>
          <a:p>
            <a:fld id="{9C616C98-AADC-4F0C-9AFD-6DDA02821160}" type="datetimeFigureOut">
              <a:rPr lang="en-US" smtClean="0"/>
              <a:t>8/29/2023</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CD12EB6F-7C30-40ED-BD59-7EEF25B3FE0F}" type="slidenum">
              <a:rPr lang="en-US" smtClean="0"/>
              <a:t>‹#›</a:t>
            </a:fld>
            <a:endParaRPr lang="en-US"/>
          </a:p>
        </p:txBody>
      </p:sp>
    </p:spTree>
    <p:extLst>
      <p:ext uri="{BB962C8B-B14F-4D97-AF65-F5344CB8AC3E}">
        <p14:creationId xmlns:p14="http://schemas.microsoft.com/office/powerpoint/2010/main" val="319668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7" name="Datos vietos rezervavimo ženklas 6"/>
          <p:cNvSpPr>
            <a:spLocks noGrp="1"/>
          </p:cNvSpPr>
          <p:nvPr>
            <p:ph type="dt" sz="half" idx="10"/>
          </p:nvPr>
        </p:nvSpPr>
        <p:spPr/>
        <p:txBody>
          <a:bodyPr/>
          <a:lstStyle/>
          <a:p>
            <a:fld id="{9C616C98-AADC-4F0C-9AFD-6DDA02821160}" type="datetimeFigureOut">
              <a:rPr lang="en-US" smtClean="0"/>
              <a:t>8/29/2023</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CD12EB6F-7C30-40ED-BD59-7EEF25B3FE0F}" type="slidenum">
              <a:rPr lang="en-US" smtClean="0"/>
              <a:t>‹#›</a:t>
            </a:fld>
            <a:endParaRPr lang="en-US"/>
          </a:p>
        </p:txBody>
      </p:sp>
    </p:spTree>
    <p:extLst>
      <p:ext uri="{BB962C8B-B14F-4D97-AF65-F5344CB8AC3E}">
        <p14:creationId xmlns:p14="http://schemas.microsoft.com/office/powerpoint/2010/main" val="203534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Datos vietos rezervavimo ženklas 2"/>
          <p:cNvSpPr>
            <a:spLocks noGrp="1"/>
          </p:cNvSpPr>
          <p:nvPr>
            <p:ph type="dt" sz="half" idx="10"/>
          </p:nvPr>
        </p:nvSpPr>
        <p:spPr/>
        <p:txBody>
          <a:bodyPr/>
          <a:lstStyle/>
          <a:p>
            <a:fld id="{9C616C98-AADC-4F0C-9AFD-6DDA02821160}" type="datetimeFigureOut">
              <a:rPr lang="en-US" smtClean="0"/>
              <a:t>8/29/2023</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CD12EB6F-7C30-40ED-BD59-7EEF25B3FE0F}" type="slidenum">
              <a:rPr lang="en-US" smtClean="0"/>
              <a:t>‹#›</a:t>
            </a:fld>
            <a:endParaRPr lang="en-US"/>
          </a:p>
        </p:txBody>
      </p:sp>
    </p:spTree>
    <p:extLst>
      <p:ext uri="{BB962C8B-B14F-4D97-AF65-F5344CB8AC3E}">
        <p14:creationId xmlns:p14="http://schemas.microsoft.com/office/powerpoint/2010/main" val="277911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9C616C98-AADC-4F0C-9AFD-6DDA02821160}" type="datetimeFigureOut">
              <a:rPr lang="en-US" smtClean="0"/>
              <a:t>8/29/2023</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CD12EB6F-7C30-40ED-BD59-7EEF25B3FE0F}" type="slidenum">
              <a:rPr lang="en-US" smtClean="0"/>
              <a:t>‹#›</a:t>
            </a:fld>
            <a:endParaRPr lang="en-US"/>
          </a:p>
        </p:txBody>
      </p:sp>
    </p:spTree>
    <p:extLst>
      <p:ext uri="{BB962C8B-B14F-4D97-AF65-F5344CB8AC3E}">
        <p14:creationId xmlns:p14="http://schemas.microsoft.com/office/powerpoint/2010/main" val="203323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9C616C98-AADC-4F0C-9AFD-6DDA02821160}" type="datetimeFigureOut">
              <a:rPr lang="en-US" smtClean="0"/>
              <a:t>8/29/2023</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CD12EB6F-7C30-40ED-BD59-7EEF25B3FE0F}" type="slidenum">
              <a:rPr lang="en-US" smtClean="0"/>
              <a:t>‹#›</a:t>
            </a:fld>
            <a:endParaRPr lang="en-US"/>
          </a:p>
        </p:txBody>
      </p:sp>
    </p:spTree>
    <p:extLst>
      <p:ext uri="{BB962C8B-B14F-4D97-AF65-F5344CB8AC3E}">
        <p14:creationId xmlns:p14="http://schemas.microsoft.com/office/powerpoint/2010/main" val="4195495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9C616C98-AADC-4F0C-9AFD-6DDA02821160}" type="datetimeFigureOut">
              <a:rPr lang="en-US" smtClean="0"/>
              <a:t>8/29/2023</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CD12EB6F-7C30-40ED-BD59-7EEF25B3FE0F}" type="slidenum">
              <a:rPr lang="en-US" smtClean="0"/>
              <a:t>‹#›</a:t>
            </a:fld>
            <a:endParaRPr lang="en-US"/>
          </a:p>
        </p:txBody>
      </p:sp>
    </p:spTree>
    <p:extLst>
      <p:ext uri="{BB962C8B-B14F-4D97-AF65-F5344CB8AC3E}">
        <p14:creationId xmlns:p14="http://schemas.microsoft.com/office/powerpoint/2010/main" val="221137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16C98-AADC-4F0C-9AFD-6DDA02821160}" type="datetimeFigureOut">
              <a:rPr lang="en-US" smtClean="0"/>
              <a:t>8/29/2023</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2EB6F-7C30-40ED-BD59-7EEF25B3FE0F}" type="slidenum">
              <a:rPr lang="en-US" smtClean="0"/>
              <a:t>‹#›</a:t>
            </a:fld>
            <a:endParaRPr lang="en-US"/>
          </a:p>
        </p:txBody>
      </p:sp>
    </p:spTree>
    <p:extLst>
      <p:ext uri="{BB962C8B-B14F-4D97-AF65-F5344CB8AC3E}">
        <p14:creationId xmlns:p14="http://schemas.microsoft.com/office/powerpoint/2010/main" val="2849992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70.png"/><Relationship Id="rId11" Type="http://schemas.openxmlformats.org/officeDocument/2006/relationships/image" Target="../media/image5.png"/><Relationship Id="rId5" Type="http://schemas.openxmlformats.org/officeDocument/2006/relationships/image" Target="../media/image360.png"/><Relationship Id="rId10" Type="http://schemas.openxmlformats.org/officeDocument/2006/relationships/image" Target="../media/image41.png"/><Relationship Id="rId4" Type="http://schemas.openxmlformats.org/officeDocument/2006/relationships/image" Target="../media/image350.png"/><Relationship Id="rId9"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2325188"/>
            <a:ext cx="11333285" cy="1368987"/>
          </a:xfrm>
        </p:spPr>
        <p:txBody>
          <a:bodyPr>
            <a:normAutofit/>
          </a:bodyPr>
          <a:lstStyle/>
          <a:p>
            <a:r>
              <a:rPr lang="lt-LT" sz="3600" b="1" dirty="0" smtClean="0">
                <a:solidFill>
                  <a:schemeClr val="accent1">
                    <a:lumMod val="50000"/>
                  </a:schemeClr>
                </a:solidFill>
                <a:latin typeface="Cambria" panose="02040503050406030204" pitchFamily="18" charset="0"/>
                <a:ea typeface="Cambria" panose="02040503050406030204" pitchFamily="18" charset="0"/>
              </a:rPr>
              <a:t>Matavimai ir skaičiavimai fizikoje</a:t>
            </a:r>
            <a:r>
              <a:rPr lang="lt-LT" sz="3600" b="1" dirty="0">
                <a:solidFill>
                  <a:schemeClr val="accent1">
                    <a:lumMod val="50000"/>
                  </a:schemeClr>
                </a:solidFill>
                <a:latin typeface="Cambria" panose="02040503050406030204" pitchFamily="18" charset="0"/>
                <a:ea typeface="Cambria" panose="02040503050406030204" pitchFamily="18" charset="0"/>
              </a:rPr>
              <a:t/>
            </a:r>
            <a:br>
              <a:rPr lang="lt-LT" sz="3600" b="1" dirty="0">
                <a:solidFill>
                  <a:schemeClr val="accent1">
                    <a:lumMod val="50000"/>
                  </a:schemeClr>
                </a:solidFill>
                <a:latin typeface="Cambria" panose="02040503050406030204" pitchFamily="18" charset="0"/>
                <a:ea typeface="Cambria" panose="02040503050406030204" pitchFamily="18" charset="0"/>
              </a:rPr>
            </a:br>
            <a:r>
              <a:rPr lang="lt-LT" sz="3600" b="1" dirty="0" smtClean="0">
                <a:solidFill>
                  <a:schemeClr val="accent1">
                    <a:lumMod val="50000"/>
                  </a:schemeClr>
                </a:solidFill>
                <a:latin typeface="Cambria" panose="02040503050406030204" pitchFamily="18" charset="0"/>
                <a:ea typeface="Cambria" panose="02040503050406030204" pitchFamily="18" charset="0"/>
              </a:rPr>
              <a:t>III klasė</a:t>
            </a:r>
            <a:endParaRPr lang="en-US" sz="3600" b="1" dirty="0">
              <a:solidFill>
                <a:schemeClr val="accent1">
                  <a:lumMod val="50000"/>
                </a:schemeClr>
              </a:solidFill>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1524000" y="4902926"/>
            <a:ext cx="9144000" cy="1070800"/>
          </a:xfrm>
        </p:spPr>
        <p:txBody>
          <a:bodyPr>
            <a:normAutofit/>
          </a:bodyPr>
          <a:lstStyle/>
          <a:p>
            <a:r>
              <a:rPr lang="lt-LT" b="1" dirty="0" smtClean="0">
                <a:solidFill>
                  <a:schemeClr val="accent1">
                    <a:lumMod val="50000"/>
                  </a:schemeClr>
                </a:solidFill>
                <a:latin typeface="Cambria" panose="02040503050406030204" pitchFamily="18" charset="0"/>
                <a:ea typeface="Cambria" panose="02040503050406030204" pitchFamily="18" charset="0"/>
              </a:rPr>
              <a:t>Larisa </a:t>
            </a:r>
            <a:r>
              <a:rPr lang="lt-LT" b="1" dirty="0" err="1" smtClean="0">
                <a:solidFill>
                  <a:schemeClr val="accent1">
                    <a:lumMod val="50000"/>
                  </a:schemeClr>
                </a:solidFill>
                <a:latin typeface="Cambria" panose="02040503050406030204" pitchFamily="18" charset="0"/>
                <a:ea typeface="Cambria" panose="02040503050406030204" pitchFamily="18" charset="0"/>
              </a:rPr>
              <a:t>Gražiėnė</a:t>
            </a:r>
            <a:endParaRPr lang="lt-LT" b="1" dirty="0" smtClean="0">
              <a:solidFill>
                <a:schemeClr val="accent1">
                  <a:lumMod val="50000"/>
                </a:schemeClr>
              </a:solidFill>
              <a:latin typeface="Cambria" panose="02040503050406030204" pitchFamily="18" charset="0"/>
              <a:ea typeface="Cambria" panose="02040503050406030204" pitchFamily="18" charset="0"/>
            </a:endParaRPr>
          </a:p>
          <a:p>
            <a:r>
              <a:rPr lang="lt-LT" b="1" dirty="0" smtClean="0">
                <a:solidFill>
                  <a:schemeClr val="accent1">
                    <a:lumMod val="50000"/>
                  </a:schemeClr>
                </a:solidFill>
                <a:latin typeface="Cambria" panose="02040503050406030204" pitchFamily="18" charset="0"/>
                <a:ea typeface="Cambria" panose="02040503050406030204" pitchFamily="18" charset="0"/>
              </a:rPr>
              <a:t>Kauno „Saulės“ gimnazijos fizikos mokytoja</a:t>
            </a:r>
            <a:endParaRPr lang="en-US" b="1" dirty="0">
              <a:solidFill>
                <a:schemeClr val="accent1">
                  <a:lumMod val="50000"/>
                </a:schemeClr>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080" y="339739"/>
            <a:ext cx="3656215" cy="1047354"/>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2710" y="0"/>
            <a:ext cx="2149290" cy="152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715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6"/>
            <a:ext cx="10515600" cy="881784"/>
          </a:xfrm>
        </p:spPr>
        <p:txBody>
          <a:bodyPr/>
          <a:lstStyle/>
          <a:p>
            <a:r>
              <a:rPr lang="lt-LT" dirty="0" smtClean="0">
                <a:latin typeface="Cambria" panose="02040503050406030204" pitchFamily="18" charset="0"/>
                <a:ea typeface="Cambria" panose="02040503050406030204" pitchFamily="18" charset="0"/>
              </a:rPr>
              <a:t>Kas yra matavimas? Sąvokos</a:t>
            </a:r>
            <a:endParaRPr lang="en-US" dirty="0">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idx="1"/>
          </p:nvPr>
        </p:nvSpPr>
        <p:spPr>
          <a:xfrm>
            <a:off x="838200" y="1603952"/>
            <a:ext cx="10515600" cy="4351338"/>
          </a:xfrm>
        </p:spPr>
        <p:txBody>
          <a:bodyPr>
            <a:normAutofit/>
          </a:bodyPr>
          <a:lstStyle/>
          <a:p>
            <a:r>
              <a:rPr lang="lt-LT" dirty="0" smtClean="0">
                <a:latin typeface="Cambria" panose="02040503050406030204" pitchFamily="18" charset="0"/>
                <a:ea typeface="Cambria" panose="02040503050406030204" pitchFamily="18" charset="0"/>
              </a:rPr>
              <a:t>Matavimas  – fizikinio dydžio vertės nustatymas eksperimentiniu būdu.</a:t>
            </a:r>
          </a:p>
          <a:p>
            <a:r>
              <a:rPr lang="lt-LT" dirty="0" smtClean="0">
                <a:latin typeface="Cambria" panose="02040503050406030204" pitchFamily="18" charset="0"/>
                <a:ea typeface="Cambria" panose="02040503050406030204" pitchFamily="18" charset="0"/>
              </a:rPr>
              <a:t>Fizikinis dydis: skaičius + vienetas (10 N, 400 J)</a:t>
            </a:r>
          </a:p>
          <a:p>
            <a:r>
              <a:rPr lang="lt-LT" dirty="0" smtClean="0">
                <a:latin typeface="Cambria" panose="02040503050406030204" pitchFamily="18" charset="0"/>
                <a:ea typeface="Cambria" panose="02040503050406030204" pitchFamily="18" charset="0"/>
              </a:rPr>
              <a:t>Išmatuoti fizikinį dydį, reiškia jį palyginti su dydžiu, kuris laikomas matavimo vienetu.</a:t>
            </a:r>
          </a:p>
          <a:p>
            <a:r>
              <a:rPr lang="lt-LT" dirty="0" smtClean="0">
                <a:latin typeface="Cambria" panose="02040503050406030204" pitchFamily="18" charset="0"/>
                <a:ea typeface="Cambria" panose="02040503050406030204" pitchFamily="18" charset="0"/>
              </a:rPr>
              <a:t>Matavimo priemonė - įrenginys, skirtas </a:t>
            </a:r>
            <a:r>
              <a:rPr lang="lt-LT" dirty="0" err="1">
                <a:latin typeface="Cambria" panose="02040503050406030204" pitchFamily="18" charset="0"/>
                <a:ea typeface="Cambria" panose="02040503050406030204" pitchFamily="18" charset="0"/>
              </a:rPr>
              <a:t>matavimams</a:t>
            </a:r>
            <a:r>
              <a:rPr lang="lt-LT" dirty="0">
                <a:latin typeface="Cambria" panose="02040503050406030204" pitchFamily="18" charset="0"/>
                <a:ea typeface="Cambria" panose="02040503050406030204" pitchFamily="18" charset="0"/>
              </a:rPr>
              <a:t> ir </a:t>
            </a:r>
            <a:r>
              <a:rPr lang="lt-LT" dirty="0" smtClean="0">
                <a:latin typeface="Cambria" panose="02040503050406030204" pitchFamily="18" charset="0"/>
                <a:ea typeface="Cambria" panose="02040503050406030204" pitchFamily="18" charset="0"/>
              </a:rPr>
              <a:t>turintis normines </a:t>
            </a:r>
            <a:r>
              <a:rPr lang="lt-LT" dirty="0">
                <a:latin typeface="Cambria" panose="02040503050406030204" pitchFamily="18" charset="0"/>
                <a:ea typeface="Cambria" panose="02040503050406030204" pitchFamily="18" charset="0"/>
              </a:rPr>
              <a:t>metrologines </a:t>
            </a:r>
            <a:r>
              <a:rPr lang="lt-LT" dirty="0" smtClean="0">
                <a:latin typeface="Cambria" panose="02040503050406030204" pitchFamily="18" charset="0"/>
                <a:ea typeface="Cambria" panose="02040503050406030204" pitchFamily="18" charset="0"/>
              </a:rPr>
              <a:t>charakteristikas.</a:t>
            </a:r>
          </a:p>
          <a:p>
            <a:r>
              <a:rPr lang="lt-LT" dirty="0" smtClean="0">
                <a:latin typeface="Cambria" panose="02040503050406030204" pitchFamily="18" charset="0"/>
                <a:ea typeface="Cambria" panose="02040503050406030204" pitchFamily="18" charset="0"/>
              </a:rPr>
              <a:t>Metrologija- mokslas </a:t>
            </a:r>
            <a:r>
              <a:rPr lang="lt-LT" dirty="0">
                <a:latin typeface="Cambria" panose="02040503050406030204" pitchFamily="18" charset="0"/>
                <a:ea typeface="Cambria" panose="02040503050406030204" pitchFamily="18" charset="0"/>
              </a:rPr>
              <a:t>apie </a:t>
            </a:r>
            <a:r>
              <a:rPr lang="lt-LT" dirty="0" err="1">
                <a:latin typeface="Cambria" panose="02040503050406030204" pitchFamily="18" charset="0"/>
                <a:ea typeface="Cambria" panose="02040503050406030204" pitchFamily="18" charset="0"/>
              </a:rPr>
              <a:t>matavimus</a:t>
            </a:r>
            <a:r>
              <a:rPr lang="lt-LT" dirty="0">
                <a:latin typeface="Cambria" panose="02040503050406030204" pitchFamily="18" charset="0"/>
                <a:ea typeface="Cambria" panose="02040503050406030204" pitchFamily="18" charset="0"/>
              </a:rPr>
              <a:t>, </a:t>
            </a:r>
            <a:r>
              <a:rPr lang="lt-LT" dirty="0" smtClean="0">
                <a:latin typeface="Cambria" panose="02040503050406030204" pitchFamily="18" charset="0"/>
                <a:ea typeface="Cambria" panose="02040503050406030204" pitchFamily="18" charset="0"/>
              </a:rPr>
              <a:t>būdus, </a:t>
            </a:r>
            <a:r>
              <a:rPr lang="lt-LT" dirty="0">
                <a:latin typeface="Cambria" panose="02040503050406030204" pitchFamily="18" charset="0"/>
                <a:ea typeface="Cambria" panose="02040503050406030204" pitchFamily="18" charset="0"/>
              </a:rPr>
              <a:t>kaip </a:t>
            </a:r>
            <a:r>
              <a:rPr lang="lt-LT" dirty="0" smtClean="0">
                <a:latin typeface="Cambria" panose="02040503050406030204" pitchFamily="18" charset="0"/>
                <a:ea typeface="Cambria" panose="02040503050406030204" pitchFamily="18" charset="0"/>
              </a:rPr>
              <a:t>juos suvienodinti ir pasiekti reikiamą tikslumą.</a:t>
            </a:r>
            <a:endParaRPr lang="lt-LT" dirty="0">
              <a:latin typeface="Cambria" panose="02040503050406030204" pitchFamily="18" charset="0"/>
              <a:ea typeface="Cambria" panose="02040503050406030204" pitchFamily="18" charset="0"/>
            </a:endParaRPr>
          </a:p>
        </p:txBody>
      </p:sp>
      <p:pic>
        <p:nvPicPr>
          <p:cNvPr id="4" name="Paveikslėlis 3"/>
          <p:cNvPicPr>
            <a:picLocks noChangeAspect="1"/>
          </p:cNvPicPr>
          <p:nvPr/>
        </p:nvPicPr>
        <p:blipFill>
          <a:blip r:embed="rId3"/>
          <a:stretch>
            <a:fillRect/>
          </a:stretch>
        </p:blipFill>
        <p:spPr>
          <a:xfrm>
            <a:off x="9695157" y="147593"/>
            <a:ext cx="2206943" cy="658425"/>
          </a:xfrm>
          <a:prstGeom prst="rect">
            <a:avLst/>
          </a:prstGeom>
        </p:spPr>
      </p:pic>
    </p:spTree>
    <p:extLst>
      <p:ext uri="{BB962C8B-B14F-4D97-AF65-F5344CB8AC3E}">
        <p14:creationId xmlns:p14="http://schemas.microsoft.com/office/powerpoint/2010/main" val="365828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485627"/>
          </a:xfrm>
        </p:spPr>
        <p:txBody>
          <a:bodyPr>
            <a:noAutofit/>
          </a:bodyPr>
          <a:lstStyle/>
          <a:p>
            <a:r>
              <a:rPr lang="lt-LT" sz="3200" dirty="0" smtClean="0">
                <a:latin typeface="Cambria" panose="02040503050406030204" pitchFamily="18" charset="0"/>
                <a:ea typeface="Cambria" panose="02040503050406030204" pitchFamily="18" charset="0"/>
              </a:rPr>
              <a:t>Fizikinio dydžio matavimas</a:t>
            </a:r>
            <a:endParaRPr lang="en-US" sz="3200" dirty="0">
              <a:latin typeface="Cambria" panose="02040503050406030204" pitchFamily="18" charset="0"/>
              <a:ea typeface="Cambria" panose="02040503050406030204" pitchFamily="18" charset="0"/>
            </a:endParaRPr>
          </a:p>
        </p:txBody>
      </p:sp>
      <p:sp>
        <p:nvSpPr>
          <p:cNvPr id="4" name="Stačiakampis 3"/>
          <p:cNvSpPr/>
          <p:nvPr/>
        </p:nvSpPr>
        <p:spPr>
          <a:xfrm>
            <a:off x="1440873" y="1792707"/>
            <a:ext cx="1542472" cy="70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Fizikinis dydis</a:t>
            </a:r>
            <a:endParaRPr lang="en-US" dirty="0"/>
          </a:p>
        </p:txBody>
      </p:sp>
      <p:sp>
        <p:nvSpPr>
          <p:cNvPr id="5" name="Rodyklė dešinėn 4"/>
          <p:cNvSpPr/>
          <p:nvPr/>
        </p:nvSpPr>
        <p:spPr>
          <a:xfrm>
            <a:off x="2983345" y="1991289"/>
            <a:ext cx="115454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čiakampis 5"/>
          <p:cNvSpPr/>
          <p:nvPr/>
        </p:nvSpPr>
        <p:spPr>
          <a:xfrm>
            <a:off x="4137890" y="1650552"/>
            <a:ext cx="1542472" cy="1121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Kiekybiškai išreikšta charakteristika</a:t>
            </a:r>
            <a:endParaRPr lang="en-US" dirty="0"/>
          </a:p>
        </p:txBody>
      </p:sp>
      <p:sp>
        <p:nvSpPr>
          <p:cNvPr id="7" name="Rodyklė dešinėn 6"/>
          <p:cNvSpPr/>
          <p:nvPr/>
        </p:nvSpPr>
        <p:spPr>
          <a:xfrm rot="20262473">
            <a:off x="5605257" y="1746058"/>
            <a:ext cx="115454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čiakampis 7"/>
          <p:cNvSpPr/>
          <p:nvPr/>
        </p:nvSpPr>
        <p:spPr>
          <a:xfrm>
            <a:off x="6697859" y="1289326"/>
            <a:ext cx="1542472" cy="70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Kūno</a:t>
            </a:r>
            <a:endParaRPr lang="en-US" dirty="0"/>
          </a:p>
        </p:txBody>
      </p:sp>
      <p:sp>
        <p:nvSpPr>
          <p:cNvPr id="9" name="Rodyklė dešinėn 8"/>
          <p:cNvSpPr/>
          <p:nvPr/>
        </p:nvSpPr>
        <p:spPr>
          <a:xfrm rot="1783519">
            <a:off x="5574137" y="2506617"/>
            <a:ext cx="115454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čiakampis 9"/>
          <p:cNvSpPr/>
          <p:nvPr/>
        </p:nvSpPr>
        <p:spPr>
          <a:xfrm>
            <a:off x="6697859" y="2659017"/>
            <a:ext cx="1542472" cy="70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Fizikinio reiškinio</a:t>
            </a:r>
            <a:endParaRPr lang="en-US" dirty="0"/>
          </a:p>
        </p:txBody>
      </p:sp>
      <p:sp>
        <p:nvSpPr>
          <p:cNvPr id="11" name="Stačiakampis 10"/>
          <p:cNvSpPr/>
          <p:nvPr/>
        </p:nvSpPr>
        <p:spPr>
          <a:xfrm>
            <a:off x="1182255" y="4678218"/>
            <a:ext cx="1542472" cy="70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Matavimo </a:t>
            </a:r>
          </a:p>
          <a:p>
            <a:pPr algn="ctr"/>
            <a:r>
              <a:rPr lang="lt-LT" dirty="0" smtClean="0"/>
              <a:t>prietaisai</a:t>
            </a:r>
            <a:endParaRPr lang="en-US" dirty="0"/>
          </a:p>
        </p:txBody>
      </p:sp>
      <p:sp>
        <p:nvSpPr>
          <p:cNvPr id="12" name="Rodyklė dešinėn 11"/>
          <p:cNvSpPr/>
          <p:nvPr/>
        </p:nvSpPr>
        <p:spPr>
          <a:xfrm rot="20012319">
            <a:off x="2619470" y="4286988"/>
            <a:ext cx="1154545" cy="323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12"/>
          <p:cNvSpPr/>
          <p:nvPr/>
        </p:nvSpPr>
        <p:spPr>
          <a:xfrm>
            <a:off x="3750739" y="3715487"/>
            <a:ext cx="1542472" cy="653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Elektroniniai</a:t>
            </a:r>
          </a:p>
        </p:txBody>
      </p:sp>
      <p:sp>
        <p:nvSpPr>
          <p:cNvPr id="14" name="Rodyklė dešinėn 13"/>
          <p:cNvSpPr/>
          <p:nvPr/>
        </p:nvSpPr>
        <p:spPr>
          <a:xfrm rot="2302751">
            <a:off x="2570929" y="5564475"/>
            <a:ext cx="1154545" cy="323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14"/>
          <p:cNvSpPr/>
          <p:nvPr/>
        </p:nvSpPr>
        <p:spPr>
          <a:xfrm>
            <a:off x="3701225" y="5726328"/>
            <a:ext cx="1542472" cy="653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Turi matavimo</a:t>
            </a:r>
          </a:p>
          <a:p>
            <a:pPr algn="ctr"/>
            <a:r>
              <a:rPr lang="lt-LT" dirty="0" smtClean="0"/>
              <a:t>skalę</a:t>
            </a:r>
          </a:p>
        </p:txBody>
      </p:sp>
      <p:sp>
        <p:nvSpPr>
          <p:cNvPr id="16" name="Rodyklė dešinėn 15"/>
          <p:cNvSpPr/>
          <p:nvPr/>
        </p:nvSpPr>
        <p:spPr>
          <a:xfrm rot="19916329">
            <a:off x="5175503" y="5567909"/>
            <a:ext cx="1154545" cy="275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dyklė dešinėn 16"/>
          <p:cNvSpPr/>
          <p:nvPr/>
        </p:nvSpPr>
        <p:spPr>
          <a:xfrm rot="1068060" flipV="1">
            <a:off x="5192377" y="6244316"/>
            <a:ext cx="1154545" cy="270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17"/>
          <p:cNvSpPr/>
          <p:nvPr/>
        </p:nvSpPr>
        <p:spPr>
          <a:xfrm>
            <a:off x="6261854" y="5049091"/>
            <a:ext cx="1542472" cy="653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Padalos vertė</a:t>
            </a:r>
          </a:p>
        </p:txBody>
      </p:sp>
      <p:sp>
        <p:nvSpPr>
          <p:cNvPr id="19" name="Stačiakampis 18"/>
          <p:cNvSpPr/>
          <p:nvPr/>
        </p:nvSpPr>
        <p:spPr>
          <a:xfrm>
            <a:off x="6326908" y="6119787"/>
            <a:ext cx="1542472" cy="653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Matavimo riba</a:t>
            </a:r>
          </a:p>
        </p:txBody>
      </p:sp>
      <p:pic>
        <p:nvPicPr>
          <p:cNvPr id="3" name="Paveikslėlis 2"/>
          <p:cNvPicPr>
            <a:picLocks noChangeAspect="1"/>
          </p:cNvPicPr>
          <p:nvPr/>
        </p:nvPicPr>
        <p:blipFill>
          <a:blip r:embed="rId3"/>
          <a:stretch>
            <a:fillRect/>
          </a:stretch>
        </p:blipFill>
        <p:spPr>
          <a:xfrm>
            <a:off x="9685108" y="192327"/>
            <a:ext cx="2206943" cy="658425"/>
          </a:xfrm>
          <a:prstGeom prst="rect">
            <a:avLst/>
          </a:prstGeom>
        </p:spPr>
      </p:pic>
    </p:spTree>
    <p:extLst>
      <p:ext uri="{BB962C8B-B14F-4D97-AF65-F5344CB8AC3E}">
        <p14:creationId xmlns:p14="http://schemas.microsoft.com/office/powerpoint/2010/main" val="46014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9978960" y="0"/>
            <a:ext cx="2213040" cy="658425"/>
          </a:xfrm>
          <a:prstGeom prst="rect">
            <a:avLst/>
          </a:prstGeom>
        </p:spPr>
      </p:pic>
      <p:sp>
        <p:nvSpPr>
          <p:cNvPr id="2" name="Pavadinimas 1"/>
          <p:cNvSpPr>
            <a:spLocks noGrp="1"/>
          </p:cNvSpPr>
          <p:nvPr>
            <p:ph type="title"/>
          </p:nvPr>
        </p:nvSpPr>
        <p:spPr>
          <a:xfrm>
            <a:off x="948732" y="844061"/>
            <a:ext cx="10515600" cy="645659"/>
          </a:xfrm>
        </p:spPr>
        <p:txBody>
          <a:bodyPr>
            <a:normAutofit/>
          </a:bodyPr>
          <a:lstStyle/>
          <a:p>
            <a:r>
              <a:rPr lang="lt-LT" sz="3600" b="1" dirty="0" smtClean="0">
                <a:latin typeface="Cambria" panose="02040503050406030204" pitchFamily="18" charset="0"/>
                <a:ea typeface="Cambria" panose="02040503050406030204" pitchFamily="18" charset="0"/>
              </a:rPr>
              <a:t>Matavimai fizikoje</a:t>
            </a:r>
            <a:endParaRPr lang="en-US" sz="3600" b="1" dirty="0">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idx="1"/>
          </p:nvPr>
        </p:nvSpPr>
        <p:spPr>
          <a:xfrm>
            <a:off x="838200" y="1675356"/>
            <a:ext cx="10515600" cy="4501607"/>
          </a:xfrm>
        </p:spPr>
        <p:txBody>
          <a:bodyPr>
            <a:normAutofit lnSpcReduction="10000"/>
          </a:bodyPr>
          <a:lstStyle/>
          <a:p>
            <a:r>
              <a:rPr lang="lt-LT" b="1" dirty="0">
                <a:latin typeface="Cambria" panose="02040503050406030204" pitchFamily="18" charset="0"/>
                <a:ea typeface="Cambria" panose="02040503050406030204" pitchFamily="18" charset="0"/>
              </a:rPr>
              <a:t>Tiesioginis matavimas </a:t>
            </a:r>
            <a:r>
              <a:rPr lang="lt-LT" dirty="0">
                <a:latin typeface="Cambria" panose="02040503050406030204" pitchFamily="18" charset="0"/>
                <a:ea typeface="Cambria" panose="02040503050406030204" pitchFamily="18" charset="0"/>
              </a:rPr>
              <a:t>– tai matavimas, kurio metu tiesiogiai gaunama norima fizikinio dydžio vertė. </a:t>
            </a:r>
          </a:p>
          <a:p>
            <a:pPr marL="0" indent="0">
              <a:buNone/>
            </a:pPr>
            <a:r>
              <a:rPr lang="lt-LT" dirty="0">
                <a:latin typeface="Cambria" panose="02040503050406030204" pitchFamily="18" charset="0"/>
                <a:ea typeface="Cambria" panose="02040503050406030204" pitchFamily="18" charset="0"/>
              </a:rPr>
              <a:t>Tiesioginio matavimo pavyzdžiai:  </a:t>
            </a:r>
            <a:r>
              <a:rPr lang="lt-LT" i="1" dirty="0">
                <a:latin typeface="Cambria" panose="02040503050406030204" pitchFamily="18" charset="0"/>
                <a:ea typeface="Cambria" panose="02040503050406030204" pitchFamily="18" charset="0"/>
              </a:rPr>
              <a:t>matuojame temperatūra, ilgį, laiką ir pan.</a:t>
            </a:r>
          </a:p>
          <a:p>
            <a:r>
              <a:rPr lang="lt-LT" b="1" dirty="0">
                <a:latin typeface="Cambria" panose="02040503050406030204" pitchFamily="18" charset="0"/>
                <a:ea typeface="Cambria" panose="02040503050406030204" pitchFamily="18" charset="0"/>
              </a:rPr>
              <a:t>Netiesioginis matavimas </a:t>
            </a:r>
            <a:r>
              <a:rPr lang="lt-LT" dirty="0">
                <a:latin typeface="Cambria" panose="02040503050406030204" pitchFamily="18" charset="0"/>
                <a:ea typeface="Cambria" panose="02040503050406030204" pitchFamily="18" charset="0"/>
              </a:rPr>
              <a:t>– norimos fizikinio dydžio vertės nustatymas remiantis tiesioginių kitų fizikinių dydžių, funkciškai susijusių su norimu dydžiu, matavimų rezultatais.</a:t>
            </a:r>
          </a:p>
          <a:p>
            <a:pPr marL="0" indent="0">
              <a:buNone/>
            </a:pPr>
            <a:r>
              <a:rPr lang="lt-LT" dirty="0">
                <a:latin typeface="Cambria" panose="02040503050406030204" pitchFamily="18" charset="0"/>
                <a:ea typeface="Cambria" panose="02040503050406030204" pitchFamily="18" charset="0"/>
              </a:rPr>
              <a:t>Netiesioginio matavimo pavyzdžiai: </a:t>
            </a:r>
            <a:r>
              <a:rPr lang="lt-LT" i="1" dirty="0">
                <a:latin typeface="Cambria" panose="02040503050406030204" pitchFamily="18" charset="0"/>
                <a:ea typeface="Cambria" panose="02040503050406030204" pitchFamily="18" charset="0"/>
              </a:rPr>
              <a:t>tankio matavimas, kai žinome kūno tūrį ir masę; varžos matavimas, kai išmatuojame srovės stiprį laidininke ir  įtampos krytį jame, kūno tūrio nustatymas, kai išmatuojame 3 kūno kraštines.</a:t>
            </a:r>
          </a:p>
          <a:p>
            <a:endParaRPr lang="en-US" dirty="0"/>
          </a:p>
        </p:txBody>
      </p:sp>
    </p:spTree>
    <p:extLst>
      <p:ext uri="{BB962C8B-B14F-4D97-AF65-F5344CB8AC3E}">
        <p14:creationId xmlns:p14="http://schemas.microsoft.com/office/powerpoint/2010/main" val="49523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11599" y="199659"/>
            <a:ext cx="8621869" cy="650087"/>
          </a:xfrm>
        </p:spPr>
        <p:txBody>
          <a:bodyPr>
            <a:noAutofit/>
          </a:bodyPr>
          <a:lstStyle/>
          <a:p>
            <a:r>
              <a:rPr lang="lt-LT" sz="2800" b="1" dirty="0" smtClean="0">
                <a:latin typeface="Cambria" panose="02040503050406030204" pitchFamily="18" charset="0"/>
                <a:ea typeface="Cambria" panose="02040503050406030204" pitchFamily="18" charset="0"/>
              </a:rPr>
              <a:t>Matavimai pagal skaitinės vertės gavimo būdą</a:t>
            </a:r>
            <a:br>
              <a:rPr lang="lt-LT" sz="2800" b="1" dirty="0" smtClean="0">
                <a:latin typeface="Cambria" panose="02040503050406030204" pitchFamily="18" charset="0"/>
                <a:ea typeface="Cambria" panose="02040503050406030204" pitchFamily="18" charset="0"/>
              </a:rPr>
            </a:br>
            <a:r>
              <a:rPr lang="lt-LT" sz="2800" b="1" dirty="0" smtClean="0">
                <a:latin typeface="Cambria" panose="02040503050406030204" pitchFamily="18" charset="0"/>
                <a:ea typeface="Cambria" panose="02040503050406030204" pitchFamily="18" charset="0"/>
              </a:rPr>
              <a:t> klasifikuojami:</a:t>
            </a:r>
            <a:endParaRPr lang="en-US" sz="2800" b="1" dirty="0">
              <a:latin typeface="Cambria" panose="02040503050406030204" pitchFamily="18" charset="0"/>
              <a:ea typeface="Cambria" panose="02040503050406030204" pitchFamily="18" charset="0"/>
            </a:endParaRPr>
          </a:p>
        </p:txBody>
      </p:sp>
      <p:sp>
        <p:nvSpPr>
          <p:cNvPr id="4" name="Stačiakampis 3"/>
          <p:cNvSpPr/>
          <p:nvPr/>
        </p:nvSpPr>
        <p:spPr>
          <a:xfrm>
            <a:off x="411599" y="1208810"/>
            <a:ext cx="3281218"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Tiesioginis matavimas </a:t>
            </a:r>
            <a:endParaRPr lang="en-US" dirty="0"/>
          </a:p>
        </p:txBody>
      </p:sp>
      <p:sp>
        <p:nvSpPr>
          <p:cNvPr id="5" name="Stačiakampis 4"/>
          <p:cNvSpPr/>
          <p:nvPr/>
        </p:nvSpPr>
        <p:spPr>
          <a:xfrm>
            <a:off x="4629727" y="1190336"/>
            <a:ext cx="3281218" cy="518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Netiesioginis matavimas </a:t>
            </a:r>
            <a:endParaRPr lang="en-US" dirty="0"/>
          </a:p>
        </p:txBody>
      </p:sp>
      <p:sp>
        <p:nvSpPr>
          <p:cNvPr id="6" name="Stačiakampis 5"/>
          <p:cNvSpPr/>
          <p:nvPr/>
        </p:nvSpPr>
        <p:spPr>
          <a:xfrm>
            <a:off x="8421253" y="1131240"/>
            <a:ext cx="3281218" cy="529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Sudėtinis matavimas </a:t>
            </a:r>
            <a:endParaRPr lang="en-US" dirty="0"/>
          </a:p>
        </p:txBody>
      </p:sp>
      <p:sp>
        <p:nvSpPr>
          <p:cNvPr id="7" name="Rodyklė žemyn 6"/>
          <p:cNvSpPr/>
          <p:nvPr/>
        </p:nvSpPr>
        <p:spPr>
          <a:xfrm>
            <a:off x="514927" y="1735530"/>
            <a:ext cx="323273" cy="560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dyklė žemyn 7"/>
          <p:cNvSpPr/>
          <p:nvPr/>
        </p:nvSpPr>
        <p:spPr>
          <a:xfrm>
            <a:off x="6270336" y="1714719"/>
            <a:ext cx="323273" cy="560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dyklė žemyn 8"/>
          <p:cNvSpPr/>
          <p:nvPr/>
        </p:nvSpPr>
        <p:spPr>
          <a:xfrm>
            <a:off x="9784766" y="1689889"/>
            <a:ext cx="323273" cy="560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čiakampis 9"/>
          <p:cNvSpPr/>
          <p:nvPr/>
        </p:nvSpPr>
        <p:spPr>
          <a:xfrm>
            <a:off x="8421253" y="2275392"/>
            <a:ext cx="3281219" cy="12137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ln w="0"/>
                <a:solidFill>
                  <a:schemeClr val="tx1"/>
                </a:solidFill>
                <a:effectLst>
                  <a:outerShdw blurRad="38100" dist="19050" dir="2700000" algn="tl" rotWithShape="0">
                    <a:schemeClr val="dk1">
                      <a:alpha val="40000"/>
                    </a:schemeClr>
                  </a:outerShdw>
                </a:effectLst>
              </a:rPr>
              <a:t>matuojami </a:t>
            </a:r>
            <a:r>
              <a:rPr lang="lt-LT" dirty="0">
                <a:ln w="0"/>
                <a:solidFill>
                  <a:schemeClr val="tx1"/>
                </a:solidFill>
                <a:effectLst>
                  <a:outerShdw blurRad="38100" dist="19050" dir="2700000" algn="tl" rotWithShape="0">
                    <a:schemeClr val="dk1">
                      <a:alpha val="40000"/>
                    </a:schemeClr>
                  </a:outerShdw>
                </a:effectLst>
              </a:rPr>
              <a:t>keli vienarūšiai dydžiai, o jų galutinė vertė nustatoma sprendžiant lygčių </a:t>
            </a:r>
            <a:r>
              <a:rPr lang="lt-LT" dirty="0" smtClean="0">
                <a:ln w="0"/>
                <a:solidFill>
                  <a:schemeClr val="tx1"/>
                </a:solidFill>
                <a:effectLst>
                  <a:outerShdw blurRad="38100" dist="19050" dir="2700000" algn="tl" rotWithShape="0">
                    <a:schemeClr val="dk1">
                      <a:alpha val="40000"/>
                    </a:schemeClr>
                  </a:outerShdw>
                </a:effectLst>
              </a:rPr>
              <a:t>sistemą</a:t>
            </a:r>
            <a:endParaRPr lang="lt-LT" dirty="0">
              <a:ln w="0"/>
              <a:solidFill>
                <a:schemeClr val="tx1"/>
              </a:solidFill>
              <a:effectLst>
                <a:outerShdw blurRad="38100" dist="19050" dir="2700000" algn="tl" rotWithShape="0">
                  <a:schemeClr val="dk1">
                    <a:alpha val="40000"/>
                  </a:schemeClr>
                </a:outerShdw>
              </a:effectLst>
            </a:endParaRPr>
          </a:p>
        </p:txBody>
      </p:sp>
      <p:sp>
        <p:nvSpPr>
          <p:cNvPr id="11" name="Stačiakampis 10"/>
          <p:cNvSpPr/>
          <p:nvPr/>
        </p:nvSpPr>
        <p:spPr>
          <a:xfrm>
            <a:off x="8466008" y="4273925"/>
            <a:ext cx="3281219" cy="6089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ln w="0"/>
                <a:solidFill>
                  <a:schemeClr val="tx1"/>
                </a:solidFill>
                <a:effectLst>
                  <a:outerShdw blurRad="38100" dist="19050" dir="2700000" algn="tl" rotWithShape="0">
                    <a:schemeClr val="dk1">
                      <a:alpha val="40000"/>
                    </a:schemeClr>
                  </a:outerShdw>
                </a:effectLst>
              </a:rPr>
              <a:t>Pvz. </a:t>
            </a:r>
            <a:r>
              <a:rPr lang="lt-LT" dirty="0" smtClean="0">
                <a:ln w="0"/>
                <a:solidFill>
                  <a:schemeClr val="tx1"/>
                </a:solidFill>
                <a:effectLst>
                  <a:outerShdw blurRad="38100" dist="19050" dir="2700000" algn="tl" rotWithShape="0">
                    <a:schemeClr val="dk1">
                      <a:alpha val="40000"/>
                    </a:schemeClr>
                  </a:outerShdw>
                </a:effectLst>
                <a:sym typeface="Symbol" panose="05050102010706020507" pitchFamily="18" charset="2"/>
              </a:rPr>
              <a:t></a:t>
            </a:r>
            <a:endParaRPr lang="lt-LT" dirty="0">
              <a:ln w="0"/>
              <a:solidFill>
                <a:schemeClr val="tx1"/>
              </a:solidFill>
              <a:effectLst>
                <a:outerShdw blurRad="38100" dist="19050" dir="2700000" algn="tl" rotWithShape="0">
                  <a:schemeClr val="dk1">
                    <a:alpha val="40000"/>
                  </a:schemeClr>
                </a:outerShdw>
              </a:effectLst>
            </a:endParaRPr>
          </a:p>
        </p:txBody>
      </p:sp>
      <p:sp>
        <p:nvSpPr>
          <p:cNvPr id="12" name="Rodyklė žemyn 11"/>
          <p:cNvSpPr/>
          <p:nvPr/>
        </p:nvSpPr>
        <p:spPr>
          <a:xfrm>
            <a:off x="9885205" y="3688422"/>
            <a:ext cx="323273" cy="560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12"/>
          <p:cNvSpPr/>
          <p:nvPr/>
        </p:nvSpPr>
        <p:spPr>
          <a:xfrm>
            <a:off x="267855" y="2314923"/>
            <a:ext cx="2022764" cy="77528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ln w="0"/>
                <a:solidFill>
                  <a:schemeClr val="tx1"/>
                </a:solidFill>
                <a:effectLst>
                  <a:outerShdw blurRad="38100" dist="19050" dir="2700000" algn="tl" rotWithShape="0">
                    <a:schemeClr val="dk1">
                      <a:alpha val="40000"/>
                    </a:schemeClr>
                  </a:outerShdw>
                </a:effectLst>
              </a:rPr>
              <a:t>Matavimo prietaisu matuojame </a:t>
            </a:r>
          </a:p>
          <a:p>
            <a:pPr algn="ctr"/>
            <a:r>
              <a:rPr lang="lt-LT" dirty="0">
                <a:ln w="0"/>
                <a:solidFill>
                  <a:schemeClr val="tx1"/>
                </a:solidFill>
                <a:effectLst>
                  <a:outerShdw blurRad="38100" dist="19050" dir="2700000" algn="tl" rotWithShape="0">
                    <a:schemeClr val="dk1">
                      <a:alpha val="40000"/>
                    </a:schemeClr>
                  </a:outerShdw>
                </a:effectLst>
              </a:rPr>
              <a:t>f</a:t>
            </a:r>
            <a:r>
              <a:rPr lang="lt-LT" dirty="0" smtClean="0">
                <a:ln w="0"/>
                <a:solidFill>
                  <a:schemeClr val="tx1"/>
                </a:solidFill>
                <a:effectLst>
                  <a:outerShdw blurRad="38100" dist="19050" dir="2700000" algn="tl" rotWithShape="0">
                    <a:schemeClr val="dk1">
                      <a:alpha val="40000"/>
                    </a:schemeClr>
                  </a:outerShdw>
                </a:effectLst>
              </a:rPr>
              <a:t>izikinį dydį</a:t>
            </a:r>
            <a:endParaRPr lang="lt-LT" dirty="0"/>
          </a:p>
        </p:txBody>
      </p:sp>
      <p:pic>
        <p:nvPicPr>
          <p:cNvPr id="14" name="Paveikslėlis 13"/>
          <p:cNvPicPr>
            <a:picLocks noChangeAspect="1"/>
          </p:cNvPicPr>
          <p:nvPr/>
        </p:nvPicPr>
        <p:blipFill rotWithShape="1">
          <a:blip r:embed="rId3"/>
          <a:srcRect b="54228"/>
          <a:stretch/>
        </p:blipFill>
        <p:spPr>
          <a:xfrm>
            <a:off x="0" y="3322680"/>
            <a:ext cx="2601157" cy="951345"/>
          </a:xfrm>
          <a:prstGeom prst="rect">
            <a:avLst/>
          </a:prstGeom>
        </p:spPr>
      </p:pic>
      <p:pic>
        <p:nvPicPr>
          <p:cNvPr id="15" name="Paveikslėlis 14"/>
          <p:cNvPicPr>
            <a:picLocks noChangeAspect="1"/>
          </p:cNvPicPr>
          <p:nvPr/>
        </p:nvPicPr>
        <p:blipFill>
          <a:blip r:embed="rId4"/>
          <a:stretch>
            <a:fillRect/>
          </a:stretch>
        </p:blipFill>
        <p:spPr>
          <a:xfrm>
            <a:off x="4773199" y="2296203"/>
            <a:ext cx="3166341" cy="1917234"/>
          </a:xfrm>
          <a:prstGeom prst="rect">
            <a:avLst/>
          </a:prstGeom>
        </p:spPr>
      </p:pic>
      <p:sp>
        <p:nvSpPr>
          <p:cNvPr id="16" name="Stačiakampis 15"/>
          <p:cNvSpPr/>
          <p:nvPr/>
        </p:nvSpPr>
        <p:spPr>
          <a:xfrm>
            <a:off x="4086954" y="4364067"/>
            <a:ext cx="3281218" cy="518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Jungtinis matavimas </a:t>
            </a:r>
            <a:endParaRPr lang="en-US" dirty="0"/>
          </a:p>
        </p:txBody>
      </p:sp>
      <p:sp>
        <p:nvSpPr>
          <p:cNvPr id="17" name="Rodyklė žemyn 16"/>
          <p:cNvSpPr/>
          <p:nvPr/>
        </p:nvSpPr>
        <p:spPr>
          <a:xfrm>
            <a:off x="5254336" y="4882891"/>
            <a:ext cx="323273" cy="560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17"/>
          <p:cNvSpPr/>
          <p:nvPr/>
        </p:nvSpPr>
        <p:spPr>
          <a:xfrm>
            <a:off x="4086954" y="5443564"/>
            <a:ext cx="3281219" cy="93158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ln w="0"/>
                <a:solidFill>
                  <a:schemeClr val="tx1"/>
                </a:solidFill>
                <a:effectLst>
                  <a:outerShdw blurRad="38100" dist="19050" dir="2700000" algn="tl" rotWithShape="0">
                    <a:schemeClr val="dk1">
                      <a:alpha val="40000"/>
                    </a:schemeClr>
                  </a:outerShdw>
                </a:effectLst>
              </a:rPr>
              <a:t>vienu </a:t>
            </a:r>
            <a:r>
              <a:rPr lang="lt-LT" dirty="0">
                <a:ln w="0"/>
                <a:solidFill>
                  <a:schemeClr val="tx1"/>
                </a:solidFill>
                <a:effectLst>
                  <a:outerShdw blurRad="38100" dist="19050" dir="2700000" algn="tl" rotWithShape="0">
                    <a:schemeClr val="dk1">
                      <a:alpha val="40000"/>
                    </a:schemeClr>
                  </a:outerShdw>
                </a:effectLst>
              </a:rPr>
              <a:t>metu matuojami keli įvairiarūšiai dydžiai ieškant jų tarpusavio </a:t>
            </a:r>
            <a:r>
              <a:rPr lang="lt-LT" dirty="0" smtClean="0">
                <a:ln w="0"/>
                <a:solidFill>
                  <a:schemeClr val="tx1"/>
                </a:solidFill>
                <a:effectLst>
                  <a:outerShdw blurRad="38100" dist="19050" dir="2700000" algn="tl" rotWithShape="0">
                    <a:schemeClr val="dk1">
                      <a:alpha val="40000"/>
                    </a:schemeClr>
                  </a:outerShdw>
                </a:effectLst>
              </a:rPr>
              <a:t>sąsajos</a:t>
            </a:r>
            <a:r>
              <a:rPr lang="lt-LT" dirty="0" smtClean="0"/>
              <a:t>.</a:t>
            </a:r>
            <a:endParaRPr lang="lt-LT" dirty="0">
              <a:ln w="0"/>
              <a:solidFill>
                <a:schemeClr val="tx1"/>
              </a:solidFill>
              <a:effectLst>
                <a:outerShdw blurRad="38100" dist="19050" dir="2700000" algn="tl" rotWithShape="0">
                  <a:schemeClr val="dk1">
                    <a:alpha val="40000"/>
                  </a:schemeClr>
                </a:outerShdw>
              </a:effectLst>
            </a:endParaRPr>
          </a:p>
        </p:txBody>
      </p:sp>
      <p:sp>
        <p:nvSpPr>
          <p:cNvPr id="19" name="Rodyklė žemyn 18"/>
          <p:cNvSpPr/>
          <p:nvPr/>
        </p:nvSpPr>
        <p:spPr>
          <a:xfrm rot="16200000">
            <a:off x="7777903" y="5737424"/>
            <a:ext cx="323273" cy="560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čiakampis 19"/>
          <p:cNvSpPr/>
          <p:nvPr/>
        </p:nvSpPr>
        <p:spPr>
          <a:xfrm>
            <a:off x="8305792" y="5667664"/>
            <a:ext cx="3281219" cy="6089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ln w="0"/>
                <a:solidFill>
                  <a:schemeClr val="tx1"/>
                </a:solidFill>
                <a:effectLst>
                  <a:outerShdw blurRad="38100" dist="19050" dir="2700000" algn="tl" rotWithShape="0">
                    <a:schemeClr val="dk1">
                      <a:alpha val="40000"/>
                    </a:schemeClr>
                  </a:outerShdw>
                </a:effectLst>
              </a:rPr>
              <a:t>Pvz. </a:t>
            </a:r>
            <a:r>
              <a:rPr lang="lt-LT" dirty="0" smtClean="0">
                <a:ln w="0"/>
                <a:solidFill>
                  <a:schemeClr val="tx1"/>
                </a:solidFill>
                <a:effectLst>
                  <a:outerShdw blurRad="38100" dist="19050" dir="2700000" algn="tl" rotWithShape="0">
                    <a:schemeClr val="dk1">
                      <a:alpha val="40000"/>
                    </a:schemeClr>
                  </a:outerShdw>
                </a:effectLst>
                <a:sym typeface="Symbol" panose="05050102010706020507" pitchFamily="18" charset="2"/>
              </a:rPr>
              <a:t></a:t>
            </a:r>
            <a:endParaRPr lang="lt-LT" dirty="0">
              <a:ln w="0"/>
              <a:solidFill>
                <a:schemeClr val="tx1"/>
              </a:solidFill>
              <a:effectLst>
                <a:outerShdw blurRad="38100" dist="19050" dir="2700000" algn="tl" rotWithShape="0">
                  <a:schemeClr val="dk1">
                    <a:alpha val="40000"/>
                  </a:schemeClr>
                </a:outerShdw>
              </a:effectLst>
            </a:endParaRPr>
          </a:p>
        </p:txBody>
      </p:sp>
      <p:sp>
        <p:nvSpPr>
          <p:cNvPr id="21" name="Rodyklė žemyn 20"/>
          <p:cNvSpPr/>
          <p:nvPr/>
        </p:nvSpPr>
        <p:spPr>
          <a:xfrm>
            <a:off x="2769618" y="1716810"/>
            <a:ext cx="323273" cy="24966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čiakampis 21"/>
          <p:cNvSpPr/>
          <p:nvPr/>
        </p:nvSpPr>
        <p:spPr>
          <a:xfrm>
            <a:off x="1919872" y="4249095"/>
            <a:ext cx="2022764" cy="77528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ln w="0"/>
                <a:solidFill>
                  <a:schemeClr val="tx1"/>
                </a:solidFill>
                <a:effectLst>
                  <a:outerShdw blurRad="38100" dist="19050" dir="2700000" algn="tl" rotWithShape="0">
                    <a:schemeClr val="dk1">
                      <a:alpha val="40000"/>
                    </a:schemeClr>
                  </a:outerShdw>
                </a:effectLst>
              </a:rPr>
              <a:t>Palyginame su</a:t>
            </a:r>
          </a:p>
          <a:p>
            <a:pPr algn="ctr"/>
            <a:r>
              <a:rPr lang="lt-LT" dirty="0" smtClean="0">
                <a:ln w="0"/>
                <a:solidFill>
                  <a:schemeClr val="tx1"/>
                </a:solidFill>
                <a:effectLst>
                  <a:outerShdw blurRad="38100" dist="19050" dir="2700000" algn="tl" rotWithShape="0">
                    <a:schemeClr val="dk1">
                      <a:alpha val="40000"/>
                    </a:schemeClr>
                  </a:outerShdw>
                </a:effectLst>
              </a:rPr>
              <a:t>matu </a:t>
            </a:r>
            <a:endParaRPr lang="lt-LT" dirty="0"/>
          </a:p>
        </p:txBody>
      </p:sp>
      <p:pic>
        <p:nvPicPr>
          <p:cNvPr id="23" name="Paveikslėlis 22"/>
          <p:cNvPicPr>
            <a:picLocks noChangeAspect="1"/>
          </p:cNvPicPr>
          <p:nvPr/>
        </p:nvPicPr>
        <p:blipFill>
          <a:blip r:embed="rId5"/>
          <a:stretch>
            <a:fillRect/>
          </a:stretch>
        </p:blipFill>
        <p:spPr>
          <a:xfrm>
            <a:off x="150137" y="5052006"/>
            <a:ext cx="1896020" cy="1774090"/>
          </a:xfrm>
          <a:prstGeom prst="rect">
            <a:avLst/>
          </a:prstGeom>
        </p:spPr>
      </p:pic>
      <p:pic>
        <p:nvPicPr>
          <p:cNvPr id="3" name="Paveikslėlis 2"/>
          <p:cNvPicPr>
            <a:picLocks noChangeAspect="1"/>
          </p:cNvPicPr>
          <p:nvPr/>
        </p:nvPicPr>
        <p:blipFill>
          <a:blip r:embed="rId6"/>
          <a:stretch>
            <a:fillRect/>
          </a:stretch>
        </p:blipFill>
        <p:spPr>
          <a:xfrm>
            <a:off x="9784766" y="138886"/>
            <a:ext cx="2213040" cy="658425"/>
          </a:xfrm>
          <a:prstGeom prst="rect">
            <a:avLst/>
          </a:prstGeom>
        </p:spPr>
      </p:pic>
    </p:spTree>
    <p:extLst>
      <p:ext uri="{BB962C8B-B14F-4D97-AF65-F5344CB8AC3E}">
        <p14:creationId xmlns:p14="http://schemas.microsoft.com/office/powerpoint/2010/main" val="1810680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6"/>
            <a:ext cx="10515600" cy="457704"/>
          </a:xfrm>
        </p:spPr>
        <p:txBody>
          <a:bodyPr>
            <a:normAutofit fontScale="90000"/>
          </a:bodyPr>
          <a:lstStyle/>
          <a:p>
            <a:r>
              <a:rPr lang="lt-LT" sz="3600" b="1" dirty="0" smtClean="0">
                <a:latin typeface="Cambria" panose="02040503050406030204" pitchFamily="18" charset="0"/>
                <a:ea typeface="Cambria" panose="02040503050406030204" pitchFamily="18" charset="0"/>
              </a:rPr>
              <a:t>Sudėtinis matavimas</a:t>
            </a:r>
            <a:endParaRPr lang="en-US" sz="3600" b="1" dirty="0">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idx="1"/>
          </p:nvPr>
        </p:nvSpPr>
        <p:spPr>
          <a:xfrm>
            <a:off x="703385" y="1286523"/>
            <a:ext cx="11120759" cy="4351338"/>
          </a:xfrm>
        </p:spPr>
        <p:txBody>
          <a:bodyPr/>
          <a:lstStyle/>
          <a:p>
            <a:r>
              <a:rPr lang="lt-LT" dirty="0">
                <a:latin typeface="Cambria" panose="02040503050406030204" pitchFamily="18" charset="0"/>
                <a:ea typeface="Cambria" panose="02040503050406030204" pitchFamily="18" charset="0"/>
              </a:rPr>
              <a:t>Pavyzdžiui, norint nustatyti </a:t>
            </a:r>
            <a:r>
              <a:rPr lang="lt-LT" dirty="0" err="1">
                <a:latin typeface="Cambria" panose="02040503050406030204" pitchFamily="18" charset="0"/>
                <a:ea typeface="Cambria" panose="02040503050406030204" pitchFamily="18" charset="0"/>
              </a:rPr>
              <a:t>rezistoriaus</a:t>
            </a:r>
            <a:r>
              <a:rPr lang="lt-LT" dirty="0">
                <a:latin typeface="Cambria" panose="02040503050406030204" pitchFamily="18" charset="0"/>
                <a:ea typeface="Cambria" panose="02040503050406030204" pitchFamily="18" charset="0"/>
              </a:rPr>
              <a:t> varžos priklausomybę nuo temperatūros</a:t>
            </a:r>
            <a:r>
              <a:rPr lang="lt-LT" dirty="0" smtClean="0">
                <a:latin typeface="Cambria" panose="02040503050406030204" pitchFamily="18" charset="0"/>
                <a:ea typeface="Cambria" panose="02040503050406030204" pitchFamily="18" charset="0"/>
              </a:rPr>
              <a:t>, kuri apibrėžiama išraiška </a:t>
            </a:r>
            <a:r>
              <a:rPr lang="lt-LT" i="1" dirty="0">
                <a:latin typeface="Cambria" panose="02040503050406030204" pitchFamily="18" charset="0"/>
                <a:ea typeface="Cambria" panose="02040503050406030204" pitchFamily="18" charset="0"/>
              </a:rPr>
              <a:t>R</a:t>
            </a:r>
            <a:r>
              <a:rPr lang="lt-LT" i="1" baseline="-25000" dirty="0">
                <a:latin typeface="Cambria" panose="02040503050406030204" pitchFamily="18" charset="0"/>
                <a:ea typeface="Cambria" panose="02040503050406030204" pitchFamily="18" charset="0"/>
              </a:rPr>
              <a:t>t</a:t>
            </a:r>
            <a:r>
              <a:rPr lang="lt-LT" i="1" dirty="0">
                <a:latin typeface="Cambria" panose="02040503050406030204" pitchFamily="18" charset="0"/>
                <a:ea typeface="Cambria" panose="02040503050406030204" pitchFamily="18" charset="0"/>
              </a:rPr>
              <a:t>=R</a:t>
            </a:r>
            <a:r>
              <a:rPr lang="lt-LT" i="1" baseline="-25000" dirty="0">
                <a:latin typeface="Cambria" panose="02040503050406030204" pitchFamily="18" charset="0"/>
                <a:ea typeface="Cambria" panose="02040503050406030204" pitchFamily="18" charset="0"/>
              </a:rPr>
              <a:t>0</a:t>
            </a:r>
            <a:r>
              <a:rPr lang="lt-LT" i="1" dirty="0">
                <a:latin typeface="Cambria" panose="02040503050406030204" pitchFamily="18" charset="0"/>
                <a:ea typeface="Cambria" panose="02040503050406030204" pitchFamily="18" charset="0"/>
              </a:rPr>
              <a:t>(1+ </a:t>
            </a:r>
            <a:r>
              <a:rPr lang="lt-LT" i="1" dirty="0" smtClean="0">
                <a:latin typeface="Cambria" panose="02040503050406030204" pitchFamily="18" charset="0"/>
                <a:ea typeface="Cambria" panose="02040503050406030204" pitchFamily="18" charset="0"/>
                <a:sym typeface="Symbol" panose="05050102010706020507" pitchFamily="18" charset="2"/>
              </a:rPr>
              <a:t></a:t>
            </a:r>
            <a:r>
              <a:rPr lang="lt-LT" i="1" dirty="0" smtClean="0">
                <a:latin typeface="Cambria" panose="02040503050406030204" pitchFamily="18" charset="0"/>
                <a:ea typeface="Cambria" panose="02040503050406030204" pitchFamily="18" charset="0"/>
              </a:rPr>
              <a:t>t</a:t>
            </a:r>
            <a:r>
              <a:rPr lang="lt-LT" i="1" dirty="0">
                <a:latin typeface="Cambria" panose="02040503050406030204" pitchFamily="18" charset="0"/>
                <a:ea typeface="Cambria" panose="02040503050406030204" pitchFamily="18" charset="0"/>
              </a:rPr>
              <a:t>), </a:t>
            </a:r>
            <a:r>
              <a:rPr lang="lt-LT" dirty="0">
                <a:latin typeface="Cambria" panose="02040503050406030204" pitchFamily="18" charset="0"/>
                <a:ea typeface="Cambria" panose="02040503050406030204" pitchFamily="18" charset="0"/>
              </a:rPr>
              <a:t>išmatuokite </a:t>
            </a:r>
            <a:r>
              <a:rPr lang="lt-LT" dirty="0" err="1">
                <a:latin typeface="Cambria" panose="02040503050406030204" pitchFamily="18" charset="0"/>
                <a:ea typeface="Cambria" panose="02040503050406030204" pitchFamily="18" charset="0"/>
              </a:rPr>
              <a:t>rezistoriaus</a:t>
            </a:r>
            <a:r>
              <a:rPr lang="lt-LT" dirty="0">
                <a:latin typeface="Cambria" panose="02040503050406030204" pitchFamily="18" charset="0"/>
                <a:ea typeface="Cambria" panose="02040503050406030204" pitchFamily="18" charset="0"/>
              </a:rPr>
              <a:t> varžą </a:t>
            </a:r>
            <a:r>
              <a:rPr lang="lt-LT" dirty="0" smtClean="0">
                <a:latin typeface="Cambria" panose="02040503050406030204" pitchFamily="18" charset="0"/>
                <a:ea typeface="Cambria" panose="02040503050406030204" pitchFamily="18" charset="0"/>
              </a:rPr>
              <a:t>dviem skirtingoms </a:t>
            </a:r>
            <a:r>
              <a:rPr lang="lt-LT" dirty="0">
                <a:latin typeface="Cambria" panose="02040503050406030204" pitchFamily="18" charset="0"/>
                <a:ea typeface="Cambria" panose="02040503050406030204" pitchFamily="18" charset="0"/>
              </a:rPr>
              <a:t>temperatūroms, sudarykite dviejų lygčių sistemą ir raskite </a:t>
            </a:r>
            <a:r>
              <a:rPr lang="lt-LT" dirty="0" smtClean="0">
                <a:latin typeface="Cambria" panose="02040503050406030204" pitchFamily="18" charset="0"/>
                <a:ea typeface="Cambria" panose="02040503050406030204" pitchFamily="18" charset="0"/>
              </a:rPr>
              <a:t>parametrų </a:t>
            </a:r>
            <a:r>
              <a:rPr lang="lt-LT" i="1" dirty="0" smtClean="0">
                <a:latin typeface="Cambria" panose="02040503050406030204" pitchFamily="18" charset="0"/>
                <a:ea typeface="Cambria" panose="02040503050406030204" pitchFamily="18" charset="0"/>
              </a:rPr>
              <a:t>R</a:t>
            </a:r>
            <a:r>
              <a:rPr lang="lt-LT" i="1" baseline="-25000" dirty="0" smtClean="0">
                <a:latin typeface="Cambria" panose="02040503050406030204" pitchFamily="18" charset="0"/>
                <a:ea typeface="Cambria" panose="02040503050406030204" pitchFamily="18" charset="0"/>
              </a:rPr>
              <a:t>0</a:t>
            </a:r>
            <a:r>
              <a:rPr lang="lt-LT" dirty="0">
                <a:latin typeface="Cambria" panose="02040503050406030204" pitchFamily="18" charset="0"/>
                <a:ea typeface="Cambria" panose="02040503050406030204" pitchFamily="18" charset="0"/>
              </a:rPr>
              <a:t> </a:t>
            </a:r>
            <a:r>
              <a:rPr lang="lt-LT" dirty="0" smtClean="0">
                <a:latin typeface="Cambria" panose="02040503050406030204" pitchFamily="18" charset="0"/>
                <a:ea typeface="Cambria" panose="02040503050406030204" pitchFamily="18" charset="0"/>
              </a:rPr>
              <a:t>ir </a:t>
            </a:r>
            <a:r>
              <a:rPr lang="lt-LT" i="1" dirty="0">
                <a:latin typeface="Cambria" panose="02040503050406030204" pitchFamily="18" charset="0"/>
                <a:ea typeface="Cambria" panose="02040503050406030204" pitchFamily="18" charset="0"/>
                <a:sym typeface="Symbol" panose="05050102010706020507" pitchFamily="18" charset="2"/>
              </a:rPr>
              <a:t> </a:t>
            </a:r>
            <a:r>
              <a:rPr lang="lt-LT" i="1" dirty="0" smtClean="0">
                <a:latin typeface="Cambria" panose="02040503050406030204" pitchFamily="18" charset="0"/>
                <a:ea typeface="Cambria" panose="02040503050406030204" pitchFamily="18" charset="0"/>
                <a:sym typeface="Symbol" panose="05050102010706020507" pitchFamily="18" charset="2"/>
              </a:rPr>
              <a:t> </a:t>
            </a:r>
            <a:r>
              <a:rPr lang="lt-LT" dirty="0" smtClean="0">
                <a:latin typeface="Cambria" panose="02040503050406030204" pitchFamily="18" charset="0"/>
                <a:ea typeface="Cambria" panose="02040503050406030204" pitchFamily="18" charset="0"/>
                <a:sym typeface="Symbol" panose="05050102010706020507" pitchFamily="18" charset="2"/>
              </a:rPr>
              <a:t>reikšmes.</a:t>
            </a:r>
            <a:endParaRPr lang="en-US" dirty="0">
              <a:latin typeface="Cambria" panose="02040503050406030204" pitchFamily="18" charset="0"/>
              <a:ea typeface="Cambria" panose="02040503050406030204" pitchFamily="18" charset="0"/>
            </a:endParaRPr>
          </a:p>
        </p:txBody>
      </p:sp>
      <p:sp>
        <p:nvSpPr>
          <p:cNvPr id="4" name="Stačiakampis 3"/>
          <p:cNvSpPr/>
          <p:nvPr/>
        </p:nvSpPr>
        <p:spPr>
          <a:xfrm>
            <a:off x="1413164" y="3814618"/>
            <a:ext cx="1274618" cy="1330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Tiesioji jungtis 5"/>
          <p:cNvCxnSpPr/>
          <p:nvPr/>
        </p:nvCxnSpPr>
        <p:spPr>
          <a:xfrm>
            <a:off x="1385455" y="3509818"/>
            <a:ext cx="27709" cy="1634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Tiesioji jungtis 9"/>
          <p:cNvCxnSpPr/>
          <p:nvPr/>
        </p:nvCxnSpPr>
        <p:spPr>
          <a:xfrm>
            <a:off x="2660073" y="3509818"/>
            <a:ext cx="27709" cy="1634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aveikslėlis 10"/>
          <p:cNvPicPr>
            <a:picLocks noChangeAspect="1"/>
          </p:cNvPicPr>
          <p:nvPr/>
        </p:nvPicPr>
        <p:blipFill>
          <a:blip r:embed="rId3"/>
          <a:stretch>
            <a:fillRect/>
          </a:stretch>
        </p:blipFill>
        <p:spPr>
          <a:xfrm>
            <a:off x="3219908" y="3638333"/>
            <a:ext cx="1205077" cy="1377806"/>
          </a:xfrm>
          <a:prstGeom prst="rect">
            <a:avLst/>
          </a:prstGeom>
        </p:spPr>
      </p:pic>
      <p:sp>
        <p:nvSpPr>
          <p:cNvPr id="12" name="Ovalas 11"/>
          <p:cNvSpPr/>
          <p:nvPr/>
        </p:nvSpPr>
        <p:spPr>
          <a:xfrm>
            <a:off x="2161309" y="3319029"/>
            <a:ext cx="498764" cy="28632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4" name="Tiesioji jungtis 13"/>
          <p:cNvCxnSpPr/>
          <p:nvPr/>
        </p:nvCxnSpPr>
        <p:spPr>
          <a:xfrm flipH="1">
            <a:off x="2249479" y="3562999"/>
            <a:ext cx="73042" cy="7407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Tiesioji jungtis 14"/>
          <p:cNvCxnSpPr/>
          <p:nvPr/>
        </p:nvCxnSpPr>
        <p:spPr>
          <a:xfrm flipH="1">
            <a:off x="2410691" y="3586515"/>
            <a:ext cx="73042" cy="7407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61674" y="3140486"/>
            <a:ext cx="1723805" cy="369332"/>
          </a:xfrm>
          <a:prstGeom prst="rect">
            <a:avLst/>
          </a:prstGeom>
          <a:noFill/>
        </p:spPr>
        <p:txBody>
          <a:bodyPr wrap="none" rtlCol="0">
            <a:spAutoFit/>
          </a:bodyPr>
          <a:lstStyle/>
          <a:p>
            <a:r>
              <a:rPr lang="lt-LT" dirty="0" err="1" smtClean="0"/>
              <a:t>termorezistorius</a:t>
            </a:r>
            <a:endParaRPr lang="en-US" dirty="0"/>
          </a:p>
        </p:txBody>
      </p:sp>
      <p:pic>
        <p:nvPicPr>
          <p:cNvPr id="17" name="Paveikslėlis 16"/>
          <p:cNvPicPr>
            <a:picLocks noChangeAspect="1"/>
          </p:cNvPicPr>
          <p:nvPr/>
        </p:nvPicPr>
        <p:blipFill>
          <a:blip r:embed="rId4"/>
          <a:stretch>
            <a:fillRect/>
          </a:stretch>
        </p:blipFill>
        <p:spPr>
          <a:xfrm>
            <a:off x="1662545" y="2963502"/>
            <a:ext cx="261353" cy="1992817"/>
          </a:xfrm>
          <a:prstGeom prst="rect">
            <a:avLst/>
          </a:prstGeom>
        </p:spPr>
      </p:pic>
      <p:pic>
        <p:nvPicPr>
          <p:cNvPr id="5" name="Paveikslėlis 4"/>
          <p:cNvPicPr>
            <a:picLocks noChangeAspect="1"/>
          </p:cNvPicPr>
          <p:nvPr/>
        </p:nvPicPr>
        <p:blipFill>
          <a:blip r:embed="rId5"/>
          <a:stretch>
            <a:fillRect/>
          </a:stretch>
        </p:blipFill>
        <p:spPr>
          <a:xfrm>
            <a:off x="9611104" y="164405"/>
            <a:ext cx="2213040" cy="658425"/>
          </a:xfrm>
          <a:prstGeom prst="rect">
            <a:avLst/>
          </a:prstGeom>
        </p:spPr>
      </p:pic>
    </p:spTree>
    <p:extLst>
      <p:ext uri="{BB962C8B-B14F-4D97-AF65-F5344CB8AC3E}">
        <p14:creationId xmlns:p14="http://schemas.microsoft.com/office/powerpoint/2010/main" val="3054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6"/>
            <a:ext cx="10515600" cy="678584"/>
          </a:xfrm>
        </p:spPr>
        <p:txBody>
          <a:bodyPr>
            <a:normAutofit/>
          </a:bodyPr>
          <a:lstStyle/>
          <a:p>
            <a:r>
              <a:rPr lang="lt-LT" sz="3600" b="1" dirty="0" smtClean="0">
                <a:latin typeface="Cambria" panose="02040503050406030204" pitchFamily="18" charset="0"/>
                <a:ea typeface="Cambria" panose="02040503050406030204" pitchFamily="18" charset="0"/>
              </a:rPr>
              <a:t>Jungtinis matavimas</a:t>
            </a:r>
            <a:endParaRPr lang="en-US" sz="3600" b="1" dirty="0">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idx="1"/>
          </p:nvPr>
        </p:nvSpPr>
        <p:spPr>
          <a:xfrm>
            <a:off x="838200" y="1173018"/>
            <a:ext cx="10515600" cy="5003945"/>
          </a:xfrm>
        </p:spPr>
        <p:txBody>
          <a:bodyPr/>
          <a:lstStyle/>
          <a:p>
            <a:r>
              <a:rPr lang="lt-LT" dirty="0" smtClean="0">
                <a:latin typeface="Cambria" panose="02040503050406030204" pitchFamily="18" charset="0"/>
                <a:ea typeface="Cambria" panose="02040503050406030204" pitchFamily="18" charset="0"/>
              </a:rPr>
              <a:t>Atliekami tiesioginiai </a:t>
            </a:r>
            <a:r>
              <a:rPr lang="lt-LT" dirty="0" err="1">
                <a:latin typeface="Cambria" panose="02040503050406030204" pitchFamily="18" charset="0"/>
                <a:ea typeface="Cambria" panose="02040503050406030204" pitchFamily="18" charset="0"/>
              </a:rPr>
              <a:t>rezistorių</a:t>
            </a:r>
            <a:r>
              <a:rPr lang="lt-LT" dirty="0">
                <a:latin typeface="Cambria" panose="02040503050406030204" pitchFamily="18" charset="0"/>
                <a:ea typeface="Cambria" panose="02040503050406030204" pitchFamily="18" charset="0"/>
              </a:rPr>
              <a:t> varžų </a:t>
            </a:r>
            <a:r>
              <a:rPr lang="lt-LT" dirty="0" smtClean="0">
                <a:latin typeface="Cambria" panose="02040503050406030204" pitchFamily="18" charset="0"/>
                <a:ea typeface="Cambria" panose="02040503050406030204" pitchFamily="18" charset="0"/>
              </a:rPr>
              <a:t>matavimai sujungti </a:t>
            </a:r>
            <a:r>
              <a:rPr lang="lt-LT" dirty="0">
                <a:latin typeface="Cambria" panose="02040503050406030204" pitchFamily="18" charset="0"/>
                <a:ea typeface="Cambria" panose="02040503050406030204" pitchFamily="18" charset="0"/>
              </a:rPr>
              <a:t>trikampiu, o vėliau pagal šių matavimų </a:t>
            </a:r>
            <a:r>
              <a:rPr lang="lt-LT" dirty="0" smtClean="0">
                <a:latin typeface="Cambria" panose="02040503050406030204" pitchFamily="18" charset="0"/>
                <a:ea typeface="Cambria" panose="02040503050406030204" pitchFamily="18" charset="0"/>
              </a:rPr>
              <a:t>rezultatus apskaičiuojame pačių </a:t>
            </a:r>
            <a:r>
              <a:rPr lang="lt-LT" dirty="0" err="1">
                <a:latin typeface="Cambria" panose="02040503050406030204" pitchFamily="18" charset="0"/>
                <a:ea typeface="Cambria" panose="02040503050406030204" pitchFamily="18" charset="0"/>
              </a:rPr>
              <a:t>rezistorių</a:t>
            </a:r>
            <a:r>
              <a:rPr lang="lt-LT" dirty="0">
                <a:latin typeface="Cambria" panose="02040503050406030204" pitchFamily="18" charset="0"/>
                <a:ea typeface="Cambria" panose="02040503050406030204" pitchFamily="18" charset="0"/>
              </a:rPr>
              <a:t> varžos vertes</a:t>
            </a:r>
            <a:r>
              <a:rPr lang="lt-LT" dirty="0" smtClean="0">
                <a:latin typeface="Cambria" panose="02040503050406030204" pitchFamily="18" charset="0"/>
                <a:ea typeface="Cambria" panose="02040503050406030204" pitchFamily="18" charset="0"/>
              </a:rPr>
              <a:t>.</a:t>
            </a:r>
          </a:p>
          <a:p>
            <a:endParaRPr lang="en-US" dirty="0"/>
          </a:p>
        </p:txBody>
      </p:sp>
      <p:pic>
        <p:nvPicPr>
          <p:cNvPr id="4" name="Paveikslėlis 3"/>
          <p:cNvPicPr>
            <a:picLocks noChangeAspect="1"/>
          </p:cNvPicPr>
          <p:nvPr/>
        </p:nvPicPr>
        <p:blipFill>
          <a:blip r:embed="rId3"/>
          <a:stretch>
            <a:fillRect/>
          </a:stretch>
        </p:blipFill>
        <p:spPr>
          <a:xfrm>
            <a:off x="1700212" y="2341490"/>
            <a:ext cx="8791575" cy="2667000"/>
          </a:xfrm>
          <a:prstGeom prst="rect">
            <a:avLst/>
          </a:prstGeom>
        </p:spPr>
      </p:pic>
      <p:pic>
        <p:nvPicPr>
          <p:cNvPr id="6" name="Paveikslėlis 5"/>
          <p:cNvPicPr>
            <a:picLocks noChangeAspect="1"/>
          </p:cNvPicPr>
          <p:nvPr/>
        </p:nvPicPr>
        <p:blipFill>
          <a:blip r:embed="rId4">
            <a:duotone>
              <a:prstClr val="black"/>
              <a:schemeClr val="accent2">
                <a:tint val="45000"/>
                <a:satMod val="400000"/>
              </a:schemeClr>
            </a:duotone>
          </a:blip>
          <a:stretch>
            <a:fillRect/>
          </a:stretch>
        </p:blipFill>
        <p:spPr>
          <a:xfrm>
            <a:off x="144764" y="5393173"/>
            <a:ext cx="5328304" cy="1418647"/>
          </a:xfrm>
          <a:prstGeom prst="rect">
            <a:avLst/>
          </a:prstGeom>
        </p:spPr>
      </p:pic>
      <p:pic>
        <p:nvPicPr>
          <p:cNvPr id="5" name="Paveikslėlis 4"/>
          <p:cNvPicPr>
            <a:picLocks noChangeAspect="1"/>
          </p:cNvPicPr>
          <p:nvPr/>
        </p:nvPicPr>
        <p:blipFill>
          <a:blip r:embed="rId5"/>
          <a:stretch>
            <a:fillRect/>
          </a:stretch>
        </p:blipFill>
        <p:spPr>
          <a:xfrm>
            <a:off x="9832785" y="45993"/>
            <a:ext cx="2213040" cy="658425"/>
          </a:xfrm>
          <a:prstGeom prst="rect">
            <a:avLst/>
          </a:prstGeom>
        </p:spPr>
      </p:pic>
    </p:spTree>
    <p:extLst>
      <p:ext uri="{BB962C8B-B14F-4D97-AF65-F5344CB8AC3E}">
        <p14:creationId xmlns:p14="http://schemas.microsoft.com/office/powerpoint/2010/main" val="209166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6"/>
            <a:ext cx="10515600" cy="678584"/>
          </a:xfrm>
        </p:spPr>
        <p:txBody>
          <a:bodyPr>
            <a:normAutofit fontScale="90000"/>
          </a:bodyPr>
          <a:lstStyle/>
          <a:p>
            <a:r>
              <a:rPr lang="lt-LT" dirty="0" smtClean="0">
                <a:latin typeface="Cambria" panose="02040503050406030204" pitchFamily="18" charset="0"/>
                <a:ea typeface="Cambria" panose="02040503050406030204" pitchFamily="18" charset="0"/>
              </a:rPr>
              <a:t>Nefizikinių dydžių matavimas</a:t>
            </a:r>
            <a:endParaRPr lang="en-US" dirty="0">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idx="1"/>
          </p:nvPr>
        </p:nvSpPr>
        <p:spPr>
          <a:xfrm>
            <a:off x="838200" y="1825625"/>
            <a:ext cx="10515600" cy="2766472"/>
          </a:xfrm>
        </p:spPr>
        <p:txBody>
          <a:bodyPr/>
          <a:lstStyle/>
          <a:p>
            <a:r>
              <a:rPr lang="lt-LT" dirty="0" smtClean="0">
                <a:latin typeface="Cambria" panose="02040503050406030204" pitchFamily="18" charset="0"/>
                <a:ea typeface="Cambria" panose="02040503050406030204" pitchFamily="18" charset="0"/>
              </a:rPr>
              <a:t>Tais atvejais, kai neįmanoma atlikti matavimo (dydis nepasirenkamas kaip fizinis dydis ir šio dydžio matavimo vienetas nenustatytas), dydžiai vertinami pagal visuotinai priimtas skales, pvz. </a:t>
            </a:r>
            <a:r>
              <a:rPr lang="lt-LT" i="1" dirty="0" err="1" smtClean="0">
                <a:latin typeface="Cambria" panose="02040503050406030204" pitchFamily="18" charset="0"/>
                <a:ea typeface="Cambria" panose="02040503050406030204" pitchFamily="18" charset="0"/>
              </a:rPr>
              <a:t>Richterio</a:t>
            </a:r>
            <a:r>
              <a:rPr lang="lt-LT" i="1" dirty="0" smtClean="0">
                <a:latin typeface="Cambria" panose="02040503050406030204" pitchFamily="18" charset="0"/>
                <a:ea typeface="Cambria" panose="02040503050406030204" pitchFamily="18" charset="0"/>
              </a:rPr>
              <a:t> skalė -</a:t>
            </a:r>
            <a:r>
              <a:rPr lang="lt-LT" dirty="0" smtClean="0">
                <a:latin typeface="Cambria" panose="02040503050406030204" pitchFamily="18" charset="0"/>
                <a:ea typeface="Cambria" panose="02040503050406030204" pitchFamily="18" charset="0"/>
              </a:rPr>
              <a:t> žemės drebėjimo intensyvumo skalė, </a:t>
            </a:r>
            <a:r>
              <a:rPr lang="lt-LT" dirty="0" err="1" smtClean="0">
                <a:latin typeface="Cambria" panose="02040503050406030204" pitchFamily="18" charset="0"/>
                <a:ea typeface="Cambria" panose="02040503050406030204" pitchFamily="18" charset="0"/>
              </a:rPr>
              <a:t>Moso</a:t>
            </a:r>
            <a:r>
              <a:rPr lang="lt-LT" dirty="0" smtClean="0">
                <a:latin typeface="Cambria" panose="02040503050406030204" pitchFamily="18" charset="0"/>
                <a:ea typeface="Cambria" panose="02040503050406030204" pitchFamily="18" charset="0"/>
              </a:rPr>
              <a:t> skalė – mineralų kietumo skalė.</a:t>
            </a:r>
            <a:endParaRPr lang="en-US" dirty="0">
              <a:latin typeface="Cambria" panose="02040503050406030204" pitchFamily="18" charset="0"/>
              <a:ea typeface="Cambria" panose="02040503050406030204" pitchFamily="18" charset="0"/>
            </a:endParaRPr>
          </a:p>
        </p:txBody>
      </p:sp>
      <p:pic>
        <p:nvPicPr>
          <p:cNvPr id="4" name="Paveikslėlis 3"/>
          <p:cNvPicPr>
            <a:picLocks noChangeAspect="1"/>
          </p:cNvPicPr>
          <p:nvPr/>
        </p:nvPicPr>
        <p:blipFill>
          <a:blip r:embed="rId3"/>
          <a:stretch>
            <a:fillRect/>
          </a:stretch>
        </p:blipFill>
        <p:spPr>
          <a:xfrm>
            <a:off x="9672012" y="125474"/>
            <a:ext cx="2213040" cy="658425"/>
          </a:xfrm>
          <a:prstGeom prst="rect">
            <a:avLst/>
          </a:prstGeom>
        </p:spPr>
      </p:pic>
    </p:spTree>
    <p:extLst>
      <p:ext uri="{BB962C8B-B14F-4D97-AF65-F5344CB8AC3E}">
        <p14:creationId xmlns:p14="http://schemas.microsoft.com/office/powerpoint/2010/main" val="622847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60637" y="1017862"/>
            <a:ext cx="2422236" cy="576984"/>
          </a:xfrm>
          <a:solidFill>
            <a:srgbClr val="FFFF00"/>
          </a:solidFill>
        </p:spPr>
        <p:txBody>
          <a:bodyPr>
            <a:normAutofit fontScale="90000"/>
          </a:bodyPr>
          <a:lstStyle/>
          <a:p>
            <a:r>
              <a:rPr lang="lt-LT" dirty="0" smtClean="0"/>
              <a:t>Matavimai</a:t>
            </a:r>
            <a:endParaRPr lang="en-US" dirty="0"/>
          </a:p>
        </p:txBody>
      </p:sp>
      <p:sp>
        <p:nvSpPr>
          <p:cNvPr id="4" name="Rodyklė žemyn 3"/>
          <p:cNvSpPr/>
          <p:nvPr/>
        </p:nvSpPr>
        <p:spPr>
          <a:xfrm>
            <a:off x="1538882" y="1594846"/>
            <a:ext cx="240145" cy="701964"/>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vadinimas 1"/>
          <p:cNvSpPr txBox="1">
            <a:spLocks/>
          </p:cNvSpPr>
          <p:nvPr/>
        </p:nvSpPr>
        <p:spPr>
          <a:xfrm>
            <a:off x="447835" y="2309073"/>
            <a:ext cx="2422236" cy="576984"/>
          </a:xfrm>
          <a:prstGeom prst="rect">
            <a:avLst/>
          </a:prstGeom>
          <a:solidFill>
            <a:srgbClr val="FFFF00"/>
          </a:solidFill>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dirty="0" smtClean="0"/>
              <a:t>Vienkartiniai</a:t>
            </a:r>
            <a:endParaRPr lang="en-US" dirty="0"/>
          </a:p>
        </p:txBody>
      </p:sp>
      <p:sp>
        <p:nvSpPr>
          <p:cNvPr id="6" name="Pavadinimas 1"/>
          <p:cNvSpPr txBox="1">
            <a:spLocks/>
          </p:cNvSpPr>
          <p:nvPr/>
        </p:nvSpPr>
        <p:spPr>
          <a:xfrm>
            <a:off x="3236814" y="2292060"/>
            <a:ext cx="2422236" cy="576984"/>
          </a:xfrm>
          <a:prstGeom prst="rect">
            <a:avLst/>
          </a:prstGeom>
          <a:solidFill>
            <a:srgbClr val="FFFF00"/>
          </a:solidFill>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dirty="0" smtClean="0"/>
              <a:t>Daugkartiniai</a:t>
            </a:r>
            <a:endParaRPr lang="en-US" dirty="0"/>
          </a:p>
        </p:txBody>
      </p:sp>
      <p:sp>
        <p:nvSpPr>
          <p:cNvPr id="7" name="Rodyklė žemyn 6"/>
          <p:cNvSpPr/>
          <p:nvPr/>
        </p:nvSpPr>
        <p:spPr>
          <a:xfrm>
            <a:off x="3196809" y="1594846"/>
            <a:ext cx="240145" cy="701964"/>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dyklė žemyn 7"/>
          <p:cNvSpPr/>
          <p:nvPr/>
        </p:nvSpPr>
        <p:spPr>
          <a:xfrm>
            <a:off x="4090427" y="2840607"/>
            <a:ext cx="240145" cy="701964"/>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vadinimas 1"/>
          <p:cNvSpPr txBox="1">
            <a:spLocks/>
          </p:cNvSpPr>
          <p:nvPr/>
        </p:nvSpPr>
        <p:spPr>
          <a:xfrm>
            <a:off x="3119454" y="3562478"/>
            <a:ext cx="2422236" cy="576984"/>
          </a:xfrm>
          <a:prstGeom prst="rect">
            <a:avLst/>
          </a:prstGeom>
          <a:solidFill>
            <a:srgbClr val="FFFF00"/>
          </a:solidFill>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b="1" dirty="0" smtClean="0"/>
              <a:t>Atliekama vienkartinių matavimų seka</a:t>
            </a:r>
            <a:endParaRPr lang="en-US" b="1" dirty="0"/>
          </a:p>
        </p:txBody>
      </p:sp>
      <p:sp>
        <p:nvSpPr>
          <p:cNvPr id="10" name="Pavadinimas 1"/>
          <p:cNvSpPr txBox="1">
            <a:spLocks/>
          </p:cNvSpPr>
          <p:nvPr/>
        </p:nvSpPr>
        <p:spPr>
          <a:xfrm>
            <a:off x="512491" y="3540922"/>
            <a:ext cx="2422236" cy="576984"/>
          </a:xfrm>
          <a:prstGeom prst="rect">
            <a:avLst/>
          </a:prstGeom>
          <a:solidFill>
            <a:srgbClr val="FFFF00"/>
          </a:solidFill>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b="1" dirty="0" smtClean="0"/>
              <a:t>Fizikinio dydžio vertė gaunama vienu matavimu</a:t>
            </a:r>
            <a:endParaRPr lang="en-US" b="1" dirty="0"/>
          </a:p>
        </p:txBody>
      </p:sp>
      <p:sp>
        <p:nvSpPr>
          <p:cNvPr id="11" name="Rodyklė žemyn 10"/>
          <p:cNvSpPr/>
          <p:nvPr/>
        </p:nvSpPr>
        <p:spPr>
          <a:xfrm>
            <a:off x="1538881" y="2825811"/>
            <a:ext cx="240145" cy="701964"/>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vadinimas 1"/>
          <p:cNvSpPr txBox="1">
            <a:spLocks/>
          </p:cNvSpPr>
          <p:nvPr/>
        </p:nvSpPr>
        <p:spPr>
          <a:xfrm>
            <a:off x="8146346" y="1017862"/>
            <a:ext cx="2422236" cy="576984"/>
          </a:xfrm>
          <a:prstGeom prst="rect">
            <a:avLst/>
          </a:prstGeom>
          <a:solidFill>
            <a:srgbClr val="92D05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mtClean="0"/>
              <a:t>Matavimai</a:t>
            </a:r>
            <a:endParaRPr lang="en-US" dirty="0"/>
          </a:p>
        </p:txBody>
      </p:sp>
      <p:sp>
        <p:nvSpPr>
          <p:cNvPr id="13" name="Rodyklė žemyn 12"/>
          <p:cNvSpPr/>
          <p:nvPr/>
        </p:nvSpPr>
        <p:spPr>
          <a:xfrm>
            <a:off x="8146346" y="1594846"/>
            <a:ext cx="240145" cy="70196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dyklė žemyn 13"/>
          <p:cNvSpPr/>
          <p:nvPr/>
        </p:nvSpPr>
        <p:spPr>
          <a:xfrm>
            <a:off x="10260319" y="1581566"/>
            <a:ext cx="240145" cy="70196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vadinimas 1"/>
          <p:cNvSpPr txBox="1">
            <a:spLocks/>
          </p:cNvSpPr>
          <p:nvPr/>
        </p:nvSpPr>
        <p:spPr>
          <a:xfrm>
            <a:off x="7122264" y="2309073"/>
            <a:ext cx="1889991" cy="373481"/>
          </a:xfrm>
          <a:prstGeom prst="rect">
            <a:avLst/>
          </a:prstGeom>
          <a:solidFill>
            <a:srgbClr val="92D05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dirty="0" smtClean="0"/>
              <a:t>Dinaminiai</a:t>
            </a:r>
            <a:endParaRPr lang="en-US" dirty="0"/>
          </a:p>
        </p:txBody>
      </p:sp>
      <p:sp>
        <p:nvSpPr>
          <p:cNvPr id="16" name="Pavadinimas 1"/>
          <p:cNvSpPr txBox="1">
            <a:spLocks/>
          </p:cNvSpPr>
          <p:nvPr/>
        </p:nvSpPr>
        <p:spPr>
          <a:xfrm>
            <a:off x="9820437" y="2313987"/>
            <a:ext cx="1566719" cy="373481"/>
          </a:xfrm>
          <a:prstGeom prst="rect">
            <a:avLst/>
          </a:prstGeom>
          <a:solidFill>
            <a:srgbClr val="92D05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dirty="0" smtClean="0"/>
              <a:t>Statiniai</a:t>
            </a:r>
            <a:endParaRPr lang="en-US" dirty="0"/>
          </a:p>
        </p:txBody>
      </p:sp>
      <p:sp>
        <p:nvSpPr>
          <p:cNvPr id="17" name="Pavadinimas 1"/>
          <p:cNvSpPr txBox="1">
            <a:spLocks/>
          </p:cNvSpPr>
          <p:nvPr/>
        </p:nvSpPr>
        <p:spPr>
          <a:xfrm>
            <a:off x="9590102" y="3354470"/>
            <a:ext cx="1793010" cy="780242"/>
          </a:xfrm>
          <a:prstGeom prst="rect">
            <a:avLst/>
          </a:prstGeom>
          <a:solidFill>
            <a:srgbClr val="92D050"/>
          </a:solidFill>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dirty="0" smtClean="0"/>
              <a:t>Nuo laiko nepriklausomi dydžių matavimai</a:t>
            </a:r>
            <a:endParaRPr lang="en-US" dirty="0"/>
          </a:p>
        </p:txBody>
      </p:sp>
      <p:sp>
        <p:nvSpPr>
          <p:cNvPr id="18" name="Rodyklė žemyn 17"/>
          <p:cNvSpPr/>
          <p:nvPr/>
        </p:nvSpPr>
        <p:spPr>
          <a:xfrm>
            <a:off x="10260318" y="2652506"/>
            <a:ext cx="240145" cy="70196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dyklė žemyn 18"/>
          <p:cNvSpPr/>
          <p:nvPr/>
        </p:nvSpPr>
        <p:spPr>
          <a:xfrm>
            <a:off x="10324970" y="4139462"/>
            <a:ext cx="240145" cy="70196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dyklė žemyn 19"/>
          <p:cNvSpPr/>
          <p:nvPr/>
        </p:nvSpPr>
        <p:spPr>
          <a:xfrm>
            <a:off x="7708772" y="2694817"/>
            <a:ext cx="240145" cy="70196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vadinimas 1"/>
          <p:cNvSpPr txBox="1">
            <a:spLocks/>
          </p:cNvSpPr>
          <p:nvPr/>
        </p:nvSpPr>
        <p:spPr>
          <a:xfrm>
            <a:off x="6453783" y="3393752"/>
            <a:ext cx="2257711" cy="1045621"/>
          </a:xfrm>
          <a:prstGeom prst="rect">
            <a:avLst/>
          </a:prstGeom>
          <a:solidFill>
            <a:srgbClr val="92D050"/>
          </a:solidFill>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a:t>matuojama nuo laiko priklausomo dydžio vertė arba jos kitimo parametrai</a:t>
            </a:r>
            <a:endParaRPr lang="en-US" dirty="0"/>
          </a:p>
        </p:txBody>
      </p:sp>
      <p:sp>
        <p:nvSpPr>
          <p:cNvPr id="22" name="Rodyklė žemyn 21"/>
          <p:cNvSpPr/>
          <p:nvPr/>
        </p:nvSpPr>
        <p:spPr>
          <a:xfrm>
            <a:off x="7714540" y="4436344"/>
            <a:ext cx="240145" cy="70196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dyklė žemyn 23"/>
          <p:cNvSpPr/>
          <p:nvPr/>
        </p:nvSpPr>
        <p:spPr>
          <a:xfrm>
            <a:off x="4116982" y="4134712"/>
            <a:ext cx="240145" cy="701964"/>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dyklė žemyn 24"/>
          <p:cNvSpPr/>
          <p:nvPr/>
        </p:nvSpPr>
        <p:spPr>
          <a:xfrm>
            <a:off x="1574094" y="4096251"/>
            <a:ext cx="240145" cy="701964"/>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vadinimas 1"/>
          <p:cNvSpPr txBox="1">
            <a:spLocks/>
          </p:cNvSpPr>
          <p:nvPr/>
        </p:nvSpPr>
        <p:spPr>
          <a:xfrm>
            <a:off x="567908" y="4796800"/>
            <a:ext cx="2422236" cy="576984"/>
          </a:xfrm>
          <a:prstGeom prst="rect">
            <a:avLst/>
          </a:prstGeom>
          <a:solidFill>
            <a:srgbClr val="FFFF0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2400" b="1" dirty="0" smtClean="0"/>
              <a:t>Pavyzdžiai</a:t>
            </a:r>
            <a:endParaRPr lang="en-US" sz="2400" b="1" dirty="0"/>
          </a:p>
        </p:txBody>
      </p:sp>
      <p:sp>
        <p:nvSpPr>
          <p:cNvPr id="27" name="Pavadinimas 1"/>
          <p:cNvSpPr txBox="1">
            <a:spLocks/>
          </p:cNvSpPr>
          <p:nvPr/>
        </p:nvSpPr>
        <p:spPr>
          <a:xfrm>
            <a:off x="3274448" y="4836676"/>
            <a:ext cx="2422236" cy="576984"/>
          </a:xfrm>
          <a:prstGeom prst="rect">
            <a:avLst/>
          </a:prstGeom>
          <a:solidFill>
            <a:srgbClr val="FFFF0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2400" b="1" dirty="0" smtClean="0"/>
              <a:t>Pavyzdžiai</a:t>
            </a:r>
            <a:endParaRPr lang="en-US" sz="2400" b="1" dirty="0"/>
          </a:p>
        </p:txBody>
      </p:sp>
      <p:sp>
        <p:nvSpPr>
          <p:cNvPr id="28" name="Pavadinimas 1"/>
          <p:cNvSpPr txBox="1">
            <a:spLocks/>
          </p:cNvSpPr>
          <p:nvPr/>
        </p:nvSpPr>
        <p:spPr>
          <a:xfrm>
            <a:off x="6590019" y="5190444"/>
            <a:ext cx="2422236" cy="576984"/>
          </a:xfrm>
          <a:prstGeom prst="rect">
            <a:avLst/>
          </a:prstGeom>
          <a:solidFill>
            <a:srgbClr val="92D05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2400" b="1" dirty="0" smtClean="0"/>
              <a:t>Pavyzdžiai</a:t>
            </a:r>
            <a:endParaRPr lang="en-US" sz="2400" b="1" dirty="0"/>
          </a:p>
        </p:txBody>
      </p:sp>
      <p:sp>
        <p:nvSpPr>
          <p:cNvPr id="29" name="Pavadinimas 1"/>
          <p:cNvSpPr txBox="1">
            <a:spLocks/>
          </p:cNvSpPr>
          <p:nvPr/>
        </p:nvSpPr>
        <p:spPr>
          <a:xfrm>
            <a:off x="9590102" y="4896976"/>
            <a:ext cx="2422236" cy="576984"/>
          </a:xfrm>
          <a:prstGeom prst="rect">
            <a:avLst/>
          </a:prstGeom>
          <a:solidFill>
            <a:srgbClr val="92D05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2400" b="1" dirty="0" smtClean="0"/>
              <a:t>Pavyzdžiai</a:t>
            </a:r>
            <a:endParaRPr lang="en-US" sz="2400" b="1" dirty="0"/>
          </a:p>
        </p:txBody>
      </p:sp>
      <p:pic>
        <p:nvPicPr>
          <p:cNvPr id="3" name="Paveikslėlis 2"/>
          <p:cNvPicPr>
            <a:picLocks noChangeAspect="1"/>
          </p:cNvPicPr>
          <p:nvPr/>
        </p:nvPicPr>
        <p:blipFill>
          <a:blip r:embed="rId3"/>
          <a:stretch>
            <a:fillRect/>
          </a:stretch>
        </p:blipFill>
        <p:spPr>
          <a:xfrm>
            <a:off x="9843275" y="142899"/>
            <a:ext cx="2213040" cy="658425"/>
          </a:xfrm>
          <a:prstGeom prst="rect">
            <a:avLst/>
          </a:prstGeom>
        </p:spPr>
      </p:pic>
    </p:spTree>
    <p:extLst>
      <p:ext uri="{BB962C8B-B14F-4D97-AF65-F5344CB8AC3E}">
        <p14:creationId xmlns:p14="http://schemas.microsoft.com/office/powerpoint/2010/main" val="3462533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359196" y="343862"/>
            <a:ext cx="10515600" cy="613070"/>
          </a:xfrm>
        </p:spPr>
        <p:txBody>
          <a:bodyPr>
            <a:normAutofit fontScale="90000"/>
          </a:bodyPr>
          <a:lstStyle/>
          <a:p>
            <a:r>
              <a:rPr lang="fi-FI" dirty="0"/>
              <a:t>Veiksniai, turintys įtakos matavimo rezultatams</a:t>
            </a:r>
            <a:endParaRPr lang="en-US" dirty="0"/>
          </a:p>
        </p:txBody>
      </p:sp>
      <p:sp>
        <p:nvSpPr>
          <p:cNvPr id="4" name="Stačiakampis 3"/>
          <p:cNvSpPr/>
          <p:nvPr/>
        </p:nvSpPr>
        <p:spPr>
          <a:xfrm>
            <a:off x="406953" y="2150582"/>
            <a:ext cx="2509284" cy="1605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u="sng" dirty="0"/>
              <a:t>Matavimų </a:t>
            </a:r>
            <a:r>
              <a:rPr lang="lt-LT" b="1" u="sng" dirty="0" smtClean="0"/>
              <a:t>rezultato </a:t>
            </a:r>
            <a:r>
              <a:rPr lang="lt-LT" dirty="0"/>
              <a:t>tikslumas – tai išmatuotos vertės artumas tikrajai išmatuoto dydžio vertei. </a:t>
            </a:r>
            <a:endParaRPr lang="en-US" dirty="0"/>
          </a:p>
        </p:txBody>
      </p:sp>
      <p:sp>
        <p:nvSpPr>
          <p:cNvPr id="6" name="Stačiakampis 5"/>
          <p:cNvSpPr/>
          <p:nvPr/>
        </p:nvSpPr>
        <p:spPr>
          <a:xfrm>
            <a:off x="3726266" y="2399321"/>
            <a:ext cx="1824410" cy="369332"/>
          </a:xfrm>
          <a:prstGeom prst="rect">
            <a:avLst/>
          </a:prstGeom>
          <a:solidFill>
            <a:schemeClr val="tx2">
              <a:lumMod val="20000"/>
              <a:lumOff val="80000"/>
            </a:schemeClr>
          </a:solidFill>
        </p:spPr>
        <p:txBody>
          <a:bodyPr wrap="none">
            <a:spAutoFit/>
          </a:bodyPr>
          <a:lstStyle/>
          <a:p>
            <a:r>
              <a:rPr lang="lt-LT" dirty="0" smtClean="0"/>
              <a:t>„Švarus“ objektas</a:t>
            </a:r>
            <a:endParaRPr lang="en-US" dirty="0"/>
          </a:p>
        </p:txBody>
      </p:sp>
      <p:sp>
        <p:nvSpPr>
          <p:cNvPr id="7" name="Stačiakampis 6"/>
          <p:cNvSpPr/>
          <p:nvPr/>
        </p:nvSpPr>
        <p:spPr>
          <a:xfrm>
            <a:off x="4244244" y="3610878"/>
            <a:ext cx="1358257" cy="646331"/>
          </a:xfrm>
          <a:prstGeom prst="rect">
            <a:avLst/>
          </a:prstGeom>
          <a:solidFill>
            <a:schemeClr val="tx2">
              <a:lumMod val="20000"/>
              <a:lumOff val="80000"/>
            </a:schemeClr>
          </a:solidFill>
        </p:spPr>
        <p:txBody>
          <a:bodyPr wrap="none">
            <a:spAutoFit/>
          </a:bodyPr>
          <a:lstStyle/>
          <a:p>
            <a:r>
              <a:rPr lang="lt-LT" dirty="0" smtClean="0"/>
              <a:t>Subjektyvus </a:t>
            </a:r>
          </a:p>
          <a:p>
            <a:r>
              <a:rPr lang="lt-LT" dirty="0" smtClean="0"/>
              <a:t>matavimas</a:t>
            </a:r>
            <a:endParaRPr lang="en-US" dirty="0"/>
          </a:p>
        </p:txBody>
      </p:sp>
      <p:sp>
        <p:nvSpPr>
          <p:cNvPr id="8" name="Stačiakampis 7"/>
          <p:cNvSpPr/>
          <p:nvPr/>
        </p:nvSpPr>
        <p:spPr>
          <a:xfrm>
            <a:off x="5887855" y="1319564"/>
            <a:ext cx="1356462" cy="646331"/>
          </a:xfrm>
          <a:prstGeom prst="rect">
            <a:avLst/>
          </a:prstGeom>
          <a:solidFill>
            <a:schemeClr val="tx2">
              <a:lumMod val="20000"/>
              <a:lumOff val="80000"/>
            </a:schemeClr>
          </a:solidFill>
        </p:spPr>
        <p:txBody>
          <a:bodyPr wrap="none">
            <a:spAutoFit/>
          </a:bodyPr>
          <a:lstStyle/>
          <a:p>
            <a:r>
              <a:rPr lang="lt-LT" dirty="0" smtClean="0"/>
              <a:t>Metodo</a:t>
            </a:r>
          </a:p>
          <a:p>
            <a:r>
              <a:rPr lang="lt-LT" dirty="0" smtClean="0"/>
              <a:t>pasirinkimas</a:t>
            </a:r>
            <a:endParaRPr lang="en-US" dirty="0"/>
          </a:p>
        </p:txBody>
      </p:sp>
      <p:sp>
        <p:nvSpPr>
          <p:cNvPr id="9" name="Stačiakampis 8"/>
          <p:cNvSpPr/>
          <p:nvPr/>
        </p:nvSpPr>
        <p:spPr>
          <a:xfrm>
            <a:off x="7837157" y="2260822"/>
            <a:ext cx="1065805" cy="646331"/>
          </a:xfrm>
          <a:prstGeom prst="rect">
            <a:avLst/>
          </a:prstGeom>
          <a:solidFill>
            <a:schemeClr val="tx2">
              <a:lumMod val="20000"/>
              <a:lumOff val="80000"/>
            </a:schemeClr>
          </a:solidFill>
        </p:spPr>
        <p:txBody>
          <a:bodyPr wrap="none">
            <a:spAutoFit/>
          </a:bodyPr>
          <a:lstStyle/>
          <a:p>
            <a:r>
              <a:rPr lang="lt-LT" dirty="0" smtClean="0"/>
              <a:t>Prietaiso </a:t>
            </a:r>
          </a:p>
          <a:p>
            <a:r>
              <a:rPr lang="lt-LT" dirty="0" smtClean="0"/>
              <a:t>tikslumas</a:t>
            </a:r>
            <a:endParaRPr lang="en-US" dirty="0"/>
          </a:p>
        </p:txBody>
      </p:sp>
      <p:sp>
        <p:nvSpPr>
          <p:cNvPr id="10" name="Stačiakampis 9"/>
          <p:cNvSpPr/>
          <p:nvPr/>
        </p:nvSpPr>
        <p:spPr>
          <a:xfrm>
            <a:off x="6936718" y="3841711"/>
            <a:ext cx="1800878" cy="369332"/>
          </a:xfrm>
          <a:prstGeom prst="rect">
            <a:avLst/>
          </a:prstGeom>
          <a:solidFill>
            <a:schemeClr val="tx2">
              <a:lumMod val="20000"/>
              <a:lumOff val="80000"/>
            </a:schemeClr>
          </a:solidFill>
        </p:spPr>
        <p:txBody>
          <a:bodyPr wrap="none">
            <a:spAutoFit/>
          </a:bodyPr>
          <a:lstStyle/>
          <a:p>
            <a:r>
              <a:rPr lang="lt-LT" dirty="0" smtClean="0"/>
              <a:t>Aplinkos faktoriai</a:t>
            </a:r>
            <a:endParaRPr lang="en-US" dirty="0"/>
          </a:p>
        </p:txBody>
      </p:sp>
      <p:sp>
        <p:nvSpPr>
          <p:cNvPr id="11" name="5 kampų žvaigždė 10"/>
          <p:cNvSpPr/>
          <p:nvPr/>
        </p:nvSpPr>
        <p:spPr>
          <a:xfrm>
            <a:off x="5874969" y="2295803"/>
            <a:ext cx="1610352" cy="1315075"/>
          </a:xfrm>
          <a:prstGeom prst="star5">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675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95589" y="244546"/>
            <a:ext cx="4185401" cy="951208"/>
          </a:xfrm>
        </p:spPr>
        <p:txBody>
          <a:bodyPr>
            <a:normAutofit fontScale="90000"/>
          </a:bodyPr>
          <a:lstStyle/>
          <a:p>
            <a:r>
              <a:rPr lang="lt-LT" sz="3200" dirty="0" smtClean="0">
                <a:latin typeface="Cambria" panose="02040503050406030204" pitchFamily="18" charset="0"/>
                <a:ea typeface="Cambria" panose="02040503050406030204" pitchFamily="18" charset="0"/>
              </a:rPr>
              <a:t>Matavimo atlikimo taisyklės</a:t>
            </a:r>
            <a:endParaRPr lang="en-US" sz="3200" dirty="0">
              <a:latin typeface="Cambria" panose="02040503050406030204" pitchFamily="18" charset="0"/>
              <a:ea typeface="Cambria" panose="02040503050406030204" pitchFamily="18" charset="0"/>
            </a:endParaRPr>
          </a:p>
        </p:txBody>
      </p:sp>
      <p:pic>
        <p:nvPicPr>
          <p:cNvPr id="4" name="Turinio vietos rezervavimo ženklas 3"/>
          <p:cNvPicPr>
            <a:picLocks noGrp="1" noChangeAspect="1"/>
          </p:cNvPicPr>
          <p:nvPr>
            <p:ph idx="1"/>
          </p:nvPr>
        </p:nvPicPr>
        <p:blipFill>
          <a:blip r:embed="rId3"/>
          <a:stretch>
            <a:fillRect/>
          </a:stretch>
        </p:blipFill>
        <p:spPr>
          <a:xfrm>
            <a:off x="193518" y="1195754"/>
            <a:ext cx="4287472" cy="2620761"/>
          </a:xfrm>
          <a:prstGeom prst="rect">
            <a:avLst/>
          </a:prstGeom>
        </p:spPr>
      </p:pic>
      <p:pic>
        <p:nvPicPr>
          <p:cNvPr id="5" name="Paveikslėlis 4"/>
          <p:cNvPicPr>
            <a:picLocks noChangeAspect="1"/>
          </p:cNvPicPr>
          <p:nvPr/>
        </p:nvPicPr>
        <p:blipFill>
          <a:blip r:embed="rId4"/>
          <a:stretch>
            <a:fillRect/>
          </a:stretch>
        </p:blipFill>
        <p:spPr>
          <a:xfrm>
            <a:off x="4480990" y="361741"/>
            <a:ext cx="3075461" cy="6068298"/>
          </a:xfrm>
          <a:prstGeom prst="rect">
            <a:avLst/>
          </a:prstGeom>
        </p:spPr>
      </p:pic>
      <p:pic>
        <p:nvPicPr>
          <p:cNvPr id="6" name="Paveikslėlis 5"/>
          <p:cNvPicPr>
            <a:picLocks noChangeAspect="1"/>
          </p:cNvPicPr>
          <p:nvPr/>
        </p:nvPicPr>
        <p:blipFill>
          <a:blip r:embed="rId5"/>
          <a:stretch>
            <a:fillRect/>
          </a:stretch>
        </p:blipFill>
        <p:spPr>
          <a:xfrm>
            <a:off x="6658708" y="1416818"/>
            <a:ext cx="5342823" cy="3605788"/>
          </a:xfrm>
          <a:prstGeom prst="rect">
            <a:avLst/>
          </a:prstGeom>
        </p:spPr>
      </p:pic>
      <p:pic>
        <p:nvPicPr>
          <p:cNvPr id="7" name="Paveikslėlis 6"/>
          <p:cNvPicPr>
            <a:picLocks noChangeAspect="1"/>
          </p:cNvPicPr>
          <p:nvPr/>
        </p:nvPicPr>
        <p:blipFill>
          <a:blip r:embed="rId6"/>
          <a:stretch>
            <a:fillRect/>
          </a:stretch>
        </p:blipFill>
        <p:spPr>
          <a:xfrm>
            <a:off x="646059" y="3816515"/>
            <a:ext cx="2049490" cy="2885736"/>
          </a:xfrm>
          <a:prstGeom prst="rect">
            <a:avLst/>
          </a:prstGeom>
        </p:spPr>
      </p:pic>
      <p:pic>
        <p:nvPicPr>
          <p:cNvPr id="8" name="Paveikslėlis 7"/>
          <p:cNvPicPr>
            <a:picLocks noChangeAspect="1"/>
          </p:cNvPicPr>
          <p:nvPr/>
        </p:nvPicPr>
        <p:blipFill>
          <a:blip r:embed="rId7"/>
          <a:stretch>
            <a:fillRect/>
          </a:stretch>
        </p:blipFill>
        <p:spPr>
          <a:xfrm>
            <a:off x="9702156" y="130205"/>
            <a:ext cx="2213040" cy="658425"/>
          </a:xfrm>
          <a:prstGeom prst="rect">
            <a:avLst/>
          </a:prstGeom>
        </p:spPr>
      </p:pic>
    </p:spTree>
    <p:extLst>
      <p:ext uri="{BB962C8B-B14F-4D97-AF65-F5344CB8AC3E}">
        <p14:creationId xmlns:p14="http://schemas.microsoft.com/office/powerpoint/2010/main" val="422233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6"/>
            <a:ext cx="8776063" cy="688612"/>
          </a:xfrm>
        </p:spPr>
        <p:txBody>
          <a:bodyPr>
            <a:normAutofit fontScale="90000"/>
          </a:bodyPr>
          <a:lstStyle/>
          <a:p>
            <a:r>
              <a:rPr lang="lt-LT" sz="3200" b="1" dirty="0" smtClean="0">
                <a:latin typeface="Cambria" panose="02040503050406030204" pitchFamily="18" charset="0"/>
                <a:ea typeface="Cambria" panose="02040503050406030204" pitchFamily="18" charset="0"/>
              </a:rPr>
              <a:t>Temos „Matavimai ir skaičiavimai fizikoje“ planas</a:t>
            </a:r>
            <a:endParaRPr lang="en-US" sz="3200" b="1" dirty="0">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idx="1"/>
          </p:nvPr>
        </p:nvSpPr>
        <p:spPr>
          <a:xfrm>
            <a:off x="838200" y="1825625"/>
            <a:ext cx="10515600" cy="1959566"/>
          </a:xfrm>
        </p:spPr>
        <p:txBody>
          <a:bodyPr>
            <a:normAutofit lnSpcReduction="10000"/>
          </a:bodyPr>
          <a:lstStyle/>
          <a:p>
            <a:r>
              <a:rPr lang="lt-LT" dirty="0">
                <a:latin typeface="Cambria" panose="02040503050406030204" pitchFamily="18" charset="0"/>
                <a:ea typeface="Cambria" panose="02040503050406030204" pitchFamily="18" charset="0"/>
              </a:rPr>
              <a:t>Tarptautinė vienetų </a:t>
            </a:r>
            <a:r>
              <a:rPr lang="lt-LT" dirty="0" smtClean="0">
                <a:latin typeface="Cambria" panose="02040503050406030204" pitchFamily="18" charset="0"/>
                <a:ea typeface="Cambria" panose="02040503050406030204" pitchFamily="18" charset="0"/>
              </a:rPr>
              <a:t>sistema.</a:t>
            </a:r>
          </a:p>
          <a:p>
            <a:r>
              <a:rPr lang="lt-LT" dirty="0" smtClean="0">
                <a:latin typeface="Cambria" panose="02040503050406030204" pitchFamily="18" charset="0"/>
                <a:ea typeface="Cambria" panose="02040503050406030204" pitchFamily="18" charset="0"/>
              </a:rPr>
              <a:t>Kas yra matavimai? Matavimų rūšys.</a:t>
            </a:r>
          </a:p>
          <a:p>
            <a:r>
              <a:rPr lang="lt-LT" dirty="0">
                <a:latin typeface="Cambria" panose="02040503050406030204" pitchFamily="18" charset="0"/>
                <a:ea typeface="Cambria" panose="02040503050406030204" pitchFamily="18" charset="0"/>
              </a:rPr>
              <a:t>Tyrimo tikslumo įvertinimas</a:t>
            </a:r>
            <a:r>
              <a:rPr lang="lt-LT" dirty="0" smtClean="0"/>
              <a:t>.</a:t>
            </a:r>
            <a:endParaRPr lang="lt-LT" dirty="0"/>
          </a:p>
          <a:p>
            <a:r>
              <a:rPr lang="lt-LT" dirty="0">
                <a:latin typeface="Cambria" panose="02040503050406030204" pitchFamily="18" charset="0"/>
                <a:ea typeface="Cambria" panose="02040503050406030204" pitchFamily="18" charset="0"/>
              </a:rPr>
              <a:t>Fizikiniai vektoriniai </a:t>
            </a:r>
            <a:r>
              <a:rPr lang="lt-LT" dirty="0" smtClean="0">
                <a:latin typeface="Cambria" panose="02040503050406030204" pitchFamily="18" charset="0"/>
                <a:ea typeface="Cambria" panose="02040503050406030204" pitchFamily="18" charset="0"/>
              </a:rPr>
              <a:t>dydžiai.</a:t>
            </a:r>
          </a:p>
          <a:p>
            <a:pPr marL="0" indent="0">
              <a:buNone/>
            </a:pPr>
            <a:endParaRPr lang="lt-LT" dirty="0">
              <a:latin typeface="Cambria" panose="02040503050406030204" pitchFamily="18" charset="0"/>
              <a:ea typeface="Cambria" panose="02040503050406030204" pitchFamily="18" charset="0"/>
            </a:endParaRPr>
          </a:p>
        </p:txBody>
      </p:sp>
      <p:pic>
        <p:nvPicPr>
          <p:cNvPr id="4" name="Paveikslėlis 3"/>
          <p:cNvPicPr>
            <a:picLocks noChangeAspect="1"/>
          </p:cNvPicPr>
          <p:nvPr/>
        </p:nvPicPr>
        <p:blipFill>
          <a:blip r:embed="rId2"/>
          <a:stretch>
            <a:fillRect/>
          </a:stretch>
        </p:blipFill>
        <p:spPr>
          <a:xfrm>
            <a:off x="9986405" y="312677"/>
            <a:ext cx="1456817" cy="417621"/>
          </a:xfrm>
          <a:prstGeom prst="rect">
            <a:avLst/>
          </a:prstGeom>
        </p:spPr>
      </p:pic>
      <p:pic>
        <p:nvPicPr>
          <p:cNvPr id="5" name="Paveikslėlis 4"/>
          <p:cNvPicPr>
            <a:picLocks noChangeAspect="1"/>
          </p:cNvPicPr>
          <p:nvPr/>
        </p:nvPicPr>
        <p:blipFill>
          <a:blip r:embed="rId3"/>
          <a:stretch>
            <a:fillRect/>
          </a:stretch>
        </p:blipFill>
        <p:spPr>
          <a:xfrm>
            <a:off x="11275315" y="198566"/>
            <a:ext cx="753821" cy="531732"/>
          </a:xfrm>
          <a:prstGeom prst="rect">
            <a:avLst/>
          </a:prstGeom>
        </p:spPr>
      </p:pic>
    </p:spTree>
    <p:extLst>
      <p:ext uri="{BB962C8B-B14F-4D97-AF65-F5344CB8AC3E}">
        <p14:creationId xmlns:p14="http://schemas.microsoft.com/office/powerpoint/2010/main" val="404573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6"/>
            <a:ext cx="10515600" cy="572522"/>
          </a:xfrm>
        </p:spPr>
        <p:txBody>
          <a:bodyPr>
            <a:normAutofit fontScale="90000"/>
          </a:bodyPr>
          <a:lstStyle/>
          <a:p>
            <a:r>
              <a:rPr lang="lt-LT" dirty="0" smtClean="0"/>
              <a:t>Matavimo tikslumas</a:t>
            </a:r>
            <a:endParaRPr lang="en-US" dirty="0"/>
          </a:p>
        </p:txBody>
      </p:sp>
      <p:pic>
        <p:nvPicPr>
          <p:cNvPr id="2050" name="Picture 2" descr="Rodomas dvigubas mechaninis balansas.  Kairėje keptuvėje sėdi metalinė masė."/>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505450"/>
            <a:ext cx="46482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4" name="Paveikslėlis 3"/>
          <p:cNvPicPr>
            <a:picLocks noChangeAspect="1"/>
          </p:cNvPicPr>
          <p:nvPr/>
        </p:nvPicPr>
        <p:blipFill>
          <a:blip r:embed="rId4"/>
          <a:stretch>
            <a:fillRect/>
          </a:stretch>
        </p:blipFill>
        <p:spPr>
          <a:xfrm>
            <a:off x="6178218" y="2505450"/>
            <a:ext cx="4638675" cy="2847975"/>
          </a:xfrm>
          <a:prstGeom prst="rect">
            <a:avLst/>
          </a:prstGeom>
        </p:spPr>
      </p:pic>
      <p:pic>
        <p:nvPicPr>
          <p:cNvPr id="3" name="Paveikslėlis 2"/>
          <p:cNvPicPr>
            <a:picLocks noChangeAspect="1"/>
          </p:cNvPicPr>
          <p:nvPr/>
        </p:nvPicPr>
        <p:blipFill>
          <a:blip r:embed="rId5"/>
          <a:stretch>
            <a:fillRect/>
          </a:stretch>
        </p:blipFill>
        <p:spPr>
          <a:xfrm>
            <a:off x="9822737" y="279223"/>
            <a:ext cx="2213040" cy="658425"/>
          </a:xfrm>
          <a:prstGeom prst="rect">
            <a:avLst/>
          </a:prstGeom>
        </p:spPr>
      </p:pic>
    </p:spTree>
    <p:extLst>
      <p:ext uri="{BB962C8B-B14F-4D97-AF65-F5344CB8AC3E}">
        <p14:creationId xmlns:p14="http://schemas.microsoft.com/office/powerpoint/2010/main" val="87039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rotWithShape="1">
          <a:blip r:embed="rId3"/>
          <a:srcRect l="10274"/>
          <a:stretch/>
        </p:blipFill>
        <p:spPr>
          <a:xfrm>
            <a:off x="743577" y="872572"/>
            <a:ext cx="11146972" cy="5826034"/>
          </a:xfrm>
          <a:prstGeom prst="rect">
            <a:avLst/>
          </a:prstGeom>
        </p:spPr>
      </p:pic>
      <p:sp>
        <p:nvSpPr>
          <p:cNvPr id="3" name="Stačiakampis 2"/>
          <p:cNvSpPr/>
          <p:nvPr/>
        </p:nvSpPr>
        <p:spPr>
          <a:xfrm>
            <a:off x="4300694" y="6069206"/>
            <a:ext cx="3617406" cy="502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1"/>
          <p:cNvPicPr>
            <a:picLocks noChangeAspect="1"/>
          </p:cNvPicPr>
          <p:nvPr/>
        </p:nvPicPr>
        <p:blipFill>
          <a:blip r:embed="rId4"/>
          <a:stretch>
            <a:fillRect/>
          </a:stretch>
        </p:blipFill>
        <p:spPr>
          <a:xfrm>
            <a:off x="979423" y="552660"/>
            <a:ext cx="3621338" cy="506012"/>
          </a:xfrm>
          <a:prstGeom prst="rect">
            <a:avLst/>
          </a:prstGeom>
        </p:spPr>
      </p:pic>
      <p:sp>
        <p:nvSpPr>
          <p:cNvPr id="5" name="Stačiakampis 4"/>
          <p:cNvSpPr/>
          <p:nvPr/>
        </p:nvSpPr>
        <p:spPr>
          <a:xfrm>
            <a:off x="313172" y="370156"/>
            <a:ext cx="3858567" cy="502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ln w="0"/>
                <a:solidFill>
                  <a:schemeClr val="tx1"/>
                </a:solidFill>
                <a:effectLst>
                  <a:outerShdw blurRad="38100" dist="19050" dir="2700000" algn="tl" rotWithShape="0">
                    <a:schemeClr val="dk1">
                      <a:alpha val="40000"/>
                    </a:schemeClr>
                  </a:outerShdw>
                </a:effectLst>
              </a:rPr>
              <a:t>SLANKMATIS</a:t>
            </a:r>
            <a:endParaRPr lang="en-US" dirty="0">
              <a:ln w="0"/>
              <a:solidFill>
                <a:schemeClr val="tx1"/>
              </a:solidFill>
              <a:effectLst>
                <a:outerShdw blurRad="38100" dist="19050" dir="2700000" algn="tl" rotWithShape="0">
                  <a:schemeClr val="dk1">
                    <a:alpha val="40000"/>
                  </a:schemeClr>
                </a:outerShdw>
              </a:effectLst>
            </a:endParaRPr>
          </a:p>
        </p:txBody>
      </p:sp>
      <p:pic>
        <p:nvPicPr>
          <p:cNvPr id="6" name="Paveikslėlis 5"/>
          <p:cNvPicPr>
            <a:picLocks noChangeAspect="1"/>
          </p:cNvPicPr>
          <p:nvPr/>
        </p:nvPicPr>
        <p:blipFill>
          <a:blip r:embed="rId5"/>
          <a:stretch>
            <a:fillRect/>
          </a:stretch>
        </p:blipFill>
        <p:spPr>
          <a:xfrm>
            <a:off x="9822737" y="279223"/>
            <a:ext cx="2213040" cy="658425"/>
          </a:xfrm>
          <a:prstGeom prst="rect">
            <a:avLst/>
          </a:prstGeom>
        </p:spPr>
      </p:pic>
    </p:spTree>
    <p:extLst>
      <p:ext uri="{BB962C8B-B14F-4D97-AF65-F5344CB8AC3E}">
        <p14:creationId xmlns:p14="http://schemas.microsoft.com/office/powerpoint/2010/main" val="3651371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749367" y="480688"/>
            <a:ext cx="10579284" cy="6040691"/>
          </a:xfrm>
          <a:prstGeom prst="rect">
            <a:avLst/>
          </a:prstGeom>
        </p:spPr>
      </p:pic>
      <p:sp>
        <p:nvSpPr>
          <p:cNvPr id="3" name="Stačiakampis 2"/>
          <p:cNvSpPr/>
          <p:nvPr/>
        </p:nvSpPr>
        <p:spPr>
          <a:xfrm>
            <a:off x="5637125" y="5693487"/>
            <a:ext cx="1055077" cy="32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čiakampis 3"/>
          <p:cNvSpPr/>
          <p:nvPr/>
        </p:nvSpPr>
        <p:spPr>
          <a:xfrm>
            <a:off x="3918856" y="6129495"/>
            <a:ext cx="3858567" cy="502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čiakampis 4"/>
          <p:cNvSpPr/>
          <p:nvPr/>
        </p:nvSpPr>
        <p:spPr>
          <a:xfrm>
            <a:off x="313172" y="370156"/>
            <a:ext cx="3858567" cy="502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ln w="0"/>
                <a:solidFill>
                  <a:schemeClr val="tx1"/>
                </a:solidFill>
                <a:effectLst>
                  <a:outerShdw blurRad="38100" dist="19050" dir="2700000" algn="tl" rotWithShape="0">
                    <a:schemeClr val="dk1">
                      <a:alpha val="40000"/>
                    </a:schemeClr>
                  </a:outerShdw>
                </a:effectLst>
              </a:rPr>
              <a:t>MIKROMETRAS</a:t>
            </a:r>
            <a:endParaRPr lang="en-US" dirty="0">
              <a:ln w="0"/>
              <a:solidFill>
                <a:schemeClr val="tx1"/>
              </a:solidFill>
              <a:effectLst>
                <a:outerShdw blurRad="38100" dist="19050" dir="2700000" algn="tl" rotWithShape="0">
                  <a:schemeClr val="dk1">
                    <a:alpha val="40000"/>
                  </a:schemeClr>
                </a:outerShdw>
              </a:effectLst>
            </a:endParaRPr>
          </a:p>
        </p:txBody>
      </p:sp>
      <p:pic>
        <p:nvPicPr>
          <p:cNvPr id="6" name="Paveikslėlis 5"/>
          <p:cNvPicPr>
            <a:picLocks noChangeAspect="1"/>
          </p:cNvPicPr>
          <p:nvPr/>
        </p:nvPicPr>
        <p:blipFill>
          <a:blip r:embed="rId3"/>
          <a:stretch>
            <a:fillRect/>
          </a:stretch>
        </p:blipFill>
        <p:spPr>
          <a:xfrm>
            <a:off x="9732302" y="145571"/>
            <a:ext cx="2213040" cy="658425"/>
          </a:xfrm>
          <a:prstGeom prst="rect">
            <a:avLst/>
          </a:prstGeom>
        </p:spPr>
      </p:pic>
      <p:sp>
        <p:nvSpPr>
          <p:cNvPr id="7" name="Stačiakampis 6"/>
          <p:cNvSpPr/>
          <p:nvPr/>
        </p:nvSpPr>
        <p:spPr>
          <a:xfrm>
            <a:off x="313172" y="6465444"/>
            <a:ext cx="7021483" cy="276999"/>
          </a:xfrm>
          <a:prstGeom prst="rect">
            <a:avLst/>
          </a:prstGeom>
        </p:spPr>
        <p:txBody>
          <a:bodyPr wrap="square">
            <a:spAutoFit/>
          </a:bodyPr>
          <a:lstStyle/>
          <a:p>
            <a:r>
              <a:rPr lang="en-US" sz="1200" dirty="0"/>
              <a:t>http://www.fbml.ff.vu.lt/sites/default/files/I_knyga_-_2_skyrius_-_Matavimai_ir_matavimu_paklaidos_0.pdf</a:t>
            </a:r>
          </a:p>
        </p:txBody>
      </p:sp>
    </p:spTree>
    <p:extLst>
      <p:ext uri="{BB962C8B-B14F-4D97-AF65-F5344CB8AC3E}">
        <p14:creationId xmlns:p14="http://schemas.microsoft.com/office/powerpoint/2010/main" val="461861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68345" y="395270"/>
            <a:ext cx="10515600" cy="619017"/>
          </a:xfrm>
        </p:spPr>
        <p:txBody>
          <a:bodyPr>
            <a:normAutofit/>
          </a:bodyPr>
          <a:lstStyle/>
          <a:p>
            <a:r>
              <a:rPr lang="lt-LT" sz="3600" dirty="0" smtClean="0">
                <a:latin typeface="Cambria" panose="02040503050406030204" pitchFamily="18" charset="0"/>
                <a:ea typeface="Cambria" panose="02040503050406030204" pitchFamily="18" charset="0"/>
              </a:rPr>
              <a:t>Tikslumas skaičiavimuose ( daugyba, dalyba)</a:t>
            </a:r>
            <a:endParaRPr lang="en-US" sz="3600"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3" name="Turinio vietos rezervavimo ženklas 2"/>
              <p:cNvSpPr>
                <a:spLocks noGrp="1"/>
              </p:cNvSpPr>
              <p:nvPr>
                <p:ph idx="1"/>
              </p:nvPr>
            </p:nvSpPr>
            <p:spPr>
              <a:xfrm>
                <a:off x="706464" y="1123627"/>
                <a:ext cx="10515600" cy="4658129"/>
              </a:xfrm>
            </p:spPr>
            <p:txBody>
              <a:bodyPr>
                <a:normAutofit fontScale="77500" lnSpcReduction="20000"/>
              </a:bodyPr>
              <a:lstStyle/>
              <a:p>
                <a:pPr>
                  <a:lnSpc>
                    <a:spcPct val="170000"/>
                  </a:lnSpc>
                </a:pPr>
                <a:r>
                  <a:rPr lang="lt-LT" dirty="0" smtClean="0">
                    <a:latin typeface="Cambria" panose="02040503050406030204" pitchFamily="18" charset="0"/>
                    <a:ea typeface="Cambria" panose="02040503050406030204" pitchFamily="18" charset="0"/>
                  </a:rPr>
                  <a:t>Atliekant tiesioginius </a:t>
                </a:r>
                <a:r>
                  <a:rPr lang="lt-LT" dirty="0" err="1" smtClean="0">
                    <a:latin typeface="Cambria" panose="02040503050406030204" pitchFamily="18" charset="0"/>
                    <a:ea typeface="Cambria" panose="02040503050406030204" pitchFamily="18" charset="0"/>
                  </a:rPr>
                  <a:t>matavimus</a:t>
                </a:r>
                <a:r>
                  <a:rPr lang="lt-LT" dirty="0" smtClean="0">
                    <a:latin typeface="Cambria" panose="02040503050406030204" pitchFamily="18" charset="0"/>
                    <a:ea typeface="Cambria" panose="02040503050406030204" pitchFamily="18" charset="0"/>
                  </a:rPr>
                  <a:t> rezultatą užrašome tam tikru tikslumu. Pvz. detalės skersmuo buvo 4,15 cm. Kokiu tikslumu reikia apskaičiuoti detalės skerspjūvį</a:t>
                </a:r>
                <a:r>
                  <a:rPr lang="lt-LT" dirty="0" smtClean="0"/>
                  <a:t>? </a:t>
                </a:r>
              </a:p>
              <a:p>
                <a:pPr marL="0" indent="0">
                  <a:buNone/>
                </a:pPr>
                <a:endParaRPr lang="lt-LT" dirty="0"/>
              </a:p>
              <a:p>
                <a:pPr marL="0" indent="0">
                  <a:buNone/>
                </a:pPr>
                <a:r>
                  <a:rPr lang="lt-LT" b="0" dirty="0" smtClean="0"/>
                  <a:t>       </a:t>
                </a:r>
                <a14:m>
                  <m:oMath xmlns:m="http://schemas.openxmlformats.org/officeDocument/2006/math">
                    <m:r>
                      <a:rPr lang="lt-LT" b="0" i="1" smtClean="0">
                        <a:latin typeface="Cambria Math" panose="02040503050406030204" pitchFamily="18" charset="0"/>
                      </a:rPr>
                      <m:t>𝑆</m:t>
                    </m:r>
                    <m:r>
                      <a:rPr lang="lt-LT" b="0" i="1" smtClean="0">
                        <a:latin typeface="Cambria Math" panose="02040503050406030204" pitchFamily="18" charset="0"/>
                      </a:rPr>
                      <m:t> = </m:t>
                    </m:r>
                    <m:r>
                      <a:rPr lang="lt-LT" b="0" i="1" smtClean="0">
                        <a:latin typeface="Cambria Math" panose="02040503050406030204" pitchFamily="18" charset="0"/>
                        <a:ea typeface="Cambria Math" panose="02040503050406030204" pitchFamily="18" charset="0"/>
                      </a:rPr>
                      <m:t>𝜋</m:t>
                    </m:r>
                    <m:sSup>
                      <m:sSupPr>
                        <m:ctrlPr>
                          <a:rPr lang="lt-LT" b="0" i="1" smtClean="0">
                            <a:latin typeface="Cambria Math" panose="02040503050406030204" pitchFamily="18" charset="0"/>
                            <a:ea typeface="Cambria Math" panose="02040503050406030204" pitchFamily="18" charset="0"/>
                          </a:rPr>
                        </m:ctrlPr>
                      </m:sSupPr>
                      <m:e>
                        <m:r>
                          <a:rPr lang="lt-LT" b="0" i="1" smtClean="0">
                            <a:latin typeface="Cambria Math" panose="02040503050406030204" pitchFamily="18" charset="0"/>
                            <a:ea typeface="Cambria Math" panose="02040503050406030204" pitchFamily="18" charset="0"/>
                          </a:rPr>
                          <m:t>𝑅</m:t>
                        </m:r>
                      </m:e>
                      <m:sup>
                        <m:r>
                          <a:rPr lang="lt-LT" b="0" i="1" smtClean="0">
                            <a:latin typeface="Cambria Math" panose="02040503050406030204" pitchFamily="18" charset="0"/>
                            <a:ea typeface="Cambria Math" panose="02040503050406030204" pitchFamily="18" charset="0"/>
                          </a:rPr>
                          <m:t>2</m:t>
                        </m:r>
                      </m:sup>
                    </m:sSup>
                  </m:oMath>
                </a14:m>
                <a:r>
                  <a:rPr lang="lt-LT" dirty="0" smtClean="0">
                    <a:latin typeface="Cambria" panose="02040503050406030204" pitchFamily="18" charset="0"/>
                    <a:ea typeface="Cambria" panose="02040503050406030204" pitchFamily="18" charset="0"/>
                    <a:sym typeface="Symbol" panose="05050102010706020507" pitchFamily="18" charset="2"/>
                  </a:rPr>
                  <a:t> </a:t>
                </a:r>
                <a:r>
                  <a:rPr lang="lt-LT" dirty="0" smtClean="0">
                    <a:latin typeface="Cambria" panose="02040503050406030204" pitchFamily="18" charset="0"/>
                    <a:ea typeface="Cambria" panose="02040503050406030204" pitchFamily="18" charset="0"/>
                  </a:rPr>
                  <a:t> </a:t>
                </a:r>
                <a14:m>
                  <m:oMath xmlns:m="http://schemas.openxmlformats.org/officeDocument/2006/math">
                    <m:f>
                      <m:fPr>
                        <m:ctrlPr>
                          <a:rPr lang="lt-LT" i="1" dirty="0" smtClean="0">
                            <a:latin typeface="Cambria Math" panose="02040503050406030204" pitchFamily="18" charset="0"/>
                          </a:rPr>
                        </m:ctrlPr>
                      </m:fPr>
                      <m:num>
                        <m:r>
                          <a:rPr lang="lt-LT" i="1" dirty="0" smtClean="0">
                            <a:latin typeface="Cambria Math" panose="02040503050406030204" pitchFamily="18" charset="0"/>
                            <a:ea typeface="Cambria Math" panose="02040503050406030204" pitchFamily="18" charset="0"/>
                          </a:rPr>
                          <m:t>𝜋</m:t>
                        </m:r>
                        <m:sSup>
                          <m:sSupPr>
                            <m:ctrlPr>
                              <a:rPr lang="lt-LT" i="1" dirty="0" smtClean="0">
                                <a:latin typeface="Cambria Math" panose="02040503050406030204" pitchFamily="18" charset="0"/>
                                <a:ea typeface="Cambria Math" panose="02040503050406030204" pitchFamily="18" charset="0"/>
                              </a:rPr>
                            </m:ctrlPr>
                          </m:sSupPr>
                          <m:e>
                            <m:r>
                              <a:rPr lang="lt-LT" b="0" i="1" dirty="0" smtClean="0">
                                <a:latin typeface="Cambria Math" panose="02040503050406030204" pitchFamily="18" charset="0"/>
                                <a:ea typeface="Cambria Math" panose="02040503050406030204" pitchFamily="18" charset="0"/>
                              </a:rPr>
                              <m:t>𝐷</m:t>
                            </m:r>
                          </m:e>
                          <m:sup>
                            <m:r>
                              <a:rPr lang="lt-LT" b="0" i="1" dirty="0" smtClean="0">
                                <a:latin typeface="Cambria Math" panose="02040503050406030204" pitchFamily="18" charset="0"/>
                                <a:ea typeface="Cambria Math" panose="02040503050406030204" pitchFamily="18" charset="0"/>
                              </a:rPr>
                              <m:t>2</m:t>
                            </m:r>
                          </m:sup>
                        </m:sSup>
                      </m:num>
                      <m:den>
                        <m:r>
                          <a:rPr lang="lt-LT" b="0" i="1" dirty="0" smtClean="0">
                            <a:latin typeface="Cambria Math" panose="02040503050406030204" pitchFamily="18" charset="0"/>
                          </a:rPr>
                          <m:t>4</m:t>
                        </m:r>
                      </m:den>
                    </m:f>
                  </m:oMath>
                </a14:m>
                <a:r>
                  <a:rPr lang="lt-LT" dirty="0" smtClean="0">
                    <a:latin typeface="Cambria" panose="02040503050406030204" pitchFamily="18" charset="0"/>
                    <a:ea typeface="Cambria" panose="02040503050406030204" pitchFamily="18" charset="0"/>
                  </a:rPr>
                  <a:t>   </a:t>
                </a:r>
                <a:r>
                  <a:rPr lang="lt-LT" dirty="0" smtClean="0">
                    <a:latin typeface="Cambria" panose="02040503050406030204" pitchFamily="18" charset="0"/>
                    <a:ea typeface="Cambria" panose="02040503050406030204" pitchFamily="18" charset="0"/>
                    <a:sym typeface="Symbol" panose="05050102010706020507" pitchFamily="18" charset="2"/>
                  </a:rPr>
                  <a:t> </a:t>
                </a:r>
                <a14:m>
                  <m:oMath xmlns:m="http://schemas.openxmlformats.org/officeDocument/2006/math">
                    <m:f>
                      <m:fPr>
                        <m:ctrlPr>
                          <a:rPr lang="lt-LT" i="1" smtClean="0">
                            <a:latin typeface="Cambria Math" panose="02040503050406030204" pitchFamily="18" charset="0"/>
                            <a:sym typeface="Symbol" panose="05050102010706020507" pitchFamily="18" charset="2"/>
                          </a:rPr>
                        </m:ctrlPr>
                      </m:fPr>
                      <m:num>
                        <m:r>
                          <m:rPr>
                            <m:nor/>
                          </m:rPr>
                          <a:rPr lang="lt-LT" dirty="0">
                            <a:latin typeface="Cambria" panose="02040503050406030204" pitchFamily="18" charset="0"/>
                            <a:ea typeface="Cambria" panose="02040503050406030204" pitchFamily="18" charset="0"/>
                          </a:rPr>
                          <m:t>3,14159...</m:t>
                        </m:r>
                        <m:r>
                          <a:rPr lang="lt-LT" i="1" dirty="0" smtClean="0">
                            <a:latin typeface="Cambria Math" panose="02040503050406030204" pitchFamily="18" charset="0"/>
                            <a:ea typeface="Cambria Math" panose="02040503050406030204" pitchFamily="18" charset="0"/>
                          </a:rPr>
                          <m:t>∙</m:t>
                        </m:r>
                        <m:r>
                          <m:rPr>
                            <m:nor/>
                          </m:rPr>
                          <a:rPr lang="lt-LT" b="0" i="0" dirty="0" smtClean="0">
                            <a:latin typeface="Cambria" panose="02040503050406030204" pitchFamily="18" charset="0"/>
                            <a:ea typeface="Cambria" panose="02040503050406030204" pitchFamily="18" charset="0"/>
                          </a:rPr>
                          <m:t> 17,2225</m:t>
                        </m:r>
                        <m:r>
                          <m:rPr>
                            <m:nor/>
                          </m:rPr>
                          <a:rPr lang="lt-LT" dirty="0">
                            <a:latin typeface="Cambria" panose="02040503050406030204" pitchFamily="18" charset="0"/>
                            <a:ea typeface="Cambria" panose="02040503050406030204" pitchFamily="18" charset="0"/>
                          </a:rPr>
                          <m:t> </m:t>
                        </m:r>
                      </m:num>
                      <m:den>
                        <m:r>
                          <a:rPr lang="lt-LT" b="0" i="1" smtClean="0">
                            <a:latin typeface="Cambria Math" panose="02040503050406030204" pitchFamily="18" charset="0"/>
                            <a:sym typeface="Symbol" panose="05050102010706020507" pitchFamily="18" charset="2"/>
                          </a:rPr>
                          <m:t>4</m:t>
                        </m:r>
                      </m:den>
                    </m:f>
                  </m:oMath>
                </a14:m>
                <a:r>
                  <a:rPr lang="lt-LT" dirty="0" smtClean="0">
                    <a:latin typeface="Cambria" panose="02040503050406030204" pitchFamily="18" charset="0"/>
                    <a:ea typeface="Cambria" panose="02040503050406030204" pitchFamily="18" charset="0"/>
                  </a:rPr>
                  <a:t> </a:t>
                </a:r>
                <a:r>
                  <a:rPr lang="lt-LT" dirty="0" smtClean="0">
                    <a:latin typeface="Cambria" panose="02040503050406030204" pitchFamily="18" charset="0"/>
                    <a:ea typeface="Cambria" panose="02040503050406030204" pitchFamily="18" charset="0"/>
                    <a:sym typeface="Symbol" panose="05050102010706020507" pitchFamily="18" charset="2"/>
                  </a:rPr>
                  <a:t> 13,52650844 cm</a:t>
                </a:r>
                <a:r>
                  <a:rPr lang="lt-LT" baseline="30000" dirty="0" smtClean="0">
                    <a:latin typeface="Cambria" panose="02040503050406030204" pitchFamily="18" charset="0"/>
                    <a:ea typeface="Cambria" panose="02040503050406030204" pitchFamily="18" charset="0"/>
                    <a:sym typeface="Symbol" panose="05050102010706020507" pitchFamily="18" charset="2"/>
                  </a:rPr>
                  <a:t>2 </a:t>
                </a:r>
              </a:p>
              <a:p>
                <a:endParaRPr lang="lt-LT" dirty="0">
                  <a:latin typeface="Cambria" panose="02040503050406030204" pitchFamily="18" charset="0"/>
                  <a:ea typeface="Cambria" panose="02040503050406030204" pitchFamily="18" charset="0"/>
                </a:endParaRPr>
              </a:p>
              <a:p>
                <a:r>
                  <a:rPr lang="lt-LT" dirty="0" smtClean="0">
                    <a:latin typeface="Cambria" panose="02040503050406030204" pitchFamily="18" charset="0"/>
                    <a:ea typeface="Cambria" panose="02040503050406030204" pitchFamily="18" charset="0"/>
                  </a:rPr>
                  <a:t>Kadangi spindulio reikšmė buvo pateikta šimtųjų tikslumu, todėl ir ploto atsakymą rašome šimtųjų tikslumu suapvalinant.</a:t>
                </a:r>
              </a:p>
              <a:p>
                <a:pPr marL="0" indent="0">
                  <a:buNone/>
                </a:pPr>
                <a14:m>
                  <m:oMath xmlns:m="http://schemas.openxmlformats.org/officeDocument/2006/math">
                    <m:r>
                      <a:rPr lang="lt-LT" b="0" i="1" smtClean="0">
                        <a:latin typeface="Cambria Math" panose="02040503050406030204" pitchFamily="18" charset="0"/>
                      </a:rPr>
                      <m:t>        </m:t>
                    </m:r>
                    <m:r>
                      <a:rPr lang="lt-LT" i="1">
                        <a:latin typeface="Cambria Math" panose="02040503050406030204" pitchFamily="18" charset="0"/>
                      </a:rPr>
                      <m:t>𝑆</m:t>
                    </m:r>
                    <m:r>
                      <a:rPr lang="lt-LT" i="1">
                        <a:latin typeface="Cambria Math" panose="02040503050406030204" pitchFamily="18" charset="0"/>
                      </a:rPr>
                      <m:t> =</m:t>
                    </m:r>
                  </m:oMath>
                </a14:m>
                <a:r>
                  <a:rPr lang="lt-LT" dirty="0" smtClean="0">
                    <a:latin typeface="Cambria" panose="02040503050406030204" pitchFamily="18" charset="0"/>
                    <a:ea typeface="Cambria" panose="02040503050406030204" pitchFamily="18" charset="0"/>
                  </a:rPr>
                  <a:t> 13,53 </a:t>
                </a:r>
                <a:r>
                  <a:rPr lang="lt-LT" dirty="0">
                    <a:latin typeface="Cambria" panose="02040503050406030204" pitchFamily="18" charset="0"/>
                    <a:ea typeface="Cambria" panose="02040503050406030204" pitchFamily="18" charset="0"/>
                    <a:sym typeface="Symbol" panose="05050102010706020507" pitchFamily="18" charset="2"/>
                  </a:rPr>
                  <a:t>cm</a:t>
                </a:r>
                <a:r>
                  <a:rPr lang="lt-LT" baseline="30000" dirty="0">
                    <a:latin typeface="Cambria" panose="02040503050406030204" pitchFamily="18" charset="0"/>
                    <a:ea typeface="Cambria" panose="02040503050406030204" pitchFamily="18" charset="0"/>
                    <a:sym typeface="Symbol" panose="05050102010706020507" pitchFamily="18" charset="2"/>
                  </a:rPr>
                  <a:t>2 </a:t>
                </a:r>
              </a:p>
              <a:p>
                <a:pPr marL="0" indent="0">
                  <a:buNone/>
                </a:pPr>
                <a:endParaRPr lang="lt-LT" dirty="0" smtClean="0">
                  <a:latin typeface="Cambria" panose="02040503050406030204" pitchFamily="18" charset="0"/>
                  <a:ea typeface="Cambria" panose="02040503050406030204" pitchFamily="18" charset="0"/>
                </a:endParaRPr>
              </a:p>
              <a:p>
                <a:r>
                  <a:rPr lang="lt-LT" dirty="0">
                    <a:latin typeface="Cambria" panose="02040503050406030204" pitchFamily="18" charset="0"/>
                    <a:ea typeface="Cambria" panose="02040503050406030204" pitchFamily="18" charset="0"/>
                  </a:rPr>
                  <a:t>atsakyme </a:t>
                </a:r>
                <a:r>
                  <a:rPr lang="lt-LT" dirty="0" smtClean="0">
                    <a:latin typeface="Cambria" panose="02040503050406030204" pitchFamily="18" charset="0"/>
                    <a:ea typeface="Cambria" panose="02040503050406030204" pitchFamily="18" charset="0"/>
                  </a:rPr>
                  <a:t>po kablelio skaitmenų </a:t>
                </a:r>
                <a:r>
                  <a:rPr lang="lt-LT" dirty="0">
                    <a:latin typeface="Cambria" panose="02040503050406030204" pitchFamily="18" charset="0"/>
                    <a:ea typeface="Cambria" panose="02040503050406030204" pitchFamily="18" charset="0"/>
                  </a:rPr>
                  <a:t>skaičius negali būti didesnis nei </a:t>
                </a:r>
                <a:r>
                  <a:rPr lang="lt-LT" dirty="0" smtClean="0">
                    <a:latin typeface="Cambria" panose="02040503050406030204" pitchFamily="18" charset="0"/>
                    <a:ea typeface="Cambria" panose="02040503050406030204" pitchFamily="18" charset="0"/>
                  </a:rPr>
                  <a:t>išmatuoto dydžio  </a:t>
                </a:r>
                <a:r>
                  <a:rPr lang="lt-LT" dirty="0">
                    <a:latin typeface="Cambria" panose="02040503050406030204" pitchFamily="18" charset="0"/>
                    <a:ea typeface="Cambria" panose="02040503050406030204" pitchFamily="18" charset="0"/>
                  </a:rPr>
                  <a:t>vertės </a:t>
                </a:r>
                <a:r>
                  <a:rPr lang="lt-LT" dirty="0" smtClean="0">
                    <a:latin typeface="Cambria" panose="02040503050406030204" pitchFamily="18" charset="0"/>
                    <a:ea typeface="Cambria" panose="02040503050406030204" pitchFamily="18" charset="0"/>
                  </a:rPr>
                  <a:t> </a:t>
                </a:r>
                <a:r>
                  <a:rPr lang="lt-LT" dirty="0">
                    <a:latin typeface="Cambria" panose="02040503050406030204" pitchFamily="18" charset="0"/>
                    <a:ea typeface="Cambria" panose="02040503050406030204" pitchFamily="18" charset="0"/>
                  </a:rPr>
                  <a:t>skaitmenų </a:t>
                </a:r>
                <a:r>
                  <a:rPr lang="lt-LT" dirty="0" smtClean="0">
                    <a:latin typeface="Cambria" panose="02040503050406030204" pitchFamily="18" charset="0"/>
                    <a:ea typeface="Cambria" panose="02040503050406030204" pitchFamily="18" charset="0"/>
                  </a:rPr>
                  <a:t>skaičius.</a:t>
                </a:r>
              </a:p>
              <a:p>
                <a:pPr marL="0" indent="0">
                  <a:buNone/>
                </a:pPr>
                <a:endParaRPr lang="en-US" dirty="0"/>
              </a:p>
            </p:txBody>
          </p:sp>
        </mc:Choice>
        <mc:Fallback xmlns="">
          <p:sp>
            <p:nvSpPr>
              <p:cNvPr id="3" name="Turinio vietos rezervavimo ženklas 2"/>
              <p:cNvSpPr>
                <a:spLocks noGrp="1" noRot="1" noChangeAspect="1" noMove="1" noResize="1" noEditPoints="1" noAdjustHandles="1" noChangeArrowheads="1" noChangeShapeType="1" noTextEdit="1"/>
              </p:cNvSpPr>
              <p:nvPr>
                <p:ph idx="1"/>
              </p:nvPr>
            </p:nvSpPr>
            <p:spPr>
              <a:xfrm>
                <a:off x="706464" y="1123627"/>
                <a:ext cx="10515600" cy="4658129"/>
              </a:xfrm>
              <a:blipFill>
                <a:blip r:embed="rId2"/>
                <a:stretch>
                  <a:fillRect l="-696" r="-1159"/>
                </a:stretch>
              </a:blipFill>
            </p:spPr>
            <p:txBody>
              <a:bodyPr/>
              <a:lstStyle/>
              <a:p>
                <a:r>
                  <a:rPr lang="en-US">
                    <a:noFill/>
                  </a:rPr>
                  <a:t> </a:t>
                </a:r>
              </a:p>
            </p:txBody>
          </p:sp>
        </mc:Fallback>
      </mc:AlternateContent>
      <p:sp>
        <p:nvSpPr>
          <p:cNvPr id="4" name="Laisva forma 3"/>
          <p:cNvSpPr/>
          <p:nvPr/>
        </p:nvSpPr>
        <p:spPr>
          <a:xfrm>
            <a:off x="2867185" y="1686079"/>
            <a:ext cx="650929" cy="599921"/>
          </a:xfrm>
          <a:custGeom>
            <a:avLst/>
            <a:gdLst>
              <a:gd name="connsiteX0" fmla="*/ 550190 w 565688"/>
              <a:gd name="connsiteY0" fmla="*/ 227962 h 599921"/>
              <a:gd name="connsiteX1" fmla="*/ 511444 w 565688"/>
              <a:gd name="connsiteY1" fmla="*/ 134972 h 599921"/>
              <a:gd name="connsiteX2" fmla="*/ 503695 w 565688"/>
              <a:gd name="connsiteY2" fmla="*/ 111724 h 599921"/>
              <a:gd name="connsiteX3" fmla="*/ 457200 w 565688"/>
              <a:gd name="connsiteY3" fmla="*/ 96226 h 599921"/>
              <a:gd name="connsiteX4" fmla="*/ 410705 w 565688"/>
              <a:gd name="connsiteY4" fmla="*/ 65229 h 599921"/>
              <a:gd name="connsiteX5" fmla="*/ 356461 w 565688"/>
              <a:gd name="connsiteY5" fmla="*/ 34233 h 599921"/>
              <a:gd name="connsiteX6" fmla="*/ 333214 w 565688"/>
              <a:gd name="connsiteY6" fmla="*/ 26484 h 599921"/>
              <a:gd name="connsiteX7" fmla="*/ 178231 w 565688"/>
              <a:gd name="connsiteY7" fmla="*/ 18734 h 599921"/>
              <a:gd name="connsiteX8" fmla="*/ 154983 w 565688"/>
              <a:gd name="connsiteY8" fmla="*/ 41982 h 599921"/>
              <a:gd name="connsiteX9" fmla="*/ 131736 w 565688"/>
              <a:gd name="connsiteY9" fmla="*/ 49731 h 599921"/>
              <a:gd name="connsiteX10" fmla="*/ 61994 w 565688"/>
              <a:gd name="connsiteY10" fmla="*/ 119473 h 599921"/>
              <a:gd name="connsiteX11" fmla="*/ 38746 w 565688"/>
              <a:gd name="connsiteY11" fmla="*/ 142721 h 599921"/>
              <a:gd name="connsiteX12" fmla="*/ 23248 w 565688"/>
              <a:gd name="connsiteY12" fmla="*/ 189216 h 599921"/>
              <a:gd name="connsiteX13" fmla="*/ 15499 w 565688"/>
              <a:gd name="connsiteY13" fmla="*/ 220212 h 599921"/>
              <a:gd name="connsiteX14" fmla="*/ 0 w 565688"/>
              <a:gd name="connsiteY14" fmla="*/ 243460 h 599921"/>
              <a:gd name="connsiteX15" fmla="*/ 7749 w 565688"/>
              <a:gd name="connsiteY15" fmla="*/ 437189 h 599921"/>
              <a:gd name="connsiteX16" fmla="*/ 38746 w 565688"/>
              <a:gd name="connsiteY16" fmla="*/ 483684 h 599921"/>
              <a:gd name="connsiteX17" fmla="*/ 69743 w 565688"/>
              <a:gd name="connsiteY17" fmla="*/ 522429 h 599921"/>
              <a:gd name="connsiteX18" fmla="*/ 116238 w 565688"/>
              <a:gd name="connsiteY18" fmla="*/ 545677 h 599921"/>
              <a:gd name="connsiteX19" fmla="*/ 201478 w 565688"/>
              <a:gd name="connsiteY19" fmla="*/ 576673 h 599921"/>
              <a:gd name="connsiteX20" fmla="*/ 286719 w 565688"/>
              <a:gd name="connsiteY20" fmla="*/ 599921 h 599921"/>
              <a:gd name="connsiteX21" fmla="*/ 379709 w 565688"/>
              <a:gd name="connsiteY21" fmla="*/ 592172 h 599921"/>
              <a:gd name="connsiteX22" fmla="*/ 402956 w 565688"/>
              <a:gd name="connsiteY22" fmla="*/ 545677 h 599921"/>
              <a:gd name="connsiteX23" fmla="*/ 418455 w 565688"/>
              <a:gd name="connsiteY23" fmla="*/ 530179 h 599921"/>
              <a:gd name="connsiteX24" fmla="*/ 449451 w 565688"/>
              <a:gd name="connsiteY24" fmla="*/ 499182 h 599921"/>
              <a:gd name="connsiteX25" fmla="*/ 480448 w 565688"/>
              <a:gd name="connsiteY25" fmla="*/ 452687 h 599921"/>
              <a:gd name="connsiteX26" fmla="*/ 511444 w 565688"/>
              <a:gd name="connsiteY26" fmla="*/ 413941 h 599921"/>
              <a:gd name="connsiteX27" fmla="*/ 550190 w 565688"/>
              <a:gd name="connsiteY27" fmla="*/ 344199 h 599921"/>
              <a:gd name="connsiteX28" fmla="*/ 565688 w 565688"/>
              <a:gd name="connsiteY28" fmla="*/ 320951 h 599921"/>
              <a:gd name="connsiteX29" fmla="*/ 519194 w 565688"/>
              <a:gd name="connsiteY29" fmla="*/ 274457 h 599921"/>
              <a:gd name="connsiteX30" fmla="*/ 534692 w 565688"/>
              <a:gd name="connsiteY30" fmla="*/ 251209 h 599921"/>
              <a:gd name="connsiteX31" fmla="*/ 550190 w 565688"/>
              <a:gd name="connsiteY31" fmla="*/ 227962 h 59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5688" h="599921">
                <a:moveTo>
                  <a:pt x="550190" y="227962"/>
                </a:moveTo>
                <a:cubicBezTo>
                  <a:pt x="523998" y="149384"/>
                  <a:pt x="540537" y="178608"/>
                  <a:pt x="511444" y="134972"/>
                </a:cubicBezTo>
                <a:cubicBezTo>
                  <a:pt x="508861" y="127223"/>
                  <a:pt x="510342" y="116472"/>
                  <a:pt x="503695" y="111724"/>
                </a:cubicBezTo>
                <a:cubicBezTo>
                  <a:pt x="490401" y="102228"/>
                  <a:pt x="457200" y="96226"/>
                  <a:pt x="457200" y="96226"/>
                </a:cubicBezTo>
                <a:lnTo>
                  <a:pt x="410705" y="65229"/>
                </a:lnTo>
                <a:cubicBezTo>
                  <a:pt x="387357" y="49664"/>
                  <a:pt x="383991" y="46031"/>
                  <a:pt x="356461" y="34233"/>
                </a:cubicBezTo>
                <a:cubicBezTo>
                  <a:pt x="348953" y="31015"/>
                  <a:pt x="340963" y="29067"/>
                  <a:pt x="333214" y="26484"/>
                </a:cubicBezTo>
                <a:cubicBezTo>
                  <a:pt x="278231" y="-10172"/>
                  <a:pt x="296290" y="-4878"/>
                  <a:pt x="178231" y="18734"/>
                </a:cubicBezTo>
                <a:cubicBezTo>
                  <a:pt x="167485" y="20883"/>
                  <a:pt x="164102" y="35903"/>
                  <a:pt x="154983" y="41982"/>
                </a:cubicBezTo>
                <a:cubicBezTo>
                  <a:pt x="148187" y="46513"/>
                  <a:pt x="139485" y="47148"/>
                  <a:pt x="131736" y="49731"/>
                </a:cubicBezTo>
                <a:lnTo>
                  <a:pt x="61994" y="119473"/>
                </a:lnTo>
                <a:lnTo>
                  <a:pt x="38746" y="142721"/>
                </a:lnTo>
                <a:cubicBezTo>
                  <a:pt x="33580" y="158219"/>
                  <a:pt x="27210" y="173367"/>
                  <a:pt x="23248" y="189216"/>
                </a:cubicBezTo>
                <a:cubicBezTo>
                  <a:pt x="20665" y="199548"/>
                  <a:pt x="19694" y="210423"/>
                  <a:pt x="15499" y="220212"/>
                </a:cubicBezTo>
                <a:cubicBezTo>
                  <a:pt x="11830" y="228773"/>
                  <a:pt x="5166" y="235711"/>
                  <a:pt x="0" y="243460"/>
                </a:cubicBezTo>
                <a:cubicBezTo>
                  <a:pt x="2583" y="308036"/>
                  <a:pt x="-2542" y="373386"/>
                  <a:pt x="7749" y="437189"/>
                </a:cubicBezTo>
                <a:cubicBezTo>
                  <a:pt x="10715" y="455578"/>
                  <a:pt x="28414" y="468186"/>
                  <a:pt x="38746" y="483684"/>
                </a:cubicBezTo>
                <a:cubicBezTo>
                  <a:pt x="50256" y="500949"/>
                  <a:pt x="53966" y="509807"/>
                  <a:pt x="69743" y="522429"/>
                </a:cubicBezTo>
                <a:cubicBezTo>
                  <a:pt x="93951" y="541795"/>
                  <a:pt x="89273" y="535565"/>
                  <a:pt x="116238" y="545677"/>
                </a:cubicBezTo>
                <a:cubicBezTo>
                  <a:pt x="147057" y="557234"/>
                  <a:pt x="168910" y="568531"/>
                  <a:pt x="201478" y="576673"/>
                </a:cubicBezTo>
                <a:cubicBezTo>
                  <a:pt x="271396" y="594153"/>
                  <a:pt x="243264" y="585436"/>
                  <a:pt x="286719" y="599921"/>
                </a:cubicBezTo>
                <a:cubicBezTo>
                  <a:pt x="317716" y="597338"/>
                  <a:pt x="349295" y="598689"/>
                  <a:pt x="379709" y="592172"/>
                </a:cubicBezTo>
                <a:cubicBezTo>
                  <a:pt x="399920" y="587841"/>
                  <a:pt x="397542" y="556504"/>
                  <a:pt x="402956" y="545677"/>
                </a:cubicBezTo>
                <a:cubicBezTo>
                  <a:pt x="406223" y="539142"/>
                  <a:pt x="413289" y="535345"/>
                  <a:pt x="418455" y="530179"/>
                </a:cubicBezTo>
                <a:cubicBezTo>
                  <a:pt x="439119" y="468185"/>
                  <a:pt x="408123" y="540510"/>
                  <a:pt x="449451" y="499182"/>
                </a:cubicBezTo>
                <a:cubicBezTo>
                  <a:pt x="462622" y="486011"/>
                  <a:pt x="470116" y="468185"/>
                  <a:pt x="480448" y="452687"/>
                </a:cubicBezTo>
                <a:cubicBezTo>
                  <a:pt x="499999" y="423361"/>
                  <a:pt x="489360" y="436026"/>
                  <a:pt x="511444" y="413941"/>
                </a:cubicBezTo>
                <a:cubicBezTo>
                  <a:pt x="525085" y="373023"/>
                  <a:pt x="514663" y="397491"/>
                  <a:pt x="550190" y="344199"/>
                </a:cubicBezTo>
                <a:lnTo>
                  <a:pt x="565688" y="320951"/>
                </a:lnTo>
                <a:cubicBezTo>
                  <a:pt x="538649" y="310135"/>
                  <a:pt x="513783" y="312334"/>
                  <a:pt x="519194" y="274457"/>
                </a:cubicBezTo>
                <a:cubicBezTo>
                  <a:pt x="520511" y="265237"/>
                  <a:pt x="529526" y="258958"/>
                  <a:pt x="534692" y="251209"/>
                </a:cubicBezTo>
                <a:lnTo>
                  <a:pt x="550190" y="227962"/>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aveikslėlis 5"/>
          <p:cNvPicPr>
            <a:picLocks noChangeAspect="1"/>
          </p:cNvPicPr>
          <p:nvPr/>
        </p:nvPicPr>
        <p:blipFill>
          <a:blip r:embed="rId3"/>
          <a:stretch>
            <a:fillRect/>
          </a:stretch>
        </p:blipFill>
        <p:spPr>
          <a:xfrm>
            <a:off x="9832786" y="0"/>
            <a:ext cx="2213040" cy="658425"/>
          </a:xfrm>
          <a:prstGeom prst="rect">
            <a:avLst/>
          </a:prstGeom>
        </p:spPr>
      </p:pic>
    </p:spTree>
    <p:extLst>
      <p:ext uri="{BB962C8B-B14F-4D97-AF65-F5344CB8AC3E}">
        <p14:creationId xmlns:p14="http://schemas.microsoft.com/office/powerpoint/2010/main" val="3036502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1650569" y="2518475"/>
            <a:ext cx="1743560" cy="1828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p:cNvSpPr>
            <a:spLocks noGrp="1"/>
          </p:cNvSpPr>
          <p:nvPr>
            <p:ph type="title"/>
          </p:nvPr>
        </p:nvSpPr>
        <p:spPr>
          <a:xfrm>
            <a:off x="838200" y="365125"/>
            <a:ext cx="10515600" cy="619017"/>
          </a:xfrm>
        </p:spPr>
        <p:txBody>
          <a:bodyPr>
            <a:normAutofit/>
          </a:bodyPr>
          <a:lstStyle/>
          <a:p>
            <a:r>
              <a:rPr lang="lt-LT" sz="3200" dirty="0">
                <a:latin typeface="Cambria" panose="02040503050406030204" pitchFamily="18" charset="0"/>
                <a:ea typeface="Cambria" panose="02040503050406030204" pitchFamily="18" charset="0"/>
              </a:rPr>
              <a:t>Tikslumas skaičiavimuose ( </a:t>
            </a:r>
            <a:r>
              <a:rPr lang="lt-LT" sz="3200" dirty="0" smtClean="0">
                <a:latin typeface="Cambria" panose="02040503050406030204" pitchFamily="18" charset="0"/>
                <a:ea typeface="Cambria" panose="02040503050406030204" pitchFamily="18" charset="0"/>
              </a:rPr>
              <a:t>sudėtis, atimtis)</a:t>
            </a:r>
            <a:endParaRPr lang="en-US" sz="3200" dirty="0">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idx="1"/>
          </p:nvPr>
        </p:nvSpPr>
        <p:spPr>
          <a:xfrm>
            <a:off x="838200" y="1120452"/>
            <a:ext cx="10515600" cy="4351338"/>
          </a:xfrm>
        </p:spPr>
        <p:txBody>
          <a:bodyPr>
            <a:normAutofit/>
          </a:bodyPr>
          <a:lstStyle/>
          <a:p>
            <a:r>
              <a:rPr lang="lt-LT" sz="2000" dirty="0">
                <a:latin typeface="Cambria" panose="02040503050406030204" pitchFamily="18" charset="0"/>
                <a:ea typeface="Cambria" panose="02040503050406030204" pitchFamily="18" charset="0"/>
              </a:rPr>
              <a:t>Tarkime, kad </a:t>
            </a:r>
            <a:r>
              <a:rPr lang="lt-LT" sz="2000" dirty="0" smtClean="0">
                <a:latin typeface="Cambria" panose="02040503050406030204" pitchFamily="18" charset="0"/>
                <a:ea typeface="Cambria" panose="02040503050406030204" pitchFamily="18" charset="0"/>
              </a:rPr>
              <a:t> </a:t>
            </a:r>
            <a:r>
              <a:rPr lang="lt-LT" sz="2000" dirty="0">
                <a:latin typeface="Cambria" panose="02040503050406030204" pitchFamily="18" charset="0"/>
                <a:ea typeface="Cambria" panose="02040503050406030204" pitchFamily="18" charset="0"/>
              </a:rPr>
              <a:t>parduotuvėje </a:t>
            </a:r>
            <a:r>
              <a:rPr lang="lt-LT" sz="2000" dirty="0" smtClean="0">
                <a:latin typeface="Cambria" panose="02040503050406030204" pitchFamily="18" charset="0"/>
                <a:ea typeface="Cambria" panose="02040503050406030204" pitchFamily="18" charset="0"/>
              </a:rPr>
              <a:t>nusipirkote 7,56 </a:t>
            </a:r>
            <a:r>
              <a:rPr lang="lt-LT" sz="2000" dirty="0">
                <a:latin typeface="Cambria" panose="02040503050406030204" pitchFamily="18" charset="0"/>
                <a:ea typeface="Cambria" panose="02040503050406030204" pitchFamily="18" charset="0"/>
              </a:rPr>
              <a:t>kg bulvių, matuojant 0,01 kg tikslumu. </a:t>
            </a:r>
            <a:r>
              <a:rPr lang="lt-LT" sz="2000" dirty="0" smtClean="0">
                <a:latin typeface="Cambria" panose="02040503050406030204" pitchFamily="18" charset="0"/>
                <a:ea typeface="Cambria" panose="02040503050406030204" pitchFamily="18" charset="0"/>
              </a:rPr>
              <a:t>Tada, matuojant tikslesnėmis svarstyklėmis atmetate  6,052 </a:t>
            </a:r>
            <a:r>
              <a:rPr lang="lt-LT" sz="2000" dirty="0">
                <a:latin typeface="Cambria" panose="02040503050406030204" pitchFamily="18" charset="0"/>
                <a:ea typeface="Cambria" panose="02040503050406030204" pitchFamily="18" charset="0"/>
              </a:rPr>
              <a:t>kg bulvių, išmatuotų 0,001 kg tikslumu. Galiausiai grįžtate </a:t>
            </a:r>
            <a:r>
              <a:rPr lang="lt-LT" sz="2000" dirty="0" smtClean="0">
                <a:latin typeface="Cambria" panose="02040503050406030204" pitchFamily="18" charset="0"/>
                <a:ea typeface="Cambria" panose="02040503050406030204" pitchFamily="18" charset="0"/>
              </a:rPr>
              <a:t>namo pridėjote  </a:t>
            </a:r>
            <a:r>
              <a:rPr lang="lt-LT" sz="2000" dirty="0">
                <a:latin typeface="Cambria" panose="02040503050406030204" pitchFamily="18" charset="0"/>
                <a:ea typeface="Cambria" panose="02040503050406030204" pitchFamily="18" charset="0"/>
              </a:rPr>
              <a:t>13,7 kg bulvių, išmatuotų </a:t>
            </a:r>
            <a:r>
              <a:rPr lang="lt-LT" sz="2000" dirty="0" smtClean="0">
                <a:latin typeface="Cambria" panose="02040503050406030204" pitchFamily="18" charset="0"/>
                <a:ea typeface="Cambria" panose="02040503050406030204" pitchFamily="18" charset="0"/>
              </a:rPr>
              <a:t>buitinėmis </a:t>
            </a:r>
            <a:r>
              <a:rPr lang="lt-LT" sz="2000" dirty="0">
                <a:latin typeface="Cambria" panose="02040503050406030204" pitchFamily="18" charset="0"/>
                <a:ea typeface="Cambria" panose="02040503050406030204" pitchFamily="18" charset="0"/>
              </a:rPr>
              <a:t>svarstyklėmis 0,1 kg tikslumu. Kiek kilogramų bulvių dabar turite ir kiek </a:t>
            </a:r>
            <a:r>
              <a:rPr lang="lt-LT" sz="2000" dirty="0" smtClean="0">
                <a:latin typeface="Cambria" panose="02040503050406030204" pitchFamily="18" charset="0"/>
                <a:ea typeface="Cambria" panose="02040503050406030204" pitchFamily="18" charset="0"/>
              </a:rPr>
              <a:t>skaičių turime po kablelio atsakyme? </a:t>
            </a:r>
            <a:r>
              <a:rPr lang="lt-LT" sz="2000" dirty="0">
                <a:latin typeface="Cambria" panose="02040503050406030204" pitchFamily="18" charset="0"/>
                <a:ea typeface="Cambria" panose="02040503050406030204" pitchFamily="18" charset="0"/>
              </a:rPr>
              <a:t>Masė </a:t>
            </a:r>
            <a:r>
              <a:rPr lang="lt-LT" sz="2000" dirty="0" smtClean="0">
                <a:latin typeface="Cambria" panose="02040503050406030204" pitchFamily="18" charset="0"/>
                <a:ea typeface="Cambria" panose="02040503050406030204" pitchFamily="18" charset="0"/>
              </a:rPr>
              <a:t>randama:</a:t>
            </a:r>
          </a:p>
          <a:p>
            <a:pPr marL="0" indent="0">
              <a:buNone/>
            </a:pPr>
            <a:r>
              <a:rPr lang="lt-LT" sz="2000" dirty="0">
                <a:latin typeface="Cambria" panose="02040503050406030204" pitchFamily="18" charset="0"/>
                <a:ea typeface="Cambria" panose="02040503050406030204" pitchFamily="18" charset="0"/>
              </a:rPr>
              <a:t> </a:t>
            </a:r>
            <a:r>
              <a:rPr lang="lt-LT" sz="2000" dirty="0" smtClean="0">
                <a:latin typeface="Cambria" panose="02040503050406030204" pitchFamily="18" charset="0"/>
                <a:ea typeface="Cambria" panose="02040503050406030204" pitchFamily="18" charset="0"/>
              </a:rPr>
              <a:t>                     7,56 kg</a:t>
            </a:r>
          </a:p>
          <a:p>
            <a:pPr marL="0" indent="0">
              <a:buNone/>
            </a:pPr>
            <a:r>
              <a:rPr lang="lt-LT" sz="2000" dirty="0" smtClean="0">
                <a:latin typeface="Cambria" panose="02040503050406030204" pitchFamily="18" charset="0"/>
                <a:ea typeface="Cambria" panose="02040503050406030204" pitchFamily="18" charset="0"/>
              </a:rPr>
              <a:t>                    - 6,052 kg</a:t>
            </a:r>
          </a:p>
          <a:p>
            <a:pPr marL="0" indent="0">
              <a:buNone/>
            </a:pPr>
            <a:r>
              <a:rPr lang="lt-LT" sz="2000" dirty="0" smtClean="0">
                <a:latin typeface="Cambria" panose="02040503050406030204" pitchFamily="18" charset="0"/>
                <a:ea typeface="Cambria" panose="02040503050406030204" pitchFamily="18" charset="0"/>
              </a:rPr>
              <a:t>                 + 13,7 kg</a:t>
            </a:r>
          </a:p>
          <a:p>
            <a:pPr marL="0" indent="0">
              <a:buNone/>
            </a:pPr>
            <a:r>
              <a:rPr lang="lt-LT" sz="2000" dirty="0" smtClean="0">
                <a:latin typeface="Cambria" panose="02040503050406030204" pitchFamily="18" charset="0"/>
                <a:ea typeface="Cambria" panose="02040503050406030204" pitchFamily="18" charset="0"/>
              </a:rPr>
              <a:t>                    15,208 kg        Bendra bulvių masė 15,2 kg, nes mažiausias tikslumas buvo 1 skaičius    </a:t>
            </a:r>
          </a:p>
          <a:p>
            <a:pPr marL="0" indent="0">
              <a:buNone/>
            </a:pPr>
            <a:r>
              <a:rPr lang="lt-LT" sz="2000" dirty="0">
                <a:latin typeface="Cambria" panose="02040503050406030204" pitchFamily="18" charset="0"/>
                <a:ea typeface="Cambria" panose="02040503050406030204" pitchFamily="18" charset="0"/>
              </a:rPr>
              <a:t> </a:t>
            </a:r>
            <a:r>
              <a:rPr lang="lt-LT" sz="2000" dirty="0" smtClean="0">
                <a:latin typeface="Cambria" panose="02040503050406030204" pitchFamily="18" charset="0"/>
                <a:ea typeface="Cambria" panose="02040503050406030204" pitchFamily="18" charset="0"/>
              </a:rPr>
              <a:t>                                              po kablelio.</a:t>
            </a:r>
          </a:p>
        </p:txBody>
      </p:sp>
      <p:cxnSp>
        <p:nvCxnSpPr>
          <p:cNvPr id="5" name="Tiesioji jungtis 4"/>
          <p:cNvCxnSpPr/>
          <p:nvPr/>
        </p:nvCxnSpPr>
        <p:spPr>
          <a:xfrm flipV="1">
            <a:off x="1766807" y="3812584"/>
            <a:ext cx="1627322" cy="154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aveikslėlis 3"/>
          <p:cNvPicPr>
            <a:picLocks noChangeAspect="1"/>
          </p:cNvPicPr>
          <p:nvPr/>
        </p:nvPicPr>
        <p:blipFill>
          <a:blip r:embed="rId2"/>
          <a:stretch>
            <a:fillRect/>
          </a:stretch>
        </p:blipFill>
        <p:spPr>
          <a:xfrm>
            <a:off x="9732302" y="145571"/>
            <a:ext cx="2213040" cy="658425"/>
          </a:xfrm>
          <a:prstGeom prst="rect">
            <a:avLst/>
          </a:prstGeom>
        </p:spPr>
      </p:pic>
    </p:spTree>
    <p:extLst>
      <p:ext uri="{BB962C8B-B14F-4D97-AF65-F5344CB8AC3E}">
        <p14:creationId xmlns:p14="http://schemas.microsoft.com/office/powerpoint/2010/main" val="3163756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84727" y="180698"/>
            <a:ext cx="8472890" cy="675336"/>
          </a:xfrm>
        </p:spPr>
        <p:txBody>
          <a:bodyPr>
            <a:normAutofit fontScale="90000"/>
          </a:bodyPr>
          <a:lstStyle/>
          <a:p>
            <a:r>
              <a:rPr lang="lt-LT" sz="3200" dirty="0" smtClean="0">
                <a:latin typeface="Cambria" panose="02040503050406030204" pitchFamily="18" charset="0"/>
                <a:ea typeface="Cambria" panose="02040503050406030204" pitchFamily="18" charset="0"/>
              </a:rPr>
              <a:t>Išmatuotų fizikinių dydžių pateikimo būdai ir jų </a:t>
            </a:r>
            <a:br>
              <a:rPr lang="lt-LT" sz="3200" dirty="0" smtClean="0">
                <a:latin typeface="Cambria" panose="02040503050406030204" pitchFamily="18" charset="0"/>
                <a:ea typeface="Cambria" panose="02040503050406030204" pitchFamily="18" charset="0"/>
              </a:rPr>
            </a:br>
            <a:r>
              <a:rPr lang="lt-LT" sz="3200" dirty="0" smtClean="0">
                <a:latin typeface="Cambria" panose="02040503050406030204" pitchFamily="18" charset="0"/>
                <a:ea typeface="Cambria" panose="02040503050406030204" pitchFamily="18" charset="0"/>
              </a:rPr>
              <a:t>interpretacija</a:t>
            </a:r>
            <a:endParaRPr lang="en-US" sz="3200" dirty="0">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idx="1"/>
          </p:nvPr>
        </p:nvSpPr>
        <p:spPr>
          <a:xfrm>
            <a:off x="625763" y="1063244"/>
            <a:ext cx="4350274" cy="1638012"/>
          </a:xfrm>
          <a:solidFill>
            <a:schemeClr val="accent5">
              <a:lumMod val="40000"/>
              <a:lumOff val="60000"/>
            </a:schemeClr>
          </a:solidFill>
        </p:spPr>
        <p:txBody>
          <a:bodyPr>
            <a:normAutofit fontScale="85000" lnSpcReduction="20000"/>
          </a:bodyPr>
          <a:lstStyle/>
          <a:p>
            <a:r>
              <a:rPr lang="lt-LT" dirty="0" smtClean="0">
                <a:latin typeface="Cambria" panose="02040503050406030204" pitchFamily="18" charset="0"/>
                <a:ea typeface="Cambria" panose="02040503050406030204" pitchFamily="18" charset="0"/>
              </a:rPr>
              <a:t>Diagramomis </a:t>
            </a:r>
          </a:p>
          <a:p>
            <a:r>
              <a:rPr lang="lt-LT" dirty="0" smtClean="0">
                <a:latin typeface="Cambria" panose="02040503050406030204" pitchFamily="18" charset="0"/>
                <a:ea typeface="Cambria" panose="02040503050406030204" pitchFamily="18" charset="0"/>
              </a:rPr>
              <a:t>Lentelėmis</a:t>
            </a:r>
          </a:p>
          <a:p>
            <a:r>
              <a:rPr lang="lt-LT" dirty="0" smtClean="0">
                <a:latin typeface="Cambria" panose="02040503050406030204" pitchFamily="18" charset="0"/>
                <a:ea typeface="Cambria" panose="02040503050406030204" pitchFamily="18" charset="0"/>
              </a:rPr>
              <a:t>Priklausomybės grafikais</a:t>
            </a:r>
          </a:p>
          <a:p>
            <a:r>
              <a:rPr lang="lt-LT" dirty="0" smtClean="0">
                <a:latin typeface="Cambria" panose="02040503050406030204" pitchFamily="18" charset="0"/>
                <a:ea typeface="Cambria" panose="02040503050406030204" pitchFamily="18" charset="0"/>
              </a:rPr>
              <a:t>Kiti būdai</a:t>
            </a:r>
          </a:p>
          <a:p>
            <a:pPr marL="0" indent="0">
              <a:buNone/>
            </a:pPr>
            <a:endParaRPr lang="lt-LT" dirty="0" smtClean="0"/>
          </a:p>
          <a:p>
            <a:pPr marL="0" indent="0">
              <a:buNone/>
            </a:pPr>
            <a:endParaRPr lang="en-US" dirty="0"/>
          </a:p>
        </p:txBody>
      </p:sp>
      <p:sp>
        <p:nvSpPr>
          <p:cNvPr id="4" name="Stačiakampis 3"/>
          <p:cNvSpPr/>
          <p:nvPr/>
        </p:nvSpPr>
        <p:spPr>
          <a:xfrm>
            <a:off x="184727" y="6523290"/>
            <a:ext cx="6096000" cy="253916"/>
          </a:xfrm>
          <a:prstGeom prst="rect">
            <a:avLst/>
          </a:prstGeom>
        </p:spPr>
        <p:txBody>
          <a:bodyPr>
            <a:spAutoFit/>
          </a:bodyPr>
          <a:lstStyle/>
          <a:p>
            <a:r>
              <a:rPr lang="lt-LT" sz="1050" dirty="0" smtClean="0"/>
              <a:t>BP: Duomenis </a:t>
            </a:r>
            <a:r>
              <a:rPr lang="lt-LT" sz="1050" dirty="0"/>
              <a:t>pateikia susistemintų duomenų lentelėmis, diagramomis ar kitais pasirinktais būdais (C5.3).</a:t>
            </a:r>
            <a:endParaRPr lang="en-US" sz="1050" dirty="0"/>
          </a:p>
        </p:txBody>
      </p:sp>
      <p:pic>
        <p:nvPicPr>
          <p:cNvPr id="7" name="Paveikslėlis 6"/>
          <p:cNvPicPr>
            <a:picLocks noChangeAspect="1"/>
          </p:cNvPicPr>
          <p:nvPr/>
        </p:nvPicPr>
        <p:blipFill>
          <a:blip r:embed="rId3"/>
          <a:stretch>
            <a:fillRect/>
          </a:stretch>
        </p:blipFill>
        <p:spPr>
          <a:xfrm>
            <a:off x="441036" y="3966204"/>
            <a:ext cx="9848850" cy="1219200"/>
          </a:xfrm>
          <a:prstGeom prst="rect">
            <a:avLst/>
          </a:prstGeom>
        </p:spPr>
      </p:pic>
      <p:sp>
        <p:nvSpPr>
          <p:cNvPr id="8" name="TextBox 7"/>
          <p:cNvSpPr txBox="1"/>
          <p:nvPr/>
        </p:nvSpPr>
        <p:spPr>
          <a:xfrm>
            <a:off x="724253" y="3201187"/>
            <a:ext cx="7384779" cy="646331"/>
          </a:xfrm>
          <a:prstGeom prst="rect">
            <a:avLst/>
          </a:prstGeom>
          <a:noFill/>
        </p:spPr>
        <p:txBody>
          <a:bodyPr wrap="none" rtlCol="0">
            <a:spAutoFit/>
          </a:bodyPr>
          <a:lstStyle/>
          <a:p>
            <a:r>
              <a:rPr lang="lt-LT" dirty="0" smtClean="0"/>
              <a:t>Lentelėje surašyti 10- ties mokinių vienkartinis tos pačios varžos matavimas.</a:t>
            </a:r>
          </a:p>
          <a:p>
            <a:r>
              <a:rPr lang="lt-LT" dirty="0" smtClean="0"/>
              <a:t>Kokiu tikslumu apskaičiuojamas varžos vidurkis? </a:t>
            </a:r>
            <a:endParaRPr lang="en-US" dirty="0"/>
          </a:p>
        </p:txBody>
      </p:sp>
      <p:pic>
        <p:nvPicPr>
          <p:cNvPr id="5" name="Paveikslėlis 4"/>
          <p:cNvPicPr>
            <a:picLocks noChangeAspect="1"/>
          </p:cNvPicPr>
          <p:nvPr/>
        </p:nvPicPr>
        <p:blipFill>
          <a:blip r:embed="rId4"/>
          <a:stretch>
            <a:fillRect/>
          </a:stretch>
        </p:blipFill>
        <p:spPr>
          <a:xfrm>
            <a:off x="9522570" y="180698"/>
            <a:ext cx="2213040" cy="658425"/>
          </a:xfrm>
          <a:prstGeom prst="rect">
            <a:avLst/>
          </a:prstGeom>
        </p:spPr>
      </p:pic>
    </p:spTree>
    <p:extLst>
      <p:ext uri="{BB962C8B-B14F-4D97-AF65-F5344CB8AC3E}">
        <p14:creationId xmlns:p14="http://schemas.microsoft.com/office/powerpoint/2010/main" val="1624556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564773"/>
          </a:xfrm>
        </p:spPr>
        <p:txBody>
          <a:bodyPr>
            <a:noAutofit/>
          </a:bodyPr>
          <a:lstStyle/>
          <a:p>
            <a:r>
              <a:rPr lang="lt-LT" sz="3600" dirty="0" smtClean="0">
                <a:latin typeface="Cambria" panose="02040503050406030204" pitchFamily="18" charset="0"/>
                <a:ea typeface="Cambria" panose="02040503050406030204" pitchFamily="18" charset="0"/>
              </a:rPr>
              <a:t>Grafikas fizikoje</a:t>
            </a:r>
            <a:endParaRPr lang="en-US" sz="3600" dirty="0">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idx="1"/>
          </p:nvPr>
        </p:nvSpPr>
        <p:spPr>
          <a:xfrm>
            <a:off x="776207" y="929898"/>
            <a:ext cx="10515600" cy="4351338"/>
          </a:xfrm>
        </p:spPr>
        <p:txBody>
          <a:bodyPr>
            <a:normAutofit/>
          </a:bodyPr>
          <a:lstStyle/>
          <a:p>
            <a:r>
              <a:rPr lang="lt-LT" sz="2400" dirty="0">
                <a:latin typeface="Cambria" panose="02040503050406030204" pitchFamily="18" charset="0"/>
                <a:ea typeface="Cambria" panose="02040503050406030204" pitchFamily="18" charset="0"/>
              </a:rPr>
              <a:t>Vienas dažniausiai </a:t>
            </a:r>
            <a:r>
              <a:rPr lang="lt-LT" sz="2400" dirty="0" smtClean="0">
                <a:latin typeface="Cambria" panose="02040503050406030204" pitchFamily="18" charset="0"/>
                <a:ea typeface="Cambria" panose="02040503050406030204" pitchFamily="18" charset="0"/>
              </a:rPr>
              <a:t>naudojamu grafiku fizikoje </a:t>
            </a:r>
            <a:r>
              <a:rPr lang="lt-LT" sz="2400" dirty="0">
                <a:latin typeface="Cambria" panose="02040503050406030204" pitchFamily="18" charset="0"/>
                <a:ea typeface="Cambria" panose="02040503050406030204" pitchFamily="18" charset="0"/>
              </a:rPr>
              <a:t>yra </a:t>
            </a:r>
            <a:r>
              <a:rPr lang="lt-LT" sz="2400" b="1" dirty="0">
                <a:latin typeface="Cambria" panose="02040503050406030204" pitchFamily="18" charset="0"/>
                <a:ea typeface="Cambria" panose="02040503050406030204" pitchFamily="18" charset="0"/>
              </a:rPr>
              <a:t>linijinis grafikas</a:t>
            </a:r>
            <a:r>
              <a:rPr lang="lt-LT" sz="2400" dirty="0">
                <a:latin typeface="Cambria" panose="02040503050406030204" pitchFamily="18" charset="0"/>
                <a:ea typeface="Cambria" panose="02040503050406030204" pitchFamily="18" charset="0"/>
              </a:rPr>
              <a:t> , </a:t>
            </a:r>
            <a:r>
              <a:rPr lang="lt-LT" sz="2400" dirty="0" smtClean="0">
                <a:latin typeface="Cambria" panose="02040503050406030204" pitchFamily="18" charset="0"/>
                <a:ea typeface="Cambria" panose="02040503050406030204" pitchFamily="18" charset="0"/>
              </a:rPr>
              <a:t>rodantis</a:t>
            </a:r>
            <a:r>
              <a:rPr lang="lt-LT" sz="2400" dirty="0">
                <a:latin typeface="Cambria" panose="02040503050406030204" pitchFamily="18" charset="0"/>
                <a:ea typeface="Cambria" panose="02040503050406030204" pitchFamily="18" charset="0"/>
              </a:rPr>
              <a:t>, kaip vienas dydis </a:t>
            </a:r>
            <a:r>
              <a:rPr lang="lt-LT" sz="2400" dirty="0" smtClean="0">
                <a:latin typeface="Cambria" panose="02040503050406030204" pitchFamily="18" charset="0"/>
                <a:ea typeface="Cambria" panose="02040503050406030204" pitchFamily="18" charset="0"/>
              </a:rPr>
              <a:t>priklauso </a:t>
            </a:r>
            <a:r>
              <a:rPr lang="lt-LT" sz="2400" dirty="0">
                <a:latin typeface="Cambria" panose="02040503050406030204" pitchFamily="18" charset="0"/>
                <a:ea typeface="Cambria" panose="02040503050406030204" pitchFamily="18" charset="0"/>
              </a:rPr>
              <a:t>nuo kito. </a:t>
            </a:r>
          </a:p>
          <a:p>
            <a:r>
              <a:rPr lang="lt-LT" sz="2400" dirty="0" smtClean="0">
                <a:latin typeface="Cambria" panose="02040503050406030204" pitchFamily="18" charset="0"/>
                <a:ea typeface="Cambria" panose="02040503050406030204" pitchFamily="18" charset="0"/>
              </a:rPr>
              <a:t>Nubrėžkime linijinį grafiką, kuris rodo atstumo, </a:t>
            </a:r>
            <a:r>
              <a:rPr lang="lt-LT" sz="2400" dirty="0">
                <a:latin typeface="Cambria" panose="02040503050406030204" pitchFamily="18" charset="0"/>
                <a:ea typeface="Cambria" panose="02040503050406030204" pitchFamily="18" charset="0"/>
              </a:rPr>
              <a:t>kurį traukinys nuvažiuoja nuo </a:t>
            </a:r>
            <a:r>
              <a:rPr lang="lt-LT" sz="2400" dirty="0" smtClean="0">
                <a:latin typeface="Cambria" panose="02040503050406030204" pitchFamily="18" charset="0"/>
                <a:ea typeface="Cambria" panose="02040503050406030204" pitchFamily="18" charset="0"/>
              </a:rPr>
              <a:t>stoties priklausomybę nuo važiavimo laiko. Turime du </a:t>
            </a:r>
            <a:r>
              <a:rPr lang="lt-LT" sz="2400" b="1" dirty="0" smtClean="0">
                <a:latin typeface="Cambria" panose="02040503050406030204" pitchFamily="18" charset="0"/>
                <a:ea typeface="Cambria" panose="02040503050406030204" pitchFamily="18" charset="0"/>
              </a:rPr>
              <a:t>kintamuosius</a:t>
            </a:r>
            <a:r>
              <a:rPr lang="lt-LT" sz="2400" dirty="0" smtClean="0">
                <a:latin typeface="Cambria" panose="02040503050406030204" pitchFamily="18" charset="0"/>
                <a:ea typeface="Cambria" panose="02040503050406030204" pitchFamily="18" charset="0"/>
              </a:rPr>
              <a:t>, </a:t>
            </a:r>
            <a:r>
              <a:rPr lang="lt-LT" sz="2400" dirty="0">
                <a:latin typeface="Cambria" panose="02040503050406030204" pitchFamily="18" charset="0"/>
                <a:ea typeface="Cambria" panose="02040503050406030204" pitchFamily="18" charset="0"/>
              </a:rPr>
              <a:t>kurie keičiasi </a:t>
            </a:r>
            <a:r>
              <a:rPr lang="lt-LT" sz="2400" dirty="0" smtClean="0">
                <a:latin typeface="Cambria" panose="02040503050406030204" pitchFamily="18" charset="0"/>
                <a:ea typeface="Cambria" panose="02040503050406030204" pitchFamily="18" charset="0"/>
              </a:rPr>
              <a:t>grafike: laikas </a:t>
            </a:r>
            <a:r>
              <a:rPr lang="lt-LT" sz="2400" dirty="0">
                <a:latin typeface="Cambria" panose="02040503050406030204" pitchFamily="18" charset="0"/>
                <a:ea typeface="Cambria" panose="02040503050406030204" pitchFamily="18" charset="0"/>
              </a:rPr>
              <a:t>minutėmis ir atstumas nuo stoties kilometrais. </a:t>
            </a:r>
            <a:endParaRPr lang="lt-LT" sz="2400" dirty="0" smtClean="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graphicFrame>
        <p:nvGraphicFramePr>
          <p:cNvPr id="4" name="Lentelė 3"/>
          <p:cNvGraphicFramePr>
            <a:graphicFrameLocks noGrp="1"/>
          </p:cNvGraphicFramePr>
          <p:nvPr>
            <p:extLst/>
          </p:nvPr>
        </p:nvGraphicFramePr>
        <p:xfrm>
          <a:off x="1706536" y="3095975"/>
          <a:ext cx="7315200" cy="74168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203319315"/>
                    </a:ext>
                  </a:extLst>
                </a:gridCol>
                <a:gridCol w="812800">
                  <a:extLst>
                    <a:ext uri="{9D8B030D-6E8A-4147-A177-3AD203B41FA5}">
                      <a16:colId xmlns:a16="http://schemas.microsoft.com/office/drawing/2014/main" val="2543475369"/>
                    </a:ext>
                  </a:extLst>
                </a:gridCol>
                <a:gridCol w="812800">
                  <a:extLst>
                    <a:ext uri="{9D8B030D-6E8A-4147-A177-3AD203B41FA5}">
                      <a16:colId xmlns:a16="http://schemas.microsoft.com/office/drawing/2014/main" val="3060361544"/>
                    </a:ext>
                  </a:extLst>
                </a:gridCol>
                <a:gridCol w="812800">
                  <a:extLst>
                    <a:ext uri="{9D8B030D-6E8A-4147-A177-3AD203B41FA5}">
                      <a16:colId xmlns:a16="http://schemas.microsoft.com/office/drawing/2014/main" val="3357544349"/>
                    </a:ext>
                  </a:extLst>
                </a:gridCol>
                <a:gridCol w="812800">
                  <a:extLst>
                    <a:ext uri="{9D8B030D-6E8A-4147-A177-3AD203B41FA5}">
                      <a16:colId xmlns:a16="http://schemas.microsoft.com/office/drawing/2014/main" val="3503578714"/>
                    </a:ext>
                  </a:extLst>
                </a:gridCol>
                <a:gridCol w="812800">
                  <a:extLst>
                    <a:ext uri="{9D8B030D-6E8A-4147-A177-3AD203B41FA5}">
                      <a16:colId xmlns:a16="http://schemas.microsoft.com/office/drawing/2014/main" val="3655910033"/>
                    </a:ext>
                  </a:extLst>
                </a:gridCol>
                <a:gridCol w="812800">
                  <a:extLst>
                    <a:ext uri="{9D8B030D-6E8A-4147-A177-3AD203B41FA5}">
                      <a16:colId xmlns:a16="http://schemas.microsoft.com/office/drawing/2014/main" val="2278832332"/>
                    </a:ext>
                  </a:extLst>
                </a:gridCol>
                <a:gridCol w="812800">
                  <a:extLst>
                    <a:ext uri="{9D8B030D-6E8A-4147-A177-3AD203B41FA5}">
                      <a16:colId xmlns:a16="http://schemas.microsoft.com/office/drawing/2014/main" val="1084217882"/>
                    </a:ext>
                  </a:extLst>
                </a:gridCol>
                <a:gridCol w="812800">
                  <a:extLst>
                    <a:ext uri="{9D8B030D-6E8A-4147-A177-3AD203B41FA5}">
                      <a16:colId xmlns:a16="http://schemas.microsoft.com/office/drawing/2014/main" val="1675367280"/>
                    </a:ext>
                  </a:extLst>
                </a:gridCol>
              </a:tblGrid>
              <a:tr h="370840">
                <a:tc>
                  <a:txBody>
                    <a:bodyPr/>
                    <a:lstStyle/>
                    <a:p>
                      <a:r>
                        <a:rPr lang="lt-LT" dirty="0" smtClean="0"/>
                        <a:t>S, km</a:t>
                      </a:r>
                      <a:endParaRPr lang="en-US" dirty="0"/>
                    </a:p>
                  </a:txBody>
                  <a:tcPr/>
                </a:tc>
                <a:tc>
                  <a:txBody>
                    <a:bodyPr/>
                    <a:lstStyle/>
                    <a:p>
                      <a:r>
                        <a:rPr lang="lt-LT" dirty="0" smtClean="0"/>
                        <a:t>0</a:t>
                      </a:r>
                      <a:endParaRPr lang="en-US" dirty="0"/>
                    </a:p>
                  </a:txBody>
                  <a:tcPr/>
                </a:tc>
                <a:tc>
                  <a:txBody>
                    <a:bodyPr/>
                    <a:lstStyle/>
                    <a:p>
                      <a:r>
                        <a:rPr lang="lt-LT" dirty="0" smtClean="0"/>
                        <a:t>24</a:t>
                      </a:r>
                      <a:endParaRPr lang="en-US" dirty="0"/>
                    </a:p>
                  </a:txBody>
                  <a:tcPr/>
                </a:tc>
                <a:tc>
                  <a:txBody>
                    <a:bodyPr/>
                    <a:lstStyle/>
                    <a:p>
                      <a:r>
                        <a:rPr lang="lt-LT" dirty="0" smtClean="0"/>
                        <a:t>36</a:t>
                      </a:r>
                      <a:endParaRPr lang="en-US" dirty="0"/>
                    </a:p>
                  </a:txBody>
                  <a:tcPr/>
                </a:tc>
                <a:tc>
                  <a:txBody>
                    <a:bodyPr/>
                    <a:lstStyle/>
                    <a:p>
                      <a:r>
                        <a:rPr lang="lt-LT" dirty="0" smtClean="0"/>
                        <a:t>60</a:t>
                      </a:r>
                      <a:endParaRPr lang="en-US" dirty="0"/>
                    </a:p>
                  </a:txBody>
                  <a:tcPr/>
                </a:tc>
                <a:tc>
                  <a:txBody>
                    <a:bodyPr/>
                    <a:lstStyle/>
                    <a:p>
                      <a:r>
                        <a:rPr lang="lt-LT" dirty="0" smtClean="0"/>
                        <a:t>84</a:t>
                      </a:r>
                      <a:endParaRPr lang="en-US" dirty="0"/>
                    </a:p>
                  </a:txBody>
                  <a:tcPr/>
                </a:tc>
                <a:tc>
                  <a:txBody>
                    <a:bodyPr/>
                    <a:lstStyle/>
                    <a:p>
                      <a:r>
                        <a:rPr lang="lt-LT" dirty="0" smtClean="0"/>
                        <a:t>97</a:t>
                      </a:r>
                      <a:endParaRPr lang="en-US" dirty="0"/>
                    </a:p>
                  </a:txBody>
                  <a:tcPr/>
                </a:tc>
                <a:tc>
                  <a:txBody>
                    <a:bodyPr/>
                    <a:lstStyle/>
                    <a:p>
                      <a:r>
                        <a:rPr lang="lt-LT" dirty="0" smtClean="0"/>
                        <a:t>116</a:t>
                      </a:r>
                      <a:endParaRPr lang="en-US" dirty="0"/>
                    </a:p>
                  </a:txBody>
                  <a:tcPr/>
                </a:tc>
                <a:tc>
                  <a:txBody>
                    <a:bodyPr/>
                    <a:lstStyle/>
                    <a:p>
                      <a:r>
                        <a:rPr lang="lt-LT" dirty="0" smtClean="0"/>
                        <a:t>140</a:t>
                      </a:r>
                      <a:endParaRPr lang="en-US" dirty="0"/>
                    </a:p>
                  </a:txBody>
                  <a:tcPr/>
                </a:tc>
                <a:extLst>
                  <a:ext uri="{0D108BD9-81ED-4DB2-BD59-A6C34878D82A}">
                    <a16:rowId xmlns:a16="http://schemas.microsoft.com/office/drawing/2014/main" val="345993592"/>
                  </a:ext>
                </a:extLst>
              </a:tr>
              <a:tr h="370840">
                <a:tc>
                  <a:txBody>
                    <a:bodyPr/>
                    <a:lstStyle/>
                    <a:p>
                      <a:r>
                        <a:rPr lang="lt-LT" dirty="0" smtClean="0"/>
                        <a:t>t, min</a:t>
                      </a:r>
                      <a:endParaRPr lang="en-US" dirty="0"/>
                    </a:p>
                  </a:txBody>
                  <a:tcPr/>
                </a:tc>
                <a:tc>
                  <a:txBody>
                    <a:bodyPr/>
                    <a:lstStyle/>
                    <a:p>
                      <a:r>
                        <a:rPr lang="lt-LT" dirty="0" smtClean="0"/>
                        <a:t>0</a:t>
                      </a:r>
                      <a:endParaRPr lang="en-US" dirty="0"/>
                    </a:p>
                  </a:txBody>
                  <a:tcPr/>
                </a:tc>
                <a:tc>
                  <a:txBody>
                    <a:bodyPr/>
                    <a:lstStyle/>
                    <a:p>
                      <a:r>
                        <a:rPr lang="lt-LT" dirty="0" smtClean="0"/>
                        <a:t>10</a:t>
                      </a:r>
                      <a:endParaRPr lang="en-US" dirty="0"/>
                    </a:p>
                  </a:txBody>
                  <a:tcPr/>
                </a:tc>
                <a:tc>
                  <a:txBody>
                    <a:bodyPr/>
                    <a:lstStyle/>
                    <a:p>
                      <a:r>
                        <a:rPr lang="lt-LT" dirty="0" smtClean="0"/>
                        <a:t>20</a:t>
                      </a:r>
                      <a:endParaRPr lang="en-US" dirty="0"/>
                    </a:p>
                  </a:txBody>
                  <a:tcPr/>
                </a:tc>
                <a:tc>
                  <a:txBody>
                    <a:bodyPr/>
                    <a:lstStyle/>
                    <a:p>
                      <a:r>
                        <a:rPr lang="lt-LT" dirty="0" smtClean="0"/>
                        <a:t>30</a:t>
                      </a:r>
                      <a:endParaRPr lang="en-US" dirty="0"/>
                    </a:p>
                  </a:txBody>
                  <a:tcPr/>
                </a:tc>
                <a:tc>
                  <a:txBody>
                    <a:bodyPr/>
                    <a:lstStyle/>
                    <a:p>
                      <a:r>
                        <a:rPr lang="lt-LT" dirty="0" smtClean="0"/>
                        <a:t>40</a:t>
                      </a:r>
                      <a:endParaRPr lang="en-US" dirty="0"/>
                    </a:p>
                  </a:txBody>
                  <a:tcPr/>
                </a:tc>
                <a:tc>
                  <a:txBody>
                    <a:bodyPr/>
                    <a:lstStyle/>
                    <a:p>
                      <a:r>
                        <a:rPr lang="lt-LT" dirty="0" smtClean="0"/>
                        <a:t>50</a:t>
                      </a:r>
                      <a:endParaRPr lang="en-US" dirty="0"/>
                    </a:p>
                  </a:txBody>
                  <a:tcPr/>
                </a:tc>
                <a:tc>
                  <a:txBody>
                    <a:bodyPr/>
                    <a:lstStyle/>
                    <a:p>
                      <a:r>
                        <a:rPr lang="lt-LT" dirty="0" smtClean="0"/>
                        <a:t>60</a:t>
                      </a:r>
                      <a:endParaRPr lang="en-US" dirty="0"/>
                    </a:p>
                  </a:txBody>
                  <a:tcPr/>
                </a:tc>
                <a:tc>
                  <a:txBody>
                    <a:bodyPr/>
                    <a:lstStyle/>
                    <a:p>
                      <a:r>
                        <a:rPr lang="lt-LT" dirty="0" smtClean="0"/>
                        <a:t>70</a:t>
                      </a:r>
                      <a:endParaRPr lang="en-US" dirty="0"/>
                    </a:p>
                  </a:txBody>
                  <a:tcPr/>
                </a:tc>
                <a:extLst>
                  <a:ext uri="{0D108BD9-81ED-4DB2-BD59-A6C34878D82A}">
                    <a16:rowId xmlns:a16="http://schemas.microsoft.com/office/drawing/2014/main" val="866292688"/>
                  </a:ext>
                </a:extLst>
              </a:tr>
            </a:tbl>
          </a:graphicData>
        </a:graphic>
      </p:graphicFrame>
      <p:pic>
        <p:nvPicPr>
          <p:cNvPr id="5" name="Turinio vietos rezervavimo ženklas 5"/>
          <p:cNvPicPr>
            <a:picLocks noChangeAspect="1"/>
          </p:cNvPicPr>
          <p:nvPr/>
        </p:nvPicPr>
        <p:blipFill>
          <a:blip r:embed="rId2"/>
          <a:stretch>
            <a:fillRect/>
          </a:stretch>
        </p:blipFill>
        <p:spPr>
          <a:xfrm>
            <a:off x="9804944" y="280987"/>
            <a:ext cx="2209800" cy="657225"/>
          </a:xfrm>
          <a:prstGeom prst="rect">
            <a:avLst/>
          </a:prstGeom>
        </p:spPr>
      </p:pic>
    </p:spTree>
    <p:extLst>
      <p:ext uri="{BB962C8B-B14F-4D97-AF65-F5344CB8AC3E}">
        <p14:creationId xmlns:p14="http://schemas.microsoft.com/office/powerpoint/2010/main" val="167001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05520" y="125554"/>
            <a:ext cx="10515600" cy="1065741"/>
          </a:xfrm>
        </p:spPr>
        <p:txBody>
          <a:bodyPr>
            <a:noAutofit/>
          </a:bodyPr>
          <a:lstStyle/>
          <a:p>
            <a:r>
              <a:rPr lang="lt-LT" sz="3200" dirty="0" smtClean="0">
                <a:latin typeface="Cambria" panose="02040503050406030204" pitchFamily="18" charset="0"/>
                <a:ea typeface="Cambria" panose="02040503050406030204" pitchFamily="18" charset="0"/>
              </a:rPr>
              <a:t>Traukinio judėjimo </a:t>
            </a:r>
            <a:r>
              <a:rPr lang="lt-LT" sz="3200" dirty="0">
                <a:latin typeface="Cambria" panose="02040503050406030204" pitchFamily="18" charset="0"/>
                <a:ea typeface="Cambria" panose="02040503050406030204" pitchFamily="18" charset="0"/>
              </a:rPr>
              <a:t>atidėti </a:t>
            </a:r>
            <a:r>
              <a:rPr lang="lt-LT" sz="3200" dirty="0" smtClean="0">
                <a:latin typeface="Cambria" panose="02040503050406030204" pitchFamily="18" charset="0"/>
                <a:ea typeface="Cambria" panose="02040503050406030204" pitchFamily="18" charset="0"/>
              </a:rPr>
              <a:t>nepriklausomų ir </a:t>
            </a:r>
            <a:br>
              <a:rPr lang="lt-LT" sz="3200" dirty="0" smtClean="0">
                <a:latin typeface="Cambria" panose="02040503050406030204" pitchFamily="18" charset="0"/>
                <a:ea typeface="Cambria" panose="02040503050406030204" pitchFamily="18" charset="0"/>
              </a:rPr>
            </a:br>
            <a:r>
              <a:rPr lang="lt-LT" sz="3200" dirty="0" smtClean="0">
                <a:latin typeface="Cambria" panose="02040503050406030204" pitchFamily="18" charset="0"/>
                <a:ea typeface="Cambria" panose="02040503050406030204" pitchFamily="18" charset="0"/>
              </a:rPr>
              <a:t>priklausomų kintamųjų taškai</a:t>
            </a:r>
            <a:endParaRPr lang="en-US" sz="3200" dirty="0"/>
          </a:p>
        </p:txBody>
      </p:sp>
      <p:pic>
        <p:nvPicPr>
          <p:cNvPr id="4" name="Paveikslėlis 3"/>
          <p:cNvPicPr>
            <a:picLocks noChangeAspect="1"/>
          </p:cNvPicPr>
          <p:nvPr/>
        </p:nvPicPr>
        <p:blipFill>
          <a:blip r:embed="rId3"/>
          <a:stretch>
            <a:fillRect/>
          </a:stretch>
        </p:blipFill>
        <p:spPr>
          <a:xfrm>
            <a:off x="1299033" y="1065741"/>
            <a:ext cx="8896350" cy="5648325"/>
          </a:xfrm>
          <a:prstGeom prst="rect">
            <a:avLst/>
          </a:prstGeom>
        </p:spPr>
      </p:pic>
      <p:pic>
        <p:nvPicPr>
          <p:cNvPr id="3" name="Paveikslėlis 2"/>
          <p:cNvPicPr>
            <a:picLocks noChangeAspect="1"/>
          </p:cNvPicPr>
          <p:nvPr/>
        </p:nvPicPr>
        <p:blipFill>
          <a:blip r:embed="rId4"/>
          <a:stretch>
            <a:fillRect/>
          </a:stretch>
        </p:blipFill>
        <p:spPr>
          <a:xfrm>
            <a:off x="9978960" y="532870"/>
            <a:ext cx="2213040" cy="658425"/>
          </a:xfrm>
          <a:prstGeom prst="rect">
            <a:avLst/>
          </a:prstGeom>
        </p:spPr>
      </p:pic>
    </p:spTree>
    <p:extLst>
      <p:ext uri="{BB962C8B-B14F-4D97-AF65-F5344CB8AC3E}">
        <p14:creationId xmlns:p14="http://schemas.microsoft.com/office/powerpoint/2010/main" val="428122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199" y="419370"/>
            <a:ext cx="8834968" cy="557024"/>
          </a:xfrm>
        </p:spPr>
        <p:txBody>
          <a:bodyPr>
            <a:noAutofit/>
          </a:bodyPr>
          <a:lstStyle/>
          <a:p>
            <a:r>
              <a:rPr lang="lt-LT" sz="3600" dirty="0" smtClean="0">
                <a:latin typeface="Cambria" panose="02040503050406030204" pitchFamily="18" charset="0"/>
                <a:ea typeface="Cambria" panose="02040503050406030204" pitchFamily="18" charset="0"/>
              </a:rPr>
              <a:t>Linijinė priklausomybė – tendencijos grafikas</a:t>
            </a:r>
            <a:endParaRPr lang="en-US" sz="3600" dirty="0"/>
          </a:p>
        </p:txBody>
      </p:sp>
      <p:pic>
        <p:nvPicPr>
          <p:cNvPr id="8" name="Paveikslėlis 7"/>
          <p:cNvPicPr>
            <a:picLocks noChangeAspect="1"/>
          </p:cNvPicPr>
          <p:nvPr/>
        </p:nvPicPr>
        <p:blipFill>
          <a:blip r:embed="rId3"/>
          <a:stretch>
            <a:fillRect/>
          </a:stretch>
        </p:blipFill>
        <p:spPr>
          <a:xfrm>
            <a:off x="2150533" y="1525393"/>
            <a:ext cx="7522634" cy="4894985"/>
          </a:xfrm>
          <a:prstGeom prst="rect">
            <a:avLst/>
          </a:prstGeom>
        </p:spPr>
      </p:pic>
      <p:sp>
        <p:nvSpPr>
          <p:cNvPr id="3" name="Stačiakampis 2"/>
          <p:cNvSpPr/>
          <p:nvPr/>
        </p:nvSpPr>
        <p:spPr>
          <a:xfrm>
            <a:off x="524244" y="1659614"/>
            <a:ext cx="3897990" cy="369332"/>
          </a:xfrm>
          <a:prstGeom prst="rect">
            <a:avLst/>
          </a:prstGeom>
        </p:spPr>
        <p:txBody>
          <a:bodyPr wrap="none">
            <a:spAutoFit/>
          </a:bodyPr>
          <a:lstStyle/>
          <a:p>
            <a:r>
              <a:rPr lang="lt-LT" dirty="0">
                <a:latin typeface="Cambria" panose="02040503050406030204" pitchFamily="18" charset="0"/>
                <a:ea typeface="Cambria" panose="02040503050406030204" pitchFamily="18" charset="0"/>
              </a:rPr>
              <a:t>Tendencijos lygtis yra tiesė  </a:t>
            </a:r>
            <a:r>
              <a:rPr lang="lt-LT" i="1" dirty="0">
                <a:latin typeface="Cambria" panose="02040503050406030204" pitchFamily="18" charset="0"/>
                <a:ea typeface="Cambria" panose="02040503050406030204" pitchFamily="18" charset="0"/>
              </a:rPr>
              <a:t>y </a:t>
            </a:r>
            <a:r>
              <a:rPr lang="lt-LT" i="1" dirty="0">
                <a:latin typeface="Cambria" panose="02040503050406030204" pitchFamily="18" charset="0"/>
                <a:ea typeface="Cambria" panose="02040503050406030204" pitchFamily="18" charset="0"/>
                <a:sym typeface="Symbol" panose="05050102010706020507" pitchFamily="18" charset="2"/>
              </a:rPr>
              <a:t> mx + b</a:t>
            </a:r>
          </a:p>
        </p:txBody>
      </p:sp>
      <p:pic>
        <p:nvPicPr>
          <p:cNvPr id="4" name="Paveikslėlis 3"/>
          <p:cNvPicPr>
            <a:picLocks noChangeAspect="1"/>
          </p:cNvPicPr>
          <p:nvPr/>
        </p:nvPicPr>
        <p:blipFill>
          <a:blip r:embed="rId4"/>
          <a:stretch>
            <a:fillRect/>
          </a:stretch>
        </p:blipFill>
        <p:spPr>
          <a:xfrm>
            <a:off x="9385573" y="419370"/>
            <a:ext cx="2213040" cy="658425"/>
          </a:xfrm>
          <a:prstGeom prst="rect">
            <a:avLst/>
          </a:prstGeom>
        </p:spPr>
      </p:pic>
    </p:spTree>
    <p:extLst>
      <p:ext uri="{BB962C8B-B14F-4D97-AF65-F5344CB8AC3E}">
        <p14:creationId xmlns:p14="http://schemas.microsoft.com/office/powerpoint/2010/main" val="1525366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09575" y="5652355"/>
            <a:ext cx="4620491" cy="540038"/>
          </a:xfrm>
        </p:spPr>
        <p:txBody>
          <a:bodyPr>
            <a:normAutofit fontScale="90000"/>
          </a:bodyPr>
          <a:lstStyle/>
          <a:p>
            <a:r>
              <a:rPr lang="lt-LT" sz="2400" dirty="0" smtClean="0">
                <a:latin typeface="Cambria" panose="02040503050406030204" pitchFamily="18" charset="0"/>
                <a:ea typeface="Cambria" panose="02040503050406030204" pitchFamily="18" charset="0"/>
              </a:rPr>
              <a:t>Tyrinėjamas dviejų kūnų judėjimas</a:t>
            </a:r>
            <a:endParaRPr lang="en-US" sz="2400" dirty="0">
              <a:latin typeface="Cambria" panose="02040503050406030204" pitchFamily="18" charset="0"/>
              <a:ea typeface="Cambria" panose="02040503050406030204" pitchFamily="18" charset="0"/>
            </a:endParaRPr>
          </a:p>
        </p:txBody>
      </p:sp>
      <p:pic>
        <p:nvPicPr>
          <p:cNvPr id="11" name="Paveikslėlis 10"/>
          <p:cNvPicPr>
            <a:picLocks noChangeAspect="1"/>
          </p:cNvPicPr>
          <p:nvPr/>
        </p:nvPicPr>
        <p:blipFill>
          <a:blip r:embed="rId3"/>
          <a:stretch>
            <a:fillRect/>
          </a:stretch>
        </p:blipFill>
        <p:spPr>
          <a:xfrm>
            <a:off x="409575" y="1362075"/>
            <a:ext cx="11372850" cy="4133850"/>
          </a:xfrm>
          <a:prstGeom prst="rect">
            <a:avLst/>
          </a:prstGeom>
        </p:spPr>
      </p:pic>
      <p:sp>
        <p:nvSpPr>
          <p:cNvPr id="13" name="Pavadinimas 1"/>
          <p:cNvSpPr txBox="1">
            <a:spLocks/>
          </p:cNvSpPr>
          <p:nvPr/>
        </p:nvSpPr>
        <p:spPr>
          <a:xfrm>
            <a:off x="6570175" y="5652355"/>
            <a:ext cx="4620491" cy="540038"/>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400" dirty="0" smtClean="0">
                <a:latin typeface="Cambria" panose="02040503050406030204" pitchFamily="18" charset="0"/>
                <a:ea typeface="Cambria" panose="02040503050406030204" pitchFamily="18" charset="0"/>
              </a:rPr>
              <a:t>Žmogaus kūno temperatūros kitimas per visą parą</a:t>
            </a:r>
            <a:endParaRPr lang="en-US" sz="2400" dirty="0">
              <a:latin typeface="Cambria" panose="02040503050406030204" pitchFamily="18" charset="0"/>
              <a:ea typeface="Cambria" panose="02040503050406030204" pitchFamily="18" charset="0"/>
            </a:endParaRPr>
          </a:p>
        </p:txBody>
      </p:sp>
      <p:sp>
        <p:nvSpPr>
          <p:cNvPr id="16" name="Pavadinimas 1"/>
          <p:cNvSpPr txBox="1">
            <a:spLocks/>
          </p:cNvSpPr>
          <p:nvPr/>
        </p:nvSpPr>
        <p:spPr>
          <a:xfrm>
            <a:off x="394244" y="340085"/>
            <a:ext cx="5432624" cy="86556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smtClean="0">
                <a:latin typeface="Cambria" panose="02040503050406030204" pitchFamily="18" charset="0"/>
                <a:ea typeface="Cambria" panose="02040503050406030204" pitchFamily="18" charset="0"/>
              </a:rPr>
              <a:t>Išmatuotų fizikinių dydžių pateikimo būdai ir jų  interpretacija</a:t>
            </a:r>
            <a:endParaRPr lang="en-US" sz="3200" dirty="0">
              <a:latin typeface="Cambria" panose="02040503050406030204" pitchFamily="18" charset="0"/>
              <a:ea typeface="Cambria" panose="02040503050406030204" pitchFamily="18" charset="0"/>
            </a:endParaRPr>
          </a:p>
        </p:txBody>
      </p:sp>
      <p:pic>
        <p:nvPicPr>
          <p:cNvPr id="6" name="Turinio vietos rezervavimo ženklas 5"/>
          <p:cNvPicPr>
            <a:picLocks noGrp="1" noChangeAspect="1"/>
          </p:cNvPicPr>
          <p:nvPr>
            <p:ph idx="1"/>
          </p:nvPr>
        </p:nvPicPr>
        <p:blipFill>
          <a:blip r:embed="rId4"/>
          <a:stretch>
            <a:fillRect/>
          </a:stretch>
        </p:blipFill>
        <p:spPr>
          <a:xfrm>
            <a:off x="9804944" y="280987"/>
            <a:ext cx="2209800" cy="657225"/>
          </a:xfrm>
          <a:prstGeom prst="rect">
            <a:avLst/>
          </a:prstGeom>
        </p:spPr>
      </p:pic>
    </p:spTree>
    <p:extLst>
      <p:ext uri="{BB962C8B-B14F-4D97-AF65-F5344CB8AC3E}">
        <p14:creationId xmlns:p14="http://schemas.microsoft.com/office/powerpoint/2010/main" val="331318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6"/>
            <a:ext cx="10515600" cy="521566"/>
          </a:xfrm>
        </p:spPr>
        <p:txBody>
          <a:bodyPr>
            <a:normAutofit fontScale="90000"/>
          </a:bodyPr>
          <a:lstStyle/>
          <a:p>
            <a:r>
              <a:rPr lang="lt-LT" dirty="0" smtClean="0">
                <a:latin typeface="Cambria" panose="02040503050406030204" pitchFamily="18" charset="0"/>
                <a:ea typeface="Cambria" panose="02040503050406030204" pitchFamily="18" charset="0"/>
              </a:rPr>
              <a:t>Tarptautinė matavimo vienetų sistema SI</a:t>
            </a:r>
            <a:endParaRPr lang="en-US" dirty="0">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idx="1"/>
          </p:nvPr>
        </p:nvSpPr>
        <p:spPr>
          <a:xfrm>
            <a:off x="838200" y="1182255"/>
            <a:ext cx="10515600" cy="4994708"/>
          </a:xfrm>
        </p:spPr>
        <p:txBody>
          <a:bodyPr>
            <a:normAutofit lnSpcReduction="10000"/>
          </a:bodyPr>
          <a:lstStyle/>
          <a:p>
            <a:r>
              <a:rPr lang="en-US" dirty="0"/>
              <a:t> </a:t>
            </a:r>
            <a:r>
              <a:rPr lang="lt-LT" dirty="0" smtClean="0"/>
              <a:t>P</a:t>
            </a:r>
            <a:r>
              <a:rPr lang="en-US" dirty="0" err="1" smtClean="0">
                <a:latin typeface="Cambria" panose="02040503050406030204" pitchFamily="18" charset="0"/>
                <a:ea typeface="Cambria" panose="02040503050406030204" pitchFamily="18" charset="0"/>
              </a:rPr>
              <a:t>riimta</a:t>
            </a:r>
            <a:r>
              <a:rPr lang="lt-LT" dirty="0" smtClean="0">
                <a:latin typeface="Cambria" panose="02040503050406030204" pitchFamily="18" charset="0"/>
                <a:ea typeface="Cambria" panose="02040503050406030204" pitchFamily="18" charset="0"/>
              </a:rPr>
              <a:t> 1960</a:t>
            </a:r>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m</a:t>
            </a:r>
            <a:r>
              <a:rPr lang="lt-LT" dirty="0" smtClean="0">
                <a:latin typeface="Cambria" panose="02040503050406030204" pitchFamily="18" charset="0"/>
                <a:ea typeface="Cambria" panose="02040503050406030204" pitchFamily="18" charset="0"/>
              </a:rPr>
              <a:t>.</a:t>
            </a:r>
          </a:p>
          <a:p>
            <a:r>
              <a:rPr lang="lt-LT" dirty="0" smtClean="0">
                <a:latin typeface="Cambria" panose="02040503050406030204" pitchFamily="18" charset="0"/>
                <a:ea typeface="Cambria" panose="02040503050406030204" pitchFamily="18" charset="0"/>
              </a:rPr>
              <a:t>Pagrįsta </a:t>
            </a:r>
            <a:r>
              <a:rPr lang="lt-LT" dirty="0">
                <a:latin typeface="Cambria" panose="02040503050406030204" pitchFamily="18" charset="0"/>
                <a:ea typeface="Cambria" panose="02040503050406030204" pitchFamily="18" charset="0"/>
              </a:rPr>
              <a:t>7 pagrindiniais </a:t>
            </a:r>
            <a:r>
              <a:rPr lang="lt-LT" dirty="0" smtClean="0">
                <a:solidFill>
                  <a:srgbClr val="FF0000"/>
                </a:solidFill>
                <a:latin typeface="Cambria" panose="02040503050406030204" pitchFamily="18" charset="0"/>
                <a:ea typeface="Cambria" panose="02040503050406030204" pitchFamily="18" charset="0"/>
              </a:rPr>
              <a:t>matavimo vienetais</a:t>
            </a:r>
            <a:r>
              <a:rPr lang="lt-LT" dirty="0" smtClean="0">
                <a:latin typeface="Cambria" panose="02040503050406030204" pitchFamily="18" charset="0"/>
                <a:ea typeface="Cambria" panose="02040503050406030204" pitchFamily="18" charset="0"/>
              </a:rPr>
              <a:t>: </a:t>
            </a:r>
            <a:r>
              <a:rPr lang="lt-LT" dirty="0">
                <a:latin typeface="Cambria" panose="02040503050406030204" pitchFamily="18" charset="0"/>
                <a:ea typeface="Cambria" panose="02040503050406030204" pitchFamily="18" charset="0"/>
              </a:rPr>
              <a:t>ilgio (metras, m), masės (kilogramas, kg), laiko (sekundė, s), elektros srovės stiprio (amperas, A), </a:t>
            </a:r>
            <a:r>
              <a:rPr lang="lt-LT" dirty="0" err="1">
                <a:latin typeface="Cambria" panose="02040503050406030204" pitchFamily="18" charset="0"/>
                <a:ea typeface="Cambria" panose="02040503050406030204" pitchFamily="18" charset="0"/>
              </a:rPr>
              <a:t>termodinaminės</a:t>
            </a:r>
            <a:r>
              <a:rPr lang="lt-LT" dirty="0">
                <a:latin typeface="Cambria" panose="02040503050406030204" pitchFamily="18" charset="0"/>
                <a:ea typeface="Cambria" panose="02040503050406030204" pitchFamily="18" charset="0"/>
              </a:rPr>
              <a:t> temperatūros (</a:t>
            </a:r>
            <a:r>
              <a:rPr lang="lt-LT" dirty="0" err="1">
                <a:latin typeface="Cambria" panose="02040503050406030204" pitchFamily="18" charset="0"/>
                <a:ea typeface="Cambria" panose="02040503050406030204" pitchFamily="18" charset="0"/>
              </a:rPr>
              <a:t>kelvinas</a:t>
            </a:r>
            <a:r>
              <a:rPr lang="lt-LT" dirty="0">
                <a:latin typeface="Cambria" panose="02040503050406030204" pitchFamily="18" charset="0"/>
                <a:ea typeface="Cambria" panose="02040503050406030204" pitchFamily="18" charset="0"/>
              </a:rPr>
              <a:t>, K), medžiagos kiekio (molis, </a:t>
            </a:r>
            <a:r>
              <a:rPr lang="lt-LT" dirty="0" err="1">
                <a:latin typeface="Cambria" panose="02040503050406030204" pitchFamily="18" charset="0"/>
                <a:ea typeface="Cambria" panose="02040503050406030204" pitchFamily="18" charset="0"/>
              </a:rPr>
              <a:t>mol</a:t>
            </a:r>
            <a:r>
              <a:rPr lang="lt-LT" dirty="0">
                <a:latin typeface="Cambria" panose="02040503050406030204" pitchFamily="18" charset="0"/>
                <a:ea typeface="Cambria" panose="02040503050406030204" pitchFamily="18" charset="0"/>
              </a:rPr>
              <a:t>) ir šviesos stiprio (</a:t>
            </a:r>
            <a:r>
              <a:rPr lang="lt-LT" dirty="0" err="1">
                <a:latin typeface="Cambria" panose="02040503050406030204" pitchFamily="18" charset="0"/>
                <a:ea typeface="Cambria" panose="02040503050406030204" pitchFamily="18" charset="0"/>
              </a:rPr>
              <a:t>kandela</a:t>
            </a:r>
            <a:r>
              <a:rPr lang="lt-LT" dirty="0">
                <a:latin typeface="Cambria" panose="02040503050406030204" pitchFamily="18" charset="0"/>
                <a:ea typeface="Cambria" panose="02040503050406030204" pitchFamily="18" charset="0"/>
              </a:rPr>
              <a:t>, cd</a:t>
            </a:r>
            <a:r>
              <a:rPr lang="lt-LT" dirty="0" smtClean="0">
                <a:latin typeface="Cambria" panose="02040503050406030204" pitchFamily="18" charset="0"/>
                <a:ea typeface="Cambria" panose="02040503050406030204" pitchFamily="18" charset="0"/>
              </a:rPr>
              <a:t>).</a:t>
            </a:r>
          </a:p>
          <a:p>
            <a:r>
              <a:rPr lang="lt-LT" dirty="0" smtClean="0">
                <a:latin typeface="Cambria" panose="02040503050406030204" pitchFamily="18" charset="0"/>
                <a:ea typeface="Cambria" panose="02040503050406030204" pitchFamily="18" charset="0"/>
              </a:rPr>
              <a:t>Iš </a:t>
            </a:r>
            <a:r>
              <a:rPr lang="lt-LT" dirty="0">
                <a:latin typeface="Cambria" panose="02040503050406030204" pitchFamily="18" charset="0"/>
                <a:ea typeface="Cambria" panose="02040503050406030204" pitchFamily="18" charset="0"/>
              </a:rPr>
              <a:t>pagrindinių SI vienetų pagal dydžių </a:t>
            </a:r>
            <a:r>
              <a:rPr lang="lt-LT" dirty="0" smtClean="0">
                <a:latin typeface="Cambria" panose="02040503050406030204" pitchFamily="18" charset="0"/>
                <a:ea typeface="Cambria" panose="02040503050406030204" pitchFamily="18" charset="0"/>
              </a:rPr>
              <a:t>sąryšio </a:t>
            </a:r>
            <a:r>
              <a:rPr lang="lt-LT" dirty="0">
                <a:latin typeface="Cambria" panose="02040503050406030204" pitchFamily="18" charset="0"/>
                <a:ea typeface="Cambria" panose="02040503050406030204" pitchFamily="18" charset="0"/>
              </a:rPr>
              <a:t>lygtis sudaromi išvestiniai vienetai. </a:t>
            </a:r>
            <a:endParaRPr lang="lt-LT" dirty="0" smtClean="0">
              <a:latin typeface="Cambria" panose="02040503050406030204" pitchFamily="18" charset="0"/>
              <a:ea typeface="Cambria" panose="02040503050406030204" pitchFamily="18" charset="0"/>
            </a:endParaRPr>
          </a:p>
          <a:p>
            <a:r>
              <a:rPr lang="lt-LT" dirty="0">
                <a:latin typeface="Cambria" panose="02040503050406030204" pitchFamily="18" charset="0"/>
                <a:ea typeface="Cambria" panose="02040503050406030204" pitchFamily="18" charset="0"/>
              </a:rPr>
              <a:t>Kartu su tarptautinės vienetų sistemos vienetais tam tikrais atvejais leidžiama vartoti ir kai kuriuos kitus vienetus, pvz., masės – tona, laiko – minutė, valanda, para, plokščiojo kampo – laipsnis, minutė, sekundė, ploto – hektaras, tūrio – litras, energijos arba darbo – </a:t>
            </a:r>
            <a:r>
              <a:rPr lang="lt-LT" dirty="0" err="1" smtClean="0">
                <a:latin typeface="Cambria" panose="02040503050406030204" pitchFamily="18" charset="0"/>
                <a:ea typeface="Cambria" panose="02040503050406030204" pitchFamily="18" charset="0"/>
              </a:rPr>
              <a:t>elektronvoltas</a:t>
            </a:r>
            <a:r>
              <a:rPr lang="lt-LT" dirty="0" smtClean="0">
                <a:latin typeface="Cambria" panose="02040503050406030204" pitchFamily="18" charset="0"/>
                <a:ea typeface="Cambria" panose="02040503050406030204" pitchFamily="18" charset="0"/>
              </a:rPr>
              <a:t>, kilovatvalandė ir </a:t>
            </a:r>
            <a:r>
              <a:rPr lang="lt-LT" dirty="0">
                <a:latin typeface="Cambria" panose="02040503050406030204" pitchFamily="18" charset="0"/>
                <a:ea typeface="Cambria" panose="02040503050406030204" pitchFamily="18" charset="0"/>
              </a:rPr>
              <a:t>kitus.</a:t>
            </a:r>
            <a:endParaRPr lang="lt-LT" dirty="0" smtClean="0">
              <a:latin typeface="Cambria" panose="02040503050406030204" pitchFamily="18" charset="0"/>
              <a:ea typeface="Cambria" panose="02040503050406030204" pitchFamily="18" charset="0"/>
            </a:endParaRPr>
          </a:p>
          <a:p>
            <a:endParaRPr lang="en-US" dirty="0"/>
          </a:p>
        </p:txBody>
      </p:sp>
      <p:pic>
        <p:nvPicPr>
          <p:cNvPr id="4" name="Paveikslėlis 3"/>
          <p:cNvPicPr>
            <a:picLocks noChangeAspect="1"/>
          </p:cNvPicPr>
          <p:nvPr/>
        </p:nvPicPr>
        <p:blipFill>
          <a:blip r:embed="rId3"/>
          <a:stretch>
            <a:fillRect/>
          </a:stretch>
        </p:blipFill>
        <p:spPr>
          <a:xfrm>
            <a:off x="9863037" y="228267"/>
            <a:ext cx="2213040" cy="658425"/>
          </a:xfrm>
          <a:prstGeom prst="rect">
            <a:avLst/>
          </a:prstGeom>
        </p:spPr>
      </p:pic>
    </p:spTree>
    <p:extLst>
      <p:ext uri="{BB962C8B-B14F-4D97-AF65-F5344CB8AC3E}">
        <p14:creationId xmlns:p14="http://schemas.microsoft.com/office/powerpoint/2010/main" val="983368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8396235" cy="549275"/>
          </a:xfrm>
        </p:spPr>
        <p:txBody>
          <a:bodyPr>
            <a:normAutofit fontScale="90000"/>
          </a:bodyPr>
          <a:lstStyle/>
          <a:p>
            <a:r>
              <a:rPr lang="lt-LT" dirty="0" smtClean="0">
                <a:latin typeface="Cambria" panose="02040503050406030204" pitchFamily="18" charset="0"/>
                <a:ea typeface="Cambria" panose="02040503050406030204" pitchFamily="18" charset="0"/>
              </a:rPr>
              <a:t>Vektoriniai ir skaliariniai dydžiai</a:t>
            </a:r>
            <a:endParaRPr lang="en-US" dirty="0">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idx="1"/>
          </p:nvPr>
        </p:nvSpPr>
        <p:spPr>
          <a:xfrm>
            <a:off x="838200" y="1034980"/>
            <a:ext cx="10515600" cy="5141983"/>
          </a:xfrm>
        </p:spPr>
        <p:txBody>
          <a:bodyPr>
            <a:normAutofit/>
          </a:bodyPr>
          <a:lstStyle/>
          <a:p>
            <a:r>
              <a:rPr lang="lt-LT" dirty="0">
                <a:latin typeface="Cambria" panose="02040503050406030204" pitchFamily="18" charset="0"/>
                <a:ea typeface="Cambria" panose="02040503050406030204" pitchFamily="18" charset="0"/>
              </a:rPr>
              <a:t>Įvairūs fizikiniai reiškiniai, kūnai, medžiagos pasižymi jiems būdingomis savybėmis. </a:t>
            </a:r>
            <a:endParaRPr lang="lt-LT" dirty="0" smtClean="0">
              <a:latin typeface="Cambria" panose="02040503050406030204" pitchFamily="18" charset="0"/>
              <a:ea typeface="Cambria" panose="02040503050406030204" pitchFamily="18" charset="0"/>
            </a:endParaRPr>
          </a:p>
          <a:p>
            <a:r>
              <a:rPr lang="lt-LT" dirty="0" smtClean="0">
                <a:latin typeface="Cambria" panose="02040503050406030204" pitchFamily="18" charset="0"/>
                <a:ea typeface="Cambria" panose="02040503050406030204" pitchFamily="18" charset="0"/>
              </a:rPr>
              <a:t>Reiškinių</a:t>
            </a:r>
            <a:r>
              <a:rPr lang="lt-LT" dirty="0">
                <a:latin typeface="Cambria" panose="02040503050406030204" pitchFamily="18" charset="0"/>
                <a:ea typeface="Cambria" panose="02040503050406030204" pitchFamily="18" charset="0"/>
              </a:rPr>
              <a:t>, kūnų ir medžiagų savybes apibūdina fizikiniai dydžiai: greitis, laikas, masė, jėga ir t.t. </a:t>
            </a:r>
            <a:endParaRPr lang="lt-LT" dirty="0" smtClean="0">
              <a:latin typeface="Cambria" panose="02040503050406030204" pitchFamily="18" charset="0"/>
              <a:ea typeface="Cambria" panose="02040503050406030204" pitchFamily="18" charset="0"/>
            </a:endParaRPr>
          </a:p>
          <a:p>
            <a:r>
              <a:rPr lang="lt-LT" dirty="0" smtClean="0">
                <a:latin typeface="Cambria" panose="02040503050406030204" pitchFamily="18" charset="0"/>
                <a:ea typeface="Cambria" panose="02040503050406030204" pitchFamily="18" charset="0"/>
              </a:rPr>
              <a:t>Fizikiniai </a:t>
            </a:r>
            <a:r>
              <a:rPr lang="lt-LT" dirty="0">
                <a:latin typeface="Cambria" panose="02040503050406030204" pitchFamily="18" charset="0"/>
                <a:ea typeface="Cambria" panose="02040503050406030204" pitchFamily="18" charset="0"/>
              </a:rPr>
              <a:t>dydžiai skirstomi į </a:t>
            </a:r>
            <a:r>
              <a:rPr lang="lt-LT" dirty="0">
                <a:solidFill>
                  <a:srgbClr val="FF0000"/>
                </a:solidFill>
                <a:latin typeface="Cambria" panose="02040503050406030204" pitchFamily="18" charset="0"/>
                <a:ea typeface="Cambria" panose="02040503050406030204" pitchFamily="18" charset="0"/>
              </a:rPr>
              <a:t>skaliarinius ir vektorinius</a:t>
            </a:r>
            <a:r>
              <a:rPr lang="lt-LT" dirty="0">
                <a:latin typeface="Cambria" panose="02040503050406030204" pitchFamily="18" charset="0"/>
                <a:ea typeface="Cambria" panose="02040503050406030204" pitchFamily="18" charset="0"/>
              </a:rPr>
              <a:t>. </a:t>
            </a:r>
            <a:endParaRPr lang="lt-LT" dirty="0" smtClean="0">
              <a:latin typeface="Cambria" panose="02040503050406030204" pitchFamily="18" charset="0"/>
              <a:ea typeface="Cambria" panose="02040503050406030204" pitchFamily="18" charset="0"/>
            </a:endParaRPr>
          </a:p>
          <a:p>
            <a:r>
              <a:rPr lang="lt-LT" dirty="0" smtClean="0">
                <a:latin typeface="Cambria" panose="02040503050406030204" pitchFamily="18" charset="0"/>
                <a:ea typeface="Cambria" panose="02040503050406030204" pitchFamily="18" charset="0"/>
              </a:rPr>
              <a:t>Dydžiai</a:t>
            </a:r>
            <a:r>
              <a:rPr lang="lt-LT" dirty="0">
                <a:latin typeface="Cambria" panose="02040503050406030204" pitchFamily="18" charset="0"/>
                <a:ea typeface="Cambria" panose="02040503050406030204" pitchFamily="18" charset="0"/>
              </a:rPr>
              <a:t>, kuriuos nusako </a:t>
            </a:r>
            <a:r>
              <a:rPr lang="lt-LT" dirty="0">
                <a:solidFill>
                  <a:srgbClr val="FF0000"/>
                </a:solidFill>
                <a:latin typeface="Cambria" panose="02040503050406030204" pitchFamily="18" charset="0"/>
                <a:ea typeface="Cambria" panose="02040503050406030204" pitchFamily="18" charset="0"/>
              </a:rPr>
              <a:t>tik skaičius</a:t>
            </a:r>
            <a:r>
              <a:rPr lang="lt-LT" dirty="0">
                <a:latin typeface="Cambria" panose="02040503050406030204" pitchFamily="18" charset="0"/>
                <a:ea typeface="Cambria" panose="02040503050406030204" pitchFamily="18" charset="0"/>
              </a:rPr>
              <a:t>, vadinami </a:t>
            </a:r>
            <a:r>
              <a:rPr lang="lt-LT" dirty="0">
                <a:solidFill>
                  <a:srgbClr val="FF0000"/>
                </a:solidFill>
                <a:latin typeface="Cambria" panose="02040503050406030204" pitchFamily="18" charset="0"/>
                <a:ea typeface="Cambria" panose="02040503050406030204" pitchFamily="18" charset="0"/>
              </a:rPr>
              <a:t>skaliariniais</a:t>
            </a:r>
            <a:r>
              <a:rPr lang="lt-LT" dirty="0">
                <a:latin typeface="Cambria" panose="02040503050406030204" pitchFamily="18" charset="0"/>
                <a:ea typeface="Cambria" panose="02040503050406030204" pitchFamily="18" charset="0"/>
              </a:rPr>
              <a:t>, pvz., laikas, masė, </a:t>
            </a:r>
            <a:r>
              <a:rPr lang="lt-LT" dirty="0" smtClean="0">
                <a:latin typeface="Cambria" panose="02040503050406030204" pitchFamily="18" charset="0"/>
                <a:ea typeface="Cambria" panose="02040503050406030204" pitchFamily="18" charset="0"/>
              </a:rPr>
              <a:t>temperatūra ir t.t.</a:t>
            </a:r>
          </a:p>
          <a:p>
            <a:r>
              <a:rPr lang="lt-LT" dirty="0">
                <a:latin typeface="Cambria" panose="02040503050406030204" pitchFamily="18" charset="0"/>
                <a:ea typeface="Cambria" panose="02040503050406030204" pitchFamily="18" charset="0"/>
              </a:rPr>
              <a:t>Dydžiai, kuriuos nusako </a:t>
            </a:r>
            <a:r>
              <a:rPr lang="lt-LT" dirty="0">
                <a:solidFill>
                  <a:srgbClr val="FF0000"/>
                </a:solidFill>
                <a:latin typeface="Cambria" panose="02040503050406030204" pitchFamily="18" charset="0"/>
                <a:ea typeface="Cambria" panose="02040503050406030204" pitchFamily="18" charset="0"/>
              </a:rPr>
              <a:t>ne tik skaitinė vertė (modulis), bet ir kryptis</a:t>
            </a:r>
            <a:r>
              <a:rPr lang="lt-LT" dirty="0">
                <a:latin typeface="Cambria" panose="02040503050406030204" pitchFamily="18" charset="0"/>
                <a:ea typeface="Cambria" panose="02040503050406030204" pitchFamily="18" charset="0"/>
              </a:rPr>
              <a:t>, vadinami </a:t>
            </a:r>
            <a:r>
              <a:rPr lang="lt-LT" dirty="0">
                <a:solidFill>
                  <a:srgbClr val="FF0000"/>
                </a:solidFill>
                <a:latin typeface="Cambria" panose="02040503050406030204" pitchFamily="18" charset="0"/>
                <a:ea typeface="Cambria" panose="02040503050406030204" pitchFamily="18" charset="0"/>
              </a:rPr>
              <a:t>vektoriniais</a:t>
            </a:r>
            <a:r>
              <a:rPr lang="lt-LT" dirty="0">
                <a:latin typeface="Cambria" panose="02040503050406030204" pitchFamily="18" charset="0"/>
                <a:ea typeface="Cambria" panose="02040503050406030204" pitchFamily="18" charset="0"/>
              </a:rPr>
              <a:t>, pavyzdžiui, greitis, jėga, pagreitis ir t.t. </a:t>
            </a:r>
            <a:endParaRPr lang="lt-LT" dirty="0" smtClean="0">
              <a:latin typeface="Cambria" panose="02040503050406030204" pitchFamily="18" charset="0"/>
              <a:ea typeface="Cambria" panose="02040503050406030204" pitchFamily="18" charset="0"/>
            </a:endParaRPr>
          </a:p>
        </p:txBody>
      </p:sp>
      <p:pic>
        <p:nvPicPr>
          <p:cNvPr id="4" name="Paveikslėlis 3"/>
          <p:cNvPicPr>
            <a:picLocks noChangeAspect="1"/>
          </p:cNvPicPr>
          <p:nvPr/>
        </p:nvPicPr>
        <p:blipFill>
          <a:blip r:embed="rId3"/>
          <a:stretch>
            <a:fillRect/>
          </a:stretch>
        </p:blipFill>
        <p:spPr>
          <a:xfrm>
            <a:off x="9762447" y="0"/>
            <a:ext cx="2213040" cy="658425"/>
          </a:xfrm>
          <a:prstGeom prst="rect">
            <a:avLst/>
          </a:prstGeom>
        </p:spPr>
      </p:pic>
    </p:spTree>
    <p:extLst>
      <p:ext uri="{BB962C8B-B14F-4D97-AF65-F5344CB8AC3E}">
        <p14:creationId xmlns:p14="http://schemas.microsoft.com/office/powerpoint/2010/main" val="1203551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9099620" cy="815089"/>
          </a:xfrm>
        </p:spPr>
        <p:txBody>
          <a:bodyPr/>
          <a:lstStyle/>
          <a:p>
            <a:r>
              <a:rPr lang="lt-LT" dirty="0" smtClean="0">
                <a:latin typeface="Cambria" panose="02040503050406030204" pitchFamily="18" charset="0"/>
                <a:ea typeface="Cambria" panose="02040503050406030204" pitchFamily="18" charset="0"/>
              </a:rPr>
              <a:t>Vektoriniai dydžiai</a:t>
            </a:r>
            <a:endParaRPr lang="en-US"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3" name="Turinio vietos rezervavimo ženklas 2"/>
              <p:cNvSpPr>
                <a:spLocks noGrp="1"/>
              </p:cNvSpPr>
              <p:nvPr>
                <p:ph idx="1"/>
              </p:nvPr>
            </p:nvSpPr>
            <p:spPr>
              <a:xfrm>
                <a:off x="812242" y="1393546"/>
                <a:ext cx="10515600" cy="4997526"/>
              </a:xfrm>
            </p:spPr>
            <p:txBody>
              <a:bodyPr/>
              <a:lstStyle/>
              <a:p>
                <a:r>
                  <a:rPr lang="lt-LT" dirty="0" smtClean="0">
                    <a:latin typeface="Cambria" panose="02040503050406030204" pitchFamily="18" charset="0"/>
                    <a:ea typeface="Cambria" panose="02040503050406030204" pitchFamily="18" charset="0"/>
                  </a:rPr>
                  <a:t>Vektoriniai dydžiai brėžiniuose vaizduojami atkarpomis. </a:t>
                </a:r>
              </a:p>
              <a:p>
                <a:r>
                  <a:rPr lang="lt-LT" dirty="0" smtClean="0">
                    <a:latin typeface="Cambria" panose="02040503050406030204" pitchFamily="18" charset="0"/>
                    <a:ea typeface="Cambria" panose="02040503050406030204" pitchFamily="18" charset="0"/>
                  </a:rPr>
                  <a:t>Atkarpos ilgis pasirinktu masteliu išreiškia vektorinio dydžio modulį, rodyklė rodo dydžio kryptį.</a:t>
                </a:r>
              </a:p>
              <a:p>
                <a:r>
                  <a:rPr lang="lt-LT" dirty="0" smtClean="0">
                    <a:latin typeface="Cambria" panose="02040503050406030204" pitchFamily="18" charset="0"/>
                    <a:ea typeface="Cambria" panose="02040503050406030204" pitchFamily="18" charset="0"/>
                  </a:rPr>
                  <a:t> Atkarpos pradžia (taškas) rodo  veikimo tašką, pvz., sunkio jėgos. </a:t>
                </a:r>
              </a:p>
              <a:p>
                <a:r>
                  <a:rPr lang="lt-LT" dirty="0" smtClean="0">
                    <a:latin typeface="Cambria" panose="02040503050406030204" pitchFamily="18" charset="0"/>
                    <a:ea typeface="Cambria" panose="02040503050406030204" pitchFamily="18" charset="0"/>
                  </a:rPr>
                  <a:t>Vektoriniai dydžiai žymimi raidėmis su rodyklėmis virš jų, pavyzdžiui, jėga </a:t>
                </a:r>
                <a14:m>
                  <m:oMath xmlns:m="http://schemas.openxmlformats.org/officeDocument/2006/math">
                    <m:acc>
                      <m:accPr>
                        <m:chr m:val="⃗"/>
                        <m:ctrlPr>
                          <a:rPr lang="lt-LT" i="1" smtClean="0">
                            <a:latin typeface="Cambria Math" panose="02040503050406030204" pitchFamily="18" charset="0"/>
                            <a:ea typeface="Cambria" panose="02040503050406030204" pitchFamily="18" charset="0"/>
                          </a:rPr>
                        </m:ctrlPr>
                      </m:accPr>
                      <m:e>
                        <m:r>
                          <a:rPr lang="lt-LT" b="0" i="1" smtClean="0">
                            <a:latin typeface="Cambria Math" panose="02040503050406030204" pitchFamily="18" charset="0"/>
                            <a:ea typeface="Cambria" panose="02040503050406030204" pitchFamily="18" charset="0"/>
                          </a:rPr>
                          <m:t>𝐹</m:t>
                        </m:r>
                      </m:e>
                    </m:acc>
                  </m:oMath>
                </a14:m>
                <a:r>
                  <a:rPr lang="lt-LT" dirty="0" smtClean="0">
                    <a:latin typeface="Cambria" panose="02040503050406030204" pitchFamily="18" charset="0"/>
                    <a:ea typeface="Cambria" panose="02040503050406030204" pitchFamily="18" charset="0"/>
                  </a:rPr>
                  <a:t>, greitis </a:t>
                </a:r>
                <a14:m>
                  <m:oMath xmlns:m="http://schemas.openxmlformats.org/officeDocument/2006/math">
                    <m:acc>
                      <m:accPr>
                        <m:chr m:val="⃗"/>
                        <m:ctrlPr>
                          <a:rPr lang="lt-LT" i="1" smtClean="0">
                            <a:latin typeface="Cambria Math" panose="02040503050406030204" pitchFamily="18" charset="0"/>
                            <a:ea typeface="Cambria" panose="02040503050406030204" pitchFamily="18" charset="0"/>
                          </a:rPr>
                        </m:ctrlPr>
                      </m:accPr>
                      <m:e>
                        <m:r>
                          <a:rPr lang="lt-LT" b="0" i="1" smtClean="0">
                            <a:latin typeface="Cambria Math" panose="02040503050406030204" pitchFamily="18" charset="0"/>
                            <a:ea typeface="Cambria" panose="02040503050406030204" pitchFamily="18" charset="0"/>
                          </a:rPr>
                          <m:t>𝑣</m:t>
                        </m:r>
                      </m:e>
                    </m:acc>
                  </m:oMath>
                </a14:m>
                <a:r>
                  <a:rPr lang="lt-LT" dirty="0" smtClean="0">
                    <a:latin typeface="Cambria" panose="02040503050406030204" pitchFamily="18" charset="0"/>
                    <a:ea typeface="Cambria" panose="02040503050406030204" pitchFamily="18" charset="0"/>
                  </a:rPr>
                  <a:t> , o raidė be rodyklės reiškia dydžio modulį.</a:t>
                </a:r>
              </a:p>
              <a:p>
                <a:pPr marL="0" indent="0">
                  <a:buNone/>
                </a:pPr>
                <a:endParaRPr lang="lt-LT" dirty="0" smtClean="0">
                  <a:latin typeface="Cambria" panose="02040503050406030204" pitchFamily="18" charset="0"/>
                  <a:ea typeface="Cambria" panose="02040503050406030204" pitchFamily="18" charset="0"/>
                </a:endParaRPr>
              </a:p>
              <a:p>
                <a:pPr marL="0" indent="0">
                  <a:buNone/>
                </a:pPr>
                <a:endParaRPr lang="en-US" dirty="0"/>
              </a:p>
            </p:txBody>
          </p:sp>
        </mc:Choice>
        <mc:Fallback xmlns="">
          <p:sp>
            <p:nvSpPr>
              <p:cNvPr id="3" name="Turinio vietos rezervavimo ženklas 2"/>
              <p:cNvSpPr>
                <a:spLocks noGrp="1" noRot="1" noChangeAspect="1" noMove="1" noResize="1" noEditPoints="1" noAdjustHandles="1" noChangeArrowheads="1" noChangeShapeType="1" noTextEdit="1"/>
              </p:cNvSpPr>
              <p:nvPr>
                <p:ph idx="1"/>
              </p:nvPr>
            </p:nvSpPr>
            <p:spPr>
              <a:xfrm>
                <a:off x="812242" y="1393546"/>
                <a:ext cx="10515600" cy="4997526"/>
              </a:xfrm>
              <a:blipFill>
                <a:blip r:embed="rId3"/>
                <a:stretch>
                  <a:fillRect l="-1043" t="-2198"/>
                </a:stretch>
              </a:blipFill>
            </p:spPr>
            <p:txBody>
              <a:bodyPr/>
              <a:lstStyle/>
              <a:p>
                <a:r>
                  <a:rPr lang="en-US">
                    <a:noFill/>
                  </a:rPr>
                  <a:t> </a:t>
                </a:r>
              </a:p>
            </p:txBody>
          </p:sp>
        </mc:Fallback>
      </mc:AlternateContent>
      <p:pic>
        <p:nvPicPr>
          <p:cNvPr id="4" name="Paveikslėlis 3"/>
          <p:cNvPicPr>
            <a:picLocks noChangeAspect="1"/>
          </p:cNvPicPr>
          <p:nvPr/>
        </p:nvPicPr>
        <p:blipFill>
          <a:blip r:embed="rId4"/>
          <a:stretch>
            <a:fillRect/>
          </a:stretch>
        </p:blipFill>
        <p:spPr>
          <a:xfrm>
            <a:off x="9937820" y="369481"/>
            <a:ext cx="2213040" cy="658425"/>
          </a:xfrm>
          <a:prstGeom prst="rect">
            <a:avLst/>
          </a:prstGeom>
        </p:spPr>
      </p:pic>
      <p:pic>
        <p:nvPicPr>
          <p:cNvPr id="12" name="Paveikslėlis 11"/>
          <p:cNvPicPr>
            <a:picLocks noChangeAspect="1"/>
          </p:cNvPicPr>
          <p:nvPr/>
        </p:nvPicPr>
        <p:blipFill>
          <a:blip r:embed="rId5"/>
          <a:stretch>
            <a:fillRect/>
          </a:stretch>
        </p:blipFill>
        <p:spPr>
          <a:xfrm>
            <a:off x="3154552" y="4319915"/>
            <a:ext cx="2932958" cy="2357331"/>
          </a:xfrm>
          <a:prstGeom prst="rect">
            <a:avLst/>
          </a:prstGeom>
        </p:spPr>
      </p:pic>
    </p:spTree>
    <p:extLst>
      <p:ext uri="{BB962C8B-B14F-4D97-AF65-F5344CB8AC3E}">
        <p14:creationId xmlns:p14="http://schemas.microsoft.com/office/powerpoint/2010/main" val="1229551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488985"/>
          </a:xfrm>
        </p:spPr>
        <p:txBody>
          <a:bodyPr>
            <a:normAutofit fontScale="90000"/>
          </a:bodyPr>
          <a:lstStyle/>
          <a:p>
            <a:r>
              <a:rPr lang="lt-LT" dirty="0" smtClean="0">
                <a:latin typeface="Cambria" panose="02040503050406030204" pitchFamily="18" charset="0"/>
                <a:ea typeface="Cambria" panose="02040503050406030204" pitchFamily="18" charset="0"/>
              </a:rPr>
              <a:t>Veiksmai su vektoriais</a:t>
            </a:r>
            <a:endParaRPr lang="en-US" dirty="0">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idx="1"/>
          </p:nvPr>
        </p:nvSpPr>
        <p:spPr>
          <a:xfrm>
            <a:off x="838200" y="1313159"/>
            <a:ext cx="10515600" cy="4351338"/>
          </a:xfrm>
        </p:spPr>
        <p:txBody>
          <a:bodyPr/>
          <a:lstStyle/>
          <a:p>
            <a:r>
              <a:rPr lang="lt-LT" dirty="0">
                <a:latin typeface="Cambria" panose="02040503050406030204" pitchFamily="18" charset="0"/>
                <a:ea typeface="Cambria" panose="02040503050406030204" pitchFamily="18" charset="0"/>
              </a:rPr>
              <a:t>Skaliarai sudedami </a:t>
            </a:r>
            <a:r>
              <a:rPr lang="lt-LT" dirty="0" err="1">
                <a:latin typeface="Cambria" panose="02040503050406030204" pitchFamily="18" charset="0"/>
                <a:ea typeface="Cambria" panose="02040503050406030204" pitchFamily="18" charset="0"/>
              </a:rPr>
              <a:t>algebriškai</a:t>
            </a:r>
            <a:r>
              <a:rPr lang="lt-LT" dirty="0">
                <a:latin typeface="Cambria" panose="02040503050406030204" pitchFamily="18" charset="0"/>
                <a:ea typeface="Cambria" panose="02040503050406030204" pitchFamily="18" charset="0"/>
              </a:rPr>
              <a:t>, vektoriai - geometriškai. </a:t>
            </a:r>
            <a:endParaRPr lang="lt-LT" dirty="0" smtClean="0">
              <a:latin typeface="Cambria" panose="02040503050406030204" pitchFamily="18" charset="0"/>
              <a:ea typeface="Cambria" panose="02040503050406030204" pitchFamily="18" charset="0"/>
            </a:endParaRPr>
          </a:p>
          <a:p>
            <a:r>
              <a:rPr lang="lt-LT" dirty="0" smtClean="0">
                <a:latin typeface="Cambria" panose="02040503050406030204" pitchFamily="18" charset="0"/>
                <a:ea typeface="Cambria" panose="02040503050406030204" pitchFamily="18" charset="0"/>
              </a:rPr>
              <a:t>Vektoriai </a:t>
            </a:r>
            <a:r>
              <a:rPr lang="lt-LT" dirty="0">
                <a:latin typeface="Cambria" panose="02040503050406030204" pitchFamily="18" charset="0"/>
                <a:ea typeface="Cambria" panose="02040503050406030204" pitchFamily="18" charset="0"/>
              </a:rPr>
              <a:t>sudedami pagal šias taisykles: jeigu du vektoriai išeina iš vieno taško, juos sudedame pagal trikampio (1 pav</a:t>
            </a:r>
            <a:r>
              <a:rPr lang="lt-LT" dirty="0" smtClean="0">
                <a:latin typeface="Cambria" panose="02040503050406030204" pitchFamily="18" charset="0"/>
                <a:ea typeface="Cambria" panose="02040503050406030204" pitchFamily="18" charset="0"/>
              </a:rPr>
              <a:t>.).ar lygiagretainio taisyklę (2 pav.) Pagal šias taisykles </a:t>
            </a:r>
            <a:r>
              <a:rPr lang="lt-LT" dirty="0">
                <a:latin typeface="Cambria" panose="02040503050406030204" pitchFamily="18" charset="0"/>
                <a:ea typeface="Cambria" panose="02040503050406030204" pitchFamily="18" charset="0"/>
              </a:rPr>
              <a:t>galima sudėti ir didesnį skaičių vektorių, juos sudedant </a:t>
            </a:r>
            <a:r>
              <a:rPr lang="lt-LT" dirty="0" smtClean="0">
                <a:latin typeface="Cambria" panose="02040503050406030204" pitchFamily="18" charset="0"/>
                <a:ea typeface="Cambria" panose="02040503050406030204" pitchFamily="18" charset="0"/>
              </a:rPr>
              <a:t>poromis.</a:t>
            </a:r>
          </a:p>
          <a:p>
            <a:pPr marL="0" indent="0">
              <a:buNone/>
            </a:pPr>
            <a:endParaRPr lang="en-US" dirty="0"/>
          </a:p>
        </p:txBody>
      </p:sp>
      <p:pic>
        <p:nvPicPr>
          <p:cNvPr id="5" name="Paveikslėlis 4"/>
          <p:cNvPicPr>
            <a:picLocks noChangeAspect="1"/>
          </p:cNvPicPr>
          <p:nvPr/>
        </p:nvPicPr>
        <p:blipFill>
          <a:blip r:embed="rId3"/>
          <a:stretch>
            <a:fillRect/>
          </a:stretch>
        </p:blipFill>
        <p:spPr>
          <a:xfrm rot="4509387">
            <a:off x="1626714" y="3281878"/>
            <a:ext cx="2028145" cy="3192124"/>
          </a:xfrm>
          <a:prstGeom prst="rect">
            <a:avLst/>
          </a:prstGeom>
        </p:spPr>
      </p:pic>
      <p:pic>
        <p:nvPicPr>
          <p:cNvPr id="6" name="Paveikslėlis 5"/>
          <p:cNvPicPr>
            <a:picLocks noChangeAspect="1"/>
          </p:cNvPicPr>
          <p:nvPr/>
        </p:nvPicPr>
        <p:blipFill>
          <a:blip r:embed="rId4"/>
          <a:stretch>
            <a:fillRect/>
          </a:stretch>
        </p:blipFill>
        <p:spPr>
          <a:xfrm rot="4399454">
            <a:off x="7834185" y="2679691"/>
            <a:ext cx="2012655" cy="3140436"/>
          </a:xfrm>
          <a:prstGeom prst="rect">
            <a:avLst/>
          </a:prstGeom>
        </p:spPr>
      </p:pic>
      <p:sp>
        <p:nvSpPr>
          <p:cNvPr id="7" name="TextBox 6"/>
          <p:cNvSpPr txBox="1"/>
          <p:nvPr/>
        </p:nvSpPr>
        <p:spPr>
          <a:xfrm>
            <a:off x="1977395" y="5832690"/>
            <a:ext cx="726161" cy="369332"/>
          </a:xfrm>
          <a:prstGeom prst="rect">
            <a:avLst/>
          </a:prstGeom>
          <a:noFill/>
        </p:spPr>
        <p:txBody>
          <a:bodyPr wrap="none" rtlCol="0">
            <a:spAutoFit/>
          </a:bodyPr>
          <a:lstStyle/>
          <a:p>
            <a:r>
              <a:rPr lang="lt-LT" dirty="0" smtClean="0"/>
              <a:t>1 pav.</a:t>
            </a:r>
            <a:endParaRPr lang="en-US" dirty="0"/>
          </a:p>
        </p:txBody>
      </p:sp>
      <p:sp>
        <p:nvSpPr>
          <p:cNvPr id="8" name="TextBox 7"/>
          <p:cNvSpPr txBox="1"/>
          <p:nvPr/>
        </p:nvSpPr>
        <p:spPr>
          <a:xfrm>
            <a:off x="8477433" y="5823370"/>
            <a:ext cx="726161" cy="369332"/>
          </a:xfrm>
          <a:prstGeom prst="rect">
            <a:avLst/>
          </a:prstGeom>
          <a:noFill/>
        </p:spPr>
        <p:txBody>
          <a:bodyPr wrap="none" rtlCol="0">
            <a:spAutoFit/>
          </a:bodyPr>
          <a:lstStyle/>
          <a:p>
            <a:r>
              <a:rPr lang="lt-LT" dirty="0"/>
              <a:t>2</a:t>
            </a:r>
            <a:r>
              <a:rPr lang="lt-LT" dirty="0" smtClean="0"/>
              <a:t> pav.</a:t>
            </a:r>
            <a:endParaRPr lang="en-US" dirty="0"/>
          </a:p>
        </p:txBody>
      </p:sp>
      <p:pic>
        <p:nvPicPr>
          <p:cNvPr id="4" name="Paveikslėlis 3"/>
          <p:cNvPicPr>
            <a:picLocks noChangeAspect="1"/>
          </p:cNvPicPr>
          <p:nvPr/>
        </p:nvPicPr>
        <p:blipFill>
          <a:blip r:embed="rId5"/>
          <a:stretch>
            <a:fillRect/>
          </a:stretch>
        </p:blipFill>
        <p:spPr>
          <a:xfrm>
            <a:off x="9610119" y="95997"/>
            <a:ext cx="2213040" cy="658425"/>
          </a:xfrm>
          <a:prstGeom prst="rect">
            <a:avLst/>
          </a:prstGeom>
        </p:spPr>
      </p:pic>
    </p:spTree>
    <p:extLst>
      <p:ext uri="{BB962C8B-B14F-4D97-AF65-F5344CB8AC3E}">
        <p14:creationId xmlns:p14="http://schemas.microsoft.com/office/powerpoint/2010/main" val="1123869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6"/>
            <a:ext cx="10515600" cy="589468"/>
          </a:xfrm>
        </p:spPr>
        <p:txBody>
          <a:bodyPr>
            <a:normAutofit fontScale="90000"/>
          </a:bodyPr>
          <a:lstStyle/>
          <a:p>
            <a:r>
              <a:rPr lang="lt-LT" dirty="0" smtClean="0"/>
              <a:t>Sudėti daugiau vektorių...</a:t>
            </a:r>
            <a:endParaRPr lang="en-US" dirty="0"/>
          </a:p>
        </p:txBody>
      </p:sp>
      <p:pic>
        <p:nvPicPr>
          <p:cNvPr id="27" name="Turinio vietos rezervavimo ženklas 26"/>
          <p:cNvPicPr>
            <a:picLocks noGrp="1" noChangeAspect="1"/>
          </p:cNvPicPr>
          <p:nvPr>
            <p:ph idx="1"/>
          </p:nvPr>
        </p:nvPicPr>
        <p:blipFill>
          <a:blip r:embed="rId3"/>
          <a:stretch>
            <a:fillRect/>
          </a:stretch>
        </p:blipFill>
        <p:spPr>
          <a:xfrm rot="1728854">
            <a:off x="6239110" y="2015039"/>
            <a:ext cx="1076325" cy="476250"/>
          </a:xfrm>
          <a:prstGeom prst="rect">
            <a:avLst/>
          </a:prstGeom>
        </p:spPr>
      </p:pic>
      <p:cxnSp>
        <p:nvCxnSpPr>
          <p:cNvPr id="5" name="Tiesioji rodyklės jungtis 4"/>
          <p:cNvCxnSpPr/>
          <p:nvPr/>
        </p:nvCxnSpPr>
        <p:spPr>
          <a:xfrm flipV="1">
            <a:off x="2592473" y="3768133"/>
            <a:ext cx="1286189" cy="10048"/>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3142178" y="3913118"/>
                <a:ext cx="18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lt-LT" b="0" i="1" smtClean="0">
                              <a:latin typeface="Cambria Math" panose="02040503050406030204" pitchFamily="18" charset="0"/>
                            </a:rPr>
                            <m:t>𝑎</m:t>
                          </m:r>
                        </m:e>
                      </m:acc>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142178" y="3913118"/>
                <a:ext cx="186781" cy="276999"/>
              </a:xfrm>
              <a:prstGeom prst="rect">
                <a:avLst/>
              </a:prstGeom>
              <a:blipFill>
                <a:blip r:embed="rId4"/>
                <a:stretch>
                  <a:fillRect l="-32258" t="-48889" r="-96774" b="-8889"/>
                </a:stretch>
              </a:blipFill>
            </p:spPr>
            <p:txBody>
              <a:bodyPr/>
              <a:lstStyle/>
              <a:p>
                <a:r>
                  <a:rPr lang="en-US">
                    <a:noFill/>
                  </a:rPr>
                  <a:t> </a:t>
                </a:r>
              </a:p>
            </p:txBody>
          </p:sp>
        </mc:Fallback>
      </mc:AlternateContent>
      <p:cxnSp>
        <p:nvCxnSpPr>
          <p:cNvPr id="7" name="Tiesioji rodyklės jungtis 6"/>
          <p:cNvCxnSpPr/>
          <p:nvPr/>
        </p:nvCxnSpPr>
        <p:spPr>
          <a:xfrm flipV="1">
            <a:off x="2592475" y="2893926"/>
            <a:ext cx="549703" cy="312794"/>
          </a:xfrm>
          <a:prstGeom prst="straightConnector1">
            <a:avLst/>
          </a:prstGeom>
          <a:ln w="19050">
            <a:solidFill>
              <a:schemeClr val="accent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2673451" y="2758989"/>
                <a:ext cx="182999" cy="317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lt-LT" b="0" i="1" smtClean="0">
                              <a:latin typeface="Cambria Math" panose="02040503050406030204" pitchFamily="18" charset="0"/>
                            </a:rPr>
                            <m:t>𝑏</m:t>
                          </m:r>
                        </m:e>
                      </m:acc>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673451" y="2758989"/>
                <a:ext cx="182999" cy="317972"/>
              </a:xfrm>
              <a:prstGeom prst="rect">
                <a:avLst/>
              </a:prstGeom>
              <a:blipFill>
                <a:blip r:embed="rId5"/>
                <a:stretch>
                  <a:fillRect l="-33333" r="-26667" b="-7692"/>
                </a:stretch>
              </a:blipFill>
            </p:spPr>
            <p:txBody>
              <a:bodyPr/>
              <a:lstStyle/>
              <a:p>
                <a:r>
                  <a:rPr lang="en-US">
                    <a:noFill/>
                  </a:rPr>
                  <a:t> </a:t>
                </a:r>
              </a:p>
            </p:txBody>
          </p:sp>
        </mc:Fallback>
      </mc:AlternateContent>
      <p:cxnSp>
        <p:nvCxnSpPr>
          <p:cNvPr id="10" name="Tiesioji rodyklės jungtis 9"/>
          <p:cNvCxnSpPr/>
          <p:nvPr/>
        </p:nvCxnSpPr>
        <p:spPr>
          <a:xfrm>
            <a:off x="3026226" y="2148761"/>
            <a:ext cx="1224227" cy="1333641"/>
          </a:xfrm>
          <a:prstGeom prst="straightConnector1">
            <a:avLst/>
          </a:prstGeom>
          <a:ln w="19050">
            <a:solidFill>
              <a:srgbClr val="00B05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695663" y="2496553"/>
                <a:ext cx="1660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lt-LT" b="0" i="1" smtClean="0">
                              <a:latin typeface="Cambria Math" panose="02040503050406030204" pitchFamily="18" charset="0"/>
                            </a:rPr>
                            <m:t>𝑐</m:t>
                          </m:r>
                        </m:e>
                      </m:acc>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695663" y="2496553"/>
                <a:ext cx="166006" cy="276999"/>
              </a:xfrm>
              <a:prstGeom prst="rect">
                <a:avLst/>
              </a:prstGeom>
              <a:blipFill>
                <a:blip r:embed="rId6"/>
                <a:stretch>
                  <a:fillRect l="-37037" t="-48889" r="-114815" b="-8889"/>
                </a:stretch>
              </a:blipFill>
            </p:spPr>
            <p:txBody>
              <a:bodyPr/>
              <a:lstStyle/>
              <a:p>
                <a:r>
                  <a:rPr lang="en-US">
                    <a:noFill/>
                  </a:rPr>
                  <a:t> </a:t>
                </a:r>
              </a:p>
            </p:txBody>
          </p:sp>
        </mc:Fallback>
      </mc:AlternateContent>
      <p:cxnSp>
        <p:nvCxnSpPr>
          <p:cNvPr id="13" name="Tiesioji rodyklės jungtis 12"/>
          <p:cNvCxnSpPr/>
          <p:nvPr/>
        </p:nvCxnSpPr>
        <p:spPr>
          <a:xfrm flipV="1">
            <a:off x="5749330" y="1870669"/>
            <a:ext cx="1286189" cy="10048"/>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Tiesioji rodyklės jungtis 13"/>
          <p:cNvCxnSpPr/>
          <p:nvPr/>
        </p:nvCxnSpPr>
        <p:spPr>
          <a:xfrm>
            <a:off x="5756029" y="1910373"/>
            <a:ext cx="1224227" cy="1333641"/>
          </a:xfrm>
          <a:prstGeom prst="straightConnector1">
            <a:avLst/>
          </a:prstGeom>
          <a:ln w="19050">
            <a:solidFill>
              <a:srgbClr val="00B05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Tiesioji rodyklės jungtis 14"/>
          <p:cNvCxnSpPr/>
          <p:nvPr/>
        </p:nvCxnSpPr>
        <p:spPr>
          <a:xfrm>
            <a:off x="6949688" y="1884669"/>
            <a:ext cx="1224227" cy="1333641"/>
          </a:xfrm>
          <a:prstGeom prst="straightConnector1">
            <a:avLst/>
          </a:prstGeom>
          <a:ln w="19050">
            <a:solidFill>
              <a:srgbClr val="00B05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Tiesioji rodyklės jungtis 15"/>
          <p:cNvCxnSpPr/>
          <p:nvPr/>
        </p:nvCxnSpPr>
        <p:spPr>
          <a:xfrm flipV="1">
            <a:off x="6949688" y="3182558"/>
            <a:ext cx="1286189" cy="10048"/>
          </a:xfrm>
          <a:prstGeom prst="straightConnector1">
            <a:avLst/>
          </a:prstGeom>
          <a:ln w="19050">
            <a:solidFill>
              <a:srgbClr val="FF000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Tiesioji rodyklės jungtis 16"/>
          <p:cNvCxnSpPr/>
          <p:nvPr/>
        </p:nvCxnSpPr>
        <p:spPr>
          <a:xfrm>
            <a:off x="5802381" y="1875693"/>
            <a:ext cx="2371534" cy="1306865"/>
          </a:xfrm>
          <a:prstGeom prst="straightConnector1">
            <a:avLst/>
          </a:prstGeom>
          <a:ln w="19050">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Tiesioji rodyklės jungtis 19"/>
          <p:cNvCxnSpPr/>
          <p:nvPr/>
        </p:nvCxnSpPr>
        <p:spPr>
          <a:xfrm flipV="1">
            <a:off x="8208796" y="2842421"/>
            <a:ext cx="549703" cy="312794"/>
          </a:xfrm>
          <a:prstGeom prst="straightConnector1">
            <a:avLst/>
          </a:prstGeom>
          <a:ln w="19050">
            <a:solidFill>
              <a:schemeClr val="accent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6345137" y="1557918"/>
                <a:ext cx="18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lt-LT" b="0" i="1" smtClean="0">
                              <a:latin typeface="Cambria Math" panose="02040503050406030204" pitchFamily="18" charset="0"/>
                            </a:rPr>
                            <m:t>𝑎</m:t>
                          </m:r>
                        </m:e>
                      </m:acc>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6345137" y="1557918"/>
                <a:ext cx="186781" cy="276999"/>
              </a:xfrm>
              <a:prstGeom prst="rect">
                <a:avLst/>
              </a:prstGeom>
              <a:blipFill>
                <a:blip r:embed="rId7"/>
                <a:stretch>
                  <a:fillRect l="-35484" t="-48889" r="-93548"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179131" y="2578450"/>
                <a:ext cx="1660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lt-LT" b="0" i="1" smtClean="0">
                              <a:latin typeface="Cambria Math" panose="02040503050406030204" pitchFamily="18" charset="0"/>
                            </a:rPr>
                            <m:t>𝑐</m:t>
                          </m:r>
                        </m:e>
                      </m:acc>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6179131" y="2578450"/>
                <a:ext cx="166006" cy="276999"/>
              </a:xfrm>
              <a:prstGeom prst="rect">
                <a:avLst/>
              </a:prstGeom>
              <a:blipFill>
                <a:blip r:embed="rId8"/>
                <a:stretch>
                  <a:fillRect l="-40741" t="-48889" r="-111111"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444297" y="3012065"/>
                <a:ext cx="182999" cy="317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lt-LT" b="0" i="1" smtClean="0">
                              <a:latin typeface="Cambria Math" panose="02040503050406030204" pitchFamily="18" charset="0"/>
                            </a:rPr>
                            <m:t>𝑏</m:t>
                          </m:r>
                        </m:e>
                      </m:acc>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8444297" y="3012065"/>
                <a:ext cx="182999" cy="317972"/>
              </a:xfrm>
              <a:prstGeom prst="rect">
                <a:avLst/>
              </a:prstGeom>
              <a:blipFill>
                <a:blip r:embed="rId9"/>
                <a:stretch>
                  <a:fillRect l="-33333" r="-26667" b="-7692"/>
                </a:stretch>
              </a:blipFill>
            </p:spPr>
            <p:txBody>
              <a:bodyPr/>
              <a:lstStyle/>
              <a:p>
                <a:r>
                  <a:rPr lang="en-US">
                    <a:noFill/>
                  </a:rPr>
                  <a:t> </a:t>
                </a:r>
              </a:p>
            </p:txBody>
          </p:sp>
        </mc:Fallback>
      </mc:AlternateContent>
      <p:cxnSp>
        <p:nvCxnSpPr>
          <p:cNvPr id="28" name="Tiesioji rodyklės jungtis 27"/>
          <p:cNvCxnSpPr/>
          <p:nvPr/>
        </p:nvCxnSpPr>
        <p:spPr>
          <a:xfrm>
            <a:off x="5756029" y="1884669"/>
            <a:ext cx="3002470" cy="930409"/>
          </a:xfrm>
          <a:prstGeom prst="straightConnector1">
            <a:avLst/>
          </a:prstGeom>
          <a:ln w="28575">
            <a:solidFill>
              <a:srgbClr val="FFC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4" name="Paveikslėlis 33"/>
          <p:cNvPicPr>
            <a:picLocks noChangeAspect="1"/>
          </p:cNvPicPr>
          <p:nvPr/>
        </p:nvPicPr>
        <p:blipFill>
          <a:blip r:embed="rId10"/>
          <a:stretch>
            <a:fillRect/>
          </a:stretch>
        </p:blipFill>
        <p:spPr>
          <a:xfrm rot="1040708">
            <a:off x="7439134" y="2117805"/>
            <a:ext cx="1162050" cy="352425"/>
          </a:xfrm>
          <a:prstGeom prst="rect">
            <a:avLst/>
          </a:prstGeom>
        </p:spPr>
      </p:pic>
      <p:pic>
        <p:nvPicPr>
          <p:cNvPr id="3" name="Paveikslėlis 2"/>
          <p:cNvPicPr>
            <a:picLocks noChangeAspect="1"/>
          </p:cNvPicPr>
          <p:nvPr/>
        </p:nvPicPr>
        <p:blipFill>
          <a:blip r:embed="rId11"/>
          <a:stretch>
            <a:fillRect/>
          </a:stretch>
        </p:blipFill>
        <p:spPr>
          <a:xfrm>
            <a:off x="9512841" y="296169"/>
            <a:ext cx="2213040" cy="658425"/>
          </a:xfrm>
          <a:prstGeom prst="rect">
            <a:avLst/>
          </a:prstGeom>
        </p:spPr>
      </p:pic>
    </p:spTree>
    <p:extLst>
      <p:ext uri="{BB962C8B-B14F-4D97-AF65-F5344CB8AC3E}">
        <p14:creationId xmlns:p14="http://schemas.microsoft.com/office/powerpoint/2010/main" val="4129544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951209"/>
          </a:xfrm>
        </p:spPr>
        <p:txBody>
          <a:bodyPr/>
          <a:lstStyle/>
          <a:p>
            <a:r>
              <a:rPr lang="lt-LT" dirty="0" smtClean="0"/>
              <a:t>Vektorių atimtis</a:t>
            </a:r>
            <a:endParaRPr lang="en-US" dirty="0"/>
          </a:p>
        </p:txBody>
      </p:sp>
      <p:pic>
        <p:nvPicPr>
          <p:cNvPr id="2050" name="Picture 2" descr="http://webphysics.iupui.edu/JITTworkshop/152Basics/vectors/gif/vecpic07.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4173" y="1421641"/>
            <a:ext cx="4219575" cy="3209925"/>
          </a:xfrm>
          <a:prstGeom prst="rect">
            <a:avLst/>
          </a:prstGeom>
          <a:noFill/>
          <a:extLst>
            <a:ext uri="{909E8E84-426E-40DD-AFC4-6F175D3DCCD1}">
              <a14:hiddenFill xmlns:a14="http://schemas.microsoft.com/office/drawing/2010/main">
                <a:solidFill>
                  <a:srgbClr val="FFFFFF"/>
                </a:solidFill>
              </a14:hiddenFill>
            </a:ext>
          </a:extLst>
        </p:spPr>
      </p:pic>
      <p:pic>
        <p:nvPicPr>
          <p:cNvPr id="3" name="Paveikslėlis 2"/>
          <p:cNvPicPr>
            <a:picLocks noChangeAspect="1"/>
          </p:cNvPicPr>
          <p:nvPr/>
        </p:nvPicPr>
        <p:blipFill>
          <a:blip r:embed="rId4"/>
          <a:stretch>
            <a:fillRect/>
          </a:stretch>
        </p:blipFill>
        <p:spPr>
          <a:xfrm>
            <a:off x="9454475" y="182304"/>
            <a:ext cx="2213040" cy="658425"/>
          </a:xfrm>
          <a:prstGeom prst="rect">
            <a:avLst/>
          </a:prstGeom>
        </p:spPr>
      </p:pic>
    </p:spTree>
    <p:extLst>
      <p:ext uri="{BB962C8B-B14F-4D97-AF65-F5344CB8AC3E}">
        <p14:creationId xmlns:p14="http://schemas.microsoft.com/office/powerpoint/2010/main" val="2103120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890919"/>
          </a:xfrm>
        </p:spPr>
        <p:txBody>
          <a:bodyPr>
            <a:noAutofit/>
          </a:bodyPr>
          <a:lstStyle/>
          <a:p>
            <a:r>
              <a:rPr lang="lt-LT" sz="3600" dirty="0" smtClean="0">
                <a:latin typeface="Cambria" panose="02040503050406030204" pitchFamily="18" charset="0"/>
                <a:ea typeface="Cambria" panose="02040503050406030204" pitchFamily="18" charset="0"/>
              </a:rPr>
              <a:t>Vektorių sudėtis, atimtis kai vektoriai išsidėsto vienoje tiesėje</a:t>
            </a:r>
            <a:endParaRPr lang="en-US" sz="3600" dirty="0">
              <a:latin typeface="Cambria" panose="02040503050406030204" pitchFamily="18" charset="0"/>
              <a:ea typeface="Cambria" panose="02040503050406030204" pitchFamily="18" charset="0"/>
            </a:endParaRPr>
          </a:p>
        </p:txBody>
      </p:sp>
      <p:pic>
        <p:nvPicPr>
          <p:cNvPr id="3074" name="Picture 2" descr="A paveiksle pavaizduotas vektorius A, nukreiptas į dešinę.  Jo dydis A = 1,5.  Vektorius B=2 laiko vektorius A nukreiptas į dešinę ir jo dydis B = 2 A = 3,0.  Vektorius C = -2 kartus didesnis už vektorių A ir jo dydis B = 2,0.  B paveiksle pavaizduotas vektorius A nukreiptas į dešinę ir jo dydis A = 1,5.  Vektorius B parodytas po vektoriumi A, jų uodegos išlygintos.  Vektorius B nukreiptas į dešinę ir yra 2,0 dydžio.  Kitame vaizde vektorius A rodomas su vektoriumi B, prasidedančiu nuo A viršūnės ir besitęsiančiu toliau į dešinę.  Po jais yra vektorius, pažymėtas kaip vektorius R = vektorius A plius vektorius B, nukreiptas į dešinę, kurio uodega sulygiuota su vektoriaus A uodega ir kurio galvutė sulygiuota su vektoriaus B galvute. Vektoriaus R dydis yra lygus iki A dydžio ir B dydžio = 3,5.  c paveiksle pavaizduotas vektorius A nukreiptas į dešinę ir jo dydis A = 1,5.  Vektorius B parodytas po vektoriumi A, jų uodegos išlygintos.  Vektorius minus B rodo į dešinę ir yra 3,2 dydžio.  Kitame vaizde vektorius A rodomas su vektoriumi minus B nukreiptu į kairę, o jo galva atitinka vektoriaus A galvutę. Po jais yra vektorius, pažymėtas kaip vektorius D = vektorius A minus vektorius B, trumpesnis už B ir nukreiptas į kairė, kurios galvutė sulygiuota su vektoriaus B galvute. Vektoriaus D dydis yra lygus dydžio A dydžiui, atėmus B = 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7672" y="1587666"/>
            <a:ext cx="8542245" cy="507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aveikslėlis 2"/>
          <p:cNvPicPr>
            <a:picLocks noChangeAspect="1"/>
          </p:cNvPicPr>
          <p:nvPr/>
        </p:nvPicPr>
        <p:blipFill>
          <a:blip r:embed="rId3"/>
          <a:stretch>
            <a:fillRect/>
          </a:stretch>
        </p:blipFill>
        <p:spPr>
          <a:xfrm>
            <a:off x="9539917" y="763430"/>
            <a:ext cx="2213040" cy="658425"/>
          </a:xfrm>
          <a:prstGeom prst="rect">
            <a:avLst/>
          </a:prstGeom>
        </p:spPr>
      </p:pic>
    </p:spTree>
    <p:extLst>
      <p:ext uri="{BB962C8B-B14F-4D97-AF65-F5344CB8AC3E}">
        <p14:creationId xmlns:p14="http://schemas.microsoft.com/office/powerpoint/2010/main" val="2770857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4687111" cy="772559"/>
          </a:xfrm>
        </p:spPr>
        <p:txBody>
          <a:bodyPr>
            <a:normAutofit/>
          </a:bodyPr>
          <a:lstStyle/>
          <a:p>
            <a:r>
              <a:rPr lang="lt-LT" sz="3600" dirty="0" smtClean="0">
                <a:latin typeface="Cambria" panose="02040503050406030204" pitchFamily="18" charset="0"/>
                <a:ea typeface="Cambria" panose="02040503050406030204" pitchFamily="18" charset="0"/>
              </a:rPr>
              <a:t>Realus uždavinys</a:t>
            </a:r>
            <a:endParaRPr lang="en-US" sz="3600" dirty="0">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idx="1"/>
          </p:nvPr>
        </p:nvSpPr>
        <p:spPr>
          <a:xfrm>
            <a:off x="659811" y="1216314"/>
            <a:ext cx="10515600" cy="1252023"/>
          </a:xfrm>
        </p:spPr>
        <p:txBody>
          <a:bodyPr>
            <a:normAutofit fontScale="92500"/>
          </a:bodyPr>
          <a:lstStyle/>
          <a:p>
            <a:pPr marL="0" indent="0">
              <a:buNone/>
            </a:pPr>
            <a:r>
              <a:rPr lang="lt-LT" sz="2600" dirty="0" smtClean="0">
                <a:latin typeface="Cambria" panose="02040503050406030204" pitchFamily="18" charset="0"/>
                <a:ea typeface="Cambria" panose="02040503050406030204" pitchFamily="18" charset="0"/>
              </a:rPr>
              <a:t>Motorinė valtis plaukia  v </a:t>
            </a:r>
            <a:r>
              <a:rPr lang="lt-LT" sz="2600" dirty="0" smtClean="0">
                <a:latin typeface="Cambria" panose="02040503050406030204" pitchFamily="18" charset="0"/>
                <a:ea typeface="Cambria" panose="02040503050406030204" pitchFamily="18" charset="0"/>
                <a:sym typeface="Symbol" panose="05050102010706020507" pitchFamily="18" charset="2"/>
              </a:rPr>
              <a:t></a:t>
            </a:r>
            <a:r>
              <a:rPr lang="lt-LT" sz="2600" dirty="0" smtClean="0">
                <a:latin typeface="Cambria" panose="02040503050406030204" pitchFamily="18" charset="0"/>
                <a:ea typeface="Cambria" panose="02040503050406030204" pitchFamily="18" charset="0"/>
              </a:rPr>
              <a:t>5 m/s greičiu vandens atžvilgiu. Upės tėkmės greitis u </a:t>
            </a:r>
            <a:r>
              <a:rPr lang="lt-LT" sz="2600" dirty="0" smtClean="0">
                <a:latin typeface="Cambria" panose="02040503050406030204" pitchFamily="18" charset="0"/>
                <a:ea typeface="Cambria" panose="02040503050406030204" pitchFamily="18" charset="0"/>
                <a:sym typeface="Symbol" panose="05050102010706020507" pitchFamily="18" charset="2"/>
              </a:rPr>
              <a:t></a:t>
            </a:r>
            <a:r>
              <a:rPr lang="lt-LT" sz="2600" dirty="0" smtClean="0">
                <a:latin typeface="Cambria" panose="02040503050406030204" pitchFamily="18" charset="0"/>
                <a:ea typeface="Cambria" panose="02040503050406030204" pitchFamily="18" charset="0"/>
              </a:rPr>
              <a:t>3 m/s. Kuria kryptimi kranto atžvilgiu turi plaukti valtis, kad upę perplauktų  statmenai krantui? Kokiu greičiu v</a:t>
            </a:r>
            <a:r>
              <a:rPr lang="lt-LT" sz="2600" baseline="-25000" dirty="0" smtClean="0">
                <a:latin typeface="Cambria" panose="02040503050406030204" pitchFamily="18" charset="0"/>
                <a:ea typeface="Cambria" panose="02040503050406030204" pitchFamily="18" charset="0"/>
              </a:rPr>
              <a:t>1</a:t>
            </a:r>
            <a:r>
              <a:rPr lang="lt-LT" sz="2600" dirty="0" smtClean="0">
                <a:latin typeface="Cambria" panose="02040503050406030204" pitchFamily="18" charset="0"/>
                <a:ea typeface="Cambria" panose="02040503050406030204" pitchFamily="18" charset="0"/>
              </a:rPr>
              <a:t> plaukia valtis statmenai krantui?</a:t>
            </a:r>
          </a:p>
          <a:p>
            <a:pPr marL="0" indent="0">
              <a:buNone/>
            </a:pPr>
            <a:endParaRPr lang="lt-LT" dirty="0" smtClean="0"/>
          </a:p>
          <a:p>
            <a:pPr marL="0" indent="0">
              <a:buNone/>
            </a:pPr>
            <a:endParaRPr lang="en-US" dirty="0"/>
          </a:p>
        </p:txBody>
      </p:sp>
      <p:sp>
        <p:nvSpPr>
          <p:cNvPr id="4" name="Laisva forma 3"/>
          <p:cNvSpPr/>
          <p:nvPr/>
        </p:nvSpPr>
        <p:spPr>
          <a:xfrm>
            <a:off x="2324911" y="3112851"/>
            <a:ext cx="6507804" cy="444873"/>
          </a:xfrm>
          <a:custGeom>
            <a:avLst/>
            <a:gdLst>
              <a:gd name="connsiteX0" fmla="*/ 0 w 6507804"/>
              <a:gd name="connsiteY0" fmla="*/ 77821 h 444873"/>
              <a:gd name="connsiteX1" fmla="*/ 204280 w 6507804"/>
              <a:gd name="connsiteY1" fmla="*/ 38911 h 444873"/>
              <a:gd name="connsiteX2" fmla="*/ 243191 w 6507804"/>
              <a:gd name="connsiteY2" fmla="*/ 19455 h 444873"/>
              <a:gd name="connsiteX3" fmla="*/ 525293 w 6507804"/>
              <a:gd name="connsiteY3" fmla="*/ 9728 h 444873"/>
              <a:gd name="connsiteX4" fmla="*/ 554476 w 6507804"/>
              <a:gd name="connsiteY4" fmla="*/ 0 h 444873"/>
              <a:gd name="connsiteX5" fmla="*/ 797668 w 6507804"/>
              <a:gd name="connsiteY5" fmla="*/ 19455 h 444873"/>
              <a:gd name="connsiteX6" fmla="*/ 875489 w 6507804"/>
              <a:gd name="connsiteY6" fmla="*/ 48638 h 444873"/>
              <a:gd name="connsiteX7" fmla="*/ 1011676 w 6507804"/>
              <a:gd name="connsiteY7" fmla="*/ 68094 h 444873"/>
              <a:gd name="connsiteX8" fmla="*/ 1060315 w 6507804"/>
              <a:gd name="connsiteY8" fmla="*/ 77821 h 444873"/>
              <a:gd name="connsiteX9" fmla="*/ 1099225 w 6507804"/>
              <a:gd name="connsiteY9" fmla="*/ 97277 h 444873"/>
              <a:gd name="connsiteX10" fmla="*/ 1177046 w 6507804"/>
              <a:gd name="connsiteY10" fmla="*/ 116732 h 444873"/>
              <a:gd name="connsiteX11" fmla="*/ 1206229 w 6507804"/>
              <a:gd name="connsiteY11" fmla="*/ 126460 h 444873"/>
              <a:gd name="connsiteX12" fmla="*/ 1254868 w 6507804"/>
              <a:gd name="connsiteY12" fmla="*/ 136187 h 444873"/>
              <a:gd name="connsiteX13" fmla="*/ 1284051 w 6507804"/>
              <a:gd name="connsiteY13" fmla="*/ 145915 h 444873"/>
              <a:gd name="connsiteX14" fmla="*/ 1322961 w 6507804"/>
              <a:gd name="connsiteY14" fmla="*/ 155643 h 444873"/>
              <a:gd name="connsiteX15" fmla="*/ 1371600 w 6507804"/>
              <a:gd name="connsiteY15" fmla="*/ 165370 h 444873"/>
              <a:gd name="connsiteX16" fmla="*/ 1400783 w 6507804"/>
              <a:gd name="connsiteY16" fmla="*/ 175098 h 444873"/>
              <a:gd name="connsiteX17" fmla="*/ 1488332 w 6507804"/>
              <a:gd name="connsiteY17" fmla="*/ 184826 h 444873"/>
              <a:gd name="connsiteX18" fmla="*/ 1566153 w 6507804"/>
              <a:gd name="connsiteY18" fmla="*/ 214009 h 444873"/>
              <a:gd name="connsiteX19" fmla="*/ 1605063 w 6507804"/>
              <a:gd name="connsiteY19" fmla="*/ 233464 h 444873"/>
              <a:gd name="connsiteX20" fmla="*/ 1653702 w 6507804"/>
              <a:gd name="connsiteY20" fmla="*/ 243192 h 444873"/>
              <a:gd name="connsiteX21" fmla="*/ 1789889 w 6507804"/>
              <a:gd name="connsiteY21" fmla="*/ 272375 h 444873"/>
              <a:gd name="connsiteX22" fmla="*/ 1906621 w 6507804"/>
              <a:gd name="connsiteY22" fmla="*/ 301558 h 444873"/>
              <a:gd name="connsiteX23" fmla="*/ 2033080 w 6507804"/>
              <a:gd name="connsiteY23" fmla="*/ 350196 h 444873"/>
              <a:gd name="connsiteX24" fmla="*/ 2120629 w 6507804"/>
              <a:gd name="connsiteY24" fmla="*/ 359923 h 444873"/>
              <a:gd name="connsiteX25" fmla="*/ 2149812 w 6507804"/>
              <a:gd name="connsiteY25" fmla="*/ 379379 h 444873"/>
              <a:gd name="connsiteX26" fmla="*/ 2247089 w 6507804"/>
              <a:gd name="connsiteY26" fmla="*/ 408562 h 444873"/>
              <a:gd name="connsiteX27" fmla="*/ 2363821 w 6507804"/>
              <a:gd name="connsiteY27" fmla="*/ 418289 h 444873"/>
              <a:gd name="connsiteX28" fmla="*/ 2908570 w 6507804"/>
              <a:gd name="connsiteY28" fmla="*/ 418289 h 444873"/>
              <a:gd name="connsiteX29" fmla="*/ 2996119 w 6507804"/>
              <a:gd name="connsiteY29" fmla="*/ 398834 h 444873"/>
              <a:gd name="connsiteX30" fmla="*/ 3161489 w 6507804"/>
              <a:gd name="connsiteY30" fmla="*/ 379379 h 444873"/>
              <a:gd name="connsiteX31" fmla="*/ 3249038 w 6507804"/>
              <a:gd name="connsiteY31" fmla="*/ 359923 h 444873"/>
              <a:gd name="connsiteX32" fmla="*/ 3297676 w 6507804"/>
              <a:gd name="connsiteY32" fmla="*/ 350196 h 444873"/>
              <a:gd name="connsiteX33" fmla="*/ 3424136 w 6507804"/>
              <a:gd name="connsiteY33" fmla="*/ 330740 h 444873"/>
              <a:gd name="connsiteX34" fmla="*/ 3472774 w 6507804"/>
              <a:gd name="connsiteY34" fmla="*/ 321013 h 444873"/>
              <a:gd name="connsiteX35" fmla="*/ 3550595 w 6507804"/>
              <a:gd name="connsiteY35" fmla="*/ 301558 h 444873"/>
              <a:gd name="connsiteX36" fmla="*/ 3657600 w 6507804"/>
              <a:gd name="connsiteY36" fmla="*/ 291830 h 444873"/>
              <a:gd name="connsiteX37" fmla="*/ 3715966 w 6507804"/>
              <a:gd name="connsiteY37" fmla="*/ 262647 h 444873"/>
              <a:gd name="connsiteX38" fmla="*/ 3754876 w 6507804"/>
              <a:gd name="connsiteY38" fmla="*/ 252919 h 444873"/>
              <a:gd name="connsiteX39" fmla="*/ 3842425 w 6507804"/>
              <a:gd name="connsiteY39" fmla="*/ 233464 h 444873"/>
              <a:gd name="connsiteX40" fmla="*/ 3910519 w 6507804"/>
              <a:gd name="connsiteY40" fmla="*/ 214009 h 444873"/>
              <a:gd name="connsiteX41" fmla="*/ 4036978 w 6507804"/>
              <a:gd name="connsiteY41" fmla="*/ 204281 h 444873"/>
              <a:gd name="connsiteX42" fmla="*/ 4153710 w 6507804"/>
              <a:gd name="connsiteY42" fmla="*/ 184826 h 444873"/>
              <a:gd name="connsiteX43" fmla="*/ 4182893 w 6507804"/>
              <a:gd name="connsiteY43" fmla="*/ 175098 h 444873"/>
              <a:gd name="connsiteX44" fmla="*/ 4289898 w 6507804"/>
              <a:gd name="connsiteY44" fmla="*/ 155643 h 444873"/>
              <a:gd name="connsiteX45" fmla="*/ 4610910 w 6507804"/>
              <a:gd name="connsiteY45" fmla="*/ 116732 h 444873"/>
              <a:gd name="connsiteX46" fmla="*/ 4659549 w 6507804"/>
              <a:gd name="connsiteY46" fmla="*/ 107004 h 444873"/>
              <a:gd name="connsiteX47" fmla="*/ 4941651 w 6507804"/>
              <a:gd name="connsiteY47" fmla="*/ 97277 h 444873"/>
              <a:gd name="connsiteX48" fmla="*/ 5350212 w 6507804"/>
              <a:gd name="connsiteY48" fmla="*/ 97277 h 444873"/>
              <a:gd name="connsiteX49" fmla="*/ 5505855 w 6507804"/>
              <a:gd name="connsiteY49" fmla="*/ 136187 h 444873"/>
              <a:gd name="connsiteX50" fmla="*/ 5544766 w 6507804"/>
              <a:gd name="connsiteY50" fmla="*/ 145915 h 444873"/>
              <a:gd name="connsiteX51" fmla="*/ 5885234 w 6507804"/>
              <a:gd name="connsiteY51" fmla="*/ 155643 h 444873"/>
              <a:gd name="connsiteX52" fmla="*/ 6060332 w 6507804"/>
              <a:gd name="connsiteY52" fmla="*/ 165370 h 444873"/>
              <a:gd name="connsiteX53" fmla="*/ 6196519 w 6507804"/>
              <a:gd name="connsiteY53" fmla="*/ 214009 h 444873"/>
              <a:gd name="connsiteX54" fmla="*/ 6342434 w 6507804"/>
              <a:gd name="connsiteY54" fmla="*/ 252919 h 444873"/>
              <a:gd name="connsiteX55" fmla="*/ 6410527 w 6507804"/>
              <a:gd name="connsiteY55" fmla="*/ 272375 h 444873"/>
              <a:gd name="connsiteX56" fmla="*/ 6468893 w 6507804"/>
              <a:gd name="connsiteY56" fmla="*/ 291830 h 444873"/>
              <a:gd name="connsiteX57" fmla="*/ 6507804 w 6507804"/>
              <a:gd name="connsiteY57" fmla="*/ 291830 h 44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507804" h="444873">
                <a:moveTo>
                  <a:pt x="0" y="77821"/>
                </a:moveTo>
                <a:cubicBezTo>
                  <a:pt x="105555" y="14488"/>
                  <a:pt x="-4167" y="70178"/>
                  <a:pt x="204280" y="38911"/>
                </a:cubicBezTo>
                <a:cubicBezTo>
                  <a:pt x="218621" y="36760"/>
                  <a:pt x="228749" y="20768"/>
                  <a:pt x="243191" y="19455"/>
                </a:cubicBezTo>
                <a:cubicBezTo>
                  <a:pt x="336894" y="10937"/>
                  <a:pt x="431259" y="12970"/>
                  <a:pt x="525293" y="9728"/>
                </a:cubicBezTo>
                <a:cubicBezTo>
                  <a:pt x="535021" y="6485"/>
                  <a:pt x="544222" y="0"/>
                  <a:pt x="554476" y="0"/>
                </a:cubicBezTo>
                <a:cubicBezTo>
                  <a:pt x="675462" y="0"/>
                  <a:pt x="701909" y="5776"/>
                  <a:pt x="797668" y="19455"/>
                </a:cubicBezTo>
                <a:cubicBezTo>
                  <a:pt x="823608" y="29183"/>
                  <a:pt x="848474" y="42498"/>
                  <a:pt x="875489" y="48638"/>
                </a:cubicBezTo>
                <a:cubicBezTo>
                  <a:pt x="920205" y="58801"/>
                  <a:pt x="966710" y="59101"/>
                  <a:pt x="1011676" y="68094"/>
                </a:cubicBezTo>
                <a:lnTo>
                  <a:pt x="1060315" y="77821"/>
                </a:lnTo>
                <a:cubicBezTo>
                  <a:pt x="1073285" y="84306"/>
                  <a:pt x="1085468" y="92691"/>
                  <a:pt x="1099225" y="97277"/>
                </a:cubicBezTo>
                <a:cubicBezTo>
                  <a:pt x="1124591" y="105733"/>
                  <a:pt x="1151680" y="108276"/>
                  <a:pt x="1177046" y="116732"/>
                </a:cubicBezTo>
                <a:cubicBezTo>
                  <a:pt x="1186774" y="119975"/>
                  <a:pt x="1196281" y="123973"/>
                  <a:pt x="1206229" y="126460"/>
                </a:cubicBezTo>
                <a:cubicBezTo>
                  <a:pt x="1222269" y="130470"/>
                  <a:pt x="1238828" y="132177"/>
                  <a:pt x="1254868" y="136187"/>
                </a:cubicBezTo>
                <a:cubicBezTo>
                  <a:pt x="1264816" y="138674"/>
                  <a:pt x="1274192" y="143098"/>
                  <a:pt x="1284051" y="145915"/>
                </a:cubicBezTo>
                <a:cubicBezTo>
                  <a:pt x="1296906" y="149588"/>
                  <a:pt x="1309910" y="152743"/>
                  <a:pt x="1322961" y="155643"/>
                </a:cubicBezTo>
                <a:cubicBezTo>
                  <a:pt x="1339101" y="159230"/>
                  <a:pt x="1355560" y="161360"/>
                  <a:pt x="1371600" y="165370"/>
                </a:cubicBezTo>
                <a:cubicBezTo>
                  <a:pt x="1381548" y="167857"/>
                  <a:pt x="1390669" y="173412"/>
                  <a:pt x="1400783" y="175098"/>
                </a:cubicBezTo>
                <a:cubicBezTo>
                  <a:pt x="1429746" y="179925"/>
                  <a:pt x="1459149" y="181583"/>
                  <a:pt x="1488332" y="184826"/>
                </a:cubicBezTo>
                <a:cubicBezTo>
                  <a:pt x="1596661" y="238990"/>
                  <a:pt x="1460197" y="174275"/>
                  <a:pt x="1566153" y="214009"/>
                </a:cubicBezTo>
                <a:cubicBezTo>
                  <a:pt x="1579731" y="219101"/>
                  <a:pt x="1591306" y="228878"/>
                  <a:pt x="1605063" y="233464"/>
                </a:cubicBezTo>
                <a:cubicBezTo>
                  <a:pt x="1620749" y="238693"/>
                  <a:pt x="1637750" y="238842"/>
                  <a:pt x="1653702" y="243192"/>
                </a:cubicBezTo>
                <a:cubicBezTo>
                  <a:pt x="1770988" y="275179"/>
                  <a:pt x="1648225" y="254666"/>
                  <a:pt x="1789889" y="272375"/>
                </a:cubicBezTo>
                <a:cubicBezTo>
                  <a:pt x="1926163" y="326884"/>
                  <a:pt x="1734121" y="254513"/>
                  <a:pt x="1906621" y="301558"/>
                </a:cubicBezTo>
                <a:cubicBezTo>
                  <a:pt x="2000782" y="327238"/>
                  <a:pt x="1872939" y="332404"/>
                  <a:pt x="2033080" y="350196"/>
                </a:cubicBezTo>
                <a:lnTo>
                  <a:pt x="2120629" y="359923"/>
                </a:lnTo>
                <a:cubicBezTo>
                  <a:pt x="2130357" y="366408"/>
                  <a:pt x="2139128" y="374631"/>
                  <a:pt x="2149812" y="379379"/>
                </a:cubicBezTo>
                <a:cubicBezTo>
                  <a:pt x="2160848" y="384284"/>
                  <a:pt x="2227407" y="406102"/>
                  <a:pt x="2247089" y="408562"/>
                </a:cubicBezTo>
                <a:cubicBezTo>
                  <a:pt x="2285833" y="413405"/>
                  <a:pt x="2324910" y="415047"/>
                  <a:pt x="2363821" y="418289"/>
                </a:cubicBezTo>
                <a:cubicBezTo>
                  <a:pt x="2564051" y="468348"/>
                  <a:pt x="2418241" y="435493"/>
                  <a:pt x="2908570" y="418289"/>
                </a:cubicBezTo>
                <a:cubicBezTo>
                  <a:pt x="2935974" y="417327"/>
                  <a:pt x="2968940" y="403364"/>
                  <a:pt x="2996119" y="398834"/>
                </a:cubicBezTo>
                <a:cubicBezTo>
                  <a:pt x="3050711" y="389735"/>
                  <a:pt x="3106773" y="387195"/>
                  <a:pt x="3161489" y="379379"/>
                </a:cubicBezTo>
                <a:cubicBezTo>
                  <a:pt x="3202564" y="373511"/>
                  <a:pt x="3210804" y="368419"/>
                  <a:pt x="3249038" y="359923"/>
                </a:cubicBezTo>
                <a:cubicBezTo>
                  <a:pt x="3265178" y="356336"/>
                  <a:pt x="3281409" y="353154"/>
                  <a:pt x="3297676" y="350196"/>
                </a:cubicBezTo>
                <a:cubicBezTo>
                  <a:pt x="3416127" y="328660"/>
                  <a:pt x="3292960" y="352602"/>
                  <a:pt x="3424136" y="330740"/>
                </a:cubicBezTo>
                <a:cubicBezTo>
                  <a:pt x="3440445" y="328022"/>
                  <a:pt x="3456664" y="324731"/>
                  <a:pt x="3472774" y="321013"/>
                </a:cubicBezTo>
                <a:cubicBezTo>
                  <a:pt x="3498828" y="315001"/>
                  <a:pt x="3523966" y="303979"/>
                  <a:pt x="3550595" y="301558"/>
                </a:cubicBezTo>
                <a:lnTo>
                  <a:pt x="3657600" y="291830"/>
                </a:lnTo>
                <a:cubicBezTo>
                  <a:pt x="3677055" y="282102"/>
                  <a:pt x="3695770" y="270725"/>
                  <a:pt x="3715966" y="262647"/>
                </a:cubicBezTo>
                <a:cubicBezTo>
                  <a:pt x="3728379" y="257682"/>
                  <a:pt x="3741825" y="255819"/>
                  <a:pt x="3754876" y="252919"/>
                </a:cubicBezTo>
                <a:cubicBezTo>
                  <a:pt x="3800027" y="242886"/>
                  <a:pt x="3800895" y="245330"/>
                  <a:pt x="3842425" y="233464"/>
                </a:cubicBezTo>
                <a:cubicBezTo>
                  <a:pt x="3866649" y="226543"/>
                  <a:pt x="3884664" y="217051"/>
                  <a:pt x="3910519" y="214009"/>
                </a:cubicBezTo>
                <a:cubicBezTo>
                  <a:pt x="3952507" y="209069"/>
                  <a:pt x="3994825" y="207524"/>
                  <a:pt x="4036978" y="204281"/>
                </a:cubicBezTo>
                <a:cubicBezTo>
                  <a:pt x="4140069" y="178508"/>
                  <a:pt x="3986719" y="215188"/>
                  <a:pt x="4153710" y="184826"/>
                </a:cubicBezTo>
                <a:cubicBezTo>
                  <a:pt x="4163799" y="182992"/>
                  <a:pt x="4172945" y="177585"/>
                  <a:pt x="4182893" y="175098"/>
                </a:cubicBezTo>
                <a:cubicBezTo>
                  <a:pt x="4210092" y="168298"/>
                  <a:pt x="4263871" y="159981"/>
                  <a:pt x="4289898" y="155643"/>
                </a:cubicBezTo>
                <a:cubicBezTo>
                  <a:pt x="4415249" y="92964"/>
                  <a:pt x="4300463" y="144124"/>
                  <a:pt x="4610910" y="116732"/>
                </a:cubicBezTo>
                <a:cubicBezTo>
                  <a:pt x="4627380" y="115279"/>
                  <a:pt x="4643043" y="107975"/>
                  <a:pt x="4659549" y="107004"/>
                </a:cubicBezTo>
                <a:cubicBezTo>
                  <a:pt x="4753477" y="101479"/>
                  <a:pt x="4847617" y="100519"/>
                  <a:pt x="4941651" y="97277"/>
                </a:cubicBezTo>
                <a:cubicBezTo>
                  <a:pt x="5111389" y="76059"/>
                  <a:pt x="5067281" y="77538"/>
                  <a:pt x="5350212" y="97277"/>
                </a:cubicBezTo>
                <a:cubicBezTo>
                  <a:pt x="5385578" y="99744"/>
                  <a:pt x="5468419" y="125977"/>
                  <a:pt x="5505855" y="136187"/>
                </a:cubicBezTo>
                <a:cubicBezTo>
                  <a:pt x="5518753" y="139705"/>
                  <a:pt x="5531414" y="145230"/>
                  <a:pt x="5544766" y="145915"/>
                </a:cubicBezTo>
                <a:cubicBezTo>
                  <a:pt x="5658153" y="151730"/>
                  <a:pt x="5771779" y="151362"/>
                  <a:pt x="5885234" y="155643"/>
                </a:cubicBezTo>
                <a:cubicBezTo>
                  <a:pt x="5943648" y="157847"/>
                  <a:pt x="6001966" y="162128"/>
                  <a:pt x="6060332" y="165370"/>
                </a:cubicBezTo>
                <a:cubicBezTo>
                  <a:pt x="6238019" y="216140"/>
                  <a:pt x="6016919" y="149866"/>
                  <a:pt x="6196519" y="214009"/>
                </a:cubicBezTo>
                <a:cubicBezTo>
                  <a:pt x="6232653" y="226914"/>
                  <a:pt x="6307034" y="243479"/>
                  <a:pt x="6342434" y="252919"/>
                </a:cubicBezTo>
                <a:cubicBezTo>
                  <a:pt x="6365243" y="259001"/>
                  <a:pt x="6387965" y="265433"/>
                  <a:pt x="6410527" y="272375"/>
                </a:cubicBezTo>
                <a:cubicBezTo>
                  <a:pt x="6430128" y="278406"/>
                  <a:pt x="6448385" y="291830"/>
                  <a:pt x="6468893" y="291830"/>
                </a:cubicBezTo>
                <a:lnTo>
                  <a:pt x="6507804" y="29183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aisva forma 4"/>
          <p:cNvSpPr/>
          <p:nvPr/>
        </p:nvSpPr>
        <p:spPr>
          <a:xfrm>
            <a:off x="2324911" y="4772586"/>
            <a:ext cx="6507804" cy="526389"/>
          </a:xfrm>
          <a:custGeom>
            <a:avLst/>
            <a:gdLst>
              <a:gd name="connsiteX0" fmla="*/ 0 w 6507804"/>
              <a:gd name="connsiteY0" fmla="*/ 77821 h 444873"/>
              <a:gd name="connsiteX1" fmla="*/ 204280 w 6507804"/>
              <a:gd name="connsiteY1" fmla="*/ 38911 h 444873"/>
              <a:gd name="connsiteX2" fmla="*/ 243191 w 6507804"/>
              <a:gd name="connsiteY2" fmla="*/ 19455 h 444873"/>
              <a:gd name="connsiteX3" fmla="*/ 525293 w 6507804"/>
              <a:gd name="connsiteY3" fmla="*/ 9728 h 444873"/>
              <a:gd name="connsiteX4" fmla="*/ 554476 w 6507804"/>
              <a:gd name="connsiteY4" fmla="*/ 0 h 444873"/>
              <a:gd name="connsiteX5" fmla="*/ 797668 w 6507804"/>
              <a:gd name="connsiteY5" fmla="*/ 19455 h 444873"/>
              <a:gd name="connsiteX6" fmla="*/ 875489 w 6507804"/>
              <a:gd name="connsiteY6" fmla="*/ 48638 h 444873"/>
              <a:gd name="connsiteX7" fmla="*/ 1011676 w 6507804"/>
              <a:gd name="connsiteY7" fmla="*/ 68094 h 444873"/>
              <a:gd name="connsiteX8" fmla="*/ 1060315 w 6507804"/>
              <a:gd name="connsiteY8" fmla="*/ 77821 h 444873"/>
              <a:gd name="connsiteX9" fmla="*/ 1099225 w 6507804"/>
              <a:gd name="connsiteY9" fmla="*/ 97277 h 444873"/>
              <a:gd name="connsiteX10" fmla="*/ 1177046 w 6507804"/>
              <a:gd name="connsiteY10" fmla="*/ 116732 h 444873"/>
              <a:gd name="connsiteX11" fmla="*/ 1206229 w 6507804"/>
              <a:gd name="connsiteY11" fmla="*/ 126460 h 444873"/>
              <a:gd name="connsiteX12" fmla="*/ 1254868 w 6507804"/>
              <a:gd name="connsiteY12" fmla="*/ 136187 h 444873"/>
              <a:gd name="connsiteX13" fmla="*/ 1284051 w 6507804"/>
              <a:gd name="connsiteY13" fmla="*/ 145915 h 444873"/>
              <a:gd name="connsiteX14" fmla="*/ 1322961 w 6507804"/>
              <a:gd name="connsiteY14" fmla="*/ 155643 h 444873"/>
              <a:gd name="connsiteX15" fmla="*/ 1371600 w 6507804"/>
              <a:gd name="connsiteY15" fmla="*/ 165370 h 444873"/>
              <a:gd name="connsiteX16" fmla="*/ 1400783 w 6507804"/>
              <a:gd name="connsiteY16" fmla="*/ 175098 h 444873"/>
              <a:gd name="connsiteX17" fmla="*/ 1488332 w 6507804"/>
              <a:gd name="connsiteY17" fmla="*/ 184826 h 444873"/>
              <a:gd name="connsiteX18" fmla="*/ 1566153 w 6507804"/>
              <a:gd name="connsiteY18" fmla="*/ 214009 h 444873"/>
              <a:gd name="connsiteX19" fmla="*/ 1605063 w 6507804"/>
              <a:gd name="connsiteY19" fmla="*/ 233464 h 444873"/>
              <a:gd name="connsiteX20" fmla="*/ 1653702 w 6507804"/>
              <a:gd name="connsiteY20" fmla="*/ 243192 h 444873"/>
              <a:gd name="connsiteX21" fmla="*/ 1789889 w 6507804"/>
              <a:gd name="connsiteY21" fmla="*/ 272375 h 444873"/>
              <a:gd name="connsiteX22" fmla="*/ 1906621 w 6507804"/>
              <a:gd name="connsiteY22" fmla="*/ 301558 h 444873"/>
              <a:gd name="connsiteX23" fmla="*/ 2033080 w 6507804"/>
              <a:gd name="connsiteY23" fmla="*/ 350196 h 444873"/>
              <a:gd name="connsiteX24" fmla="*/ 2120629 w 6507804"/>
              <a:gd name="connsiteY24" fmla="*/ 359923 h 444873"/>
              <a:gd name="connsiteX25" fmla="*/ 2149812 w 6507804"/>
              <a:gd name="connsiteY25" fmla="*/ 379379 h 444873"/>
              <a:gd name="connsiteX26" fmla="*/ 2247089 w 6507804"/>
              <a:gd name="connsiteY26" fmla="*/ 408562 h 444873"/>
              <a:gd name="connsiteX27" fmla="*/ 2363821 w 6507804"/>
              <a:gd name="connsiteY27" fmla="*/ 418289 h 444873"/>
              <a:gd name="connsiteX28" fmla="*/ 2908570 w 6507804"/>
              <a:gd name="connsiteY28" fmla="*/ 418289 h 444873"/>
              <a:gd name="connsiteX29" fmla="*/ 2996119 w 6507804"/>
              <a:gd name="connsiteY29" fmla="*/ 398834 h 444873"/>
              <a:gd name="connsiteX30" fmla="*/ 3161489 w 6507804"/>
              <a:gd name="connsiteY30" fmla="*/ 379379 h 444873"/>
              <a:gd name="connsiteX31" fmla="*/ 3249038 w 6507804"/>
              <a:gd name="connsiteY31" fmla="*/ 359923 h 444873"/>
              <a:gd name="connsiteX32" fmla="*/ 3297676 w 6507804"/>
              <a:gd name="connsiteY32" fmla="*/ 350196 h 444873"/>
              <a:gd name="connsiteX33" fmla="*/ 3424136 w 6507804"/>
              <a:gd name="connsiteY33" fmla="*/ 330740 h 444873"/>
              <a:gd name="connsiteX34" fmla="*/ 3472774 w 6507804"/>
              <a:gd name="connsiteY34" fmla="*/ 321013 h 444873"/>
              <a:gd name="connsiteX35" fmla="*/ 3550595 w 6507804"/>
              <a:gd name="connsiteY35" fmla="*/ 301558 h 444873"/>
              <a:gd name="connsiteX36" fmla="*/ 3657600 w 6507804"/>
              <a:gd name="connsiteY36" fmla="*/ 291830 h 444873"/>
              <a:gd name="connsiteX37" fmla="*/ 3715966 w 6507804"/>
              <a:gd name="connsiteY37" fmla="*/ 262647 h 444873"/>
              <a:gd name="connsiteX38" fmla="*/ 3754876 w 6507804"/>
              <a:gd name="connsiteY38" fmla="*/ 252919 h 444873"/>
              <a:gd name="connsiteX39" fmla="*/ 3842425 w 6507804"/>
              <a:gd name="connsiteY39" fmla="*/ 233464 h 444873"/>
              <a:gd name="connsiteX40" fmla="*/ 3910519 w 6507804"/>
              <a:gd name="connsiteY40" fmla="*/ 214009 h 444873"/>
              <a:gd name="connsiteX41" fmla="*/ 4036978 w 6507804"/>
              <a:gd name="connsiteY41" fmla="*/ 204281 h 444873"/>
              <a:gd name="connsiteX42" fmla="*/ 4153710 w 6507804"/>
              <a:gd name="connsiteY42" fmla="*/ 184826 h 444873"/>
              <a:gd name="connsiteX43" fmla="*/ 4182893 w 6507804"/>
              <a:gd name="connsiteY43" fmla="*/ 175098 h 444873"/>
              <a:gd name="connsiteX44" fmla="*/ 4289898 w 6507804"/>
              <a:gd name="connsiteY44" fmla="*/ 155643 h 444873"/>
              <a:gd name="connsiteX45" fmla="*/ 4610910 w 6507804"/>
              <a:gd name="connsiteY45" fmla="*/ 116732 h 444873"/>
              <a:gd name="connsiteX46" fmla="*/ 4659549 w 6507804"/>
              <a:gd name="connsiteY46" fmla="*/ 107004 h 444873"/>
              <a:gd name="connsiteX47" fmla="*/ 4941651 w 6507804"/>
              <a:gd name="connsiteY47" fmla="*/ 97277 h 444873"/>
              <a:gd name="connsiteX48" fmla="*/ 5350212 w 6507804"/>
              <a:gd name="connsiteY48" fmla="*/ 97277 h 444873"/>
              <a:gd name="connsiteX49" fmla="*/ 5505855 w 6507804"/>
              <a:gd name="connsiteY49" fmla="*/ 136187 h 444873"/>
              <a:gd name="connsiteX50" fmla="*/ 5544766 w 6507804"/>
              <a:gd name="connsiteY50" fmla="*/ 145915 h 444873"/>
              <a:gd name="connsiteX51" fmla="*/ 5885234 w 6507804"/>
              <a:gd name="connsiteY51" fmla="*/ 155643 h 444873"/>
              <a:gd name="connsiteX52" fmla="*/ 6060332 w 6507804"/>
              <a:gd name="connsiteY52" fmla="*/ 165370 h 444873"/>
              <a:gd name="connsiteX53" fmla="*/ 6196519 w 6507804"/>
              <a:gd name="connsiteY53" fmla="*/ 214009 h 444873"/>
              <a:gd name="connsiteX54" fmla="*/ 6342434 w 6507804"/>
              <a:gd name="connsiteY54" fmla="*/ 252919 h 444873"/>
              <a:gd name="connsiteX55" fmla="*/ 6410527 w 6507804"/>
              <a:gd name="connsiteY55" fmla="*/ 272375 h 444873"/>
              <a:gd name="connsiteX56" fmla="*/ 6468893 w 6507804"/>
              <a:gd name="connsiteY56" fmla="*/ 291830 h 444873"/>
              <a:gd name="connsiteX57" fmla="*/ 6507804 w 6507804"/>
              <a:gd name="connsiteY57" fmla="*/ 291830 h 44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507804" h="444873">
                <a:moveTo>
                  <a:pt x="0" y="77821"/>
                </a:moveTo>
                <a:cubicBezTo>
                  <a:pt x="105555" y="14488"/>
                  <a:pt x="-4167" y="70178"/>
                  <a:pt x="204280" y="38911"/>
                </a:cubicBezTo>
                <a:cubicBezTo>
                  <a:pt x="218621" y="36760"/>
                  <a:pt x="228749" y="20768"/>
                  <a:pt x="243191" y="19455"/>
                </a:cubicBezTo>
                <a:cubicBezTo>
                  <a:pt x="336894" y="10937"/>
                  <a:pt x="431259" y="12970"/>
                  <a:pt x="525293" y="9728"/>
                </a:cubicBezTo>
                <a:cubicBezTo>
                  <a:pt x="535021" y="6485"/>
                  <a:pt x="544222" y="0"/>
                  <a:pt x="554476" y="0"/>
                </a:cubicBezTo>
                <a:cubicBezTo>
                  <a:pt x="675462" y="0"/>
                  <a:pt x="701909" y="5776"/>
                  <a:pt x="797668" y="19455"/>
                </a:cubicBezTo>
                <a:cubicBezTo>
                  <a:pt x="823608" y="29183"/>
                  <a:pt x="848474" y="42498"/>
                  <a:pt x="875489" y="48638"/>
                </a:cubicBezTo>
                <a:cubicBezTo>
                  <a:pt x="920205" y="58801"/>
                  <a:pt x="966710" y="59101"/>
                  <a:pt x="1011676" y="68094"/>
                </a:cubicBezTo>
                <a:lnTo>
                  <a:pt x="1060315" y="77821"/>
                </a:lnTo>
                <a:cubicBezTo>
                  <a:pt x="1073285" y="84306"/>
                  <a:pt x="1085468" y="92691"/>
                  <a:pt x="1099225" y="97277"/>
                </a:cubicBezTo>
                <a:cubicBezTo>
                  <a:pt x="1124591" y="105733"/>
                  <a:pt x="1151680" y="108276"/>
                  <a:pt x="1177046" y="116732"/>
                </a:cubicBezTo>
                <a:cubicBezTo>
                  <a:pt x="1186774" y="119975"/>
                  <a:pt x="1196281" y="123973"/>
                  <a:pt x="1206229" y="126460"/>
                </a:cubicBezTo>
                <a:cubicBezTo>
                  <a:pt x="1222269" y="130470"/>
                  <a:pt x="1238828" y="132177"/>
                  <a:pt x="1254868" y="136187"/>
                </a:cubicBezTo>
                <a:cubicBezTo>
                  <a:pt x="1264816" y="138674"/>
                  <a:pt x="1274192" y="143098"/>
                  <a:pt x="1284051" y="145915"/>
                </a:cubicBezTo>
                <a:cubicBezTo>
                  <a:pt x="1296906" y="149588"/>
                  <a:pt x="1309910" y="152743"/>
                  <a:pt x="1322961" y="155643"/>
                </a:cubicBezTo>
                <a:cubicBezTo>
                  <a:pt x="1339101" y="159230"/>
                  <a:pt x="1355560" y="161360"/>
                  <a:pt x="1371600" y="165370"/>
                </a:cubicBezTo>
                <a:cubicBezTo>
                  <a:pt x="1381548" y="167857"/>
                  <a:pt x="1390669" y="173412"/>
                  <a:pt x="1400783" y="175098"/>
                </a:cubicBezTo>
                <a:cubicBezTo>
                  <a:pt x="1429746" y="179925"/>
                  <a:pt x="1459149" y="181583"/>
                  <a:pt x="1488332" y="184826"/>
                </a:cubicBezTo>
                <a:cubicBezTo>
                  <a:pt x="1596661" y="238990"/>
                  <a:pt x="1460197" y="174275"/>
                  <a:pt x="1566153" y="214009"/>
                </a:cubicBezTo>
                <a:cubicBezTo>
                  <a:pt x="1579731" y="219101"/>
                  <a:pt x="1591306" y="228878"/>
                  <a:pt x="1605063" y="233464"/>
                </a:cubicBezTo>
                <a:cubicBezTo>
                  <a:pt x="1620749" y="238693"/>
                  <a:pt x="1637750" y="238842"/>
                  <a:pt x="1653702" y="243192"/>
                </a:cubicBezTo>
                <a:cubicBezTo>
                  <a:pt x="1770988" y="275179"/>
                  <a:pt x="1648225" y="254666"/>
                  <a:pt x="1789889" y="272375"/>
                </a:cubicBezTo>
                <a:cubicBezTo>
                  <a:pt x="1926163" y="326884"/>
                  <a:pt x="1734121" y="254513"/>
                  <a:pt x="1906621" y="301558"/>
                </a:cubicBezTo>
                <a:cubicBezTo>
                  <a:pt x="2000782" y="327238"/>
                  <a:pt x="1872939" y="332404"/>
                  <a:pt x="2033080" y="350196"/>
                </a:cubicBezTo>
                <a:lnTo>
                  <a:pt x="2120629" y="359923"/>
                </a:lnTo>
                <a:cubicBezTo>
                  <a:pt x="2130357" y="366408"/>
                  <a:pt x="2139128" y="374631"/>
                  <a:pt x="2149812" y="379379"/>
                </a:cubicBezTo>
                <a:cubicBezTo>
                  <a:pt x="2160848" y="384284"/>
                  <a:pt x="2227407" y="406102"/>
                  <a:pt x="2247089" y="408562"/>
                </a:cubicBezTo>
                <a:cubicBezTo>
                  <a:pt x="2285833" y="413405"/>
                  <a:pt x="2324910" y="415047"/>
                  <a:pt x="2363821" y="418289"/>
                </a:cubicBezTo>
                <a:cubicBezTo>
                  <a:pt x="2564051" y="468348"/>
                  <a:pt x="2418241" y="435493"/>
                  <a:pt x="2908570" y="418289"/>
                </a:cubicBezTo>
                <a:cubicBezTo>
                  <a:pt x="2935974" y="417327"/>
                  <a:pt x="2968940" y="403364"/>
                  <a:pt x="2996119" y="398834"/>
                </a:cubicBezTo>
                <a:cubicBezTo>
                  <a:pt x="3050711" y="389735"/>
                  <a:pt x="3106773" y="387195"/>
                  <a:pt x="3161489" y="379379"/>
                </a:cubicBezTo>
                <a:cubicBezTo>
                  <a:pt x="3202564" y="373511"/>
                  <a:pt x="3210804" y="368419"/>
                  <a:pt x="3249038" y="359923"/>
                </a:cubicBezTo>
                <a:cubicBezTo>
                  <a:pt x="3265178" y="356336"/>
                  <a:pt x="3281409" y="353154"/>
                  <a:pt x="3297676" y="350196"/>
                </a:cubicBezTo>
                <a:cubicBezTo>
                  <a:pt x="3416127" y="328660"/>
                  <a:pt x="3292960" y="352602"/>
                  <a:pt x="3424136" y="330740"/>
                </a:cubicBezTo>
                <a:cubicBezTo>
                  <a:pt x="3440445" y="328022"/>
                  <a:pt x="3456664" y="324731"/>
                  <a:pt x="3472774" y="321013"/>
                </a:cubicBezTo>
                <a:cubicBezTo>
                  <a:pt x="3498828" y="315001"/>
                  <a:pt x="3523966" y="303979"/>
                  <a:pt x="3550595" y="301558"/>
                </a:cubicBezTo>
                <a:lnTo>
                  <a:pt x="3657600" y="291830"/>
                </a:lnTo>
                <a:cubicBezTo>
                  <a:pt x="3677055" y="282102"/>
                  <a:pt x="3695770" y="270725"/>
                  <a:pt x="3715966" y="262647"/>
                </a:cubicBezTo>
                <a:cubicBezTo>
                  <a:pt x="3728379" y="257682"/>
                  <a:pt x="3741825" y="255819"/>
                  <a:pt x="3754876" y="252919"/>
                </a:cubicBezTo>
                <a:cubicBezTo>
                  <a:pt x="3800027" y="242886"/>
                  <a:pt x="3800895" y="245330"/>
                  <a:pt x="3842425" y="233464"/>
                </a:cubicBezTo>
                <a:cubicBezTo>
                  <a:pt x="3866649" y="226543"/>
                  <a:pt x="3884664" y="217051"/>
                  <a:pt x="3910519" y="214009"/>
                </a:cubicBezTo>
                <a:cubicBezTo>
                  <a:pt x="3952507" y="209069"/>
                  <a:pt x="3994825" y="207524"/>
                  <a:pt x="4036978" y="204281"/>
                </a:cubicBezTo>
                <a:cubicBezTo>
                  <a:pt x="4140069" y="178508"/>
                  <a:pt x="3986719" y="215188"/>
                  <a:pt x="4153710" y="184826"/>
                </a:cubicBezTo>
                <a:cubicBezTo>
                  <a:pt x="4163799" y="182992"/>
                  <a:pt x="4172945" y="177585"/>
                  <a:pt x="4182893" y="175098"/>
                </a:cubicBezTo>
                <a:cubicBezTo>
                  <a:pt x="4210092" y="168298"/>
                  <a:pt x="4263871" y="159981"/>
                  <a:pt x="4289898" y="155643"/>
                </a:cubicBezTo>
                <a:cubicBezTo>
                  <a:pt x="4415249" y="92964"/>
                  <a:pt x="4300463" y="144124"/>
                  <a:pt x="4610910" y="116732"/>
                </a:cubicBezTo>
                <a:cubicBezTo>
                  <a:pt x="4627380" y="115279"/>
                  <a:pt x="4643043" y="107975"/>
                  <a:pt x="4659549" y="107004"/>
                </a:cubicBezTo>
                <a:cubicBezTo>
                  <a:pt x="4753477" y="101479"/>
                  <a:pt x="4847617" y="100519"/>
                  <a:pt x="4941651" y="97277"/>
                </a:cubicBezTo>
                <a:cubicBezTo>
                  <a:pt x="5111389" y="76059"/>
                  <a:pt x="5067281" y="77538"/>
                  <a:pt x="5350212" y="97277"/>
                </a:cubicBezTo>
                <a:cubicBezTo>
                  <a:pt x="5385578" y="99744"/>
                  <a:pt x="5468419" y="125977"/>
                  <a:pt x="5505855" y="136187"/>
                </a:cubicBezTo>
                <a:cubicBezTo>
                  <a:pt x="5518753" y="139705"/>
                  <a:pt x="5531414" y="145230"/>
                  <a:pt x="5544766" y="145915"/>
                </a:cubicBezTo>
                <a:cubicBezTo>
                  <a:pt x="5658153" y="151730"/>
                  <a:pt x="5771779" y="151362"/>
                  <a:pt x="5885234" y="155643"/>
                </a:cubicBezTo>
                <a:cubicBezTo>
                  <a:pt x="5943648" y="157847"/>
                  <a:pt x="6001966" y="162128"/>
                  <a:pt x="6060332" y="165370"/>
                </a:cubicBezTo>
                <a:cubicBezTo>
                  <a:pt x="6238019" y="216140"/>
                  <a:pt x="6016919" y="149866"/>
                  <a:pt x="6196519" y="214009"/>
                </a:cubicBezTo>
                <a:cubicBezTo>
                  <a:pt x="6232653" y="226914"/>
                  <a:pt x="6307034" y="243479"/>
                  <a:pt x="6342434" y="252919"/>
                </a:cubicBezTo>
                <a:cubicBezTo>
                  <a:pt x="6365243" y="259001"/>
                  <a:pt x="6387965" y="265433"/>
                  <a:pt x="6410527" y="272375"/>
                </a:cubicBezTo>
                <a:cubicBezTo>
                  <a:pt x="6430128" y="278406"/>
                  <a:pt x="6448385" y="291830"/>
                  <a:pt x="6468893" y="291830"/>
                </a:cubicBezTo>
                <a:lnTo>
                  <a:pt x="6507804" y="29183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aisva forma 5"/>
          <p:cNvSpPr/>
          <p:nvPr/>
        </p:nvSpPr>
        <p:spPr>
          <a:xfrm>
            <a:off x="2149813" y="3180945"/>
            <a:ext cx="252919" cy="1712068"/>
          </a:xfrm>
          <a:custGeom>
            <a:avLst/>
            <a:gdLst>
              <a:gd name="connsiteX0" fmla="*/ 184825 w 252919"/>
              <a:gd name="connsiteY0" fmla="*/ 0 h 1712068"/>
              <a:gd name="connsiteX1" fmla="*/ 175098 w 252919"/>
              <a:gd name="connsiteY1" fmla="*/ 457200 h 1712068"/>
              <a:gd name="connsiteX2" fmla="*/ 155642 w 252919"/>
              <a:gd name="connsiteY2" fmla="*/ 505838 h 1712068"/>
              <a:gd name="connsiteX3" fmla="*/ 126459 w 252919"/>
              <a:gd name="connsiteY3" fmla="*/ 651753 h 1712068"/>
              <a:gd name="connsiteX4" fmla="*/ 97276 w 252919"/>
              <a:gd name="connsiteY4" fmla="*/ 749029 h 1712068"/>
              <a:gd name="connsiteX5" fmla="*/ 87549 w 252919"/>
              <a:gd name="connsiteY5" fmla="*/ 797668 h 1712068"/>
              <a:gd name="connsiteX6" fmla="*/ 68093 w 252919"/>
              <a:gd name="connsiteY6" fmla="*/ 856034 h 1712068"/>
              <a:gd name="connsiteX7" fmla="*/ 38910 w 252919"/>
              <a:gd name="connsiteY7" fmla="*/ 1001949 h 1712068"/>
              <a:gd name="connsiteX8" fmla="*/ 29183 w 252919"/>
              <a:gd name="connsiteY8" fmla="*/ 1060315 h 1712068"/>
              <a:gd name="connsiteX9" fmla="*/ 0 w 252919"/>
              <a:gd name="connsiteY9" fmla="*/ 1167319 h 1712068"/>
              <a:gd name="connsiteX10" fmla="*/ 9727 w 252919"/>
              <a:gd name="connsiteY10" fmla="*/ 1293778 h 1712068"/>
              <a:gd name="connsiteX11" fmla="*/ 19455 w 252919"/>
              <a:gd name="connsiteY11" fmla="*/ 1332689 h 1712068"/>
              <a:gd name="connsiteX12" fmla="*/ 38910 w 252919"/>
              <a:gd name="connsiteY12" fmla="*/ 1468876 h 1712068"/>
              <a:gd name="connsiteX13" fmla="*/ 58366 w 252919"/>
              <a:gd name="connsiteY13" fmla="*/ 1488332 h 1712068"/>
              <a:gd name="connsiteX14" fmla="*/ 68093 w 252919"/>
              <a:gd name="connsiteY14" fmla="*/ 1556425 h 1712068"/>
              <a:gd name="connsiteX15" fmla="*/ 87549 w 252919"/>
              <a:gd name="connsiteY15" fmla="*/ 1575881 h 1712068"/>
              <a:gd name="connsiteX16" fmla="*/ 126459 w 252919"/>
              <a:gd name="connsiteY16" fmla="*/ 1634246 h 1712068"/>
              <a:gd name="connsiteX17" fmla="*/ 136187 w 252919"/>
              <a:gd name="connsiteY17" fmla="*/ 1663429 h 1712068"/>
              <a:gd name="connsiteX18" fmla="*/ 175098 w 252919"/>
              <a:gd name="connsiteY18" fmla="*/ 1712068 h 1712068"/>
              <a:gd name="connsiteX19" fmla="*/ 223736 w 252919"/>
              <a:gd name="connsiteY19" fmla="*/ 1702340 h 1712068"/>
              <a:gd name="connsiteX20" fmla="*/ 252919 w 252919"/>
              <a:gd name="connsiteY20" fmla="*/ 1682885 h 1712068"/>
              <a:gd name="connsiteX21" fmla="*/ 223736 w 252919"/>
              <a:gd name="connsiteY21" fmla="*/ 1663429 h 1712068"/>
              <a:gd name="connsiteX22" fmla="*/ 184825 w 252919"/>
              <a:gd name="connsiteY22" fmla="*/ 1673157 h 1712068"/>
              <a:gd name="connsiteX23" fmla="*/ 145915 w 252919"/>
              <a:gd name="connsiteY23" fmla="*/ 1702340 h 17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19" h="1712068">
                <a:moveTo>
                  <a:pt x="184825" y="0"/>
                </a:moveTo>
                <a:cubicBezTo>
                  <a:pt x="181583" y="152400"/>
                  <a:pt x="183878" y="305019"/>
                  <a:pt x="175098" y="457200"/>
                </a:cubicBezTo>
                <a:cubicBezTo>
                  <a:pt x="174092" y="474633"/>
                  <a:pt x="158860" y="488675"/>
                  <a:pt x="155642" y="505838"/>
                </a:cubicBezTo>
                <a:cubicBezTo>
                  <a:pt x="125832" y="664823"/>
                  <a:pt x="169532" y="565609"/>
                  <a:pt x="126459" y="651753"/>
                </a:cubicBezTo>
                <a:cubicBezTo>
                  <a:pt x="101528" y="801348"/>
                  <a:pt x="134978" y="635922"/>
                  <a:pt x="97276" y="749029"/>
                </a:cubicBezTo>
                <a:cubicBezTo>
                  <a:pt x="92047" y="764715"/>
                  <a:pt x="91899" y="781717"/>
                  <a:pt x="87549" y="797668"/>
                </a:cubicBezTo>
                <a:cubicBezTo>
                  <a:pt x="82153" y="817453"/>
                  <a:pt x="68093" y="856034"/>
                  <a:pt x="68093" y="856034"/>
                </a:cubicBezTo>
                <a:cubicBezTo>
                  <a:pt x="46952" y="982880"/>
                  <a:pt x="61113" y="935343"/>
                  <a:pt x="38910" y="1001949"/>
                </a:cubicBezTo>
                <a:cubicBezTo>
                  <a:pt x="35668" y="1021404"/>
                  <a:pt x="33316" y="1041029"/>
                  <a:pt x="29183" y="1060315"/>
                </a:cubicBezTo>
                <a:cubicBezTo>
                  <a:pt x="16020" y="1121741"/>
                  <a:pt x="14815" y="1122871"/>
                  <a:pt x="0" y="1167319"/>
                </a:cubicBezTo>
                <a:cubicBezTo>
                  <a:pt x="3242" y="1209472"/>
                  <a:pt x="4787" y="1251790"/>
                  <a:pt x="9727" y="1293778"/>
                </a:cubicBezTo>
                <a:cubicBezTo>
                  <a:pt x="11289" y="1307056"/>
                  <a:pt x="17422" y="1319475"/>
                  <a:pt x="19455" y="1332689"/>
                </a:cubicBezTo>
                <a:cubicBezTo>
                  <a:pt x="20338" y="1338429"/>
                  <a:pt x="29433" y="1446764"/>
                  <a:pt x="38910" y="1468876"/>
                </a:cubicBezTo>
                <a:cubicBezTo>
                  <a:pt x="42523" y="1477306"/>
                  <a:pt x="51881" y="1481847"/>
                  <a:pt x="58366" y="1488332"/>
                </a:cubicBezTo>
                <a:cubicBezTo>
                  <a:pt x="61608" y="1511030"/>
                  <a:pt x="60843" y="1534674"/>
                  <a:pt x="68093" y="1556425"/>
                </a:cubicBezTo>
                <a:cubicBezTo>
                  <a:pt x="70993" y="1565126"/>
                  <a:pt x="82046" y="1568544"/>
                  <a:pt x="87549" y="1575881"/>
                </a:cubicBezTo>
                <a:cubicBezTo>
                  <a:pt x="101578" y="1594587"/>
                  <a:pt x="119065" y="1612064"/>
                  <a:pt x="126459" y="1634246"/>
                </a:cubicBezTo>
                <a:cubicBezTo>
                  <a:pt x="129702" y="1643974"/>
                  <a:pt x="131601" y="1654258"/>
                  <a:pt x="136187" y="1663429"/>
                </a:cubicBezTo>
                <a:cubicBezTo>
                  <a:pt x="148459" y="1687973"/>
                  <a:pt x="157001" y="1693971"/>
                  <a:pt x="175098" y="1712068"/>
                </a:cubicBezTo>
                <a:cubicBezTo>
                  <a:pt x="191311" y="1708825"/>
                  <a:pt x="208255" y="1708145"/>
                  <a:pt x="223736" y="1702340"/>
                </a:cubicBezTo>
                <a:cubicBezTo>
                  <a:pt x="234683" y="1698235"/>
                  <a:pt x="252919" y="1694576"/>
                  <a:pt x="252919" y="1682885"/>
                </a:cubicBezTo>
                <a:cubicBezTo>
                  <a:pt x="252919" y="1671194"/>
                  <a:pt x="233464" y="1669914"/>
                  <a:pt x="223736" y="1663429"/>
                </a:cubicBezTo>
                <a:cubicBezTo>
                  <a:pt x="210766" y="1666672"/>
                  <a:pt x="195949" y="1665741"/>
                  <a:pt x="184825" y="1673157"/>
                </a:cubicBezTo>
                <a:cubicBezTo>
                  <a:pt x="132957" y="1707736"/>
                  <a:pt x="193045" y="1702340"/>
                  <a:pt x="145915" y="170234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aisva forma 6"/>
          <p:cNvSpPr/>
          <p:nvPr/>
        </p:nvSpPr>
        <p:spPr>
          <a:xfrm>
            <a:off x="8706255" y="3411809"/>
            <a:ext cx="252919" cy="1712068"/>
          </a:xfrm>
          <a:custGeom>
            <a:avLst/>
            <a:gdLst>
              <a:gd name="connsiteX0" fmla="*/ 184825 w 252919"/>
              <a:gd name="connsiteY0" fmla="*/ 0 h 1712068"/>
              <a:gd name="connsiteX1" fmla="*/ 175098 w 252919"/>
              <a:gd name="connsiteY1" fmla="*/ 457200 h 1712068"/>
              <a:gd name="connsiteX2" fmla="*/ 155642 w 252919"/>
              <a:gd name="connsiteY2" fmla="*/ 505838 h 1712068"/>
              <a:gd name="connsiteX3" fmla="*/ 126459 w 252919"/>
              <a:gd name="connsiteY3" fmla="*/ 651753 h 1712068"/>
              <a:gd name="connsiteX4" fmla="*/ 97276 w 252919"/>
              <a:gd name="connsiteY4" fmla="*/ 749029 h 1712068"/>
              <a:gd name="connsiteX5" fmla="*/ 87549 w 252919"/>
              <a:gd name="connsiteY5" fmla="*/ 797668 h 1712068"/>
              <a:gd name="connsiteX6" fmla="*/ 68093 w 252919"/>
              <a:gd name="connsiteY6" fmla="*/ 856034 h 1712068"/>
              <a:gd name="connsiteX7" fmla="*/ 38910 w 252919"/>
              <a:gd name="connsiteY7" fmla="*/ 1001949 h 1712068"/>
              <a:gd name="connsiteX8" fmla="*/ 29183 w 252919"/>
              <a:gd name="connsiteY8" fmla="*/ 1060315 h 1712068"/>
              <a:gd name="connsiteX9" fmla="*/ 0 w 252919"/>
              <a:gd name="connsiteY9" fmla="*/ 1167319 h 1712068"/>
              <a:gd name="connsiteX10" fmla="*/ 9727 w 252919"/>
              <a:gd name="connsiteY10" fmla="*/ 1293778 h 1712068"/>
              <a:gd name="connsiteX11" fmla="*/ 19455 w 252919"/>
              <a:gd name="connsiteY11" fmla="*/ 1332689 h 1712068"/>
              <a:gd name="connsiteX12" fmla="*/ 38910 w 252919"/>
              <a:gd name="connsiteY12" fmla="*/ 1468876 h 1712068"/>
              <a:gd name="connsiteX13" fmla="*/ 58366 w 252919"/>
              <a:gd name="connsiteY13" fmla="*/ 1488332 h 1712068"/>
              <a:gd name="connsiteX14" fmla="*/ 68093 w 252919"/>
              <a:gd name="connsiteY14" fmla="*/ 1556425 h 1712068"/>
              <a:gd name="connsiteX15" fmla="*/ 87549 w 252919"/>
              <a:gd name="connsiteY15" fmla="*/ 1575881 h 1712068"/>
              <a:gd name="connsiteX16" fmla="*/ 126459 w 252919"/>
              <a:gd name="connsiteY16" fmla="*/ 1634246 h 1712068"/>
              <a:gd name="connsiteX17" fmla="*/ 136187 w 252919"/>
              <a:gd name="connsiteY17" fmla="*/ 1663429 h 1712068"/>
              <a:gd name="connsiteX18" fmla="*/ 175098 w 252919"/>
              <a:gd name="connsiteY18" fmla="*/ 1712068 h 1712068"/>
              <a:gd name="connsiteX19" fmla="*/ 223736 w 252919"/>
              <a:gd name="connsiteY19" fmla="*/ 1702340 h 1712068"/>
              <a:gd name="connsiteX20" fmla="*/ 252919 w 252919"/>
              <a:gd name="connsiteY20" fmla="*/ 1682885 h 1712068"/>
              <a:gd name="connsiteX21" fmla="*/ 223736 w 252919"/>
              <a:gd name="connsiteY21" fmla="*/ 1663429 h 1712068"/>
              <a:gd name="connsiteX22" fmla="*/ 184825 w 252919"/>
              <a:gd name="connsiteY22" fmla="*/ 1673157 h 1712068"/>
              <a:gd name="connsiteX23" fmla="*/ 145915 w 252919"/>
              <a:gd name="connsiteY23" fmla="*/ 1702340 h 171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19" h="1712068">
                <a:moveTo>
                  <a:pt x="184825" y="0"/>
                </a:moveTo>
                <a:cubicBezTo>
                  <a:pt x="181583" y="152400"/>
                  <a:pt x="183878" y="305019"/>
                  <a:pt x="175098" y="457200"/>
                </a:cubicBezTo>
                <a:cubicBezTo>
                  <a:pt x="174092" y="474633"/>
                  <a:pt x="158860" y="488675"/>
                  <a:pt x="155642" y="505838"/>
                </a:cubicBezTo>
                <a:cubicBezTo>
                  <a:pt x="125832" y="664823"/>
                  <a:pt x="169532" y="565609"/>
                  <a:pt x="126459" y="651753"/>
                </a:cubicBezTo>
                <a:cubicBezTo>
                  <a:pt x="101528" y="801348"/>
                  <a:pt x="134978" y="635922"/>
                  <a:pt x="97276" y="749029"/>
                </a:cubicBezTo>
                <a:cubicBezTo>
                  <a:pt x="92047" y="764715"/>
                  <a:pt x="91899" y="781717"/>
                  <a:pt x="87549" y="797668"/>
                </a:cubicBezTo>
                <a:cubicBezTo>
                  <a:pt x="82153" y="817453"/>
                  <a:pt x="68093" y="856034"/>
                  <a:pt x="68093" y="856034"/>
                </a:cubicBezTo>
                <a:cubicBezTo>
                  <a:pt x="46952" y="982880"/>
                  <a:pt x="61113" y="935343"/>
                  <a:pt x="38910" y="1001949"/>
                </a:cubicBezTo>
                <a:cubicBezTo>
                  <a:pt x="35668" y="1021404"/>
                  <a:pt x="33316" y="1041029"/>
                  <a:pt x="29183" y="1060315"/>
                </a:cubicBezTo>
                <a:cubicBezTo>
                  <a:pt x="16020" y="1121741"/>
                  <a:pt x="14815" y="1122871"/>
                  <a:pt x="0" y="1167319"/>
                </a:cubicBezTo>
                <a:cubicBezTo>
                  <a:pt x="3242" y="1209472"/>
                  <a:pt x="4787" y="1251790"/>
                  <a:pt x="9727" y="1293778"/>
                </a:cubicBezTo>
                <a:cubicBezTo>
                  <a:pt x="11289" y="1307056"/>
                  <a:pt x="17422" y="1319475"/>
                  <a:pt x="19455" y="1332689"/>
                </a:cubicBezTo>
                <a:cubicBezTo>
                  <a:pt x="20338" y="1338429"/>
                  <a:pt x="29433" y="1446764"/>
                  <a:pt x="38910" y="1468876"/>
                </a:cubicBezTo>
                <a:cubicBezTo>
                  <a:pt x="42523" y="1477306"/>
                  <a:pt x="51881" y="1481847"/>
                  <a:pt x="58366" y="1488332"/>
                </a:cubicBezTo>
                <a:cubicBezTo>
                  <a:pt x="61608" y="1511030"/>
                  <a:pt x="60843" y="1534674"/>
                  <a:pt x="68093" y="1556425"/>
                </a:cubicBezTo>
                <a:cubicBezTo>
                  <a:pt x="70993" y="1565126"/>
                  <a:pt x="82046" y="1568544"/>
                  <a:pt x="87549" y="1575881"/>
                </a:cubicBezTo>
                <a:cubicBezTo>
                  <a:pt x="101578" y="1594587"/>
                  <a:pt x="119065" y="1612064"/>
                  <a:pt x="126459" y="1634246"/>
                </a:cubicBezTo>
                <a:cubicBezTo>
                  <a:pt x="129702" y="1643974"/>
                  <a:pt x="131601" y="1654258"/>
                  <a:pt x="136187" y="1663429"/>
                </a:cubicBezTo>
                <a:cubicBezTo>
                  <a:pt x="148459" y="1687973"/>
                  <a:pt x="157001" y="1693971"/>
                  <a:pt x="175098" y="1712068"/>
                </a:cubicBezTo>
                <a:cubicBezTo>
                  <a:pt x="191311" y="1708825"/>
                  <a:pt x="208255" y="1708145"/>
                  <a:pt x="223736" y="1702340"/>
                </a:cubicBezTo>
                <a:cubicBezTo>
                  <a:pt x="234683" y="1698235"/>
                  <a:pt x="252919" y="1694576"/>
                  <a:pt x="252919" y="1682885"/>
                </a:cubicBezTo>
                <a:cubicBezTo>
                  <a:pt x="252919" y="1671194"/>
                  <a:pt x="233464" y="1669914"/>
                  <a:pt x="223736" y="1663429"/>
                </a:cubicBezTo>
                <a:cubicBezTo>
                  <a:pt x="210766" y="1666672"/>
                  <a:pt x="195949" y="1665741"/>
                  <a:pt x="184825" y="1673157"/>
                </a:cubicBezTo>
                <a:cubicBezTo>
                  <a:pt x="132957" y="1707736"/>
                  <a:pt x="193045" y="1702340"/>
                  <a:pt x="145915" y="170234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aisva forma 7"/>
          <p:cNvSpPr/>
          <p:nvPr/>
        </p:nvSpPr>
        <p:spPr>
          <a:xfrm>
            <a:off x="2859932" y="3608785"/>
            <a:ext cx="282102" cy="48937"/>
          </a:xfrm>
          <a:custGeom>
            <a:avLst/>
            <a:gdLst>
              <a:gd name="connsiteX0" fmla="*/ 0 w 282102"/>
              <a:gd name="connsiteY0" fmla="*/ 29360 h 48937"/>
              <a:gd name="connsiteX1" fmla="*/ 48638 w 282102"/>
              <a:gd name="connsiteY1" fmla="*/ 177 h 48937"/>
              <a:gd name="connsiteX2" fmla="*/ 126459 w 282102"/>
              <a:gd name="connsiteY2" fmla="*/ 19632 h 48937"/>
              <a:gd name="connsiteX3" fmla="*/ 194553 w 282102"/>
              <a:gd name="connsiteY3" fmla="*/ 29360 h 48937"/>
              <a:gd name="connsiteX4" fmla="*/ 282102 w 282102"/>
              <a:gd name="connsiteY4" fmla="*/ 39087 h 48937"/>
              <a:gd name="connsiteX5" fmla="*/ 282102 w 282102"/>
              <a:gd name="connsiteY5" fmla="*/ 19632 h 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102" h="48937">
                <a:moveTo>
                  <a:pt x="0" y="29360"/>
                </a:moveTo>
                <a:cubicBezTo>
                  <a:pt x="16213" y="19632"/>
                  <a:pt x="29787" y="1627"/>
                  <a:pt x="48638" y="177"/>
                </a:cubicBezTo>
                <a:cubicBezTo>
                  <a:pt x="75298" y="-1874"/>
                  <a:pt x="100240" y="14388"/>
                  <a:pt x="126459" y="19632"/>
                </a:cubicBezTo>
                <a:cubicBezTo>
                  <a:pt x="148942" y="24129"/>
                  <a:pt x="171855" y="26117"/>
                  <a:pt x="194553" y="29360"/>
                </a:cubicBezTo>
                <a:cubicBezTo>
                  <a:pt x="214009" y="35845"/>
                  <a:pt x="257783" y="63406"/>
                  <a:pt x="282102" y="39087"/>
                </a:cubicBezTo>
                <a:lnTo>
                  <a:pt x="282102" y="196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aisva forma 8"/>
          <p:cNvSpPr/>
          <p:nvPr/>
        </p:nvSpPr>
        <p:spPr>
          <a:xfrm>
            <a:off x="4046706" y="3901388"/>
            <a:ext cx="282102" cy="48937"/>
          </a:xfrm>
          <a:custGeom>
            <a:avLst/>
            <a:gdLst>
              <a:gd name="connsiteX0" fmla="*/ 0 w 282102"/>
              <a:gd name="connsiteY0" fmla="*/ 29360 h 48937"/>
              <a:gd name="connsiteX1" fmla="*/ 48638 w 282102"/>
              <a:gd name="connsiteY1" fmla="*/ 177 h 48937"/>
              <a:gd name="connsiteX2" fmla="*/ 126459 w 282102"/>
              <a:gd name="connsiteY2" fmla="*/ 19632 h 48937"/>
              <a:gd name="connsiteX3" fmla="*/ 194553 w 282102"/>
              <a:gd name="connsiteY3" fmla="*/ 29360 h 48937"/>
              <a:gd name="connsiteX4" fmla="*/ 282102 w 282102"/>
              <a:gd name="connsiteY4" fmla="*/ 39087 h 48937"/>
              <a:gd name="connsiteX5" fmla="*/ 282102 w 282102"/>
              <a:gd name="connsiteY5" fmla="*/ 19632 h 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102" h="48937">
                <a:moveTo>
                  <a:pt x="0" y="29360"/>
                </a:moveTo>
                <a:cubicBezTo>
                  <a:pt x="16213" y="19632"/>
                  <a:pt x="29787" y="1627"/>
                  <a:pt x="48638" y="177"/>
                </a:cubicBezTo>
                <a:cubicBezTo>
                  <a:pt x="75298" y="-1874"/>
                  <a:pt x="100240" y="14388"/>
                  <a:pt x="126459" y="19632"/>
                </a:cubicBezTo>
                <a:cubicBezTo>
                  <a:pt x="148942" y="24129"/>
                  <a:pt x="171855" y="26117"/>
                  <a:pt x="194553" y="29360"/>
                </a:cubicBezTo>
                <a:cubicBezTo>
                  <a:pt x="214009" y="35845"/>
                  <a:pt x="257783" y="63406"/>
                  <a:pt x="282102" y="39087"/>
                </a:cubicBezTo>
                <a:lnTo>
                  <a:pt x="282102" y="196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aisva forma 9"/>
          <p:cNvSpPr/>
          <p:nvPr/>
        </p:nvSpPr>
        <p:spPr>
          <a:xfrm>
            <a:off x="8323634" y="3641430"/>
            <a:ext cx="282102" cy="48937"/>
          </a:xfrm>
          <a:custGeom>
            <a:avLst/>
            <a:gdLst>
              <a:gd name="connsiteX0" fmla="*/ 0 w 282102"/>
              <a:gd name="connsiteY0" fmla="*/ 29360 h 48937"/>
              <a:gd name="connsiteX1" fmla="*/ 48638 w 282102"/>
              <a:gd name="connsiteY1" fmla="*/ 177 h 48937"/>
              <a:gd name="connsiteX2" fmla="*/ 126459 w 282102"/>
              <a:gd name="connsiteY2" fmla="*/ 19632 h 48937"/>
              <a:gd name="connsiteX3" fmla="*/ 194553 w 282102"/>
              <a:gd name="connsiteY3" fmla="*/ 29360 h 48937"/>
              <a:gd name="connsiteX4" fmla="*/ 282102 w 282102"/>
              <a:gd name="connsiteY4" fmla="*/ 39087 h 48937"/>
              <a:gd name="connsiteX5" fmla="*/ 282102 w 282102"/>
              <a:gd name="connsiteY5" fmla="*/ 19632 h 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102" h="48937">
                <a:moveTo>
                  <a:pt x="0" y="29360"/>
                </a:moveTo>
                <a:cubicBezTo>
                  <a:pt x="16213" y="19632"/>
                  <a:pt x="29787" y="1627"/>
                  <a:pt x="48638" y="177"/>
                </a:cubicBezTo>
                <a:cubicBezTo>
                  <a:pt x="75298" y="-1874"/>
                  <a:pt x="100240" y="14388"/>
                  <a:pt x="126459" y="19632"/>
                </a:cubicBezTo>
                <a:cubicBezTo>
                  <a:pt x="148942" y="24129"/>
                  <a:pt x="171855" y="26117"/>
                  <a:pt x="194553" y="29360"/>
                </a:cubicBezTo>
                <a:cubicBezTo>
                  <a:pt x="214009" y="35845"/>
                  <a:pt x="257783" y="63406"/>
                  <a:pt x="282102" y="39087"/>
                </a:cubicBezTo>
                <a:lnTo>
                  <a:pt x="282102" y="196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aisva forma 10"/>
          <p:cNvSpPr/>
          <p:nvPr/>
        </p:nvSpPr>
        <p:spPr>
          <a:xfrm>
            <a:off x="2501630" y="4414830"/>
            <a:ext cx="282102" cy="48937"/>
          </a:xfrm>
          <a:custGeom>
            <a:avLst/>
            <a:gdLst>
              <a:gd name="connsiteX0" fmla="*/ 0 w 282102"/>
              <a:gd name="connsiteY0" fmla="*/ 29360 h 48937"/>
              <a:gd name="connsiteX1" fmla="*/ 48638 w 282102"/>
              <a:gd name="connsiteY1" fmla="*/ 177 h 48937"/>
              <a:gd name="connsiteX2" fmla="*/ 126459 w 282102"/>
              <a:gd name="connsiteY2" fmla="*/ 19632 h 48937"/>
              <a:gd name="connsiteX3" fmla="*/ 194553 w 282102"/>
              <a:gd name="connsiteY3" fmla="*/ 29360 h 48937"/>
              <a:gd name="connsiteX4" fmla="*/ 282102 w 282102"/>
              <a:gd name="connsiteY4" fmla="*/ 39087 h 48937"/>
              <a:gd name="connsiteX5" fmla="*/ 282102 w 282102"/>
              <a:gd name="connsiteY5" fmla="*/ 19632 h 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102" h="48937">
                <a:moveTo>
                  <a:pt x="0" y="29360"/>
                </a:moveTo>
                <a:cubicBezTo>
                  <a:pt x="16213" y="19632"/>
                  <a:pt x="29787" y="1627"/>
                  <a:pt x="48638" y="177"/>
                </a:cubicBezTo>
                <a:cubicBezTo>
                  <a:pt x="75298" y="-1874"/>
                  <a:pt x="100240" y="14388"/>
                  <a:pt x="126459" y="19632"/>
                </a:cubicBezTo>
                <a:cubicBezTo>
                  <a:pt x="148942" y="24129"/>
                  <a:pt x="171855" y="26117"/>
                  <a:pt x="194553" y="29360"/>
                </a:cubicBezTo>
                <a:cubicBezTo>
                  <a:pt x="214009" y="35845"/>
                  <a:pt x="257783" y="63406"/>
                  <a:pt x="282102" y="39087"/>
                </a:cubicBezTo>
                <a:lnTo>
                  <a:pt x="282102" y="196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aisva forma 11"/>
          <p:cNvSpPr/>
          <p:nvPr/>
        </p:nvSpPr>
        <p:spPr>
          <a:xfrm>
            <a:off x="5437762" y="3856470"/>
            <a:ext cx="282102" cy="48937"/>
          </a:xfrm>
          <a:custGeom>
            <a:avLst/>
            <a:gdLst>
              <a:gd name="connsiteX0" fmla="*/ 0 w 282102"/>
              <a:gd name="connsiteY0" fmla="*/ 29360 h 48937"/>
              <a:gd name="connsiteX1" fmla="*/ 48638 w 282102"/>
              <a:gd name="connsiteY1" fmla="*/ 177 h 48937"/>
              <a:gd name="connsiteX2" fmla="*/ 126459 w 282102"/>
              <a:gd name="connsiteY2" fmla="*/ 19632 h 48937"/>
              <a:gd name="connsiteX3" fmla="*/ 194553 w 282102"/>
              <a:gd name="connsiteY3" fmla="*/ 29360 h 48937"/>
              <a:gd name="connsiteX4" fmla="*/ 282102 w 282102"/>
              <a:gd name="connsiteY4" fmla="*/ 39087 h 48937"/>
              <a:gd name="connsiteX5" fmla="*/ 282102 w 282102"/>
              <a:gd name="connsiteY5" fmla="*/ 19632 h 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102" h="48937">
                <a:moveTo>
                  <a:pt x="0" y="29360"/>
                </a:moveTo>
                <a:cubicBezTo>
                  <a:pt x="16213" y="19632"/>
                  <a:pt x="29787" y="1627"/>
                  <a:pt x="48638" y="177"/>
                </a:cubicBezTo>
                <a:cubicBezTo>
                  <a:pt x="75298" y="-1874"/>
                  <a:pt x="100240" y="14388"/>
                  <a:pt x="126459" y="19632"/>
                </a:cubicBezTo>
                <a:cubicBezTo>
                  <a:pt x="148942" y="24129"/>
                  <a:pt x="171855" y="26117"/>
                  <a:pt x="194553" y="29360"/>
                </a:cubicBezTo>
                <a:cubicBezTo>
                  <a:pt x="214009" y="35845"/>
                  <a:pt x="257783" y="63406"/>
                  <a:pt x="282102" y="39087"/>
                </a:cubicBezTo>
                <a:lnTo>
                  <a:pt x="282102" y="196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aisva forma 12"/>
          <p:cNvSpPr/>
          <p:nvPr/>
        </p:nvSpPr>
        <p:spPr>
          <a:xfrm>
            <a:off x="4962727" y="4409234"/>
            <a:ext cx="282102" cy="48937"/>
          </a:xfrm>
          <a:custGeom>
            <a:avLst/>
            <a:gdLst>
              <a:gd name="connsiteX0" fmla="*/ 0 w 282102"/>
              <a:gd name="connsiteY0" fmla="*/ 29360 h 48937"/>
              <a:gd name="connsiteX1" fmla="*/ 48638 w 282102"/>
              <a:gd name="connsiteY1" fmla="*/ 177 h 48937"/>
              <a:gd name="connsiteX2" fmla="*/ 126459 w 282102"/>
              <a:gd name="connsiteY2" fmla="*/ 19632 h 48937"/>
              <a:gd name="connsiteX3" fmla="*/ 194553 w 282102"/>
              <a:gd name="connsiteY3" fmla="*/ 29360 h 48937"/>
              <a:gd name="connsiteX4" fmla="*/ 282102 w 282102"/>
              <a:gd name="connsiteY4" fmla="*/ 39087 h 48937"/>
              <a:gd name="connsiteX5" fmla="*/ 282102 w 282102"/>
              <a:gd name="connsiteY5" fmla="*/ 19632 h 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102" h="48937">
                <a:moveTo>
                  <a:pt x="0" y="29360"/>
                </a:moveTo>
                <a:cubicBezTo>
                  <a:pt x="16213" y="19632"/>
                  <a:pt x="29787" y="1627"/>
                  <a:pt x="48638" y="177"/>
                </a:cubicBezTo>
                <a:cubicBezTo>
                  <a:pt x="75298" y="-1874"/>
                  <a:pt x="100240" y="14388"/>
                  <a:pt x="126459" y="19632"/>
                </a:cubicBezTo>
                <a:cubicBezTo>
                  <a:pt x="148942" y="24129"/>
                  <a:pt x="171855" y="26117"/>
                  <a:pt x="194553" y="29360"/>
                </a:cubicBezTo>
                <a:cubicBezTo>
                  <a:pt x="214009" y="35845"/>
                  <a:pt x="257783" y="63406"/>
                  <a:pt x="282102" y="39087"/>
                </a:cubicBezTo>
                <a:lnTo>
                  <a:pt x="282102" y="196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aisva forma 13"/>
          <p:cNvSpPr/>
          <p:nvPr/>
        </p:nvSpPr>
        <p:spPr>
          <a:xfrm>
            <a:off x="3349558" y="4190685"/>
            <a:ext cx="282102" cy="48937"/>
          </a:xfrm>
          <a:custGeom>
            <a:avLst/>
            <a:gdLst>
              <a:gd name="connsiteX0" fmla="*/ 0 w 282102"/>
              <a:gd name="connsiteY0" fmla="*/ 29360 h 48937"/>
              <a:gd name="connsiteX1" fmla="*/ 48638 w 282102"/>
              <a:gd name="connsiteY1" fmla="*/ 177 h 48937"/>
              <a:gd name="connsiteX2" fmla="*/ 126459 w 282102"/>
              <a:gd name="connsiteY2" fmla="*/ 19632 h 48937"/>
              <a:gd name="connsiteX3" fmla="*/ 194553 w 282102"/>
              <a:gd name="connsiteY3" fmla="*/ 29360 h 48937"/>
              <a:gd name="connsiteX4" fmla="*/ 282102 w 282102"/>
              <a:gd name="connsiteY4" fmla="*/ 39087 h 48937"/>
              <a:gd name="connsiteX5" fmla="*/ 282102 w 282102"/>
              <a:gd name="connsiteY5" fmla="*/ 19632 h 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102" h="48937">
                <a:moveTo>
                  <a:pt x="0" y="29360"/>
                </a:moveTo>
                <a:cubicBezTo>
                  <a:pt x="16213" y="19632"/>
                  <a:pt x="29787" y="1627"/>
                  <a:pt x="48638" y="177"/>
                </a:cubicBezTo>
                <a:cubicBezTo>
                  <a:pt x="75298" y="-1874"/>
                  <a:pt x="100240" y="14388"/>
                  <a:pt x="126459" y="19632"/>
                </a:cubicBezTo>
                <a:cubicBezTo>
                  <a:pt x="148942" y="24129"/>
                  <a:pt x="171855" y="26117"/>
                  <a:pt x="194553" y="29360"/>
                </a:cubicBezTo>
                <a:cubicBezTo>
                  <a:pt x="214009" y="35845"/>
                  <a:pt x="257783" y="63406"/>
                  <a:pt x="282102" y="39087"/>
                </a:cubicBezTo>
                <a:lnTo>
                  <a:pt x="282102" y="196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aisva forma 14"/>
          <p:cNvSpPr/>
          <p:nvPr/>
        </p:nvSpPr>
        <p:spPr>
          <a:xfrm>
            <a:off x="5243209" y="4941755"/>
            <a:ext cx="282102" cy="48937"/>
          </a:xfrm>
          <a:custGeom>
            <a:avLst/>
            <a:gdLst>
              <a:gd name="connsiteX0" fmla="*/ 0 w 282102"/>
              <a:gd name="connsiteY0" fmla="*/ 29360 h 48937"/>
              <a:gd name="connsiteX1" fmla="*/ 48638 w 282102"/>
              <a:gd name="connsiteY1" fmla="*/ 177 h 48937"/>
              <a:gd name="connsiteX2" fmla="*/ 126459 w 282102"/>
              <a:gd name="connsiteY2" fmla="*/ 19632 h 48937"/>
              <a:gd name="connsiteX3" fmla="*/ 194553 w 282102"/>
              <a:gd name="connsiteY3" fmla="*/ 29360 h 48937"/>
              <a:gd name="connsiteX4" fmla="*/ 282102 w 282102"/>
              <a:gd name="connsiteY4" fmla="*/ 39087 h 48937"/>
              <a:gd name="connsiteX5" fmla="*/ 282102 w 282102"/>
              <a:gd name="connsiteY5" fmla="*/ 19632 h 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102" h="48937">
                <a:moveTo>
                  <a:pt x="0" y="29360"/>
                </a:moveTo>
                <a:cubicBezTo>
                  <a:pt x="16213" y="19632"/>
                  <a:pt x="29787" y="1627"/>
                  <a:pt x="48638" y="177"/>
                </a:cubicBezTo>
                <a:cubicBezTo>
                  <a:pt x="75298" y="-1874"/>
                  <a:pt x="100240" y="14388"/>
                  <a:pt x="126459" y="19632"/>
                </a:cubicBezTo>
                <a:cubicBezTo>
                  <a:pt x="148942" y="24129"/>
                  <a:pt x="171855" y="26117"/>
                  <a:pt x="194553" y="29360"/>
                </a:cubicBezTo>
                <a:cubicBezTo>
                  <a:pt x="214009" y="35845"/>
                  <a:pt x="257783" y="63406"/>
                  <a:pt x="282102" y="39087"/>
                </a:cubicBezTo>
                <a:lnTo>
                  <a:pt x="282102" y="196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aisva forma 15"/>
          <p:cNvSpPr/>
          <p:nvPr/>
        </p:nvSpPr>
        <p:spPr>
          <a:xfrm>
            <a:off x="4079132" y="4827985"/>
            <a:ext cx="282102" cy="48937"/>
          </a:xfrm>
          <a:custGeom>
            <a:avLst/>
            <a:gdLst>
              <a:gd name="connsiteX0" fmla="*/ 0 w 282102"/>
              <a:gd name="connsiteY0" fmla="*/ 29360 h 48937"/>
              <a:gd name="connsiteX1" fmla="*/ 48638 w 282102"/>
              <a:gd name="connsiteY1" fmla="*/ 177 h 48937"/>
              <a:gd name="connsiteX2" fmla="*/ 126459 w 282102"/>
              <a:gd name="connsiteY2" fmla="*/ 19632 h 48937"/>
              <a:gd name="connsiteX3" fmla="*/ 194553 w 282102"/>
              <a:gd name="connsiteY3" fmla="*/ 29360 h 48937"/>
              <a:gd name="connsiteX4" fmla="*/ 282102 w 282102"/>
              <a:gd name="connsiteY4" fmla="*/ 39087 h 48937"/>
              <a:gd name="connsiteX5" fmla="*/ 282102 w 282102"/>
              <a:gd name="connsiteY5" fmla="*/ 19632 h 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102" h="48937">
                <a:moveTo>
                  <a:pt x="0" y="29360"/>
                </a:moveTo>
                <a:cubicBezTo>
                  <a:pt x="16213" y="19632"/>
                  <a:pt x="29787" y="1627"/>
                  <a:pt x="48638" y="177"/>
                </a:cubicBezTo>
                <a:cubicBezTo>
                  <a:pt x="75298" y="-1874"/>
                  <a:pt x="100240" y="14388"/>
                  <a:pt x="126459" y="19632"/>
                </a:cubicBezTo>
                <a:cubicBezTo>
                  <a:pt x="148942" y="24129"/>
                  <a:pt x="171855" y="26117"/>
                  <a:pt x="194553" y="29360"/>
                </a:cubicBezTo>
                <a:cubicBezTo>
                  <a:pt x="214009" y="35845"/>
                  <a:pt x="257783" y="63406"/>
                  <a:pt x="282102" y="39087"/>
                </a:cubicBezTo>
                <a:lnTo>
                  <a:pt x="282102" y="196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aisva forma 16"/>
          <p:cNvSpPr/>
          <p:nvPr/>
        </p:nvSpPr>
        <p:spPr>
          <a:xfrm>
            <a:off x="5961434" y="4166217"/>
            <a:ext cx="282102" cy="48937"/>
          </a:xfrm>
          <a:custGeom>
            <a:avLst/>
            <a:gdLst>
              <a:gd name="connsiteX0" fmla="*/ 0 w 282102"/>
              <a:gd name="connsiteY0" fmla="*/ 29360 h 48937"/>
              <a:gd name="connsiteX1" fmla="*/ 48638 w 282102"/>
              <a:gd name="connsiteY1" fmla="*/ 177 h 48937"/>
              <a:gd name="connsiteX2" fmla="*/ 126459 w 282102"/>
              <a:gd name="connsiteY2" fmla="*/ 19632 h 48937"/>
              <a:gd name="connsiteX3" fmla="*/ 194553 w 282102"/>
              <a:gd name="connsiteY3" fmla="*/ 29360 h 48937"/>
              <a:gd name="connsiteX4" fmla="*/ 282102 w 282102"/>
              <a:gd name="connsiteY4" fmla="*/ 39087 h 48937"/>
              <a:gd name="connsiteX5" fmla="*/ 282102 w 282102"/>
              <a:gd name="connsiteY5" fmla="*/ 19632 h 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102" h="48937">
                <a:moveTo>
                  <a:pt x="0" y="29360"/>
                </a:moveTo>
                <a:cubicBezTo>
                  <a:pt x="16213" y="19632"/>
                  <a:pt x="29787" y="1627"/>
                  <a:pt x="48638" y="177"/>
                </a:cubicBezTo>
                <a:cubicBezTo>
                  <a:pt x="75298" y="-1874"/>
                  <a:pt x="100240" y="14388"/>
                  <a:pt x="126459" y="19632"/>
                </a:cubicBezTo>
                <a:cubicBezTo>
                  <a:pt x="148942" y="24129"/>
                  <a:pt x="171855" y="26117"/>
                  <a:pt x="194553" y="29360"/>
                </a:cubicBezTo>
                <a:cubicBezTo>
                  <a:pt x="214009" y="35845"/>
                  <a:pt x="257783" y="63406"/>
                  <a:pt x="282102" y="39087"/>
                </a:cubicBezTo>
                <a:lnTo>
                  <a:pt x="282102" y="196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aisva forma 17"/>
          <p:cNvSpPr/>
          <p:nvPr/>
        </p:nvSpPr>
        <p:spPr>
          <a:xfrm>
            <a:off x="6606702" y="3641431"/>
            <a:ext cx="282102" cy="48937"/>
          </a:xfrm>
          <a:custGeom>
            <a:avLst/>
            <a:gdLst>
              <a:gd name="connsiteX0" fmla="*/ 0 w 282102"/>
              <a:gd name="connsiteY0" fmla="*/ 29360 h 48937"/>
              <a:gd name="connsiteX1" fmla="*/ 48638 w 282102"/>
              <a:gd name="connsiteY1" fmla="*/ 177 h 48937"/>
              <a:gd name="connsiteX2" fmla="*/ 126459 w 282102"/>
              <a:gd name="connsiteY2" fmla="*/ 19632 h 48937"/>
              <a:gd name="connsiteX3" fmla="*/ 194553 w 282102"/>
              <a:gd name="connsiteY3" fmla="*/ 29360 h 48937"/>
              <a:gd name="connsiteX4" fmla="*/ 282102 w 282102"/>
              <a:gd name="connsiteY4" fmla="*/ 39087 h 48937"/>
              <a:gd name="connsiteX5" fmla="*/ 282102 w 282102"/>
              <a:gd name="connsiteY5" fmla="*/ 19632 h 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102" h="48937">
                <a:moveTo>
                  <a:pt x="0" y="29360"/>
                </a:moveTo>
                <a:cubicBezTo>
                  <a:pt x="16213" y="19632"/>
                  <a:pt x="29787" y="1627"/>
                  <a:pt x="48638" y="177"/>
                </a:cubicBezTo>
                <a:cubicBezTo>
                  <a:pt x="75298" y="-1874"/>
                  <a:pt x="100240" y="14388"/>
                  <a:pt x="126459" y="19632"/>
                </a:cubicBezTo>
                <a:cubicBezTo>
                  <a:pt x="148942" y="24129"/>
                  <a:pt x="171855" y="26117"/>
                  <a:pt x="194553" y="29360"/>
                </a:cubicBezTo>
                <a:cubicBezTo>
                  <a:pt x="214009" y="35845"/>
                  <a:pt x="257783" y="63406"/>
                  <a:pt x="282102" y="39087"/>
                </a:cubicBezTo>
                <a:lnTo>
                  <a:pt x="282102" y="196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aisva forma 18"/>
          <p:cNvSpPr/>
          <p:nvPr/>
        </p:nvSpPr>
        <p:spPr>
          <a:xfrm>
            <a:off x="7052553" y="4564227"/>
            <a:ext cx="282102" cy="48937"/>
          </a:xfrm>
          <a:custGeom>
            <a:avLst/>
            <a:gdLst>
              <a:gd name="connsiteX0" fmla="*/ 0 w 282102"/>
              <a:gd name="connsiteY0" fmla="*/ 29360 h 48937"/>
              <a:gd name="connsiteX1" fmla="*/ 48638 w 282102"/>
              <a:gd name="connsiteY1" fmla="*/ 177 h 48937"/>
              <a:gd name="connsiteX2" fmla="*/ 126459 w 282102"/>
              <a:gd name="connsiteY2" fmla="*/ 19632 h 48937"/>
              <a:gd name="connsiteX3" fmla="*/ 194553 w 282102"/>
              <a:gd name="connsiteY3" fmla="*/ 29360 h 48937"/>
              <a:gd name="connsiteX4" fmla="*/ 282102 w 282102"/>
              <a:gd name="connsiteY4" fmla="*/ 39087 h 48937"/>
              <a:gd name="connsiteX5" fmla="*/ 282102 w 282102"/>
              <a:gd name="connsiteY5" fmla="*/ 19632 h 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102" h="48937">
                <a:moveTo>
                  <a:pt x="0" y="29360"/>
                </a:moveTo>
                <a:cubicBezTo>
                  <a:pt x="16213" y="19632"/>
                  <a:pt x="29787" y="1627"/>
                  <a:pt x="48638" y="177"/>
                </a:cubicBezTo>
                <a:cubicBezTo>
                  <a:pt x="75298" y="-1874"/>
                  <a:pt x="100240" y="14388"/>
                  <a:pt x="126459" y="19632"/>
                </a:cubicBezTo>
                <a:cubicBezTo>
                  <a:pt x="148942" y="24129"/>
                  <a:pt x="171855" y="26117"/>
                  <a:pt x="194553" y="29360"/>
                </a:cubicBezTo>
                <a:cubicBezTo>
                  <a:pt x="214009" y="35845"/>
                  <a:pt x="257783" y="63406"/>
                  <a:pt x="282102" y="39087"/>
                </a:cubicBezTo>
                <a:lnTo>
                  <a:pt x="282102" y="196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aisva forma 19"/>
          <p:cNvSpPr/>
          <p:nvPr/>
        </p:nvSpPr>
        <p:spPr>
          <a:xfrm>
            <a:off x="7597302" y="3792175"/>
            <a:ext cx="282102" cy="48937"/>
          </a:xfrm>
          <a:custGeom>
            <a:avLst/>
            <a:gdLst>
              <a:gd name="connsiteX0" fmla="*/ 0 w 282102"/>
              <a:gd name="connsiteY0" fmla="*/ 29360 h 48937"/>
              <a:gd name="connsiteX1" fmla="*/ 48638 w 282102"/>
              <a:gd name="connsiteY1" fmla="*/ 177 h 48937"/>
              <a:gd name="connsiteX2" fmla="*/ 126459 w 282102"/>
              <a:gd name="connsiteY2" fmla="*/ 19632 h 48937"/>
              <a:gd name="connsiteX3" fmla="*/ 194553 w 282102"/>
              <a:gd name="connsiteY3" fmla="*/ 29360 h 48937"/>
              <a:gd name="connsiteX4" fmla="*/ 282102 w 282102"/>
              <a:gd name="connsiteY4" fmla="*/ 39087 h 48937"/>
              <a:gd name="connsiteX5" fmla="*/ 282102 w 282102"/>
              <a:gd name="connsiteY5" fmla="*/ 19632 h 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102" h="48937">
                <a:moveTo>
                  <a:pt x="0" y="29360"/>
                </a:moveTo>
                <a:cubicBezTo>
                  <a:pt x="16213" y="19632"/>
                  <a:pt x="29787" y="1627"/>
                  <a:pt x="48638" y="177"/>
                </a:cubicBezTo>
                <a:cubicBezTo>
                  <a:pt x="75298" y="-1874"/>
                  <a:pt x="100240" y="14388"/>
                  <a:pt x="126459" y="19632"/>
                </a:cubicBezTo>
                <a:cubicBezTo>
                  <a:pt x="148942" y="24129"/>
                  <a:pt x="171855" y="26117"/>
                  <a:pt x="194553" y="29360"/>
                </a:cubicBezTo>
                <a:cubicBezTo>
                  <a:pt x="214009" y="35845"/>
                  <a:pt x="257783" y="63406"/>
                  <a:pt x="282102" y="39087"/>
                </a:cubicBezTo>
                <a:lnTo>
                  <a:pt x="282102" y="196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aisva forma 20"/>
          <p:cNvSpPr/>
          <p:nvPr/>
        </p:nvSpPr>
        <p:spPr>
          <a:xfrm>
            <a:off x="7966953" y="4325162"/>
            <a:ext cx="282102" cy="48937"/>
          </a:xfrm>
          <a:custGeom>
            <a:avLst/>
            <a:gdLst>
              <a:gd name="connsiteX0" fmla="*/ 0 w 282102"/>
              <a:gd name="connsiteY0" fmla="*/ 29360 h 48937"/>
              <a:gd name="connsiteX1" fmla="*/ 48638 w 282102"/>
              <a:gd name="connsiteY1" fmla="*/ 177 h 48937"/>
              <a:gd name="connsiteX2" fmla="*/ 126459 w 282102"/>
              <a:gd name="connsiteY2" fmla="*/ 19632 h 48937"/>
              <a:gd name="connsiteX3" fmla="*/ 194553 w 282102"/>
              <a:gd name="connsiteY3" fmla="*/ 29360 h 48937"/>
              <a:gd name="connsiteX4" fmla="*/ 282102 w 282102"/>
              <a:gd name="connsiteY4" fmla="*/ 39087 h 48937"/>
              <a:gd name="connsiteX5" fmla="*/ 282102 w 282102"/>
              <a:gd name="connsiteY5" fmla="*/ 19632 h 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102" h="48937">
                <a:moveTo>
                  <a:pt x="0" y="29360"/>
                </a:moveTo>
                <a:cubicBezTo>
                  <a:pt x="16213" y="19632"/>
                  <a:pt x="29787" y="1627"/>
                  <a:pt x="48638" y="177"/>
                </a:cubicBezTo>
                <a:cubicBezTo>
                  <a:pt x="75298" y="-1874"/>
                  <a:pt x="100240" y="14388"/>
                  <a:pt x="126459" y="19632"/>
                </a:cubicBezTo>
                <a:cubicBezTo>
                  <a:pt x="148942" y="24129"/>
                  <a:pt x="171855" y="26117"/>
                  <a:pt x="194553" y="29360"/>
                </a:cubicBezTo>
                <a:cubicBezTo>
                  <a:pt x="214009" y="35845"/>
                  <a:pt x="257783" y="63406"/>
                  <a:pt x="282102" y="39087"/>
                </a:cubicBezTo>
                <a:lnTo>
                  <a:pt x="282102" y="196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Tiesioji rodyklės jungtis 22"/>
          <p:cNvCxnSpPr>
            <a:stCxn id="5" idx="44"/>
          </p:cNvCxnSpPr>
          <p:nvPr/>
        </p:nvCxnSpPr>
        <p:spPr>
          <a:xfrm flipH="1" flipV="1">
            <a:off x="6595353" y="3411809"/>
            <a:ext cx="19456" cy="15449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Tiesioji rodyklės jungtis 25"/>
          <p:cNvCxnSpPr>
            <a:stCxn id="5" idx="44"/>
          </p:cNvCxnSpPr>
          <p:nvPr/>
        </p:nvCxnSpPr>
        <p:spPr>
          <a:xfrm>
            <a:off x="6614809" y="4956748"/>
            <a:ext cx="89494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Tiesioji rodyklės jungtis 30"/>
          <p:cNvCxnSpPr>
            <a:stCxn id="5" idx="44"/>
          </p:cNvCxnSpPr>
          <p:nvPr/>
        </p:nvCxnSpPr>
        <p:spPr>
          <a:xfrm flipH="1" flipV="1">
            <a:off x="5661497" y="3356154"/>
            <a:ext cx="953312" cy="16005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Tiesioji rodyklės jungtis 34"/>
          <p:cNvCxnSpPr/>
          <p:nvPr/>
        </p:nvCxnSpPr>
        <p:spPr>
          <a:xfrm>
            <a:off x="5719863" y="3413936"/>
            <a:ext cx="894946" cy="0"/>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Lankas 37"/>
          <p:cNvSpPr/>
          <p:nvPr/>
        </p:nvSpPr>
        <p:spPr>
          <a:xfrm rot="13046107">
            <a:off x="6339263" y="4509159"/>
            <a:ext cx="500212" cy="5059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6021622" y="4578507"/>
            <a:ext cx="330540" cy="369332"/>
          </a:xfrm>
          <a:prstGeom prst="rect">
            <a:avLst/>
          </a:prstGeom>
          <a:noFill/>
        </p:spPr>
        <p:txBody>
          <a:bodyPr wrap="none" rtlCol="0">
            <a:spAutoFit/>
          </a:bodyPr>
          <a:lstStyle/>
          <a:p>
            <a:r>
              <a:rPr lang="en-US" dirty="0" smtClean="0">
                <a:sym typeface="Symbol" panose="05050102010706020507" pitchFamily="18" charset="2"/>
              </a:rPr>
              <a:t></a:t>
            </a:r>
            <a:endParaRPr lang="en-US" dirty="0"/>
          </a:p>
        </p:txBody>
      </p:sp>
      <mc:AlternateContent xmlns:mc="http://schemas.openxmlformats.org/markup-compatibility/2006" xmlns:a14="http://schemas.microsoft.com/office/drawing/2010/main">
        <mc:Choice Requires="a14">
          <p:sp>
            <p:nvSpPr>
              <p:cNvPr id="40" name="TextBox 39"/>
              <p:cNvSpPr txBox="1"/>
              <p:nvPr/>
            </p:nvSpPr>
            <p:spPr>
              <a:xfrm>
                <a:off x="5423270" y="3532480"/>
                <a:ext cx="3693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lt-LT" b="0" i="1" smtClean="0">
                              <a:latin typeface="Cambria Math" panose="02040503050406030204" pitchFamily="18" charset="0"/>
                            </a:rPr>
                            <m:t>𝑣</m:t>
                          </m:r>
                        </m:e>
                      </m:acc>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5423270" y="3532480"/>
                <a:ext cx="369332" cy="369332"/>
              </a:xfrm>
              <a:prstGeom prst="rect">
                <a:avLst/>
              </a:prstGeom>
              <a:blipFill>
                <a:blip r:embed="rId2"/>
                <a:stretch>
                  <a:fillRect t="-22951" r="-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024645" y="3023069"/>
                <a:ext cx="446982" cy="369332"/>
              </a:xfrm>
              <a:prstGeom prst="rect">
                <a:avLst/>
              </a:prstGeom>
              <a:noFill/>
            </p:spPr>
            <p:txBody>
              <a:bodyPr wrap="none" rtlCol="0">
                <a:spAutoFit/>
              </a:bodyPr>
              <a:lstStyle/>
              <a:p>
                <a:r>
                  <a:rPr lang="lt-LT" dirty="0" smtClean="0"/>
                  <a:t>- </a:t>
                </a:r>
                <a14:m>
                  <m:oMath xmlns:m="http://schemas.openxmlformats.org/officeDocument/2006/math">
                    <m:acc>
                      <m:accPr>
                        <m:chr m:val="⃗"/>
                        <m:ctrlPr>
                          <a:rPr lang="en-US" i="1" smtClean="0">
                            <a:latin typeface="Cambria Math" panose="02040503050406030204" pitchFamily="18" charset="0"/>
                          </a:rPr>
                        </m:ctrlPr>
                      </m:accPr>
                      <m:e>
                        <m:r>
                          <a:rPr lang="lt-LT" b="0" i="1" smtClean="0">
                            <a:latin typeface="Cambria Math" panose="02040503050406030204" pitchFamily="18" charset="0"/>
                          </a:rPr>
                          <m:t>𝑢</m:t>
                        </m:r>
                      </m:e>
                    </m:acc>
                  </m:oMath>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6024645" y="3023069"/>
                <a:ext cx="446982" cy="369332"/>
              </a:xfrm>
              <a:prstGeom prst="rect">
                <a:avLst/>
              </a:prstGeom>
              <a:blipFill>
                <a:blip r:embed="rId3"/>
                <a:stretch>
                  <a:fillRect l="-1081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990059" y="5011651"/>
                <a:ext cx="3764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lt-LT" b="0" i="1" smtClean="0">
                              <a:latin typeface="Cambria Math" panose="02040503050406030204" pitchFamily="18" charset="0"/>
                            </a:rPr>
                            <m:t>𝑢</m:t>
                          </m:r>
                        </m:e>
                      </m:acc>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6990059" y="5011651"/>
                <a:ext cx="376449"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632255" y="4299609"/>
                <a:ext cx="4475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lt-LT" b="0" i="1" smtClean="0">
                              <a:latin typeface="Cambria Math" panose="02040503050406030204" pitchFamily="18" charset="0"/>
                            </a:rPr>
                            <m:t>𝑣</m:t>
                          </m:r>
                          <m:r>
                            <a:rPr lang="lt-LT" b="0" i="1" baseline="-25000" smtClean="0">
                              <a:latin typeface="Cambria Math" panose="02040503050406030204" pitchFamily="18" charset="0"/>
                            </a:rPr>
                            <m:t>1</m:t>
                          </m:r>
                        </m:e>
                      </m:acc>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6632255" y="4299609"/>
                <a:ext cx="447558" cy="369332"/>
              </a:xfrm>
              <a:prstGeom prst="rect">
                <a:avLst/>
              </a:prstGeom>
              <a:blipFill>
                <a:blip r:embed="rId5"/>
                <a:stretch>
                  <a:fillRect/>
                </a:stretch>
              </a:blipFill>
            </p:spPr>
            <p:txBody>
              <a:bodyPr/>
              <a:lstStyle/>
              <a:p>
                <a:r>
                  <a:rPr lang="en-US">
                    <a:noFill/>
                  </a:rPr>
                  <a:t> </a:t>
                </a:r>
              </a:p>
            </p:txBody>
          </p:sp>
        </mc:Fallback>
      </mc:AlternateContent>
      <p:cxnSp>
        <p:nvCxnSpPr>
          <p:cNvPr id="44" name="Tiesioji rodyklės jungtis 43"/>
          <p:cNvCxnSpPr/>
          <p:nvPr/>
        </p:nvCxnSpPr>
        <p:spPr>
          <a:xfrm flipH="1" flipV="1">
            <a:off x="6621292" y="3368408"/>
            <a:ext cx="922449" cy="1622284"/>
          </a:xfrm>
          <a:prstGeom prst="straightConnector1">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p:cNvSpPr txBox="1"/>
              <p:nvPr/>
            </p:nvSpPr>
            <p:spPr>
              <a:xfrm>
                <a:off x="357379" y="5648026"/>
                <a:ext cx="11328486" cy="1050737"/>
              </a:xfrm>
              <a:prstGeom prst="rect">
                <a:avLst/>
              </a:prstGeom>
              <a:noFill/>
            </p:spPr>
            <p:txBody>
              <a:bodyPr wrap="none" rtlCol="0">
                <a:spAutoFit/>
              </a:bodyPr>
              <a:lstStyle/>
              <a:p>
                <a:r>
                  <a:rPr lang="lt-LT" dirty="0" smtClean="0">
                    <a:latin typeface="Cambria" panose="02040503050406030204" pitchFamily="18" charset="0"/>
                    <a:ea typeface="Cambria" panose="02040503050406030204" pitchFamily="18" charset="0"/>
                  </a:rPr>
                  <a:t>Greitis </a:t>
                </a:r>
                <a14:m>
                  <m:oMath xmlns:m="http://schemas.openxmlformats.org/officeDocument/2006/math">
                    <m:acc>
                      <m:accPr>
                        <m:chr m:val="⃗"/>
                        <m:ctrlPr>
                          <a:rPr lang="lt-LT" i="1" smtClean="0">
                            <a:latin typeface="Cambria Math" panose="02040503050406030204" pitchFamily="18" charset="0"/>
                          </a:rPr>
                        </m:ctrlPr>
                      </m:accPr>
                      <m:e>
                        <m:r>
                          <a:rPr lang="lt-LT" b="0" i="1" smtClean="0">
                            <a:latin typeface="Cambria Math" panose="02040503050406030204" pitchFamily="18" charset="0"/>
                          </a:rPr>
                          <m:t>𝑣</m:t>
                        </m:r>
                      </m:e>
                    </m:acc>
                    <m:r>
                      <a:rPr lang="lt-LT" b="0" i="0" baseline="-25000" smtClean="0">
                        <a:latin typeface="Cambria Math" panose="02040503050406030204" pitchFamily="18" charset="0"/>
                      </a:rPr>
                      <m:t>1</m:t>
                    </m:r>
                  </m:oMath>
                </a14:m>
                <a:r>
                  <a:rPr lang="lt-LT" dirty="0" smtClean="0">
                    <a:latin typeface="Cambria" panose="02040503050406030204" pitchFamily="18" charset="0"/>
                    <a:ea typeface="Cambria" panose="02040503050406030204" pitchFamily="18" charset="0"/>
                  </a:rPr>
                  <a:t> yra geometrinis skirtumas dviejų vektorių v </a:t>
                </a:r>
                <a:r>
                  <a:rPr lang="lt-LT" dirty="0">
                    <a:latin typeface="Cambria" panose="02040503050406030204" pitchFamily="18" charset="0"/>
                    <a:ea typeface="Cambria" panose="02040503050406030204" pitchFamily="18" charset="0"/>
                  </a:rPr>
                  <a:t>ir </a:t>
                </a:r>
                <a:r>
                  <a:rPr lang="lt-LT" dirty="0" smtClean="0">
                    <a:latin typeface="Cambria" panose="02040503050406030204" pitchFamily="18" charset="0"/>
                    <a:ea typeface="Cambria" panose="02040503050406030204" pitchFamily="18" charset="0"/>
                  </a:rPr>
                  <a:t>u. </a:t>
                </a:r>
                <a:r>
                  <a:rPr lang="lt-LT" dirty="0">
                    <a:latin typeface="Cambria" panose="02040503050406030204" pitchFamily="18" charset="0"/>
                    <a:ea typeface="Cambria" panose="02040503050406030204" pitchFamily="18" charset="0"/>
                  </a:rPr>
                  <a:t>Kad valtis judėtų statmenai krantui, ją reikia nukreipti </a:t>
                </a:r>
                <a:endParaRPr lang="lt-LT" dirty="0" smtClean="0">
                  <a:latin typeface="Cambria" panose="02040503050406030204" pitchFamily="18" charset="0"/>
                  <a:ea typeface="Cambria" panose="02040503050406030204" pitchFamily="18" charset="0"/>
                </a:endParaRPr>
              </a:p>
              <a:p>
                <a:r>
                  <a:rPr lang="lt-LT" dirty="0" smtClean="0">
                    <a:latin typeface="Cambria" panose="02040503050406030204" pitchFamily="18" charset="0"/>
                    <a:ea typeface="Cambria" panose="02040503050406030204" pitchFamily="18" charset="0"/>
                  </a:rPr>
                  <a:t>kampu </a:t>
                </a:r>
                <a:r>
                  <a:rPr lang="el-GR" dirty="0">
                    <a:latin typeface="Cambria" panose="02040503050406030204" pitchFamily="18" charset="0"/>
                    <a:ea typeface="Cambria" panose="02040503050406030204" pitchFamily="18" charset="0"/>
                  </a:rPr>
                  <a:t>α </a:t>
                </a:r>
                <a:r>
                  <a:rPr lang="lt-LT" dirty="0" smtClean="0">
                    <a:latin typeface="Cambria" panose="02040503050406030204" pitchFamily="18" charset="0"/>
                    <a:ea typeface="Cambria" panose="02040503050406030204" pitchFamily="18" charset="0"/>
                  </a:rPr>
                  <a:t> į </a:t>
                </a:r>
                <a:r>
                  <a:rPr lang="lt-LT" dirty="0">
                    <a:latin typeface="Cambria" panose="02040503050406030204" pitchFamily="18" charset="0"/>
                    <a:ea typeface="Cambria" panose="02040503050406030204" pitchFamily="18" charset="0"/>
                  </a:rPr>
                  <a:t>krantą prieš srovę (pav.), </a:t>
                </a:r>
                <a:r>
                  <a:rPr lang="lt-LT" dirty="0" smtClean="0">
                    <a:latin typeface="Cambria" panose="02040503050406030204" pitchFamily="18" charset="0"/>
                    <a:ea typeface="Cambria" panose="02040503050406030204" pitchFamily="18" charset="0"/>
                  </a:rPr>
                  <a:t>kuris randamas </a:t>
                </a:r>
                <a:r>
                  <a:rPr lang="lt-LT" dirty="0">
                    <a:latin typeface="Cambria" panose="02040503050406030204" pitchFamily="18" charset="0"/>
                    <a:ea typeface="Cambria" panose="02040503050406030204" pitchFamily="18" charset="0"/>
                  </a:rPr>
                  <a:t>iš stačiakampio </a:t>
                </a:r>
                <a:r>
                  <a:rPr lang="lt-LT" dirty="0" smtClean="0">
                    <a:latin typeface="Cambria" panose="02040503050406030204" pitchFamily="18" charset="0"/>
                    <a:ea typeface="Cambria" panose="02040503050406030204" pitchFamily="18" charset="0"/>
                  </a:rPr>
                  <a:t>trikampio, </a:t>
                </a:r>
                <a:r>
                  <a:rPr lang="lt-LT" dirty="0">
                    <a:latin typeface="Cambria" panose="02040503050406030204" pitchFamily="18" charset="0"/>
                    <a:ea typeface="Cambria" panose="02040503050406030204" pitchFamily="18" charset="0"/>
                  </a:rPr>
                  <a:t>pagal formulę </a:t>
                </a:r>
                <a:r>
                  <a:rPr lang="lt-LT" i="1" dirty="0" err="1" smtClean="0">
                    <a:latin typeface="Cambria" panose="02040503050406030204" pitchFamily="18" charset="0"/>
                    <a:ea typeface="Cambria" panose="02040503050406030204" pitchFamily="18" charset="0"/>
                  </a:rPr>
                  <a:t>cos</a:t>
                </a:r>
                <a:r>
                  <a:rPr lang="lt-LT" i="1" dirty="0" smtClean="0">
                    <a:latin typeface="Cambria" panose="02040503050406030204" pitchFamily="18" charset="0"/>
                    <a:ea typeface="Cambria" panose="02040503050406030204" pitchFamily="18" charset="0"/>
                    <a:sym typeface="Symbol" panose="05050102010706020507" pitchFamily="18" charset="2"/>
                  </a:rPr>
                  <a:t> </a:t>
                </a:r>
                <a:r>
                  <a:rPr lang="lt-LT" dirty="0" smtClean="0">
                    <a:latin typeface="Cambria" panose="02040503050406030204" pitchFamily="18" charset="0"/>
                    <a:ea typeface="Cambria" panose="02040503050406030204" pitchFamily="18" charset="0"/>
                    <a:sym typeface="Symbol" panose="05050102010706020507" pitchFamily="18" charset="2"/>
                  </a:rPr>
                  <a:t>  </a:t>
                </a:r>
                <a14:m>
                  <m:oMath xmlns:m="http://schemas.openxmlformats.org/officeDocument/2006/math">
                    <m:f>
                      <m:fPr>
                        <m:ctrlPr>
                          <a:rPr lang="lt-LT" i="1" smtClean="0">
                            <a:latin typeface="Cambria Math" panose="02040503050406030204" pitchFamily="18" charset="0"/>
                            <a:sym typeface="Symbol" panose="05050102010706020507" pitchFamily="18" charset="2"/>
                          </a:rPr>
                        </m:ctrlPr>
                      </m:fPr>
                      <m:num>
                        <m:r>
                          <m:rPr>
                            <m:sty m:val="p"/>
                          </m:rPr>
                          <a:rPr lang="lt-LT" b="0" i="0" smtClean="0">
                            <a:latin typeface="Cambria Math" panose="02040503050406030204" pitchFamily="18" charset="0"/>
                            <a:sym typeface="Symbol" panose="05050102010706020507" pitchFamily="18" charset="2"/>
                          </a:rPr>
                          <m:t>u</m:t>
                        </m:r>
                      </m:num>
                      <m:den>
                        <m:r>
                          <m:rPr>
                            <m:sty m:val="p"/>
                          </m:rPr>
                          <a:rPr lang="lt-LT" b="0" i="0" smtClean="0">
                            <a:latin typeface="Cambria Math" panose="02040503050406030204" pitchFamily="18" charset="0"/>
                            <a:sym typeface="Symbol" panose="05050102010706020507" pitchFamily="18" charset="2"/>
                          </a:rPr>
                          <m:t>v</m:t>
                        </m:r>
                      </m:den>
                    </m:f>
                  </m:oMath>
                </a14:m>
                <a:r>
                  <a:rPr lang="lt-LT" dirty="0" smtClean="0">
                    <a:latin typeface="Cambria" panose="02040503050406030204" pitchFamily="18" charset="0"/>
                    <a:ea typeface="Cambria" panose="02040503050406030204" pitchFamily="18" charset="0"/>
                  </a:rPr>
                  <a:t> , </a:t>
                </a:r>
                <a:r>
                  <a:rPr lang="lt-LT" i="1" dirty="0" smtClean="0">
                    <a:latin typeface="Cambria" panose="02040503050406030204" pitchFamily="18" charset="0"/>
                    <a:ea typeface="Cambria" panose="02040503050406030204" pitchFamily="18" charset="0"/>
                    <a:sym typeface="Symbol" panose="05050102010706020507" pitchFamily="18" charset="2"/>
                  </a:rPr>
                  <a:t></a:t>
                </a:r>
                <a:r>
                  <a:rPr lang="lt-LT" dirty="0" smtClean="0">
                    <a:latin typeface="Cambria" panose="02040503050406030204" pitchFamily="18" charset="0"/>
                    <a:ea typeface="Cambria" panose="02040503050406030204" pitchFamily="18" charset="0"/>
                    <a:sym typeface="Symbol" panose="05050102010706020507" pitchFamily="18" charset="2"/>
                  </a:rPr>
                  <a:t>  53.</a:t>
                </a:r>
              </a:p>
              <a:p>
                <a:r>
                  <a:rPr lang="lt-LT" dirty="0" smtClean="0">
                    <a:latin typeface="Cambria" panose="02040503050406030204" pitchFamily="18" charset="0"/>
                    <a:ea typeface="Cambria" panose="02040503050406030204" pitchFamily="18" charset="0"/>
                    <a:sym typeface="Symbol" panose="05050102010706020507" pitchFamily="18" charset="2"/>
                  </a:rPr>
                  <a:t>Greitį randame pasinaudoję formulę </a:t>
                </a:r>
                <a14:m>
                  <m:oMath xmlns:m="http://schemas.openxmlformats.org/officeDocument/2006/math">
                    <m:sSub>
                      <m:sSubPr>
                        <m:ctrlPr>
                          <a:rPr lang="lt-LT" i="1" smtClean="0">
                            <a:latin typeface="Cambria Math" panose="02040503050406030204" pitchFamily="18" charset="0"/>
                            <a:sym typeface="Symbol" panose="05050102010706020507" pitchFamily="18" charset="2"/>
                          </a:rPr>
                        </m:ctrlPr>
                      </m:sSubPr>
                      <m:e>
                        <m:r>
                          <a:rPr lang="lt-LT" b="0" i="1" smtClean="0">
                            <a:latin typeface="Cambria Math" panose="02040503050406030204" pitchFamily="18" charset="0"/>
                            <a:sym typeface="Symbol" panose="05050102010706020507" pitchFamily="18" charset="2"/>
                          </a:rPr>
                          <m:t>𝑣</m:t>
                        </m:r>
                      </m:e>
                      <m:sub>
                        <m:r>
                          <a:rPr lang="lt-LT" b="0" i="1" smtClean="0">
                            <a:latin typeface="Cambria Math" panose="02040503050406030204" pitchFamily="18" charset="0"/>
                            <a:sym typeface="Symbol" panose="05050102010706020507" pitchFamily="18" charset="2"/>
                          </a:rPr>
                          <m:t>1</m:t>
                        </m:r>
                      </m:sub>
                    </m:sSub>
                  </m:oMath>
                </a14:m>
                <a:r>
                  <a:rPr lang="lt-LT" dirty="0" smtClean="0">
                    <a:latin typeface="Cambria" panose="02040503050406030204" pitchFamily="18" charset="0"/>
                    <a:ea typeface="Cambria" panose="02040503050406030204" pitchFamily="18" charset="0"/>
                    <a:sym typeface="Symbol" panose="05050102010706020507" pitchFamily="18" charset="2"/>
                  </a:rPr>
                  <a:t> </a:t>
                </a:r>
                <a:r>
                  <a:rPr lang="en-US" dirty="0" smtClean="0">
                    <a:latin typeface="Cambria" panose="02040503050406030204" pitchFamily="18" charset="0"/>
                    <a:ea typeface="Cambria" panose="02040503050406030204" pitchFamily="18" charset="0"/>
                    <a:sym typeface="Symbol" panose="05050102010706020507" pitchFamily="18" charset="2"/>
                  </a:rPr>
                  <a:t></a:t>
                </a:r>
                <a:r>
                  <a:rPr lang="lt-LT" dirty="0" smtClean="0">
                    <a:latin typeface="Cambria" panose="02040503050406030204" pitchFamily="18" charset="0"/>
                    <a:ea typeface="Cambria" panose="02040503050406030204" pitchFamily="18" charset="0"/>
                    <a:sym typeface="Symbol" panose="05050102010706020507" pitchFamily="18" charset="2"/>
                  </a:rPr>
                  <a:t> </a:t>
                </a:r>
                <a14:m>
                  <m:oMath xmlns:m="http://schemas.openxmlformats.org/officeDocument/2006/math">
                    <m:rad>
                      <m:radPr>
                        <m:degHide m:val="on"/>
                        <m:ctrlPr>
                          <a:rPr lang="lt-LT" i="1" smtClean="0">
                            <a:latin typeface="Cambria Math" panose="02040503050406030204" pitchFamily="18" charset="0"/>
                            <a:sym typeface="Symbol" panose="05050102010706020507" pitchFamily="18" charset="2"/>
                          </a:rPr>
                        </m:ctrlPr>
                      </m:radPr>
                      <m:deg/>
                      <m:e>
                        <m:sSup>
                          <m:sSupPr>
                            <m:ctrlPr>
                              <a:rPr lang="lt-LT" i="1" smtClean="0">
                                <a:latin typeface="Cambria Math" panose="02040503050406030204" pitchFamily="18" charset="0"/>
                                <a:sym typeface="Symbol" panose="05050102010706020507" pitchFamily="18" charset="2"/>
                              </a:rPr>
                            </m:ctrlPr>
                          </m:sSupPr>
                          <m:e>
                            <m:r>
                              <a:rPr lang="lt-LT" b="0" i="1" smtClean="0">
                                <a:latin typeface="Cambria Math" panose="02040503050406030204" pitchFamily="18" charset="0"/>
                                <a:sym typeface="Symbol" panose="05050102010706020507" pitchFamily="18" charset="2"/>
                              </a:rPr>
                              <m:t>𝑣</m:t>
                            </m:r>
                          </m:e>
                          <m:sup>
                            <m:r>
                              <a:rPr lang="lt-LT" b="0" i="1" smtClean="0">
                                <a:latin typeface="Cambria Math" panose="02040503050406030204" pitchFamily="18" charset="0"/>
                                <a:sym typeface="Symbol" panose="05050102010706020507" pitchFamily="18" charset="2"/>
                              </a:rPr>
                              <m:t>2</m:t>
                            </m:r>
                          </m:sup>
                        </m:sSup>
                        <m:r>
                          <a:rPr lang="lt-LT" b="0" i="1" smtClean="0">
                            <a:latin typeface="Cambria Math" panose="02040503050406030204" pitchFamily="18" charset="0"/>
                            <a:sym typeface="Symbol" panose="05050102010706020507" pitchFamily="18" charset="2"/>
                          </a:rPr>
                          <m:t>−</m:t>
                        </m:r>
                        <m:sSup>
                          <m:sSupPr>
                            <m:ctrlPr>
                              <a:rPr lang="lt-LT" b="0" i="1" smtClean="0">
                                <a:latin typeface="Cambria Math" panose="02040503050406030204" pitchFamily="18" charset="0"/>
                                <a:sym typeface="Symbol" panose="05050102010706020507" pitchFamily="18" charset="2"/>
                              </a:rPr>
                            </m:ctrlPr>
                          </m:sSupPr>
                          <m:e>
                            <m:r>
                              <a:rPr lang="lt-LT" b="0" i="1" smtClean="0">
                                <a:latin typeface="Cambria Math" panose="02040503050406030204" pitchFamily="18" charset="0"/>
                                <a:sym typeface="Symbol" panose="05050102010706020507" pitchFamily="18" charset="2"/>
                              </a:rPr>
                              <m:t>𝑢</m:t>
                            </m:r>
                          </m:e>
                          <m:sup>
                            <m:r>
                              <a:rPr lang="lt-LT" b="0" i="1" smtClean="0">
                                <a:latin typeface="Cambria Math" panose="02040503050406030204" pitchFamily="18" charset="0"/>
                                <a:sym typeface="Symbol" panose="05050102010706020507" pitchFamily="18" charset="2"/>
                              </a:rPr>
                              <m:t>2</m:t>
                            </m:r>
                          </m:sup>
                        </m:sSup>
                      </m:e>
                    </m:rad>
                  </m:oMath>
                </a14:m>
                <a:r>
                  <a:rPr lang="lt-LT" dirty="0" smtClean="0">
                    <a:latin typeface="Cambria" panose="02040503050406030204" pitchFamily="18" charset="0"/>
                    <a:ea typeface="Cambria" panose="02040503050406030204" pitchFamily="18" charset="0"/>
                  </a:rPr>
                  <a:t>  </a:t>
                </a:r>
                <a:r>
                  <a:rPr lang="lt-LT" dirty="0" smtClean="0">
                    <a:latin typeface="Cambria" panose="02040503050406030204" pitchFamily="18" charset="0"/>
                    <a:ea typeface="Cambria" panose="02040503050406030204" pitchFamily="18" charset="0"/>
                    <a:sym typeface="Symbol" panose="05050102010706020507" pitchFamily="18" charset="2"/>
                  </a:rPr>
                  <a:t> </a:t>
                </a:r>
                <a14:m>
                  <m:oMath xmlns:m="http://schemas.openxmlformats.org/officeDocument/2006/math">
                    <m:rad>
                      <m:radPr>
                        <m:degHide m:val="on"/>
                        <m:ctrlPr>
                          <a:rPr lang="lt-LT" i="1">
                            <a:latin typeface="Cambria Math" panose="02040503050406030204" pitchFamily="18" charset="0"/>
                            <a:sym typeface="Symbol" panose="05050102010706020507" pitchFamily="18" charset="2"/>
                          </a:rPr>
                        </m:ctrlPr>
                      </m:radPr>
                      <m:deg/>
                      <m:e>
                        <m:r>
                          <a:rPr lang="lt-LT" b="0" i="1" smtClean="0">
                            <a:latin typeface="Cambria Math" panose="02040503050406030204" pitchFamily="18" charset="0"/>
                            <a:sym typeface="Symbol" panose="05050102010706020507" pitchFamily="18" charset="2"/>
                          </a:rPr>
                          <m:t>25</m:t>
                        </m:r>
                        <m:r>
                          <a:rPr lang="lt-LT" i="1">
                            <a:latin typeface="Cambria Math" panose="02040503050406030204" pitchFamily="18" charset="0"/>
                            <a:sym typeface="Symbol" panose="05050102010706020507" pitchFamily="18" charset="2"/>
                          </a:rPr>
                          <m:t>−</m:t>
                        </m:r>
                        <m:r>
                          <a:rPr lang="lt-LT" b="0" i="1" smtClean="0">
                            <a:latin typeface="Cambria Math" panose="02040503050406030204" pitchFamily="18" charset="0"/>
                            <a:sym typeface="Symbol" panose="05050102010706020507" pitchFamily="18" charset="2"/>
                          </a:rPr>
                          <m:t>9</m:t>
                        </m:r>
                      </m:e>
                    </m:rad>
                  </m:oMath>
                </a14:m>
                <a:r>
                  <a:rPr lang="lt-LT" dirty="0" smtClean="0">
                    <a:latin typeface="Cambria" panose="02040503050406030204" pitchFamily="18" charset="0"/>
                    <a:ea typeface="Cambria" panose="02040503050406030204" pitchFamily="18" charset="0"/>
                  </a:rPr>
                  <a:t> </a:t>
                </a:r>
                <a:r>
                  <a:rPr lang="lt-LT" dirty="0" smtClean="0">
                    <a:latin typeface="Cambria" panose="02040503050406030204" pitchFamily="18" charset="0"/>
                    <a:ea typeface="Cambria" panose="02040503050406030204" pitchFamily="18" charset="0"/>
                    <a:sym typeface="Symbol" panose="05050102010706020507" pitchFamily="18" charset="2"/>
                  </a:rPr>
                  <a:t>4 m/s</a:t>
                </a:r>
                <a:endParaRPr lang="en-US" dirty="0">
                  <a:latin typeface="Cambria" panose="02040503050406030204" pitchFamily="18" charset="0"/>
                  <a:ea typeface="Cambria" panose="020405030504060302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57379" y="5648026"/>
                <a:ext cx="11328486" cy="1050737"/>
              </a:xfrm>
              <a:prstGeom prst="rect">
                <a:avLst/>
              </a:prstGeom>
              <a:blipFill>
                <a:blip r:embed="rId6"/>
                <a:stretch>
                  <a:fillRect l="-484" t="-7558" b="-8140"/>
                </a:stretch>
              </a:blipFill>
            </p:spPr>
            <p:txBody>
              <a:bodyPr/>
              <a:lstStyle/>
              <a:p>
                <a:r>
                  <a:rPr lang="en-US">
                    <a:noFill/>
                  </a:rPr>
                  <a:t> </a:t>
                </a:r>
              </a:p>
            </p:txBody>
          </p:sp>
        </mc:Fallback>
      </mc:AlternateContent>
      <p:pic>
        <p:nvPicPr>
          <p:cNvPr id="48" name="Paveikslėlis 47"/>
          <p:cNvPicPr>
            <a:picLocks noChangeAspect="1"/>
          </p:cNvPicPr>
          <p:nvPr/>
        </p:nvPicPr>
        <p:blipFill>
          <a:blip r:embed="rId7"/>
          <a:stretch>
            <a:fillRect/>
          </a:stretch>
        </p:blipFill>
        <p:spPr>
          <a:xfrm>
            <a:off x="9472825" y="154035"/>
            <a:ext cx="2213040" cy="658425"/>
          </a:xfrm>
          <a:prstGeom prst="rect">
            <a:avLst/>
          </a:prstGeom>
        </p:spPr>
      </p:pic>
    </p:spTree>
    <p:extLst>
      <p:ext uri="{BB962C8B-B14F-4D97-AF65-F5344CB8AC3E}">
        <p14:creationId xmlns:p14="http://schemas.microsoft.com/office/powerpoint/2010/main" val="229624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436429" cy="923109"/>
          </a:xfrm>
        </p:spPr>
        <p:txBody>
          <a:bodyPr>
            <a:normAutofit fontScale="90000"/>
          </a:bodyPr>
          <a:lstStyle/>
          <a:p>
            <a:r>
              <a:rPr lang="lt-LT" dirty="0" smtClean="0">
                <a:latin typeface="Cambria" panose="02040503050406030204" pitchFamily="18" charset="0"/>
                <a:ea typeface="Cambria" panose="02040503050406030204" pitchFamily="18" charset="0"/>
              </a:rPr>
              <a:t>Kodėl reikalinga Tarptautinė matavimo vienetų sistema SI? </a:t>
            </a:r>
            <a:endParaRPr lang="lt-LT" dirty="0"/>
          </a:p>
        </p:txBody>
      </p:sp>
      <p:pic>
        <p:nvPicPr>
          <p:cNvPr id="6" name="Turinio vietos rezervavimo ženklas 5"/>
          <p:cNvPicPr>
            <a:picLocks noGrp="1" noChangeAspect="1"/>
          </p:cNvPicPr>
          <p:nvPr>
            <p:ph idx="1"/>
          </p:nvPr>
        </p:nvPicPr>
        <p:blipFill>
          <a:blip r:embed="rId3"/>
          <a:stretch>
            <a:fillRect/>
          </a:stretch>
        </p:blipFill>
        <p:spPr>
          <a:xfrm>
            <a:off x="9804944" y="280987"/>
            <a:ext cx="2209800" cy="657225"/>
          </a:xfrm>
          <a:prstGeom prst="rect">
            <a:avLst/>
          </a:prstGeom>
        </p:spPr>
      </p:pic>
      <p:sp>
        <p:nvSpPr>
          <p:cNvPr id="7" name="Stačiakampis 6"/>
          <p:cNvSpPr/>
          <p:nvPr/>
        </p:nvSpPr>
        <p:spPr>
          <a:xfrm>
            <a:off x="641350" y="1776804"/>
            <a:ext cx="11373394" cy="923330"/>
          </a:xfrm>
          <a:prstGeom prst="rect">
            <a:avLst/>
          </a:prstGeom>
        </p:spPr>
        <p:txBody>
          <a:bodyPr wrap="square">
            <a:spAutoFit/>
          </a:bodyPr>
          <a:lstStyle/>
          <a:p>
            <a:r>
              <a:rPr lang="lt-LT" dirty="0" smtClean="0"/>
              <a:t>Tarptautinė vienetų sistema yra pasaulinis standartas, išreiškiantis svarbių gamtos reiškinių dydžius arba kiekius. Dar vadinama metrine sistema, vienetų sistema, kurios  standartas grindžiamas ankstesne matavimo sistema, vadinama metro-kilogramo sekundės (MKS) sistema .</a:t>
            </a:r>
            <a:endParaRPr lang="en-US" dirty="0"/>
          </a:p>
        </p:txBody>
      </p:sp>
      <p:pic>
        <p:nvPicPr>
          <p:cNvPr id="8" name="Paveikslėlis 7"/>
          <p:cNvPicPr>
            <a:picLocks noChangeAspect="1"/>
          </p:cNvPicPr>
          <p:nvPr/>
        </p:nvPicPr>
        <p:blipFill>
          <a:blip r:embed="rId4"/>
          <a:stretch>
            <a:fillRect/>
          </a:stretch>
        </p:blipFill>
        <p:spPr>
          <a:xfrm>
            <a:off x="9274629" y="2674927"/>
            <a:ext cx="2706189" cy="2706189"/>
          </a:xfrm>
          <a:prstGeom prst="rect">
            <a:avLst/>
          </a:prstGeom>
        </p:spPr>
      </p:pic>
      <p:pic>
        <p:nvPicPr>
          <p:cNvPr id="9" name="Paveikslėlis 8"/>
          <p:cNvPicPr>
            <a:picLocks noChangeAspect="1"/>
          </p:cNvPicPr>
          <p:nvPr/>
        </p:nvPicPr>
        <p:blipFill>
          <a:blip r:embed="rId5"/>
          <a:stretch>
            <a:fillRect/>
          </a:stretch>
        </p:blipFill>
        <p:spPr>
          <a:xfrm>
            <a:off x="2567214" y="3824440"/>
            <a:ext cx="2390775" cy="1914525"/>
          </a:xfrm>
          <a:prstGeom prst="rect">
            <a:avLst/>
          </a:prstGeom>
        </p:spPr>
      </p:pic>
    </p:spTree>
    <p:extLst>
      <p:ext uri="{BB962C8B-B14F-4D97-AF65-F5344CB8AC3E}">
        <p14:creationId xmlns:p14="http://schemas.microsoft.com/office/powerpoint/2010/main" val="513351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488985"/>
          </a:xfrm>
        </p:spPr>
        <p:txBody>
          <a:bodyPr>
            <a:normAutofit fontScale="90000"/>
          </a:bodyPr>
          <a:lstStyle/>
          <a:p>
            <a:r>
              <a:rPr lang="lt-LT" sz="3200" dirty="0" smtClean="0">
                <a:latin typeface="Cambria" panose="02040503050406030204" pitchFamily="18" charset="0"/>
                <a:ea typeface="Cambria" panose="02040503050406030204" pitchFamily="18" charset="0"/>
              </a:rPr>
              <a:t>Pagrindinių </a:t>
            </a:r>
            <a:r>
              <a:rPr lang="lt-LT" sz="3200" dirty="0">
                <a:latin typeface="Cambria" panose="02040503050406030204" pitchFamily="18" charset="0"/>
                <a:ea typeface="Cambria" panose="02040503050406030204" pitchFamily="18" charset="0"/>
              </a:rPr>
              <a:t>SI matavimo vienetų šiuolaikiniai apibrėžimai</a:t>
            </a:r>
            <a:endParaRPr lang="en-US" sz="3200" dirty="0">
              <a:latin typeface="Cambria" panose="02040503050406030204" pitchFamily="18" charset="0"/>
              <a:ea typeface="Cambria" panose="02040503050406030204" pitchFamily="18" charset="0"/>
            </a:endParaRPr>
          </a:p>
        </p:txBody>
      </p:sp>
      <p:graphicFrame>
        <p:nvGraphicFramePr>
          <p:cNvPr id="4" name="Lentelė 3"/>
          <p:cNvGraphicFramePr>
            <a:graphicFrameLocks noGrp="1"/>
          </p:cNvGraphicFramePr>
          <p:nvPr>
            <p:extLst>
              <p:ext uri="{D42A27DB-BD31-4B8C-83A1-F6EECF244321}">
                <p14:modId xmlns:p14="http://schemas.microsoft.com/office/powerpoint/2010/main" val="951316636"/>
              </p:ext>
            </p:extLst>
          </p:nvPr>
        </p:nvGraphicFramePr>
        <p:xfrm>
          <a:off x="563418" y="854110"/>
          <a:ext cx="11166764" cy="4698601"/>
        </p:xfrm>
        <a:graphic>
          <a:graphicData uri="http://schemas.openxmlformats.org/drawingml/2006/table">
            <a:tbl>
              <a:tblPr/>
              <a:tblGrid>
                <a:gridCol w="1520563">
                  <a:extLst>
                    <a:ext uri="{9D8B030D-6E8A-4147-A177-3AD203B41FA5}">
                      <a16:colId xmlns:a16="http://schemas.microsoft.com/office/drawing/2014/main" val="3816817344"/>
                    </a:ext>
                  </a:extLst>
                </a:gridCol>
                <a:gridCol w="917837">
                  <a:extLst>
                    <a:ext uri="{9D8B030D-6E8A-4147-A177-3AD203B41FA5}">
                      <a16:colId xmlns:a16="http://schemas.microsoft.com/office/drawing/2014/main" val="1676589641"/>
                    </a:ext>
                  </a:extLst>
                </a:gridCol>
                <a:gridCol w="942109">
                  <a:extLst>
                    <a:ext uri="{9D8B030D-6E8A-4147-A177-3AD203B41FA5}">
                      <a16:colId xmlns:a16="http://schemas.microsoft.com/office/drawing/2014/main" val="739753806"/>
                    </a:ext>
                  </a:extLst>
                </a:gridCol>
                <a:gridCol w="7786255">
                  <a:extLst>
                    <a:ext uri="{9D8B030D-6E8A-4147-A177-3AD203B41FA5}">
                      <a16:colId xmlns:a16="http://schemas.microsoft.com/office/drawing/2014/main" val="2583534611"/>
                    </a:ext>
                  </a:extLst>
                </a:gridCol>
              </a:tblGrid>
              <a:tr h="252115">
                <a:tc>
                  <a:txBody>
                    <a:bodyPr/>
                    <a:lstStyle/>
                    <a:p>
                      <a:pPr algn="ctr"/>
                      <a:r>
                        <a:rPr lang="en-US" sz="1800" dirty="0" err="1">
                          <a:effectLst/>
                          <a:latin typeface="Cambria" panose="02040503050406030204" pitchFamily="18" charset="0"/>
                          <a:ea typeface="Cambria" panose="02040503050406030204" pitchFamily="18" charset="0"/>
                        </a:rPr>
                        <a:t>Pavadinimas</a:t>
                      </a:r>
                      <a:endParaRPr lang="en-US" sz="1800" dirty="0">
                        <a:effectLst/>
                        <a:latin typeface="Cambria" panose="02040503050406030204" pitchFamily="18" charset="0"/>
                        <a:ea typeface="Cambria" panose="02040503050406030204" pitchFamily="18" charset="0"/>
                      </a:endParaRP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en-US" sz="1800" dirty="0" err="1">
                          <a:effectLst/>
                          <a:latin typeface="Cambria" panose="02040503050406030204" pitchFamily="18" charset="0"/>
                          <a:ea typeface="Cambria" panose="02040503050406030204" pitchFamily="18" charset="0"/>
                        </a:rPr>
                        <a:t>Simbolis</a:t>
                      </a:r>
                      <a:endParaRPr lang="en-US" sz="1800" dirty="0">
                        <a:effectLst/>
                        <a:latin typeface="Cambria" panose="02040503050406030204" pitchFamily="18" charset="0"/>
                        <a:ea typeface="Cambria" panose="02040503050406030204" pitchFamily="18" charset="0"/>
                      </a:endParaRP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en-US" sz="1800">
                          <a:effectLst/>
                          <a:latin typeface="Cambria" panose="02040503050406030204" pitchFamily="18" charset="0"/>
                          <a:ea typeface="Cambria" panose="02040503050406030204" pitchFamily="18" charset="0"/>
                        </a:rPr>
                        <a:t>Dydis</a:t>
                      </a: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lang="lt-LT" sz="1800">
                          <a:effectLst/>
                          <a:latin typeface="Cambria" panose="02040503050406030204" pitchFamily="18" charset="0"/>
                          <a:ea typeface="Cambria" panose="02040503050406030204" pitchFamily="18" charset="0"/>
                        </a:rPr>
                        <a:t>Apibrėžimas</a:t>
                      </a: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612957384"/>
                  </a:ext>
                </a:extLst>
              </a:tr>
              <a:tr h="694649">
                <a:tc>
                  <a:txBody>
                    <a:bodyPr/>
                    <a:lstStyle/>
                    <a:p>
                      <a:pPr algn="ctr"/>
                      <a:r>
                        <a:rPr lang="lt-LT" sz="1800" u="none" strike="noStrike" dirty="0" smtClean="0">
                          <a:solidFill>
                            <a:schemeClr val="tx1"/>
                          </a:solidFill>
                          <a:effectLst/>
                          <a:latin typeface="Cambria" panose="02040503050406030204" pitchFamily="18" charset="0"/>
                          <a:ea typeface="Cambria" panose="02040503050406030204" pitchFamily="18" charset="0"/>
                        </a:rPr>
                        <a:t>METRAS</a:t>
                      </a:r>
                      <a:endParaRPr lang="en-US" sz="1800" dirty="0">
                        <a:solidFill>
                          <a:schemeClr val="tx1"/>
                        </a:solidFill>
                        <a:effectLst/>
                        <a:latin typeface="Cambria" panose="02040503050406030204" pitchFamily="18" charset="0"/>
                        <a:ea typeface="Cambria" panose="02040503050406030204" pitchFamily="18" charset="0"/>
                      </a:endParaRP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ctr"/>
                      <a:r>
                        <a:rPr lang="en-US" sz="1800" b="1">
                          <a:solidFill>
                            <a:schemeClr val="tx1"/>
                          </a:solidFill>
                          <a:effectLst/>
                          <a:latin typeface="Cambria" panose="02040503050406030204" pitchFamily="18" charset="0"/>
                          <a:ea typeface="Cambria" panose="02040503050406030204" pitchFamily="18" charset="0"/>
                        </a:rPr>
                        <a:t>m</a:t>
                      </a:r>
                      <a:endParaRPr lang="en-US" sz="1800">
                        <a:solidFill>
                          <a:schemeClr val="tx1"/>
                        </a:solidFill>
                        <a:effectLst/>
                        <a:latin typeface="Cambria" panose="02040503050406030204" pitchFamily="18" charset="0"/>
                        <a:ea typeface="Cambria" panose="02040503050406030204" pitchFamily="18" charset="0"/>
                      </a:endParaRP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ctr"/>
                      <a:r>
                        <a:rPr lang="en-US" sz="1800" dirty="0" err="1">
                          <a:solidFill>
                            <a:schemeClr val="tx1"/>
                          </a:solidFill>
                          <a:effectLst/>
                          <a:latin typeface="Cambria" panose="02040503050406030204" pitchFamily="18" charset="0"/>
                          <a:ea typeface="Cambria" panose="02040503050406030204" pitchFamily="18" charset="0"/>
                        </a:rPr>
                        <a:t>Ilgis</a:t>
                      </a:r>
                      <a:endParaRPr lang="en-US" sz="1800" dirty="0">
                        <a:solidFill>
                          <a:schemeClr val="tx1"/>
                        </a:solidFill>
                        <a:effectLst/>
                        <a:latin typeface="Cambria" panose="02040503050406030204" pitchFamily="18" charset="0"/>
                        <a:ea typeface="Cambria" panose="02040503050406030204" pitchFamily="18" charset="0"/>
                      </a:endParaRP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r>
                        <a:rPr lang="lt-LT" sz="1800" dirty="0">
                          <a:solidFill>
                            <a:schemeClr val="tx1"/>
                          </a:solidFill>
                          <a:effectLst/>
                          <a:latin typeface="Cambria" panose="02040503050406030204" pitchFamily="18" charset="0"/>
                          <a:ea typeface="Cambria" panose="02040503050406030204" pitchFamily="18" charset="0"/>
                        </a:rPr>
                        <a:t>Metras apibrėžiamas nustatant, kad šviesos greičio vakuume </a:t>
                      </a:r>
                      <a:r>
                        <a:rPr lang="lt-LT" sz="1800" i="1" dirty="0">
                          <a:solidFill>
                            <a:schemeClr val="tx1"/>
                          </a:solidFill>
                          <a:effectLst/>
                          <a:latin typeface="Cambria" panose="02040503050406030204" pitchFamily="18" charset="0"/>
                          <a:ea typeface="Cambria" panose="02040503050406030204" pitchFamily="18" charset="0"/>
                        </a:rPr>
                        <a:t>c</a:t>
                      </a:r>
                      <a:r>
                        <a:rPr lang="lt-LT" sz="1800" dirty="0">
                          <a:solidFill>
                            <a:schemeClr val="tx1"/>
                          </a:solidFill>
                          <a:effectLst/>
                          <a:latin typeface="Cambria" panose="02040503050406030204" pitchFamily="18" charset="0"/>
                          <a:ea typeface="Cambria" panose="02040503050406030204" pitchFamily="18" charset="0"/>
                        </a:rPr>
                        <a:t> skaitinė vertė yra fiksuota ir lygi 299 792 458, greitį išreiškus vienetu m/s, kur sekundė apibrėžiama remiantis </a:t>
                      </a:r>
                      <a:r>
                        <a:rPr lang="lt-LT" sz="1800" i="1" dirty="0">
                          <a:solidFill>
                            <a:schemeClr val="tx1"/>
                          </a:solidFill>
                          <a:effectLst/>
                          <a:latin typeface="Cambria" panose="02040503050406030204" pitchFamily="18" charset="0"/>
                          <a:ea typeface="Cambria" panose="02040503050406030204" pitchFamily="18" charset="0"/>
                        </a:rPr>
                        <a:t>∆</a:t>
                      </a:r>
                      <a:r>
                        <a:rPr lang="el-GR" sz="1800" i="1" dirty="0">
                          <a:solidFill>
                            <a:schemeClr val="tx1"/>
                          </a:solidFill>
                          <a:effectLst/>
                          <a:latin typeface="Cambria" panose="02040503050406030204" pitchFamily="18" charset="0"/>
                          <a:ea typeface="Cambria" panose="02040503050406030204" pitchFamily="18" charset="0"/>
                        </a:rPr>
                        <a:t>ν</a:t>
                      </a:r>
                      <a:r>
                        <a:rPr lang="lt-LT" sz="1800" baseline="-25000" dirty="0" err="1">
                          <a:solidFill>
                            <a:schemeClr val="tx1"/>
                          </a:solidFill>
                          <a:effectLst/>
                          <a:latin typeface="Cambria" panose="02040503050406030204" pitchFamily="18" charset="0"/>
                          <a:ea typeface="Cambria" panose="02040503050406030204" pitchFamily="18" charset="0"/>
                        </a:rPr>
                        <a:t>Cs</a:t>
                      </a:r>
                      <a:r>
                        <a:rPr lang="lt-LT" sz="1800" dirty="0">
                          <a:solidFill>
                            <a:schemeClr val="tx1"/>
                          </a:solidFill>
                          <a:effectLst/>
                          <a:latin typeface="Cambria" panose="02040503050406030204" pitchFamily="18" charset="0"/>
                          <a:ea typeface="Cambria" panose="02040503050406030204" pitchFamily="18" charset="0"/>
                        </a:rPr>
                        <a:t> verte.</a:t>
                      </a: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3655555777"/>
                  </a:ext>
                </a:extLst>
              </a:tr>
              <a:tr h="839623">
                <a:tc>
                  <a:txBody>
                    <a:bodyPr/>
                    <a:lstStyle/>
                    <a:p>
                      <a:pPr algn="ctr"/>
                      <a:r>
                        <a:rPr lang="lt-LT" sz="1800" u="none" strike="noStrike" dirty="0" smtClean="0">
                          <a:solidFill>
                            <a:schemeClr val="tx1"/>
                          </a:solidFill>
                          <a:effectLst/>
                          <a:latin typeface="Cambria" panose="02040503050406030204" pitchFamily="18" charset="0"/>
                          <a:ea typeface="Cambria" panose="02040503050406030204" pitchFamily="18" charset="0"/>
                        </a:rPr>
                        <a:t>KILOGRAMAS</a:t>
                      </a:r>
                      <a:endParaRPr lang="en-US" sz="1800" dirty="0">
                        <a:solidFill>
                          <a:schemeClr val="tx1"/>
                        </a:solidFill>
                        <a:effectLst/>
                        <a:latin typeface="Cambria" panose="02040503050406030204" pitchFamily="18" charset="0"/>
                        <a:ea typeface="Cambria" panose="02040503050406030204" pitchFamily="18" charset="0"/>
                      </a:endParaRP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ctr"/>
                      <a:r>
                        <a:rPr lang="en-US" sz="1800" b="1" dirty="0">
                          <a:solidFill>
                            <a:schemeClr val="tx1"/>
                          </a:solidFill>
                          <a:effectLst/>
                          <a:latin typeface="Cambria" panose="02040503050406030204" pitchFamily="18" charset="0"/>
                          <a:ea typeface="Cambria" panose="02040503050406030204" pitchFamily="18" charset="0"/>
                        </a:rPr>
                        <a:t>kg</a:t>
                      </a:r>
                      <a:endParaRPr lang="en-US" sz="1800" dirty="0">
                        <a:solidFill>
                          <a:schemeClr val="tx1"/>
                        </a:solidFill>
                        <a:effectLst/>
                        <a:latin typeface="Cambria" panose="02040503050406030204" pitchFamily="18" charset="0"/>
                        <a:ea typeface="Cambria" panose="02040503050406030204" pitchFamily="18" charset="0"/>
                      </a:endParaRP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ctr"/>
                      <a:r>
                        <a:rPr lang="lt-LT" sz="1800" u="none" strike="noStrike" dirty="0">
                          <a:solidFill>
                            <a:schemeClr val="tx1"/>
                          </a:solidFill>
                          <a:effectLst/>
                          <a:latin typeface="Cambria" panose="02040503050406030204" pitchFamily="18" charset="0"/>
                          <a:ea typeface="Cambria" panose="02040503050406030204" pitchFamily="18" charset="0"/>
                        </a:rPr>
                        <a:t>Masė</a:t>
                      </a:r>
                      <a:endParaRPr lang="lt-LT" sz="1800" dirty="0">
                        <a:solidFill>
                          <a:schemeClr val="tx1"/>
                        </a:solidFill>
                        <a:effectLst/>
                        <a:latin typeface="Cambria" panose="02040503050406030204" pitchFamily="18" charset="0"/>
                        <a:ea typeface="Cambria" panose="02040503050406030204" pitchFamily="18" charset="0"/>
                      </a:endParaRP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r>
                        <a:rPr lang="lt-LT" sz="1800" dirty="0">
                          <a:solidFill>
                            <a:schemeClr val="tx1"/>
                          </a:solidFill>
                          <a:effectLst/>
                          <a:latin typeface="Cambria" panose="02040503050406030204" pitchFamily="18" charset="0"/>
                          <a:ea typeface="Cambria" panose="02040503050406030204" pitchFamily="18" charset="0"/>
                        </a:rPr>
                        <a:t>Kilogramas apibrėžiamas nustatant, kad </a:t>
                      </a:r>
                      <a:r>
                        <a:rPr lang="lt-LT" sz="1800" dirty="0" err="1">
                          <a:solidFill>
                            <a:schemeClr val="tx1"/>
                          </a:solidFill>
                          <a:effectLst/>
                          <a:latin typeface="Cambria" panose="02040503050406030204" pitchFamily="18" charset="0"/>
                          <a:ea typeface="Cambria" panose="02040503050406030204" pitchFamily="18" charset="0"/>
                        </a:rPr>
                        <a:t>Planko</a:t>
                      </a:r>
                      <a:r>
                        <a:rPr lang="lt-LT" sz="1800" dirty="0">
                          <a:solidFill>
                            <a:schemeClr val="tx1"/>
                          </a:solidFill>
                          <a:effectLst/>
                          <a:latin typeface="Cambria" panose="02040503050406030204" pitchFamily="18" charset="0"/>
                          <a:ea typeface="Cambria" panose="02040503050406030204" pitchFamily="18" charset="0"/>
                        </a:rPr>
                        <a:t> konstantos </a:t>
                      </a:r>
                      <a:r>
                        <a:rPr lang="lt-LT" sz="1800" i="1" dirty="0">
                          <a:solidFill>
                            <a:schemeClr val="tx1"/>
                          </a:solidFill>
                          <a:effectLst/>
                          <a:latin typeface="Cambria" panose="02040503050406030204" pitchFamily="18" charset="0"/>
                          <a:ea typeface="Cambria" panose="02040503050406030204" pitchFamily="18" charset="0"/>
                        </a:rPr>
                        <a:t>h</a:t>
                      </a:r>
                      <a:r>
                        <a:rPr lang="lt-LT" sz="1800" dirty="0">
                          <a:solidFill>
                            <a:schemeClr val="tx1"/>
                          </a:solidFill>
                          <a:effectLst/>
                          <a:latin typeface="Cambria" panose="02040503050406030204" pitchFamily="18" charset="0"/>
                          <a:ea typeface="Cambria" panose="02040503050406030204" pitchFamily="18" charset="0"/>
                        </a:rPr>
                        <a:t> skaitinė vertė yra fiksuota ir lygi 6,626 070 15 × 10</a:t>
                      </a:r>
                      <a:r>
                        <a:rPr lang="lt-LT" sz="1800" baseline="30000" dirty="0">
                          <a:solidFill>
                            <a:schemeClr val="tx1"/>
                          </a:solidFill>
                          <a:effectLst/>
                          <a:latin typeface="Cambria" panose="02040503050406030204" pitchFamily="18" charset="0"/>
                          <a:ea typeface="Cambria" panose="02040503050406030204" pitchFamily="18" charset="0"/>
                        </a:rPr>
                        <a:t>-34</a:t>
                      </a:r>
                      <a:r>
                        <a:rPr lang="lt-LT" sz="1800" dirty="0">
                          <a:solidFill>
                            <a:schemeClr val="tx1"/>
                          </a:solidFill>
                          <a:effectLst/>
                          <a:latin typeface="Cambria" panose="02040503050406030204" pitchFamily="18" charset="0"/>
                          <a:ea typeface="Cambria" panose="02040503050406030204" pitchFamily="18" charset="0"/>
                        </a:rPr>
                        <a:t>, </a:t>
                      </a:r>
                      <a:r>
                        <a:rPr lang="lt-LT" sz="1800" dirty="0" err="1">
                          <a:solidFill>
                            <a:schemeClr val="tx1"/>
                          </a:solidFill>
                          <a:effectLst/>
                          <a:latin typeface="Cambria" panose="02040503050406030204" pitchFamily="18" charset="0"/>
                          <a:ea typeface="Cambria" panose="02040503050406030204" pitchFamily="18" charset="0"/>
                        </a:rPr>
                        <a:t>Planko</a:t>
                      </a:r>
                      <a:r>
                        <a:rPr lang="lt-LT" sz="1800" dirty="0">
                          <a:solidFill>
                            <a:schemeClr val="tx1"/>
                          </a:solidFill>
                          <a:effectLst/>
                          <a:latin typeface="Cambria" panose="02040503050406030204" pitchFamily="18" charset="0"/>
                          <a:ea typeface="Cambria" panose="02040503050406030204" pitchFamily="18" charset="0"/>
                        </a:rPr>
                        <a:t> konstantą išreiškus vienetu J s, kuris lygus kg m² s</a:t>
                      </a:r>
                      <a:r>
                        <a:rPr lang="lt-LT" sz="1800" baseline="30000" dirty="0">
                          <a:solidFill>
                            <a:schemeClr val="tx1"/>
                          </a:solidFill>
                          <a:effectLst/>
                          <a:latin typeface="Cambria" panose="02040503050406030204" pitchFamily="18" charset="0"/>
                          <a:ea typeface="Cambria" panose="02040503050406030204" pitchFamily="18" charset="0"/>
                        </a:rPr>
                        <a:t>-1</a:t>
                      </a:r>
                      <a:r>
                        <a:rPr lang="lt-LT" sz="1800" dirty="0">
                          <a:solidFill>
                            <a:schemeClr val="tx1"/>
                          </a:solidFill>
                          <a:effectLst/>
                          <a:latin typeface="Cambria" panose="02040503050406030204" pitchFamily="18" charset="0"/>
                          <a:ea typeface="Cambria" panose="02040503050406030204" pitchFamily="18" charset="0"/>
                        </a:rPr>
                        <a:t>, kur metras ir sekundė yra apibrėžti remiantis </a:t>
                      </a:r>
                      <a:r>
                        <a:rPr lang="lt-LT" sz="1800" i="1" dirty="0">
                          <a:solidFill>
                            <a:schemeClr val="tx1"/>
                          </a:solidFill>
                          <a:effectLst/>
                          <a:latin typeface="Cambria" panose="02040503050406030204" pitchFamily="18" charset="0"/>
                          <a:ea typeface="Cambria" panose="02040503050406030204" pitchFamily="18" charset="0"/>
                        </a:rPr>
                        <a:t>c</a:t>
                      </a:r>
                      <a:r>
                        <a:rPr lang="lt-LT" sz="1800" dirty="0">
                          <a:solidFill>
                            <a:schemeClr val="tx1"/>
                          </a:solidFill>
                          <a:effectLst/>
                          <a:latin typeface="Cambria" panose="02040503050406030204" pitchFamily="18" charset="0"/>
                          <a:ea typeface="Cambria" panose="02040503050406030204" pitchFamily="18" charset="0"/>
                        </a:rPr>
                        <a:t> ir </a:t>
                      </a:r>
                      <a:r>
                        <a:rPr lang="lt-LT" sz="1800" i="1" dirty="0">
                          <a:solidFill>
                            <a:schemeClr val="tx1"/>
                          </a:solidFill>
                          <a:effectLst/>
                          <a:latin typeface="Cambria" panose="02040503050406030204" pitchFamily="18" charset="0"/>
                          <a:ea typeface="Cambria" panose="02040503050406030204" pitchFamily="18" charset="0"/>
                        </a:rPr>
                        <a:t>∆</a:t>
                      </a:r>
                      <a:r>
                        <a:rPr lang="el-GR" sz="1800" i="1" dirty="0">
                          <a:solidFill>
                            <a:schemeClr val="tx1"/>
                          </a:solidFill>
                          <a:effectLst/>
                          <a:latin typeface="Cambria" panose="02040503050406030204" pitchFamily="18" charset="0"/>
                          <a:ea typeface="Cambria" panose="02040503050406030204" pitchFamily="18" charset="0"/>
                        </a:rPr>
                        <a:t>ν</a:t>
                      </a:r>
                      <a:r>
                        <a:rPr lang="lt-LT" sz="1800" baseline="-25000" dirty="0" err="1">
                          <a:solidFill>
                            <a:schemeClr val="tx1"/>
                          </a:solidFill>
                          <a:effectLst/>
                          <a:latin typeface="Cambria" panose="02040503050406030204" pitchFamily="18" charset="0"/>
                          <a:ea typeface="Cambria" panose="02040503050406030204" pitchFamily="18" charset="0"/>
                        </a:rPr>
                        <a:t>Cs</a:t>
                      </a:r>
                      <a:r>
                        <a:rPr lang="lt-LT" sz="1800" dirty="0">
                          <a:solidFill>
                            <a:schemeClr val="tx1"/>
                          </a:solidFill>
                          <a:effectLst/>
                          <a:latin typeface="Cambria" panose="02040503050406030204" pitchFamily="18" charset="0"/>
                          <a:ea typeface="Cambria" panose="02040503050406030204" pitchFamily="18" charset="0"/>
                        </a:rPr>
                        <a:t> vertėmis.</a:t>
                      </a: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939381057"/>
                  </a:ext>
                </a:extLst>
              </a:tr>
              <a:tr h="839623">
                <a:tc>
                  <a:txBody>
                    <a:bodyPr/>
                    <a:lstStyle/>
                    <a:p>
                      <a:pPr algn="ctr"/>
                      <a:r>
                        <a:rPr lang="lt-LT" sz="1800" u="none" strike="noStrike" dirty="0" smtClean="0">
                          <a:solidFill>
                            <a:schemeClr val="tx1"/>
                          </a:solidFill>
                          <a:effectLst/>
                          <a:latin typeface="Cambria" panose="02040503050406030204" pitchFamily="18" charset="0"/>
                          <a:ea typeface="Cambria" panose="02040503050406030204" pitchFamily="18" charset="0"/>
                        </a:rPr>
                        <a:t>SEKUNDĖ</a:t>
                      </a:r>
                      <a:endParaRPr lang="lt-LT" sz="1800" dirty="0">
                        <a:solidFill>
                          <a:schemeClr val="tx1"/>
                        </a:solidFill>
                        <a:effectLst/>
                        <a:latin typeface="Cambria" panose="02040503050406030204" pitchFamily="18" charset="0"/>
                        <a:ea typeface="Cambria" panose="02040503050406030204" pitchFamily="18" charset="0"/>
                      </a:endParaRP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ctr"/>
                      <a:r>
                        <a:rPr lang="en-US" sz="1800" b="1" dirty="0">
                          <a:solidFill>
                            <a:schemeClr val="tx1"/>
                          </a:solidFill>
                          <a:effectLst/>
                          <a:latin typeface="Cambria" panose="02040503050406030204" pitchFamily="18" charset="0"/>
                          <a:ea typeface="Cambria" panose="02040503050406030204" pitchFamily="18" charset="0"/>
                        </a:rPr>
                        <a:t>s</a:t>
                      </a:r>
                      <a:endParaRPr lang="en-US" sz="1800" dirty="0">
                        <a:solidFill>
                          <a:schemeClr val="tx1"/>
                        </a:solidFill>
                        <a:effectLst/>
                        <a:latin typeface="Cambria" panose="02040503050406030204" pitchFamily="18" charset="0"/>
                        <a:ea typeface="Cambria" panose="02040503050406030204" pitchFamily="18" charset="0"/>
                      </a:endParaRP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ctr"/>
                      <a:r>
                        <a:rPr lang="en-US" sz="1800" u="none" strike="noStrike" dirty="0" err="1" smtClean="0">
                          <a:solidFill>
                            <a:schemeClr val="tx1"/>
                          </a:solidFill>
                          <a:effectLst/>
                          <a:latin typeface="Cambria" panose="02040503050406030204" pitchFamily="18" charset="0"/>
                          <a:ea typeface="Cambria" panose="02040503050406030204" pitchFamily="18" charset="0"/>
                        </a:rPr>
                        <a:t>Laikas</a:t>
                      </a:r>
                      <a:endParaRPr lang="lt-LT" sz="1800" u="none" strike="noStrike" dirty="0" smtClean="0">
                        <a:solidFill>
                          <a:schemeClr val="tx1"/>
                        </a:solidFill>
                        <a:effectLst/>
                        <a:latin typeface="Cambria" panose="02040503050406030204" pitchFamily="18" charset="0"/>
                        <a:ea typeface="Cambria" panose="02040503050406030204" pitchFamily="18" charset="0"/>
                      </a:endParaRP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r>
                        <a:rPr lang="lt-LT" sz="1800" dirty="0">
                          <a:solidFill>
                            <a:schemeClr val="tx1"/>
                          </a:solidFill>
                          <a:effectLst/>
                          <a:latin typeface="Cambria" panose="02040503050406030204" pitchFamily="18" charset="0"/>
                          <a:ea typeface="Cambria" panose="02040503050406030204" pitchFamily="18" charset="0"/>
                        </a:rPr>
                        <a:t>Sekundė apibrėžiama nustatant, kad cezio dažnio </a:t>
                      </a:r>
                      <a:r>
                        <a:rPr lang="lt-LT" sz="1800" i="1" dirty="0">
                          <a:solidFill>
                            <a:schemeClr val="tx1"/>
                          </a:solidFill>
                          <a:effectLst/>
                          <a:latin typeface="Cambria" panose="02040503050406030204" pitchFamily="18" charset="0"/>
                          <a:ea typeface="Cambria" panose="02040503050406030204" pitchFamily="18" charset="0"/>
                        </a:rPr>
                        <a:t>∆</a:t>
                      </a:r>
                      <a:r>
                        <a:rPr lang="el-GR" sz="1800" i="1" dirty="0">
                          <a:solidFill>
                            <a:schemeClr val="tx1"/>
                          </a:solidFill>
                          <a:effectLst/>
                          <a:latin typeface="Cambria" panose="02040503050406030204" pitchFamily="18" charset="0"/>
                          <a:ea typeface="Cambria" panose="02040503050406030204" pitchFamily="18" charset="0"/>
                        </a:rPr>
                        <a:t>ν</a:t>
                      </a:r>
                      <a:r>
                        <a:rPr lang="lt-LT" sz="1800" i="1" baseline="-25000" dirty="0" err="1">
                          <a:solidFill>
                            <a:schemeClr val="tx1"/>
                          </a:solidFill>
                          <a:effectLst/>
                          <a:latin typeface="Cambria" panose="02040503050406030204" pitchFamily="18" charset="0"/>
                          <a:ea typeface="Cambria" panose="02040503050406030204" pitchFamily="18" charset="0"/>
                        </a:rPr>
                        <a:t>Cs</a:t>
                      </a:r>
                      <a:r>
                        <a:rPr lang="lt-LT" sz="1800" dirty="0">
                          <a:solidFill>
                            <a:schemeClr val="tx1"/>
                          </a:solidFill>
                          <a:effectLst/>
                          <a:latin typeface="Cambria" panose="02040503050406030204" pitchFamily="18" charset="0"/>
                          <a:ea typeface="Cambria" panose="02040503050406030204" pitchFamily="18" charset="0"/>
                        </a:rPr>
                        <a:t> – cezio-133 atomo pagrindinės būsenos </a:t>
                      </a:r>
                      <a:r>
                        <a:rPr lang="lt-LT" sz="1800" dirty="0" err="1">
                          <a:solidFill>
                            <a:schemeClr val="tx1"/>
                          </a:solidFill>
                          <a:effectLst/>
                          <a:latin typeface="Cambria" panose="02040503050406030204" pitchFamily="18" charset="0"/>
                          <a:ea typeface="Cambria" panose="02040503050406030204" pitchFamily="18" charset="0"/>
                        </a:rPr>
                        <a:t>hipersmulkiosios</a:t>
                      </a:r>
                      <a:r>
                        <a:rPr lang="lt-LT" sz="1800" dirty="0">
                          <a:solidFill>
                            <a:schemeClr val="tx1"/>
                          </a:solidFill>
                          <a:effectLst/>
                          <a:latin typeface="Cambria" panose="02040503050406030204" pitchFamily="18" charset="0"/>
                          <a:ea typeface="Cambria" panose="02040503050406030204" pitchFamily="18" charset="0"/>
                        </a:rPr>
                        <a:t> sandaros nesutrikdyto šuolio dažnio – skaitinė vertė yra fiksuota ir lygi 9 192 631 770, dažnį išreiškus vienetu Hz, kuris lygus s</a:t>
                      </a:r>
                      <a:r>
                        <a:rPr lang="lt-LT" sz="1800" baseline="30000" dirty="0">
                          <a:solidFill>
                            <a:schemeClr val="tx1"/>
                          </a:solidFill>
                          <a:effectLst/>
                          <a:latin typeface="Cambria" panose="02040503050406030204" pitchFamily="18" charset="0"/>
                          <a:ea typeface="Cambria" panose="02040503050406030204" pitchFamily="18" charset="0"/>
                        </a:rPr>
                        <a:t>-1</a:t>
                      </a:r>
                      <a:r>
                        <a:rPr lang="lt-LT" sz="1800" dirty="0">
                          <a:solidFill>
                            <a:schemeClr val="tx1"/>
                          </a:solidFill>
                          <a:effectLst/>
                          <a:latin typeface="Cambria" panose="02040503050406030204" pitchFamily="18" charset="0"/>
                          <a:ea typeface="Cambria" panose="02040503050406030204" pitchFamily="18" charset="0"/>
                        </a:rPr>
                        <a:t>.</a:t>
                      </a: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4086918318"/>
                  </a:ext>
                </a:extLst>
              </a:tr>
              <a:tr h="1270785">
                <a:tc>
                  <a:txBody>
                    <a:bodyPr/>
                    <a:lstStyle/>
                    <a:p>
                      <a:pPr algn="ctr"/>
                      <a:r>
                        <a:rPr lang="lt-LT" sz="1800" u="none" strike="noStrike" dirty="0" smtClean="0">
                          <a:solidFill>
                            <a:schemeClr val="tx1"/>
                          </a:solidFill>
                          <a:effectLst/>
                          <a:latin typeface="Cambria" panose="02040503050406030204" pitchFamily="18" charset="0"/>
                          <a:ea typeface="Cambria" panose="02040503050406030204" pitchFamily="18" charset="0"/>
                        </a:rPr>
                        <a:t>Amperas</a:t>
                      </a: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ctr"/>
                      <a:r>
                        <a:rPr lang="en-US" sz="1800" b="1" dirty="0">
                          <a:solidFill>
                            <a:schemeClr val="tx1"/>
                          </a:solidFill>
                          <a:effectLst/>
                          <a:latin typeface="Cambria" panose="02040503050406030204" pitchFamily="18" charset="0"/>
                          <a:ea typeface="Cambria" panose="02040503050406030204" pitchFamily="18" charset="0"/>
                        </a:rPr>
                        <a:t>A</a:t>
                      </a:r>
                      <a:endParaRPr lang="en-US" sz="1800" dirty="0">
                        <a:solidFill>
                          <a:schemeClr val="tx1"/>
                        </a:solidFill>
                        <a:effectLst/>
                        <a:latin typeface="Cambria" panose="02040503050406030204" pitchFamily="18" charset="0"/>
                        <a:ea typeface="Cambria" panose="02040503050406030204" pitchFamily="18" charset="0"/>
                      </a:endParaRP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ctr"/>
                      <a:r>
                        <a:rPr lang="lt-LT" sz="1800" u="none" strike="noStrike" dirty="0">
                          <a:solidFill>
                            <a:schemeClr val="tx1"/>
                          </a:solidFill>
                          <a:effectLst/>
                          <a:latin typeface="Cambria" panose="02040503050406030204" pitchFamily="18" charset="0"/>
                          <a:ea typeface="Cambria" panose="02040503050406030204" pitchFamily="18" charset="0"/>
                        </a:rPr>
                        <a:t>Elektros srovės</a:t>
                      </a:r>
                      <a:r>
                        <a:rPr lang="lt-LT" sz="1800" dirty="0">
                          <a:solidFill>
                            <a:schemeClr val="tx1"/>
                          </a:solidFill>
                          <a:effectLst/>
                          <a:latin typeface="Cambria" panose="02040503050406030204" pitchFamily="18" charset="0"/>
                          <a:ea typeface="Cambria" panose="02040503050406030204" pitchFamily="18" charset="0"/>
                        </a:rPr>
                        <a:t> </a:t>
                      </a:r>
                      <a:endParaRPr lang="lt-LT" sz="1800" dirty="0" smtClean="0">
                        <a:solidFill>
                          <a:schemeClr val="tx1"/>
                        </a:solidFill>
                        <a:effectLst/>
                        <a:latin typeface="Cambria" panose="02040503050406030204" pitchFamily="18" charset="0"/>
                        <a:ea typeface="Cambria" panose="02040503050406030204" pitchFamily="18" charset="0"/>
                      </a:endParaRPr>
                    </a:p>
                    <a:p>
                      <a:pPr algn="ctr"/>
                      <a:r>
                        <a:rPr lang="lt-LT" sz="1800" dirty="0" smtClean="0">
                          <a:solidFill>
                            <a:schemeClr val="tx1"/>
                          </a:solidFill>
                          <a:effectLst/>
                          <a:latin typeface="Cambria" panose="02040503050406030204" pitchFamily="18" charset="0"/>
                          <a:ea typeface="Cambria" panose="02040503050406030204" pitchFamily="18" charset="0"/>
                        </a:rPr>
                        <a:t>stipris</a:t>
                      </a:r>
                      <a:endParaRPr lang="lt-LT" sz="1800" dirty="0">
                        <a:solidFill>
                          <a:schemeClr val="tx1"/>
                        </a:solidFill>
                        <a:effectLst/>
                        <a:latin typeface="Cambria" panose="02040503050406030204" pitchFamily="18" charset="0"/>
                        <a:ea typeface="Cambria" panose="02040503050406030204" pitchFamily="18" charset="0"/>
                      </a:endParaRP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r>
                        <a:rPr lang="lt-LT" sz="1800" dirty="0">
                          <a:solidFill>
                            <a:schemeClr val="tx1"/>
                          </a:solidFill>
                          <a:effectLst/>
                          <a:latin typeface="Cambria" panose="02040503050406030204" pitchFamily="18" charset="0"/>
                          <a:ea typeface="Cambria" panose="02040503050406030204" pitchFamily="18" charset="0"/>
                        </a:rPr>
                        <a:t>Amperas apibrėžiamas nustatant, kad elementariojo krūvio </a:t>
                      </a:r>
                      <a:r>
                        <a:rPr lang="lt-LT" sz="1800" i="1" dirty="0">
                          <a:solidFill>
                            <a:schemeClr val="tx1"/>
                          </a:solidFill>
                          <a:effectLst/>
                          <a:latin typeface="Cambria" panose="02040503050406030204" pitchFamily="18" charset="0"/>
                          <a:ea typeface="Cambria" panose="02040503050406030204" pitchFamily="18" charset="0"/>
                        </a:rPr>
                        <a:t>e</a:t>
                      </a:r>
                      <a:r>
                        <a:rPr lang="lt-LT" sz="1800" dirty="0">
                          <a:solidFill>
                            <a:schemeClr val="tx1"/>
                          </a:solidFill>
                          <a:effectLst/>
                          <a:latin typeface="Cambria" panose="02040503050406030204" pitchFamily="18" charset="0"/>
                          <a:ea typeface="Cambria" panose="02040503050406030204" pitchFamily="18" charset="0"/>
                        </a:rPr>
                        <a:t> skaitinė vertė yra fiksuota ir lygi 1,602 176 634·10</a:t>
                      </a:r>
                      <a:r>
                        <a:rPr lang="lt-LT" sz="1800" baseline="30000" dirty="0">
                          <a:solidFill>
                            <a:schemeClr val="tx1"/>
                          </a:solidFill>
                          <a:effectLst/>
                          <a:latin typeface="Cambria" panose="02040503050406030204" pitchFamily="18" charset="0"/>
                          <a:ea typeface="Cambria" panose="02040503050406030204" pitchFamily="18" charset="0"/>
                        </a:rPr>
                        <a:t>-19</a:t>
                      </a:r>
                      <a:r>
                        <a:rPr lang="lt-LT" sz="1800" dirty="0">
                          <a:solidFill>
                            <a:schemeClr val="tx1"/>
                          </a:solidFill>
                          <a:effectLst/>
                          <a:latin typeface="Cambria" panose="02040503050406030204" pitchFamily="18" charset="0"/>
                          <a:ea typeface="Cambria" panose="02040503050406030204" pitchFamily="18" charset="0"/>
                        </a:rPr>
                        <a:t>, elementarųjį krūvį išreiškus vienetu C, kuris lygus A s, sekundę apibrėžiant remiantis </a:t>
                      </a:r>
                      <a:r>
                        <a:rPr lang="lt-LT" sz="1800" i="1" dirty="0">
                          <a:solidFill>
                            <a:schemeClr val="tx1"/>
                          </a:solidFill>
                          <a:effectLst/>
                          <a:latin typeface="Cambria" panose="02040503050406030204" pitchFamily="18" charset="0"/>
                          <a:ea typeface="Cambria" panose="02040503050406030204" pitchFamily="18" charset="0"/>
                        </a:rPr>
                        <a:t>∆</a:t>
                      </a:r>
                      <a:r>
                        <a:rPr lang="el-GR" sz="1800" i="1" dirty="0">
                          <a:solidFill>
                            <a:schemeClr val="tx1"/>
                          </a:solidFill>
                          <a:effectLst/>
                          <a:latin typeface="Cambria" panose="02040503050406030204" pitchFamily="18" charset="0"/>
                          <a:ea typeface="Cambria" panose="02040503050406030204" pitchFamily="18" charset="0"/>
                        </a:rPr>
                        <a:t>ν</a:t>
                      </a:r>
                      <a:r>
                        <a:rPr lang="lt-LT" sz="1800" i="1" baseline="-25000" dirty="0" err="1">
                          <a:solidFill>
                            <a:schemeClr val="tx1"/>
                          </a:solidFill>
                          <a:effectLst/>
                          <a:latin typeface="Cambria" panose="02040503050406030204" pitchFamily="18" charset="0"/>
                          <a:ea typeface="Cambria" panose="02040503050406030204" pitchFamily="18" charset="0"/>
                        </a:rPr>
                        <a:t>Cs</a:t>
                      </a:r>
                      <a:r>
                        <a:rPr lang="lt-LT" sz="1800" dirty="0">
                          <a:solidFill>
                            <a:schemeClr val="tx1"/>
                          </a:solidFill>
                          <a:effectLst/>
                          <a:latin typeface="Cambria" panose="02040503050406030204" pitchFamily="18" charset="0"/>
                          <a:ea typeface="Cambria" panose="02040503050406030204" pitchFamily="18" charset="0"/>
                        </a:rPr>
                        <a:t> verte.</a:t>
                      </a:r>
                    </a:p>
                  </a:txBody>
                  <a:tcPr marL="33995" marR="33995" marT="16997" marB="1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3633317917"/>
                  </a:ext>
                </a:extLst>
              </a:tr>
            </a:tbl>
          </a:graphicData>
        </a:graphic>
      </p:graphicFrame>
      <p:pic>
        <p:nvPicPr>
          <p:cNvPr id="5" name="Paveikslėlis 4"/>
          <p:cNvPicPr>
            <a:picLocks noChangeAspect="1"/>
          </p:cNvPicPr>
          <p:nvPr/>
        </p:nvPicPr>
        <p:blipFill>
          <a:blip r:embed="rId3"/>
          <a:stretch>
            <a:fillRect/>
          </a:stretch>
        </p:blipFill>
        <p:spPr>
          <a:xfrm>
            <a:off x="10071842" y="35912"/>
            <a:ext cx="2213040" cy="658425"/>
          </a:xfrm>
          <a:prstGeom prst="rect">
            <a:avLst/>
          </a:prstGeom>
        </p:spPr>
      </p:pic>
    </p:spTree>
    <p:extLst>
      <p:ext uri="{BB962C8B-B14F-4D97-AF65-F5344CB8AC3E}">
        <p14:creationId xmlns:p14="http://schemas.microsoft.com/office/powerpoint/2010/main" val="243059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870098" y="354493"/>
            <a:ext cx="10515600" cy="1325563"/>
          </a:xfrm>
        </p:spPr>
        <p:txBody>
          <a:bodyPr>
            <a:normAutofit/>
          </a:bodyPr>
          <a:lstStyle/>
          <a:p>
            <a:r>
              <a:rPr lang="lt-LT" sz="3200" dirty="0">
                <a:latin typeface="Cambria" panose="02040503050406030204" pitchFamily="18" charset="0"/>
                <a:ea typeface="Cambria" panose="02040503050406030204" pitchFamily="18" charset="0"/>
              </a:rPr>
              <a:t>Pagrindinių SI matavimo vienetų šiuolaikiniai apibrėžimai</a:t>
            </a:r>
            <a:endParaRPr lang="en-US" sz="3200" dirty="0">
              <a:latin typeface="Cambria" panose="02040503050406030204" pitchFamily="18" charset="0"/>
              <a:ea typeface="Cambria" panose="02040503050406030204" pitchFamily="18" charset="0"/>
            </a:endParaRPr>
          </a:p>
        </p:txBody>
      </p:sp>
      <p:graphicFrame>
        <p:nvGraphicFramePr>
          <p:cNvPr id="4" name="Lentelė 3"/>
          <p:cNvGraphicFramePr>
            <a:graphicFrameLocks noGrp="1"/>
          </p:cNvGraphicFramePr>
          <p:nvPr>
            <p:extLst>
              <p:ext uri="{D42A27DB-BD31-4B8C-83A1-F6EECF244321}">
                <p14:modId xmlns:p14="http://schemas.microsoft.com/office/powerpoint/2010/main" val="1930878956"/>
              </p:ext>
            </p:extLst>
          </p:nvPr>
        </p:nvGraphicFramePr>
        <p:xfrm>
          <a:off x="540025" y="2044286"/>
          <a:ext cx="10952924" cy="4207380"/>
        </p:xfrm>
        <a:graphic>
          <a:graphicData uri="http://schemas.openxmlformats.org/drawingml/2006/table">
            <a:tbl>
              <a:tblPr/>
              <a:tblGrid>
                <a:gridCol w="1169505">
                  <a:extLst>
                    <a:ext uri="{9D8B030D-6E8A-4147-A177-3AD203B41FA5}">
                      <a16:colId xmlns:a16="http://schemas.microsoft.com/office/drawing/2014/main" val="1411248556"/>
                    </a:ext>
                  </a:extLst>
                </a:gridCol>
                <a:gridCol w="934279">
                  <a:extLst>
                    <a:ext uri="{9D8B030D-6E8A-4147-A177-3AD203B41FA5}">
                      <a16:colId xmlns:a16="http://schemas.microsoft.com/office/drawing/2014/main" val="2278189987"/>
                    </a:ext>
                  </a:extLst>
                </a:gridCol>
                <a:gridCol w="1906926">
                  <a:extLst>
                    <a:ext uri="{9D8B030D-6E8A-4147-A177-3AD203B41FA5}">
                      <a16:colId xmlns:a16="http://schemas.microsoft.com/office/drawing/2014/main" val="3274682429"/>
                    </a:ext>
                  </a:extLst>
                </a:gridCol>
                <a:gridCol w="6942214">
                  <a:extLst>
                    <a:ext uri="{9D8B030D-6E8A-4147-A177-3AD203B41FA5}">
                      <a16:colId xmlns:a16="http://schemas.microsoft.com/office/drawing/2014/main" val="3561457785"/>
                    </a:ext>
                  </a:extLst>
                </a:gridCol>
              </a:tblGrid>
              <a:tr h="433966">
                <a:tc>
                  <a:txBody>
                    <a:bodyPr/>
                    <a:lstStyle/>
                    <a:p>
                      <a:r>
                        <a:rPr lang="en-US" sz="1800" u="none" strike="noStrike" dirty="0" smtClean="0">
                          <a:solidFill>
                            <a:schemeClr val="tx1"/>
                          </a:solidFill>
                          <a:effectLst/>
                          <a:latin typeface="Cambria" panose="02040503050406030204" pitchFamily="18" charset="0"/>
                          <a:ea typeface="Cambria" panose="02040503050406030204" pitchFamily="18" charset="0"/>
                        </a:rPr>
                        <a:t>KELVINAS</a:t>
                      </a:r>
                      <a:endParaRPr lang="en-US" sz="1800" dirty="0">
                        <a:solidFill>
                          <a:schemeClr val="tx1"/>
                        </a:solidFill>
                        <a:effectLst/>
                        <a:latin typeface="Cambria" panose="02040503050406030204" pitchFamily="18" charset="0"/>
                        <a:ea typeface="Cambria" panose="02040503050406030204" pitchFamily="18" charset="0"/>
                      </a:endParaRPr>
                    </a:p>
                  </a:txBody>
                  <a:tcPr marL="30861" marR="30861" marT="15430" marB="15430"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ctr"/>
                      <a:r>
                        <a:rPr lang="en-US" sz="1800" b="1" dirty="0">
                          <a:solidFill>
                            <a:schemeClr val="tx1"/>
                          </a:solidFill>
                          <a:effectLst/>
                          <a:latin typeface="Cambria" panose="02040503050406030204" pitchFamily="18" charset="0"/>
                          <a:ea typeface="Cambria" panose="02040503050406030204" pitchFamily="18" charset="0"/>
                        </a:rPr>
                        <a:t>K</a:t>
                      </a:r>
                      <a:endParaRPr lang="en-US" sz="1800" dirty="0">
                        <a:solidFill>
                          <a:schemeClr val="tx1"/>
                        </a:solidFill>
                        <a:effectLst/>
                        <a:latin typeface="Cambria" panose="02040503050406030204" pitchFamily="18" charset="0"/>
                        <a:ea typeface="Cambria" panose="02040503050406030204" pitchFamily="18" charset="0"/>
                      </a:endParaRPr>
                    </a:p>
                  </a:txBody>
                  <a:tcPr marL="30861" marR="30861" marT="15430" marB="15430"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lt-LT" sz="1800" u="none" strike="noStrike" dirty="0" err="1" smtClean="0">
                          <a:solidFill>
                            <a:schemeClr val="tx1"/>
                          </a:solidFill>
                          <a:effectLst/>
                          <a:latin typeface="Cambria" panose="02040503050406030204" pitchFamily="18" charset="0"/>
                          <a:ea typeface="Cambria" panose="02040503050406030204" pitchFamily="18" charset="0"/>
                        </a:rPr>
                        <a:t>Termodinaminė</a:t>
                      </a:r>
                      <a:r>
                        <a:rPr lang="lt-LT" sz="1800" u="none" strike="noStrike" dirty="0" smtClean="0">
                          <a:solidFill>
                            <a:schemeClr val="tx1"/>
                          </a:solidFill>
                          <a:effectLst/>
                          <a:latin typeface="Cambria" panose="02040503050406030204" pitchFamily="18" charset="0"/>
                          <a:ea typeface="Cambria" panose="02040503050406030204" pitchFamily="18" charset="0"/>
                        </a:rPr>
                        <a:t> </a:t>
                      </a:r>
                      <a:r>
                        <a:rPr lang="lt-LT" sz="1800" u="none" strike="noStrike" dirty="0">
                          <a:solidFill>
                            <a:schemeClr val="tx1"/>
                          </a:solidFill>
                          <a:effectLst/>
                          <a:latin typeface="Cambria" panose="02040503050406030204" pitchFamily="18" charset="0"/>
                          <a:ea typeface="Cambria" panose="02040503050406030204" pitchFamily="18" charset="0"/>
                        </a:rPr>
                        <a:t>temperatūra</a:t>
                      </a:r>
                      <a:endParaRPr lang="lt-LT" sz="1800" dirty="0">
                        <a:solidFill>
                          <a:schemeClr val="tx1"/>
                        </a:solidFill>
                        <a:effectLst/>
                        <a:latin typeface="Cambria" panose="02040503050406030204" pitchFamily="18" charset="0"/>
                        <a:ea typeface="Cambria" panose="02040503050406030204" pitchFamily="18" charset="0"/>
                      </a:endParaRPr>
                    </a:p>
                  </a:txBody>
                  <a:tcPr marL="30861" marR="30861" marT="15430" marB="15430"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lt-LT" sz="1800" dirty="0" err="1">
                          <a:effectLst/>
                          <a:latin typeface="Cambria" panose="02040503050406030204" pitchFamily="18" charset="0"/>
                          <a:ea typeface="Cambria" panose="02040503050406030204" pitchFamily="18" charset="0"/>
                        </a:rPr>
                        <a:t>Kelvinas</a:t>
                      </a:r>
                      <a:r>
                        <a:rPr lang="lt-LT" sz="1800" dirty="0">
                          <a:effectLst/>
                          <a:latin typeface="Cambria" panose="02040503050406030204" pitchFamily="18" charset="0"/>
                          <a:ea typeface="Cambria" panose="02040503050406030204" pitchFamily="18" charset="0"/>
                        </a:rPr>
                        <a:t> apibrėžiamas nustatant, kad </a:t>
                      </a:r>
                      <a:r>
                        <a:rPr lang="lt-LT" sz="1800" dirty="0" err="1">
                          <a:effectLst/>
                          <a:latin typeface="Cambria" panose="02040503050406030204" pitchFamily="18" charset="0"/>
                          <a:ea typeface="Cambria" panose="02040503050406030204" pitchFamily="18" charset="0"/>
                        </a:rPr>
                        <a:t>Bolcmano</a:t>
                      </a:r>
                      <a:r>
                        <a:rPr lang="lt-LT" sz="1800" dirty="0">
                          <a:effectLst/>
                          <a:latin typeface="Cambria" panose="02040503050406030204" pitchFamily="18" charset="0"/>
                          <a:ea typeface="Cambria" panose="02040503050406030204" pitchFamily="18" charset="0"/>
                        </a:rPr>
                        <a:t> konstantos </a:t>
                      </a:r>
                      <a:r>
                        <a:rPr lang="lt-LT" sz="1800" i="1" dirty="0">
                          <a:effectLst/>
                          <a:latin typeface="Cambria" panose="02040503050406030204" pitchFamily="18" charset="0"/>
                          <a:ea typeface="Cambria" panose="02040503050406030204" pitchFamily="18" charset="0"/>
                        </a:rPr>
                        <a:t>k</a:t>
                      </a:r>
                      <a:r>
                        <a:rPr lang="lt-LT" sz="1800" dirty="0">
                          <a:effectLst/>
                          <a:latin typeface="Cambria" panose="02040503050406030204" pitchFamily="18" charset="0"/>
                          <a:ea typeface="Cambria" panose="02040503050406030204" pitchFamily="18" charset="0"/>
                        </a:rPr>
                        <a:t> skaitinė vertė yra fiksuota ir lygi 1,380 648×10</a:t>
                      </a:r>
                      <a:r>
                        <a:rPr lang="lt-LT" sz="1800" baseline="30000" dirty="0">
                          <a:effectLst/>
                          <a:latin typeface="Cambria" panose="02040503050406030204" pitchFamily="18" charset="0"/>
                          <a:ea typeface="Cambria" panose="02040503050406030204" pitchFamily="18" charset="0"/>
                        </a:rPr>
                        <a:t>-23</a:t>
                      </a:r>
                      <a:r>
                        <a:rPr lang="lt-LT" sz="1800" dirty="0">
                          <a:effectLst/>
                          <a:latin typeface="Cambria" panose="02040503050406030204" pitchFamily="18" charset="0"/>
                          <a:ea typeface="Cambria" panose="02040503050406030204" pitchFamily="18" charset="0"/>
                        </a:rPr>
                        <a:t>, </a:t>
                      </a:r>
                      <a:r>
                        <a:rPr lang="lt-LT" sz="1800" dirty="0" err="1">
                          <a:effectLst/>
                          <a:latin typeface="Cambria" panose="02040503050406030204" pitchFamily="18" charset="0"/>
                          <a:ea typeface="Cambria" panose="02040503050406030204" pitchFamily="18" charset="0"/>
                        </a:rPr>
                        <a:t>Bolcmano</a:t>
                      </a:r>
                      <a:r>
                        <a:rPr lang="lt-LT" sz="1800" dirty="0">
                          <a:effectLst/>
                          <a:latin typeface="Cambria" panose="02040503050406030204" pitchFamily="18" charset="0"/>
                          <a:ea typeface="Cambria" panose="02040503050406030204" pitchFamily="18" charset="0"/>
                        </a:rPr>
                        <a:t> konstantą išreiškus vienetu </a:t>
                      </a:r>
                      <a:r>
                        <a:rPr lang="lt-LT" sz="1800" dirty="0" smtClean="0">
                          <a:effectLst/>
                          <a:latin typeface="Cambria" panose="02040503050406030204" pitchFamily="18" charset="0"/>
                          <a:ea typeface="Cambria" panose="02040503050406030204" pitchFamily="18" charset="0"/>
                        </a:rPr>
                        <a:t>J</a:t>
                      </a:r>
                      <a:r>
                        <a:rPr lang="lt-LT" sz="1800" dirty="0" smtClean="0">
                          <a:effectLst/>
                          <a:latin typeface="Cambria" panose="02040503050406030204" pitchFamily="18" charset="0"/>
                          <a:ea typeface="Cambria" panose="02040503050406030204" pitchFamily="18" charset="0"/>
                          <a:sym typeface="Symbol" panose="05050102010706020507" pitchFamily="18" charset="2"/>
                        </a:rPr>
                        <a:t></a:t>
                      </a:r>
                      <a:r>
                        <a:rPr lang="lt-LT" sz="1800" dirty="0" smtClean="0">
                          <a:effectLst/>
                          <a:latin typeface="Cambria" panose="02040503050406030204" pitchFamily="18" charset="0"/>
                          <a:ea typeface="Cambria" panose="02040503050406030204" pitchFamily="18" charset="0"/>
                        </a:rPr>
                        <a:t>K</a:t>
                      </a:r>
                      <a:r>
                        <a:rPr lang="lt-LT" sz="1800" baseline="30000" dirty="0" smtClean="0">
                          <a:effectLst/>
                          <a:latin typeface="Cambria" panose="02040503050406030204" pitchFamily="18" charset="0"/>
                          <a:ea typeface="Cambria" panose="02040503050406030204" pitchFamily="18" charset="0"/>
                        </a:rPr>
                        <a:t>-1</a:t>
                      </a:r>
                      <a:r>
                        <a:rPr lang="lt-LT" sz="1800" dirty="0">
                          <a:effectLst/>
                          <a:latin typeface="Cambria" panose="02040503050406030204" pitchFamily="18" charset="0"/>
                          <a:ea typeface="Cambria" panose="02040503050406030204" pitchFamily="18" charset="0"/>
                        </a:rPr>
                        <a:t>, kuris lygus kg m² s</a:t>
                      </a:r>
                      <a:r>
                        <a:rPr lang="lt-LT" sz="1800" baseline="30000" dirty="0">
                          <a:effectLst/>
                          <a:latin typeface="Cambria" panose="02040503050406030204" pitchFamily="18" charset="0"/>
                          <a:ea typeface="Cambria" panose="02040503050406030204" pitchFamily="18" charset="0"/>
                        </a:rPr>
                        <a:t>-2</a:t>
                      </a:r>
                      <a:r>
                        <a:rPr lang="lt-LT" sz="1800" dirty="0">
                          <a:effectLst/>
                          <a:latin typeface="Cambria" panose="02040503050406030204" pitchFamily="18" charset="0"/>
                          <a:ea typeface="Cambria" panose="02040503050406030204" pitchFamily="18" charset="0"/>
                        </a:rPr>
                        <a:t> K</a:t>
                      </a:r>
                      <a:r>
                        <a:rPr lang="lt-LT" sz="1800" baseline="30000" dirty="0">
                          <a:effectLst/>
                          <a:latin typeface="Cambria" panose="02040503050406030204" pitchFamily="18" charset="0"/>
                          <a:ea typeface="Cambria" panose="02040503050406030204" pitchFamily="18" charset="0"/>
                        </a:rPr>
                        <a:t>-1</a:t>
                      </a:r>
                      <a:r>
                        <a:rPr lang="lt-LT" sz="1800" dirty="0">
                          <a:effectLst/>
                          <a:latin typeface="Cambria" panose="02040503050406030204" pitchFamily="18" charset="0"/>
                          <a:ea typeface="Cambria" panose="02040503050406030204" pitchFamily="18" charset="0"/>
                        </a:rPr>
                        <a:t>, kilogramą, metrą ir sekundę apibrėžiant remiantis </a:t>
                      </a:r>
                      <a:r>
                        <a:rPr lang="lt-LT" sz="1800" i="1" dirty="0">
                          <a:effectLst/>
                          <a:latin typeface="Cambria" panose="02040503050406030204" pitchFamily="18" charset="0"/>
                          <a:ea typeface="Cambria" panose="02040503050406030204" pitchFamily="18" charset="0"/>
                        </a:rPr>
                        <a:t>h</a:t>
                      </a:r>
                      <a:r>
                        <a:rPr lang="lt-LT" sz="1800" dirty="0">
                          <a:effectLst/>
                          <a:latin typeface="Cambria" panose="02040503050406030204" pitchFamily="18" charset="0"/>
                          <a:ea typeface="Cambria" panose="02040503050406030204" pitchFamily="18" charset="0"/>
                        </a:rPr>
                        <a:t>, </a:t>
                      </a:r>
                      <a:r>
                        <a:rPr lang="lt-LT" sz="1800" i="1" dirty="0">
                          <a:effectLst/>
                          <a:latin typeface="Cambria" panose="02040503050406030204" pitchFamily="18" charset="0"/>
                          <a:ea typeface="Cambria" panose="02040503050406030204" pitchFamily="18" charset="0"/>
                        </a:rPr>
                        <a:t>c</a:t>
                      </a:r>
                      <a:r>
                        <a:rPr lang="lt-LT" sz="1800" dirty="0">
                          <a:effectLst/>
                          <a:latin typeface="Cambria" panose="02040503050406030204" pitchFamily="18" charset="0"/>
                          <a:ea typeface="Cambria" panose="02040503050406030204" pitchFamily="18" charset="0"/>
                        </a:rPr>
                        <a:t> ir </a:t>
                      </a:r>
                      <a:r>
                        <a:rPr lang="lt-LT" sz="1800" i="1" dirty="0">
                          <a:effectLst/>
                          <a:latin typeface="Cambria" panose="02040503050406030204" pitchFamily="18" charset="0"/>
                          <a:ea typeface="Cambria" panose="02040503050406030204" pitchFamily="18" charset="0"/>
                        </a:rPr>
                        <a:t>∆</a:t>
                      </a:r>
                      <a:r>
                        <a:rPr lang="el-GR" sz="1800" i="1" dirty="0">
                          <a:effectLst/>
                          <a:latin typeface="Cambria" panose="02040503050406030204" pitchFamily="18" charset="0"/>
                          <a:ea typeface="Cambria" panose="02040503050406030204" pitchFamily="18" charset="0"/>
                        </a:rPr>
                        <a:t>ν</a:t>
                      </a:r>
                      <a:r>
                        <a:rPr lang="lt-LT" sz="1800" baseline="-25000" dirty="0" err="1">
                          <a:effectLst/>
                          <a:latin typeface="Cambria" panose="02040503050406030204" pitchFamily="18" charset="0"/>
                          <a:ea typeface="Cambria" panose="02040503050406030204" pitchFamily="18" charset="0"/>
                        </a:rPr>
                        <a:t>Cs</a:t>
                      </a:r>
                      <a:r>
                        <a:rPr lang="lt-LT" sz="1800" dirty="0">
                          <a:effectLst/>
                          <a:latin typeface="Cambria" panose="02040503050406030204" pitchFamily="18" charset="0"/>
                          <a:ea typeface="Cambria" panose="02040503050406030204" pitchFamily="18" charset="0"/>
                        </a:rPr>
                        <a:t> vertėmis.</a:t>
                      </a:r>
                    </a:p>
                  </a:txBody>
                  <a:tcPr marL="30861" marR="30861" marT="15430" marB="15430"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356126777"/>
                  </a:ext>
                </a:extLst>
              </a:tr>
              <a:tr h="401599">
                <a:tc>
                  <a:txBody>
                    <a:bodyPr/>
                    <a:lstStyle/>
                    <a:p>
                      <a:r>
                        <a:rPr lang="en-US" sz="1800" u="none" strike="noStrike" dirty="0" smtClean="0">
                          <a:solidFill>
                            <a:schemeClr val="tx1"/>
                          </a:solidFill>
                          <a:effectLst/>
                          <a:latin typeface="Cambria" panose="02040503050406030204" pitchFamily="18" charset="0"/>
                          <a:ea typeface="Cambria" panose="02040503050406030204" pitchFamily="18" charset="0"/>
                        </a:rPr>
                        <a:t>KANDELA</a:t>
                      </a:r>
                      <a:endParaRPr lang="en-US" sz="1800" dirty="0">
                        <a:solidFill>
                          <a:schemeClr val="tx1"/>
                        </a:solidFill>
                        <a:effectLst/>
                        <a:latin typeface="Cambria" panose="02040503050406030204" pitchFamily="18" charset="0"/>
                        <a:ea typeface="Cambria" panose="02040503050406030204" pitchFamily="18" charset="0"/>
                      </a:endParaRPr>
                    </a:p>
                  </a:txBody>
                  <a:tcPr marL="30861" marR="30861" marT="15430" marB="15430"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ctr"/>
                      <a:r>
                        <a:rPr lang="en-US" sz="1800" b="1" dirty="0">
                          <a:solidFill>
                            <a:schemeClr val="tx1"/>
                          </a:solidFill>
                          <a:effectLst/>
                          <a:latin typeface="Cambria" panose="02040503050406030204" pitchFamily="18" charset="0"/>
                          <a:ea typeface="Cambria" panose="02040503050406030204" pitchFamily="18" charset="0"/>
                        </a:rPr>
                        <a:t>cd</a:t>
                      </a:r>
                      <a:endParaRPr lang="en-US" sz="1800" dirty="0">
                        <a:solidFill>
                          <a:schemeClr val="tx1"/>
                        </a:solidFill>
                        <a:effectLst/>
                        <a:latin typeface="Cambria" panose="02040503050406030204" pitchFamily="18" charset="0"/>
                        <a:ea typeface="Cambria" panose="02040503050406030204" pitchFamily="18" charset="0"/>
                      </a:endParaRPr>
                    </a:p>
                  </a:txBody>
                  <a:tcPr marL="30861" marR="30861" marT="15430" marB="15430"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en-US" sz="1800" u="none" strike="noStrike" dirty="0" err="1">
                          <a:solidFill>
                            <a:schemeClr val="tx1"/>
                          </a:solidFill>
                          <a:effectLst/>
                          <a:latin typeface="Cambria" panose="02040503050406030204" pitchFamily="18" charset="0"/>
                          <a:ea typeface="Cambria" panose="02040503050406030204" pitchFamily="18" charset="0"/>
                        </a:rPr>
                        <a:t>Šviesos</a:t>
                      </a:r>
                      <a:r>
                        <a:rPr lang="en-US" sz="1800" u="none" strike="noStrike" dirty="0">
                          <a:solidFill>
                            <a:schemeClr val="tx1"/>
                          </a:solidFill>
                          <a:effectLst/>
                          <a:latin typeface="Cambria" panose="02040503050406030204" pitchFamily="18" charset="0"/>
                          <a:ea typeface="Cambria" panose="02040503050406030204" pitchFamily="18" charset="0"/>
                        </a:rPr>
                        <a:t> </a:t>
                      </a:r>
                      <a:r>
                        <a:rPr lang="en-US" sz="1800" u="none" strike="noStrike" dirty="0" err="1">
                          <a:solidFill>
                            <a:schemeClr val="tx1"/>
                          </a:solidFill>
                          <a:effectLst/>
                          <a:latin typeface="Cambria" panose="02040503050406030204" pitchFamily="18" charset="0"/>
                          <a:ea typeface="Cambria" panose="02040503050406030204" pitchFamily="18" charset="0"/>
                        </a:rPr>
                        <a:t>stipris</a:t>
                      </a:r>
                      <a:endParaRPr lang="en-US" sz="1800" dirty="0">
                        <a:solidFill>
                          <a:schemeClr val="tx1"/>
                        </a:solidFill>
                        <a:effectLst/>
                        <a:latin typeface="Cambria" panose="02040503050406030204" pitchFamily="18" charset="0"/>
                        <a:ea typeface="Cambria" panose="02040503050406030204" pitchFamily="18" charset="0"/>
                      </a:endParaRPr>
                    </a:p>
                  </a:txBody>
                  <a:tcPr marL="30861" marR="30861" marT="15430" marB="15430"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lt-LT" sz="1800" dirty="0" err="1">
                          <a:effectLst/>
                          <a:latin typeface="Cambria" panose="02040503050406030204" pitchFamily="18" charset="0"/>
                          <a:ea typeface="Cambria" panose="02040503050406030204" pitchFamily="18" charset="0"/>
                        </a:rPr>
                        <a:t>Kandela</a:t>
                      </a:r>
                      <a:r>
                        <a:rPr lang="lt-LT" sz="1800" dirty="0">
                          <a:effectLst/>
                          <a:latin typeface="Cambria" panose="02040503050406030204" pitchFamily="18" charset="0"/>
                          <a:ea typeface="Cambria" panose="02040503050406030204" pitchFamily="18" charset="0"/>
                        </a:rPr>
                        <a:t> apibrėžiama nustatant, kad 540 × 10</a:t>
                      </a:r>
                      <a:r>
                        <a:rPr lang="lt-LT" sz="1800" baseline="30000" dirty="0">
                          <a:effectLst/>
                          <a:latin typeface="Cambria" panose="02040503050406030204" pitchFamily="18" charset="0"/>
                          <a:ea typeface="Cambria" panose="02040503050406030204" pitchFamily="18" charset="0"/>
                        </a:rPr>
                        <a:t>12</a:t>
                      </a:r>
                      <a:r>
                        <a:rPr lang="lt-LT" sz="1800" dirty="0">
                          <a:effectLst/>
                          <a:latin typeface="Cambria" panose="02040503050406030204" pitchFamily="18" charset="0"/>
                          <a:ea typeface="Cambria" panose="02040503050406030204" pitchFamily="18" charset="0"/>
                        </a:rPr>
                        <a:t> Hz dažnio vienspalvės spinduliuotės šviesinio veiksmingumo </a:t>
                      </a:r>
                      <a:r>
                        <a:rPr lang="lt-LT" sz="1800" i="1" dirty="0" err="1">
                          <a:effectLst/>
                          <a:latin typeface="Cambria" panose="02040503050406030204" pitchFamily="18" charset="0"/>
                          <a:ea typeface="Cambria" panose="02040503050406030204" pitchFamily="18" charset="0"/>
                        </a:rPr>
                        <a:t>K</a:t>
                      </a:r>
                      <a:r>
                        <a:rPr lang="lt-LT" sz="1800" baseline="-25000" dirty="0" err="1">
                          <a:effectLst/>
                          <a:latin typeface="Cambria" panose="02040503050406030204" pitchFamily="18" charset="0"/>
                          <a:ea typeface="Cambria" panose="02040503050406030204" pitchFamily="18" charset="0"/>
                        </a:rPr>
                        <a:t>cd</a:t>
                      </a:r>
                      <a:r>
                        <a:rPr lang="lt-LT" sz="1800" dirty="0">
                          <a:effectLst/>
                          <a:latin typeface="Cambria" panose="02040503050406030204" pitchFamily="18" charset="0"/>
                          <a:ea typeface="Cambria" panose="02040503050406030204" pitchFamily="18" charset="0"/>
                        </a:rPr>
                        <a:t> skaitinė vertė yra fiksuota ir lygi 683, šviesinį veiksmingumą išreiškus vienetu </a:t>
                      </a:r>
                      <a:r>
                        <a:rPr lang="lt-LT" sz="1800" dirty="0" err="1">
                          <a:effectLst/>
                          <a:latin typeface="Cambria" panose="02040503050406030204" pitchFamily="18" charset="0"/>
                          <a:ea typeface="Cambria" panose="02040503050406030204" pitchFamily="18" charset="0"/>
                        </a:rPr>
                        <a:t>lm</a:t>
                      </a:r>
                      <a:r>
                        <a:rPr lang="lt-LT" sz="1800" dirty="0">
                          <a:effectLst/>
                          <a:latin typeface="Cambria" panose="02040503050406030204" pitchFamily="18" charset="0"/>
                          <a:ea typeface="Cambria" panose="02040503050406030204" pitchFamily="18" charset="0"/>
                        </a:rPr>
                        <a:t> W</a:t>
                      </a:r>
                      <a:r>
                        <a:rPr lang="lt-LT" sz="1800" baseline="30000" dirty="0">
                          <a:effectLst/>
                          <a:latin typeface="Cambria" panose="02040503050406030204" pitchFamily="18" charset="0"/>
                          <a:ea typeface="Cambria" panose="02040503050406030204" pitchFamily="18" charset="0"/>
                        </a:rPr>
                        <a:t>-1</a:t>
                      </a:r>
                      <a:r>
                        <a:rPr lang="lt-LT" sz="1800" dirty="0">
                          <a:effectLst/>
                          <a:latin typeface="Cambria" panose="02040503050406030204" pitchFamily="18" charset="0"/>
                          <a:ea typeface="Cambria" panose="02040503050406030204" pitchFamily="18" charset="0"/>
                        </a:rPr>
                        <a:t>, kuris lygus cd </a:t>
                      </a:r>
                      <a:r>
                        <a:rPr lang="lt-LT" sz="1800" dirty="0" err="1">
                          <a:effectLst/>
                          <a:latin typeface="Cambria" panose="02040503050406030204" pitchFamily="18" charset="0"/>
                          <a:ea typeface="Cambria" panose="02040503050406030204" pitchFamily="18" charset="0"/>
                        </a:rPr>
                        <a:t>sr</a:t>
                      </a:r>
                      <a:r>
                        <a:rPr lang="lt-LT" sz="1800" dirty="0">
                          <a:effectLst/>
                          <a:latin typeface="Cambria" panose="02040503050406030204" pitchFamily="18" charset="0"/>
                          <a:ea typeface="Cambria" panose="02040503050406030204" pitchFamily="18" charset="0"/>
                        </a:rPr>
                        <a:t> W</a:t>
                      </a:r>
                      <a:r>
                        <a:rPr lang="lt-LT" sz="1800" baseline="30000" dirty="0">
                          <a:effectLst/>
                          <a:latin typeface="Cambria" panose="02040503050406030204" pitchFamily="18" charset="0"/>
                          <a:ea typeface="Cambria" panose="02040503050406030204" pitchFamily="18" charset="0"/>
                        </a:rPr>
                        <a:t>-1</a:t>
                      </a:r>
                      <a:r>
                        <a:rPr lang="lt-LT" sz="1800" dirty="0">
                          <a:effectLst/>
                          <a:latin typeface="Cambria" panose="02040503050406030204" pitchFamily="18" charset="0"/>
                          <a:ea typeface="Cambria" panose="02040503050406030204" pitchFamily="18" charset="0"/>
                        </a:rPr>
                        <a:t>, arba cd </a:t>
                      </a:r>
                      <a:r>
                        <a:rPr lang="lt-LT" sz="1800" dirty="0" err="1">
                          <a:effectLst/>
                          <a:latin typeface="Cambria" panose="02040503050406030204" pitchFamily="18" charset="0"/>
                          <a:ea typeface="Cambria" panose="02040503050406030204" pitchFamily="18" charset="0"/>
                        </a:rPr>
                        <a:t>sr</a:t>
                      </a:r>
                      <a:r>
                        <a:rPr lang="lt-LT" sz="1800" dirty="0">
                          <a:effectLst/>
                          <a:latin typeface="Cambria" panose="02040503050406030204" pitchFamily="18" charset="0"/>
                          <a:ea typeface="Cambria" panose="02040503050406030204" pitchFamily="18" charset="0"/>
                        </a:rPr>
                        <a:t> kg</a:t>
                      </a:r>
                      <a:r>
                        <a:rPr lang="lt-LT" sz="1800" baseline="30000" dirty="0">
                          <a:effectLst/>
                          <a:latin typeface="Cambria" panose="02040503050406030204" pitchFamily="18" charset="0"/>
                          <a:ea typeface="Cambria" panose="02040503050406030204" pitchFamily="18" charset="0"/>
                        </a:rPr>
                        <a:t>-1</a:t>
                      </a:r>
                      <a:r>
                        <a:rPr lang="lt-LT" sz="1800" dirty="0">
                          <a:effectLst/>
                          <a:latin typeface="Cambria" panose="02040503050406030204" pitchFamily="18" charset="0"/>
                          <a:ea typeface="Cambria" panose="02040503050406030204" pitchFamily="18" charset="0"/>
                        </a:rPr>
                        <a:t> m</a:t>
                      </a:r>
                      <a:r>
                        <a:rPr lang="lt-LT" sz="1800" baseline="30000" dirty="0">
                          <a:effectLst/>
                          <a:latin typeface="Cambria" panose="02040503050406030204" pitchFamily="18" charset="0"/>
                          <a:ea typeface="Cambria" panose="02040503050406030204" pitchFamily="18" charset="0"/>
                        </a:rPr>
                        <a:t>-2</a:t>
                      </a:r>
                      <a:r>
                        <a:rPr lang="lt-LT" sz="1800" dirty="0">
                          <a:effectLst/>
                          <a:latin typeface="Cambria" panose="02040503050406030204" pitchFamily="18" charset="0"/>
                          <a:ea typeface="Cambria" panose="02040503050406030204" pitchFamily="18" charset="0"/>
                        </a:rPr>
                        <a:t> s</a:t>
                      </a:r>
                      <a:r>
                        <a:rPr lang="lt-LT" sz="1800" baseline="30000" dirty="0">
                          <a:effectLst/>
                          <a:latin typeface="Cambria" panose="02040503050406030204" pitchFamily="18" charset="0"/>
                          <a:ea typeface="Cambria" panose="02040503050406030204" pitchFamily="18" charset="0"/>
                        </a:rPr>
                        <a:t>3</a:t>
                      </a:r>
                      <a:r>
                        <a:rPr lang="lt-LT" sz="1800" dirty="0">
                          <a:effectLst/>
                          <a:latin typeface="Cambria" panose="02040503050406030204" pitchFamily="18" charset="0"/>
                          <a:ea typeface="Cambria" panose="02040503050406030204" pitchFamily="18" charset="0"/>
                        </a:rPr>
                        <a:t>, kilogramą, metrą ir sekundę apibrėžiant remiantis </a:t>
                      </a:r>
                      <a:r>
                        <a:rPr lang="lt-LT" sz="1800" i="1" dirty="0">
                          <a:effectLst/>
                          <a:latin typeface="Cambria" panose="02040503050406030204" pitchFamily="18" charset="0"/>
                          <a:ea typeface="Cambria" panose="02040503050406030204" pitchFamily="18" charset="0"/>
                        </a:rPr>
                        <a:t>h</a:t>
                      </a:r>
                      <a:r>
                        <a:rPr lang="lt-LT" sz="1800" dirty="0">
                          <a:effectLst/>
                          <a:latin typeface="Cambria" panose="02040503050406030204" pitchFamily="18" charset="0"/>
                          <a:ea typeface="Cambria" panose="02040503050406030204" pitchFamily="18" charset="0"/>
                        </a:rPr>
                        <a:t>, </a:t>
                      </a:r>
                      <a:r>
                        <a:rPr lang="lt-LT" sz="1800" i="1" dirty="0">
                          <a:effectLst/>
                          <a:latin typeface="Cambria" panose="02040503050406030204" pitchFamily="18" charset="0"/>
                          <a:ea typeface="Cambria" panose="02040503050406030204" pitchFamily="18" charset="0"/>
                        </a:rPr>
                        <a:t>c</a:t>
                      </a:r>
                      <a:r>
                        <a:rPr lang="lt-LT" sz="1800" dirty="0">
                          <a:effectLst/>
                          <a:latin typeface="Cambria" panose="02040503050406030204" pitchFamily="18" charset="0"/>
                          <a:ea typeface="Cambria" panose="02040503050406030204" pitchFamily="18" charset="0"/>
                        </a:rPr>
                        <a:t> ir </a:t>
                      </a:r>
                      <a:r>
                        <a:rPr lang="lt-LT" sz="1800" i="1" dirty="0">
                          <a:effectLst/>
                          <a:latin typeface="Cambria" panose="02040503050406030204" pitchFamily="18" charset="0"/>
                          <a:ea typeface="Cambria" panose="02040503050406030204" pitchFamily="18" charset="0"/>
                        </a:rPr>
                        <a:t>∆</a:t>
                      </a:r>
                      <a:r>
                        <a:rPr lang="el-GR" sz="1800" i="1" dirty="0">
                          <a:effectLst/>
                          <a:latin typeface="Cambria" panose="02040503050406030204" pitchFamily="18" charset="0"/>
                          <a:ea typeface="Cambria" panose="02040503050406030204" pitchFamily="18" charset="0"/>
                        </a:rPr>
                        <a:t>ν</a:t>
                      </a:r>
                      <a:r>
                        <a:rPr lang="lt-LT" sz="1800" baseline="-25000" dirty="0" err="1">
                          <a:effectLst/>
                          <a:latin typeface="Cambria" panose="02040503050406030204" pitchFamily="18" charset="0"/>
                          <a:ea typeface="Cambria" panose="02040503050406030204" pitchFamily="18" charset="0"/>
                        </a:rPr>
                        <a:t>Cs</a:t>
                      </a:r>
                      <a:r>
                        <a:rPr lang="lt-LT" sz="1800" dirty="0">
                          <a:effectLst/>
                          <a:latin typeface="Cambria" panose="02040503050406030204" pitchFamily="18" charset="0"/>
                          <a:ea typeface="Cambria" panose="02040503050406030204" pitchFamily="18" charset="0"/>
                        </a:rPr>
                        <a:t> vertėmis.</a:t>
                      </a:r>
                    </a:p>
                  </a:txBody>
                  <a:tcPr marL="30861" marR="30861" marT="15430" marB="15430"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374188751"/>
                  </a:ext>
                </a:extLst>
              </a:tr>
              <a:tr h="1095801">
                <a:tc>
                  <a:txBody>
                    <a:bodyPr/>
                    <a:lstStyle/>
                    <a:p>
                      <a:r>
                        <a:rPr lang="en-US" sz="1800" u="none" strike="noStrike" dirty="0" smtClean="0">
                          <a:solidFill>
                            <a:schemeClr val="tx1"/>
                          </a:solidFill>
                          <a:effectLst/>
                          <a:latin typeface="Cambria" panose="02040503050406030204" pitchFamily="18" charset="0"/>
                          <a:ea typeface="Cambria" panose="02040503050406030204" pitchFamily="18" charset="0"/>
                        </a:rPr>
                        <a:t>MOLIS</a:t>
                      </a:r>
                      <a:endParaRPr lang="en-US" sz="1800" dirty="0">
                        <a:solidFill>
                          <a:schemeClr val="tx1"/>
                        </a:solidFill>
                        <a:effectLst/>
                        <a:latin typeface="Cambria" panose="02040503050406030204" pitchFamily="18" charset="0"/>
                        <a:ea typeface="Cambria" panose="02040503050406030204" pitchFamily="18" charset="0"/>
                      </a:endParaRPr>
                    </a:p>
                  </a:txBody>
                  <a:tcPr marL="30861" marR="30861" marT="15430" marB="15430"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ctr"/>
                      <a:r>
                        <a:rPr lang="en-US" sz="1800" b="1" dirty="0" err="1">
                          <a:solidFill>
                            <a:schemeClr val="tx1"/>
                          </a:solidFill>
                          <a:effectLst/>
                          <a:latin typeface="Cambria" panose="02040503050406030204" pitchFamily="18" charset="0"/>
                          <a:ea typeface="Cambria" panose="02040503050406030204" pitchFamily="18" charset="0"/>
                        </a:rPr>
                        <a:t>mol</a:t>
                      </a:r>
                      <a:endParaRPr lang="en-US" sz="1800" dirty="0">
                        <a:solidFill>
                          <a:schemeClr val="tx1"/>
                        </a:solidFill>
                        <a:effectLst/>
                        <a:latin typeface="Cambria" panose="02040503050406030204" pitchFamily="18" charset="0"/>
                        <a:ea typeface="Cambria" panose="02040503050406030204" pitchFamily="18" charset="0"/>
                      </a:endParaRPr>
                    </a:p>
                  </a:txBody>
                  <a:tcPr marL="30861" marR="30861" marT="15430" marB="15430"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en-US" sz="1800" dirty="0" err="1">
                          <a:solidFill>
                            <a:schemeClr val="tx1"/>
                          </a:solidFill>
                          <a:effectLst/>
                          <a:latin typeface="Cambria" panose="02040503050406030204" pitchFamily="18" charset="0"/>
                          <a:ea typeface="Cambria" panose="02040503050406030204" pitchFamily="18" charset="0"/>
                        </a:rPr>
                        <a:t>Medžiagos</a:t>
                      </a:r>
                      <a:r>
                        <a:rPr lang="en-US" sz="1800" dirty="0">
                          <a:solidFill>
                            <a:schemeClr val="tx1"/>
                          </a:solidFill>
                          <a:effectLst/>
                          <a:latin typeface="Cambria" panose="02040503050406030204" pitchFamily="18" charset="0"/>
                          <a:ea typeface="Cambria" panose="02040503050406030204" pitchFamily="18" charset="0"/>
                        </a:rPr>
                        <a:t> </a:t>
                      </a:r>
                      <a:r>
                        <a:rPr lang="en-US" sz="1800" dirty="0" err="1">
                          <a:solidFill>
                            <a:schemeClr val="tx1"/>
                          </a:solidFill>
                          <a:effectLst/>
                          <a:latin typeface="Cambria" panose="02040503050406030204" pitchFamily="18" charset="0"/>
                          <a:ea typeface="Cambria" panose="02040503050406030204" pitchFamily="18" charset="0"/>
                        </a:rPr>
                        <a:t>kiekis</a:t>
                      </a:r>
                      <a:endParaRPr lang="en-US" sz="1800" dirty="0">
                        <a:solidFill>
                          <a:schemeClr val="tx1"/>
                        </a:solidFill>
                        <a:effectLst/>
                        <a:latin typeface="Cambria" panose="02040503050406030204" pitchFamily="18" charset="0"/>
                        <a:ea typeface="Cambria" panose="02040503050406030204" pitchFamily="18" charset="0"/>
                      </a:endParaRPr>
                    </a:p>
                  </a:txBody>
                  <a:tcPr marL="30861" marR="30861" marT="15430" marB="15430"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lt-LT" sz="1800" dirty="0">
                          <a:effectLst/>
                          <a:latin typeface="Cambria" panose="02040503050406030204" pitchFamily="18" charset="0"/>
                          <a:ea typeface="Cambria" panose="02040503050406030204" pitchFamily="18" charset="0"/>
                        </a:rPr>
                        <a:t>Vieną molį sudaro tiksliai 6,022 140 76 × 10</a:t>
                      </a:r>
                      <a:r>
                        <a:rPr lang="lt-LT" sz="1800" baseline="30000" dirty="0">
                          <a:effectLst/>
                          <a:latin typeface="Cambria" panose="02040503050406030204" pitchFamily="18" charset="0"/>
                          <a:ea typeface="Cambria" panose="02040503050406030204" pitchFamily="18" charset="0"/>
                        </a:rPr>
                        <a:t>23</a:t>
                      </a:r>
                      <a:r>
                        <a:rPr lang="lt-LT" sz="1800" dirty="0">
                          <a:effectLst/>
                          <a:latin typeface="Cambria" panose="02040503050406030204" pitchFamily="18" charset="0"/>
                          <a:ea typeface="Cambria" panose="02040503050406030204" pitchFamily="18" charset="0"/>
                        </a:rPr>
                        <a:t> elementariųjų dalelių. Šis skaičius yra fiksuota </a:t>
                      </a:r>
                      <a:r>
                        <a:rPr lang="lt-LT" sz="1800" dirty="0" err="1">
                          <a:effectLst/>
                          <a:latin typeface="Cambria" panose="02040503050406030204" pitchFamily="18" charset="0"/>
                          <a:ea typeface="Cambria" panose="02040503050406030204" pitchFamily="18" charset="0"/>
                        </a:rPr>
                        <a:t>Avogadro</a:t>
                      </a:r>
                      <a:r>
                        <a:rPr lang="lt-LT" sz="1800" dirty="0">
                          <a:effectLst/>
                          <a:latin typeface="Cambria" panose="02040503050406030204" pitchFamily="18" charset="0"/>
                          <a:ea typeface="Cambria" panose="02040503050406030204" pitchFamily="18" charset="0"/>
                        </a:rPr>
                        <a:t> konstantos </a:t>
                      </a:r>
                      <a:r>
                        <a:rPr lang="lt-LT" sz="1800" i="1" dirty="0">
                          <a:effectLst/>
                          <a:latin typeface="Cambria" panose="02040503050406030204" pitchFamily="18" charset="0"/>
                          <a:ea typeface="Cambria" panose="02040503050406030204" pitchFamily="18" charset="0"/>
                        </a:rPr>
                        <a:t>N</a:t>
                      </a:r>
                      <a:r>
                        <a:rPr lang="lt-LT" sz="1800" baseline="-25000" dirty="0">
                          <a:effectLst/>
                          <a:latin typeface="Cambria" panose="02040503050406030204" pitchFamily="18" charset="0"/>
                          <a:ea typeface="Cambria" panose="02040503050406030204" pitchFamily="18" charset="0"/>
                        </a:rPr>
                        <a:t>A</a:t>
                      </a:r>
                      <a:r>
                        <a:rPr lang="lt-LT" sz="1800" dirty="0">
                          <a:effectLst/>
                          <a:latin typeface="Cambria" panose="02040503050406030204" pitchFamily="18" charset="0"/>
                          <a:ea typeface="Cambria" panose="02040503050406030204" pitchFamily="18" charset="0"/>
                        </a:rPr>
                        <a:t> skaitinė vertė, išreikšta vienetu mol</a:t>
                      </a:r>
                      <a:r>
                        <a:rPr lang="lt-LT" sz="1800" baseline="30000" dirty="0">
                          <a:effectLst/>
                          <a:latin typeface="Cambria" panose="02040503050406030204" pitchFamily="18" charset="0"/>
                          <a:ea typeface="Cambria" panose="02040503050406030204" pitchFamily="18" charset="0"/>
                        </a:rPr>
                        <a:t>-1</a:t>
                      </a:r>
                      <a:r>
                        <a:rPr lang="lt-LT" sz="1800" dirty="0">
                          <a:effectLst/>
                          <a:latin typeface="Cambria" panose="02040503050406030204" pitchFamily="18" charset="0"/>
                          <a:ea typeface="Cambria" panose="02040503050406030204" pitchFamily="18" charset="0"/>
                        </a:rPr>
                        <a:t> ir vadinama </a:t>
                      </a:r>
                      <a:r>
                        <a:rPr lang="lt-LT" sz="1800" dirty="0" err="1">
                          <a:effectLst/>
                          <a:latin typeface="Cambria" panose="02040503050406030204" pitchFamily="18" charset="0"/>
                          <a:ea typeface="Cambria" panose="02040503050406030204" pitchFamily="18" charset="0"/>
                        </a:rPr>
                        <a:t>Avogadro</a:t>
                      </a:r>
                      <a:r>
                        <a:rPr lang="lt-LT" sz="1800" dirty="0">
                          <a:effectLst/>
                          <a:latin typeface="Cambria" panose="02040503050406030204" pitchFamily="18" charset="0"/>
                          <a:ea typeface="Cambria" panose="02040503050406030204" pitchFamily="18" charset="0"/>
                        </a:rPr>
                        <a:t> skaičiumi</a:t>
                      </a:r>
                      <a:r>
                        <a:rPr lang="lt-LT" sz="1800" dirty="0" smtClean="0">
                          <a:effectLst/>
                          <a:latin typeface="Cambria" panose="02040503050406030204" pitchFamily="18" charset="0"/>
                          <a:ea typeface="Cambria" panose="02040503050406030204" pitchFamily="18" charset="0"/>
                        </a:rPr>
                        <a:t>. Sistemos </a:t>
                      </a:r>
                      <a:r>
                        <a:rPr lang="lt-LT" sz="1800" dirty="0">
                          <a:effectLst/>
                          <a:latin typeface="Cambria" panose="02040503050406030204" pitchFamily="18" charset="0"/>
                          <a:ea typeface="Cambria" panose="02040503050406030204" pitchFamily="18" charset="0"/>
                        </a:rPr>
                        <a:t>medžiagos  kiekis (simbolis – </a:t>
                      </a:r>
                      <a:r>
                        <a:rPr lang="lt-LT" sz="1800" i="1" dirty="0">
                          <a:effectLst/>
                          <a:latin typeface="Cambria" panose="02040503050406030204" pitchFamily="18" charset="0"/>
                          <a:ea typeface="Cambria" panose="02040503050406030204" pitchFamily="18" charset="0"/>
                        </a:rPr>
                        <a:t>n</a:t>
                      </a:r>
                      <a:r>
                        <a:rPr lang="lt-LT" sz="1800" dirty="0">
                          <a:effectLst/>
                          <a:latin typeface="Cambria" panose="02040503050406030204" pitchFamily="18" charset="0"/>
                          <a:ea typeface="Cambria" panose="02040503050406030204" pitchFamily="18" charset="0"/>
                        </a:rPr>
                        <a:t>) yra nurodytų  elementariųjų dalelių kiekio matas. Elementarioji dalelė gali būti atomas, molekulė, jonas, elektronas arba bet kuri kita dalelė ar nurodyta dalelių grupė.</a:t>
                      </a:r>
                    </a:p>
                  </a:txBody>
                  <a:tcPr marL="30861" marR="30861" marT="15430" marB="15430"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580829454"/>
                  </a:ext>
                </a:extLst>
              </a:tr>
            </a:tbl>
          </a:graphicData>
        </a:graphic>
      </p:graphicFrame>
      <p:pic>
        <p:nvPicPr>
          <p:cNvPr id="6" name="Paveikslėlis 5"/>
          <p:cNvPicPr>
            <a:picLocks noChangeAspect="1"/>
          </p:cNvPicPr>
          <p:nvPr/>
        </p:nvPicPr>
        <p:blipFill>
          <a:blip r:embed="rId3"/>
          <a:stretch>
            <a:fillRect/>
          </a:stretch>
        </p:blipFill>
        <p:spPr>
          <a:xfrm>
            <a:off x="9720968" y="122671"/>
            <a:ext cx="2213040" cy="658425"/>
          </a:xfrm>
          <a:prstGeom prst="rect">
            <a:avLst/>
          </a:prstGeom>
        </p:spPr>
      </p:pic>
    </p:spTree>
    <p:extLst>
      <p:ext uri="{BB962C8B-B14F-4D97-AF65-F5344CB8AC3E}">
        <p14:creationId xmlns:p14="http://schemas.microsoft.com/office/powerpoint/2010/main" val="188399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p:cNvSpPr/>
          <p:nvPr/>
        </p:nvSpPr>
        <p:spPr>
          <a:xfrm>
            <a:off x="456411" y="150205"/>
            <a:ext cx="9365700" cy="646331"/>
          </a:xfrm>
          <a:prstGeom prst="rect">
            <a:avLst/>
          </a:prstGeom>
        </p:spPr>
        <p:txBody>
          <a:bodyPr wrap="square">
            <a:spAutoFit/>
          </a:bodyPr>
          <a:lstStyle/>
          <a:p>
            <a:r>
              <a:rPr lang="lt-LT" dirty="0">
                <a:solidFill>
                  <a:srgbClr val="000000"/>
                </a:solidFill>
                <a:latin typeface="ProximaNovaA-Regular"/>
              </a:rPr>
              <a:t>Lentelė, kurioje parodyta, kaip penki iš septynių bazinių vienetų sujungiami, kad </a:t>
            </a:r>
            <a:r>
              <a:rPr lang="lt-LT" dirty="0" smtClean="0">
                <a:solidFill>
                  <a:srgbClr val="000000"/>
                </a:solidFill>
                <a:latin typeface="ProximaNovaA-Regular"/>
              </a:rPr>
              <a:t>būtų</a:t>
            </a:r>
          </a:p>
          <a:p>
            <a:r>
              <a:rPr lang="lt-LT" dirty="0" smtClean="0">
                <a:solidFill>
                  <a:srgbClr val="000000"/>
                </a:solidFill>
                <a:latin typeface="ProximaNovaA-Regular"/>
              </a:rPr>
              <a:t> </a:t>
            </a:r>
            <a:r>
              <a:rPr lang="lt-LT" dirty="0">
                <a:solidFill>
                  <a:srgbClr val="000000"/>
                </a:solidFill>
                <a:latin typeface="ProximaNovaA-Regular"/>
              </a:rPr>
              <a:t>sudarytas išvestinių </a:t>
            </a:r>
            <a:r>
              <a:rPr lang="lt-LT" dirty="0" smtClean="0">
                <a:solidFill>
                  <a:srgbClr val="000000"/>
                </a:solidFill>
                <a:latin typeface="ProximaNovaA-Regular"/>
              </a:rPr>
              <a:t>vienetai </a:t>
            </a:r>
            <a:r>
              <a:rPr lang="lt-LT" dirty="0">
                <a:solidFill>
                  <a:srgbClr val="000000"/>
                </a:solidFill>
                <a:latin typeface="ProximaNovaA-Regular"/>
              </a:rPr>
              <a:t>su specialiais pavadinimais ir simboliais.</a:t>
            </a:r>
            <a:endParaRPr lang="en-US" dirty="0"/>
          </a:p>
        </p:txBody>
      </p:sp>
      <p:pic>
        <p:nvPicPr>
          <p:cNvPr id="5" name="Paveikslėlis 4"/>
          <p:cNvPicPr>
            <a:picLocks noChangeAspect="1"/>
          </p:cNvPicPr>
          <p:nvPr/>
        </p:nvPicPr>
        <p:blipFill>
          <a:blip r:embed="rId3"/>
          <a:stretch>
            <a:fillRect/>
          </a:stretch>
        </p:blipFill>
        <p:spPr>
          <a:xfrm>
            <a:off x="557716" y="586431"/>
            <a:ext cx="8960617" cy="5973744"/>
          </a:xfrm>
          <a:prstGeom prst="rect">
            <a:avLst/>
          </a:prstGeom>
        </p:spPr>
      </p:pic>
      <p:pic>
        <p:nvPicPr>
          <p:cNvPr id="6" name="Paveikslėlis 5"/>
          <p:cNvPicPr>
            <a:picLocks noChangeAspect="1"/>
          </p:cNvPicPr>
          <p:nvPr/>
        </p:nvPicPr>
        <p:blipFill>
          <a:blip r:embed="rId4"/>
          <a:stretch>
            <a:fillRect/>
          </a:stretch>
        </p:blipFill>
        <p:spPr>
          <a:xfrm>
            <a:off x="9800434" y="315575"/>
            <a:ext cx="2213040" cy="658425"/>
          </a:xfrm>
          <a:prstGeom prst="rect">
            <a:avLst/>
          </a:prstGeom>
        </p:spPr>
      </p:pic>
      <p:sp>
        <p:nvSpPr>
          <p:cNvPr id="2" name="Stačiakampis 1"/>
          <p:cNvSpPr/>
          <p:nvPr/>
        </p:nvSpPr>
        <p:spPr>
          <a:xfrm>
            <a:off x="4925253" y="6350070"/>
            <a:ext cx="4593080" cy="276999"/>
          </a:xfrm>
          <a:prstGeom prst="rect">
            <a:avLst/>
          </a:prstGeom>
          <a:solidFill>
            <a:schemeClr val="accent2"/>
          </a:solidFill>
        </p:spPr>
        <p:txBody>
          <a:bodyPr wrap="square">
            <a:spAutoFit/>
          </a:bodyPr>
          <a:lstStyle/>
          <a:p>
            <a:r>
              <a:rPr lang="en-US" sz="1200" dirty="0">
                <a:latin typeface="Cambria" panose="02040503050406030204" pitchFamily="18" charset="0"/>
                <a:ea typeface="Cambria" panose="02040503050406030204" pitchFamily="18" charset="0"/>
              </a:rPr>
              <a:t>https://www.sciencelearn.org.nz/resources/1871-si-derived-units</a:t>
            </a:r>
          </a:p>
        </p:txBody>
      </p:sp>
    </p:spTree>
    <p:extLst>
      <p:ext uri="{BB962C8B-B14F-4D97-AF65-F5344CB8AC3E}">
        <p14:creationId xmlns:p14="http://schemas.microsoft.com/office/powerpoint/2010/main" val="73840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6"/>
            <a:ext cx="8819606" cy="524896"/>
          </a:xfrm>
        </p:spPr>
        <p:txBody>
          <a:bodyPr>
            <a:noAutofit/>
          </a:bodyPr>
          <a:lstStyle/>
          <a:p>
            <a:r>
              <a:rPr lang="lt-LT" sz="3600" b="1" dirty="0" smtClean="0">
                <a:latin typeface="Cambria" panose="02040503050406030204" pitchFamily="18" charset="0"/>
                <a:ea typeface="Cambria" panose="02040503050406030204" pitchFamily="18" charset="0"/>
              </a:rPr>
              <a:t>SI sistemos priešdėliai</a:t>
            </a:r>
            <a:endParaRPr lang="en-US" sz="3600" b="1" dirty="0">
              <a:latin typeface="Cambria" panose="02040503050406030204" pitchFamily="18" charset="0"/>
              <a:ea typeface="Cambria" panose="02040503050406030204" pitchFamily="18" charset="0"/>
            </a:endParaRPr>
          </a:p>
        </p:txBody>
      </p:sp>
      <p:pic>
        <p:nvPicPr>
          <p:cNvPr id="4" name="Turinio vietos rezervavimo ženklas 3"/>
          <p:cNvPicPr>
            <a:picLocks noGrp="1" noChangeAspect="1"/>
          </p:cNvPicPr>
          <p:nvPr>
            <p:ph idx="1"/>
          </p:nvPr>
        </p:nvPicPr>
        <p:blipFill>
          <a:blip r:embed="rId3"/>
          <a:stretch>
            <a:fillRect/>
          </a:stretch>
        </p:blipFill>
        <p:spPr>
          <a:xfrm>
            <a:off x="9772106" y="232796"/>
            <a:ext cx="2209800" cy="657225"/>
          </a:xfrm>
          <a:prstGeom prst="rect">
            <a:avLst/>
          </a:prstGeom>
        </p:spPr>
      </p:pic>
      <p:sp>
        <p:nvSpPr>
          <p:cNvPr id="5" name="Stačiakampis 4"/>
          <p:cNvSpPr/>
          <p:nvPr/>
        </p:nvSpPr>
        <p:spPr>
          <a:xfrm>
            <a:off x="478971" y="1042741"/>
            <a:ext cx="11364686" cy="646331"/>
          </a:xfrm>
          <a:prstGeom prst="rect">
            <a:avLst/>
          </a:prstGeom>
        </p:spPr>
        <p:txBody>
          <a:bodyPr wrap="square">
            <a:spAutoFit/>
          </a:bodyPr>
          <a:lstStyle/>
          <a:p>
            <a:r>
              <a:rPr lang="lt-LT" dirty="0" smtClean="0">
                <a:latin typeface="Cambria" panose="02040503050406030204" pitchFamily="18" charset="0"/>
                <a:ea typeface="Cambria" panose="02040503050406030204" pitchFamily="18" charset="0"/>
              </a:rPr>
              <a:t>Jei prieš vieneto pavadinimą prirašytas vienas šių priešdėlių, tai reiškia, kad vienetas sudaro atitinkamą dalį to vieneto/kiekį tų vienetų, jei jis būtų be priešdėlio:</a:t>
            </a:r>
            <a:endParaRPr lang="en-US" dirty="0">
              <a:latin typeface="Cambria" panose="02040503050406030204" pitchFamily="18" charset="0"/>
              <a:ea typeface="Cambria" panose="02040503050406030204" pitchFamily="18" charset="0"/>
            </a:endParaRPr>
          </a:p>
        </p:txBody>
      </p:sp>
      <p:pic>
        <p:nvPicPr>
          <p:cNvPr id="6" name="Paveikslėlis 5"/>
          <p:cNvPicPr>
            <a:picLocks noChangeAspect="1"/>
          </p:cNvPicPr>
          <p:nvPr/>
        </p:nvPicPr>
        <p:blipFill>
          <a:blip r:embed="rId4"/>
          <a:stretch>
            <a:fillRect/>
          </a:stretch>
        </p:blipFill>
        <p:spPr>
          <a:xfrm>
            <a:off x="2555556" y="1624075"/>
            <a:ext cx="6237829" cy="5016209"/>
          </a:xfrm>
          <a:prstGeom prst="rect">
            <a:avLst/>
          </a:prstGeom>
        </p:spPr>
      </p:pic>
    </p:spTree>
    <p:extLst>
      <p:ext uri="{BB962C8B-B14F-4D97-AF65-F5344CB8AC3E}">
        <p14:creationId xmlns:p14="http://schemas.microsoft.com/office/powerpoint/2010/main" val="254973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15685" y="178419"/>
            <a:ext cx="10515600" cy="1325563"/>
          </a:xfrm>
        </p:spPr>
        <p:txBody>
          <a:bodyPr/>
          <a:lstStyle/>
          <a:p>
            <a:r>
              <a:rPr lang="lt-LT" dirty="0" smtClean="0">
                <a:latin typeface="Cambria" panose="02040503050406030204" pitchFamily="18" charset="0"/>
                <a:ea typeface="Cambria" panose="02040503050406030204" pitchFamily="18" charset="0"/>
              </a:rPr>
              <a:t>Atlikite užduotys</a:t>
            </a:r>
            <a:endParaRPr lang="en-US" dirty="0">
              <a:latin typeface="Cambria" panose="02040503050406030204" pitchFamily="18" charset="0"/>
              <a:ea typeface="Cambria" panose="02040503050406030204" pitchFamily="18" charset="0"/>
            </a:endParaRPr>
          </a:p>
        </p:txBody>
      </p:sp>
      <p:pic>
        <p:nvPicPr>
          <p:cNvPr id="4" name="Turinio vietos rezervavimo ženklas 3"/>
          <p:cNvPicPr>
            <a:picLocks noGrp="1" noChangeAspect="1"/>
          </p:cNvPicPr>
          <p:nvPr>
            <p:ph idx="1"/>
          </p:nvPr>
        </p:nvPicPr>
        <p:blipFill>
          <a:blip r:embed="rId3"/>
          <a:stretch>
            <a:fillRect/>
          </a:stretch>
        </p:blipFill>
        <p:spPr>
          <a:xfrm>
            <a:off x="9726385" y="246193"/>
            <a:ext cx="2209800" cy="657225"/>
          </a:xfrm>
          <a:prstGeom prst="rect">
            <a:avLst/>
          </a:prstGeom>
        </p:spPr>
      </p:pic>
      <p:sp>
        <p:nvSpPr>
          <p:cNvPr id="5" name="Pavadinimas 1"/>
          <p:cNvSpPr txBox="1">
            <a:spLocks/>
          </p:cNvSpPr>
          <p:nvPr/>
        </p:nvSpPr>
        <p:spPr>
          <a:xfrm>
            <a:off x="648955" y="2411604"/>
            <a:ext cx="10515600" cy="29642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lt-LT" sz="2400" dirty="0" smtClean="0">
                <a:latin typeface="Cambria" panose="02040503050406030204" pitchFamily="18" charset="0"/>
                <a:ea typeface="Cambria" panose="02040503050406030204" pitchFamily="18" charset="0"/>
              </a:rPr>
              <a:t>38269007 </a:t>
            </a:r>
            <a:r>
              <a:rPr lang="lt-LT" sz="2400" dirty="0" err="1" smtClean="0">
                <a:latin typeface="Cambria" panose="02040503050406030204" pitchFamily="18" charset="0"/>
                <a:ea typeface="Cambria" panose="02040503050406030204" pitchFamily="18" charset="0"/>
              </a:rPr>
              <a:t>nF</a:t>
            </a:r>
            <a:r>
              <a:rPr lang="lt-LT" sz="2400" dirty="0" smtClean="0">
                <a:latin typeface="Cambria" panose="02040503050406030204" pitchFamily="18" charset="0"/>
                <a:ea typeface="Cambria" panose="02040503050406030204" pitchFamily="18" charset="0"/>
              </a:rPr>
              <a:t> </a:t>
            </a:r>
            <a:r>
              <a:rPr lang="lt-LT" sz="2400" dirty="0" smtClean="0">
                <a:latin typeface="Cambria" panose="02040503050406030204" pitchFamily="18" charset="0"/>
                <a:ea typeface="Cambria" panose="02040503050406030204" pitchFamily="18" charset="0"/>
                <a:sym typeface="Symbol" panose="05050102010706020507" pitchFamily="18" charset="2"/>
              </a:rPr>
              <a:t>                      F</a:t>
            </a:r>
          </a:p>
          <a:p>
            <a:pPr marL="457200" indent="-457200">
              <a:buAutoNum type="arabicPeriod"/>
            </a:pPr>
            <a:r>
              <a:rPr lang="lt-LT" sz="2400" dirty="0" smtClean="0">
                <a:latin typeface="Cambria" panose="02040503050406030204" pitchFamily="18" charset="0"/>
                <a:ea typeface="Cambria" panose="02040503050406030204" pitchFamily="18" charset="0"/>
                <a:sym typeface="Symbol" panose="05050102010706020507" pitchFamily="18" charset="2"/>
              </a:rPr>
              <a:t>250 s                                    s</a:t>
            </a:r>
          </a:p>
          <a:p>
            <a:pPr marL="457200" indent="-457200">
              <a:buAutoNum type="arabicPeriod"/>
            </a:pPr>
            <a:r>
              <a:rPr lang="lt-LT" sz="2400" dirty="0" smtClean="0">
                <a:latin typeface="Cambria" panose="02040503050406030204" pitchFamily="18" charset="0"/>
                <a:ea typeface="Cambria" panose="02040503050406030204" pitchFamily="18" charset="0"/>
                <a:sym typeface="Symbol" panose="05050102010706020507" pitchFamily="18" charset="2"/>
              </a:rPr>
              <a:t>65891 </a:t>
            </a:r>
            <a:r>
              <a:rPr lang="lt-LT" sz="2400" dirty="0" err="1" smtClean="0">
                <a:latin typeface="Cambria" panose="02040503050406030204" pitchFamily="18" charset="0"/>
                <a:ea typeface="Cambria" panose="02040503050406030204" pitchFamily="18" charset="0"/>
                <a:sym typeface="Symbol" panose="05050102010706020507" pitchFamily="18" charset="2"/>
              </a:rPr>
              <a:t>kN</a:t>
            </a:r>
            <a:r>
              <a:rPr lang="lt-LT" sz="2400" dirty="0" smtClean="0">
                <a:latin typeface="Cambria" panose="02040503050406030204" pitchFamily="18" charset="0"/>
                <a:ea typeface="Cambria" panose="02040503050406030204" pitchFamily="18" charset="0"/>
                <a:sym typeface="Symbol" panose="05050102010706020507" pitchFamily="18" charset="2"/>
              </a:rPr>
              <a:t>                                N</a:t>
            </a:r>
          </a:p>
          <a:p>
            <a:pPr marL="457200" indent="-457200">
              <a:buAutoNum type="arabicPeriod"/>
            </a:pPr>
            <a:r>
              <a:rPr lang="lt-LT" sz="2400" dirty="0" smtClean="0">
                <a:latin typeface="Cambria" panose="02040503050406030204" pitchFamily="18" charset="0"/>
                <a:ea typeface="Cambria" panose="02040503050406030204" pitchFamily="18" charset="0"/>
                <a:sym typeface="Symbol" panose="05050102010706020507" pitchFamily="18" charset="2"/>
              </a:rPr>
              <a:t>0,000039 mm                        m</a:t>
            </a:r>
          </a:p>
          <a:p>
            <a:endParaRPr lang="lt-LT" sz="2400" dirty="0">
              <a:latin typeface="Cambria" panose="02040503050406030204" pitchFamily="18" charset="0"/>
              <a:ea typeface="Cambria" panose="02040503050406030204" pitchFamily="18" charset="0"/>
              <a:sym typeface="Symbol" panose="05050102010706020507" pitchFamily="18" charset="2"/>
            </a:endParaRPr>
          </a:p>
          <a:p>
            <a:r>
              <a:rPr lang="lt-LT" sz="2400" dirty="0" smtClean="0">
                <a:latin typeface="Cambria" panose="02040503050406030204" pitchFamily="18" charset="0"/>
                <a:ea typeface="Cambria" panose="02040503050406030204" pitchFamily="18" charset="0"/>
                <a:sym typeface="Symbol" panose="05050102010706020507" pitchFamily="18" charset="2"/>
              </a:rPr>
              <a:t>Atsakymus užrašykite standartine išraiška, suapvalinkite iki šimtųjų.</a:t>
            </a:r>
          </a:p>
          <a:p>
            <a:endParaRPr lang="lt-LT" sz="2400" dirty="0" smtClean="0">
              <a:latin typeface="Cambria" panose="02040503050406030204" pitchFamily="18" charset="0"/>
              <a:ea typeface="Cambria" panose="02040503050406030204" pitchFamily="18" charset="0"/>
              <a:sym typeface="Symbol" panose="05050102010706020507" pitchFamily="18" charset="2"/>
            </a:endParaRP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6959718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7" ma:contentTypeDescription="Kurkite naują dokumentą." ma:contentTypeScope="" ma:versionID="ba0ee4624a6ffe9f896c0b29d94c2dc3">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ba7e906b2aa2c1073a589d8ed2af9af8"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SharedWithUsers xmlns="13393c10-a869-462d-8718-85d3f21a3c08">
      <UserInfo>
        <DisplayName/>
        <AccountId xsi:nil="true"/>
        <AccountType/>
      </UserInfo>
    </SharedWithUsers>
    <MediaLengthInSeconds xmlns="395fa40d-cb69-404e-8f04-41199545fccc" xsi:nil="true"/>
  </documentManagement>
</p:properties>
</file>

<file path=customXml/itemProps1.xml><?xml version="1.0" encoding="utf-8"?>
<ds:datastoreItem xmlns:ds="http://schemas.openxmlformats.org/officeDocument/2006/customXml" ds:itemID="{DF8918F4-5C1B-4929-951F-B6C8DE6D5BB0}"/>
</file>

<file path=customXml/itemProps2.xml><?xml version="1.0" encoding="utf-8"?>
<ds:datastoreItem xmlns:ds="http://schemas.openxmlformats.org/officeDocument/2006/customXml" ds:itemID="{CB1986CB-7E5E-433B-B44E-1A0BF2609222}"/>
</file>

<file path=customXml/itemProps3.xml><?xml version="1.0" encoding="utf-8"?>
<ds:datastoreItem xmlns:ds="http://schemas.openxmlformats.org/officeDocument/2006/customXml" ds:itemID="{9343A5D2-118F-47F7-B468-57D89DBCF4C8}"/>
</file>

<file path=docProps/app.xml><?xml version="1.0" encoding="utf-8"?>
<Properties xmlns="http://schemas.openxmlformats.org/officeDocument/2006/extended-properties" xmlns:vt="http://schemas.openxmlformats.org/officeDocument/2006/docPropsVTypes">
  <TotalTime>611</TotalTime>
  <Words>1971</Words>
  <Application>Microsoft Office PowerPoint</Application>
  <PresentationFormat>Plačiaekranė</PresentationFormat>
  <Paragraphs>286</Paragraphs>
  <Slides>36</Slides>
  <Notes>27</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36</vt:i4>
      </vt:variant>
    </vt:vector>
  </HeadingPairs>
  <TitlesOfParts>
    <vt:vector size="44" baseType="lpstr">
      <vt:lpstr>Arial</vt:lpstr>
      <vt:lpstr>Calibri</vt:lpstr>
      <vt:lpstr>Calibri Light</vt:lpstr>
      <vt:lpstr>Cambria</vt:lpstr>
      <vt:lpstr>Cambria Math</vt:lpstr>
      <vt:lpstr>ProximaNovaA-Regular</vt:lpstr>
      <vt:lpstr>Symbol</vt:lpstr>
      <vt:lpstr>„Office“ tema</vt:lpstr>
      <vt:lpstr>Matavimai ir skaičiavimai fizikoje III klasė</vt:lpstr>
      <vt:lpstr>Temos „Matavimai ir skaičiavimai fizikoje“ planas</vt:lpstr>
      <vt:lpstr>Tarptautinė matavimo vienetų sistema SI</vt:lpstr>
      <vt:lpstr>Kodėl reikalinga Tarptautinė matavimo vienetų sistema SI? </vt:lpstr>
      <vt:lpstr>Pagrindinių SI matavimo vienetų šiuolaikiniai apibrėžimai</vt:lpstr>
      <vt:lpstr>Pagrindinių SI matavimo vienetų šiuolaikiniai apibrėžimai</vt:lpstr>
      <vt:lpstr>„PowerPoint“ pateiktis</vt:lpstr>
      <vt:lpstr>SI sistemos priešdėliai</vt:lpstr>
      <vt:lpstr>Atlikite užduotys</vt:lpstr>
      <vt:lpstr>Kas yra matavimas? Sąvokos</vt:lpstr>
      <vt:lpstr>Fizikinio dydžio matavimas</vt:lpstr>
      <vt:lpstr>Matavimai fizikoje</vt:lpstr>
      <vt:lpstr>Matavimai pagal skaitinės vertės gavimo būdą  klasifikuojami:</vt:lpstr>
      <vt:lpstr>Sudėtinis matavimas</vt:lpstr>
      <vt:lpstr>Jungtinis matavimas</vt:lpstr>
      <vt:lpstr>Nefizikinių dydžių matavimas</vt:lpstr>
      <vt:lpstr>Matavimai</vt:lpstr>
      <vt:lpstr>Veiksniai, turintys įtakos matavimo rezultatams</vt:lpstr>
      <vt:lpstr>Matavimo atlikimo taisyklės</vt:lpstr>
      <vt:lpstr>Matavimo tikslumas</vt:lpstr>
      <vt:lpstr>„PowerPoint“ pateiktis</vt:lpstr>
      <vt:lpstr>„PowerPoint“ pateiktis</vt:lpstr>
      <vt:lpstr>Tikslumas skaičiavimuose ( daugyba, dalyba)</vt:lpstr>
      <vt:lpstr>Tikslumas skaičiavimuose ( sudėtis, atimtis)</vt:lpstr>
      <vt:lpstr>Išmatuotų fizikinių dydžių pateikimo būdai ir jų  interpretacija</vt:lpstr>
      <vt:lpstr>Grafikas fizikoje</vt:lpstr>
      <vt:lpstr>Traukinio judėjimo atidėti nepriklausomų ir  priklausomų kintamųjų taškai</vt:lpstr>
      <vt:lpstr>Linijinė priklausomybė – tendencijos grafikas</vt:lpstr>
      <vt:lpstr>Tyrinėjamas dviejų kūnų judėjimas</vt:lpstr>
      <vt:lpstr>Vektoriniai ir skaliariniai dydžiai</vt:lpstr>
      <vt:lpstr>Vektoriniai dydžiai</vt:lpstr>
      <vt:lpstr>Veiksmai su vektoriais</vt:lpstr>
      <vt:lpstr>Sudėti daugiau vektorių...</vt:lpstr>
      <vt:lpstr>Vektorių atimtis</vt:lpstr>
      <vt:lpstr>Vektorių sudėtis, atimtis kai vektoriai išsidėsto vienoje tiesėje</vt:lpstr>
      <vt:lpstr>Realus uždavinys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Graziene</dc:creator>
  <cp:lastModifiedBy>Graziene</cp:lastModifiedBy>
  <cp:revision>54</cp:revision>
  <dcterms:created xsi:type="dcterms:W3CDTF">2023-08-17T04:21:38Z</dcterms:created>
  <dcterms:modified xsi:type="dcterms:W3CDTF">2023-08-29T17:24:18Z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y fmtid="{D5CDD505-2E9C-101B-9397-08002B2CF9AE}" pid="3" name="Order">
    <vt:r8>10070000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